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21"/>
  </p:notesMasterIdLst>
  <p:handoutMasterIdLst>
    <p:handoutMasterId r:id="rId122"/>
  </p:handoutMasterIdLst>
  <p:sldIdLst>
    <p:sldId id="767" r:id="rId2"/>
    <p:sldId id="369" r:id="rId3"/>
    <p:sldId id="769" r:id="rId4"/>
    <p:sldId id="770" r:id="rId5"/>
    <p:sldId id="631" r:id="rId6"/>
    <p:sldId id="706" r:id="rId7"/>
    <p:sldId id="732" r:id="rId8"/>
    <p:sldId id="733" r:id="rId9"/>
    <p:sldId id="734" r:id="rId10"/>
    <p:sldId id="735" r:id="rId11"/>
    <p:sldId id="736" r:id="rId12"/>
    <p:sldId id="737" r:id="rId13"/>
    <p:sldId id="738" r:id="rId14"/>
    <p:sldId id="739" r:id="rId15"/>
    <p:sldId id="740" r:id="rId16"/>
    <p:sldId id="741" r:id="rId17"/>
    <p:sldId id="742" r:id="rId18"/>
    <p:sldId id="745" r:id="rId19"/>
    <p:sldId id="746" r:id="rId20"/>
    <p:sldId id="747" r:id="rId21"/>
    <p:sldId id="758" r:id="rId22"/>
    <p:sldId id="759" r:id="rId23"/>
    <p:sldId id="760" r:id="rId24"/>
    <p:sldId id="762" r:id="rId25"/>
    <p:sldId id="763" r:id="rId26"/>
    <p:sldId id="764" r:id="rId27"/>
    <p:sldId id="748" r:id="rId28"/>
    <p:sldId id="749" r:id="rId29"/>
    <p:sldId id="744" r:id="rId30"/>
    <p:sldId id="754" r:id="rId31"/>
    <p:sldId id="750" r:id="rId32"/>
    <p:sldId id="751" r:id="rId33"/>
    <p:sldId id="753" r:id="rId34"/>
    <p:sldId id="765" r:id="rId35"/>
    <p:sldId id="766" r:id="rId36"/>
    <p:sldId id="755" r:id="rId37"/>
    <p:sldId id="771" r:id="rId38"/>
    <p:sldId id="756" r:id="rId39"/>
    <p:sldId id="757" r:id="rId40"/>
    <p:sldId id="707" r:id="rId41"/>
    <p:sldId id="708" r:id="rId42"/>
    <p:sldId id="709" r:id="rId43"/>
    <p:sldId id="710" r:id="rId44"/>
    <p:sldId id="711" r:id="rId45"/>
    <p:sldId id="712" r:id="rId46"/>
    <p:sldId id="632" r:id="rId47"/>
    <p:sldId id="635" r:id="rId48"/>
    <p:sldId id="705" r:id="rId49"/>
    <p:sldId id="636" r:id="rId50"/>
    <p:sldId id="637" r:id="rId51"/>
    <p:sldId id="638" r:id="rId52"/>
    <p:sldId id="639" r:id="rId53"/>
    <p:sldId id="640" r:id="rId54"/>
    <p:sldId id="641" r:id="rId55"/>
    <p:sldId id="642" r:id="rId56"/>
    <p:sldId id="643" r:id="rId57"/>
    <p:sldId id="644" r:id="rId58"/>
    <p:sldId id="645" r:id="rId59"/>
    <p:sldId id="646" r:id="rId60"/>
    <p:sldId id="647" r:id="rId61"/>
    <p:sldId id="648" r:id="rId62"/>
    <p:sldId id="649" r:id="rId63"/>
    <p:sldId id="650" r:id="rId64"/>
    <p:sldId id="651" r:id="rId65"/>
    <p:sldId id="652" r:id="rId66"/>
    <p:sldId id="653" r:id="rId67"/>
    <p:sldId id="654" r:id="rId68"/>
    <p:sldId id="655" r:id="rId69"/>
    <p:sldId id="656" r:id="rId70"/>
    <p:sldId id="657" r:id="rId71"/>
    <p:sldId id="658" r:id="rId72"/>
    <p:sldId id="727" r:id="rId73"/>
    <p:sldId id="728" r:id="rId74"/>
    <p:sldId id="729" r:id="rId75"/>
    <p:sldId id="730" r:id="rId76"/>
    <p:sldId id="659" r:id="rId77"/>
    <p:sldId id="713" r:id="rId78"/>
    <p:sldId id="724" r:id="rId79"/>
    <p:sldId id="660" r:id="rId80"/>
    <p:sldId id="661" r:id="rId81"/>
    <p:sldId id="662" r:id="rId82"/>
    <p:sldId id="663" r:id="rId83"/>
    <p:sldId id="665" r:id="rId84"/>
    <p:sldId id="666" r:id="rId85"/>
    <p:sldId id="667" r:id="rId86"/>
    <p:sldId id="668" r:id="rId87"/>
    <p:sldId id="669" r:id="rId88"/>
    <p:sldId id="670" r:id="rId89"/>
    <p:sldId id="671" r:id="rId90"/>
    <p:sldId id="672" r:id="rId91"/>
    <p:sldId id="673" r:id="rId92"/>
    <p:sldId id="674" r:id="rId93"/>
    <p:sldId id="675" r:id="rId94"/>
    <p:sldId id="676" r:id="rId95"/>
    <p:sldId id="677" r:id="rId96"/>
    <p:sldId id="678" r:id="rId97"/>
    <p:sldId id="679" r:id="rId98"/>
    <p:sldId id="680" r:id="rId99"/>
    <p:sldId id="681" r:id="rId100"/>
    <p:sldId id="725" r:id="rId101"/>
    <p:sldId id="683" r:id="rId102"/>
    <p:sldId id="684" r:id="rId103"/>
    <p:sldId id="685" r:id="rId104"/>
    <p:sldId id="686" r:id="rId105"/>
    <p:sldId id="687" r:id="rId106"/>
    <p:sldId id="688" r:id="rId107"/>
    <p:sldId id="726" r:id="rId108"/>
    <p:sldId id="715" r:id="rId109"/>
    <p:sldId id="716" r:id="rId110"/>
    <p:sldId id="723" r:id="rId111"/>
    <p:sldId id="717" r:id="rId112"/>
    <p:sldId id="718" r:id="rId113"/>
    <p:sldId id="719" r:id="rId114"/>
    <p:sldId id="720" r:id="rId115"/>
    <p:sldId id="721" r:id="rId116"/>
    <p:sldId id="722" r:id="rId117"/>
    <p:sldId id="689" r:id="rId118"/>
    <p:sldId id="690" r:id="rId119"/>
    <p:sldId id="731" r:id="rId1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90" autoAdjust="0"/>
  </p:normalViewPr>
  <p:slideViewPr>
    <p:cSldViewPr>
      <p:cViewPr varScale="1">
        <p:scale>
          <a:sx n="74" d="100"/>
          <a:sy n="74" d="100"/>
        </p:scale>
        <p:origin x="1290" y="54"/>
      </p:cViewPr>
      <p:guideLst>
        <p:guide orient="horz" pos="2160"/>
        <p:guide pos="2880"/>
      </p:guideLst>
    </p:cSldViewPr>
  </p:slideViewPr>
  <p:outlineViewPr>
    <p:cViewPr>
      <p:scale>
        <a:sx n="33" d="100"/>
        <a:sy n="33" d="100"/>
      </p:scale>
      <p:origin x="0" y="-373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100" d="100"/>
        <a:sy n="100" d="100"/>
      </p:scale>
      <p:origin x="0" y="-6900"/>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8" Type="http://schemas.openxmlformats.org/officeDocument/2006/relationships/slide" Target="slides/slide54.xml"/><Relationship Id="rId13" Type="http://schemas.openxmlformats.org/officeDocument/2006/relationships/slide" Target="slides/slide70.xml"/><Relationship Id="rId18" Type="http://schemas.openxmlformats.org/officeDocument/2006/relationships/slide" Target="slides/slide84.xml"/><Relationship Id="rId26" Type="http://schemas.openxmlformats.org/officeDocument/2006/relationships/slide" Target="slides/slide118.xml"/><Relationship Id="rId3" Type="http://schemas.openxmlformats.org/officeDocument/2006/relationships/slide" Target="slides/slide49.xml"/><Relationship Id="rId21" Type="http://schemas.openxmlformats.org/officeDocument/2006/relationships/slide" Target="slides/slide93.xml"/><Relationship Id="rId7" Type="http://schemas.openxmlformats.org/officeDocument/2006/relationships/slide" Target="slides/slide53.xml"/><Relationship Id="rId12" Type="http://schemas.openxmlformats.org/officeDocument/2006/relationships/slide" Target="slides/slide69.xml"/><Relationship Id="rId17" Type="http://schemas.openxmlformats.org/officeDocument/2006/relationships/slide" Target="slides/slide83.xml"/><Relationship Id="rId25" Type="http://schemas.openxmlformats.org/officeDocument/2006/relationships/slide" Target="slides/slide98.xml"/><Relationship Id="rId2" Type="http://schemas.openxmlformats.org/officeDocument/2006/relationships/slide" Target="slides/slide47.xml"/><Relationship Id="rId16" Type="http://schemas.openxmlformats.org/officeDocument/2006/relationships/slide" Target="slides/slide80.xml"/><Relationship Id="rId20" Type="http://schemas.openxmlformats.org/officeDocument/2006/relationships/slide" Target="slides/slide92.xml"/><Relationship Id="rId1" Type="http://schemas.openxmlformats.org/officeDocument/2006/relationships/slide" Target="slides/slide46.xml"/><Relationship Id="rId6" Type="http://schemas.openxmlformats.org/officeDocument/2006/relationships/slide" Target="slides/slide52.xml"/><Relationship Id="rId11" Type="http://schemas.openxmlformats.org/officeDocument/2006/relationships/slide" Target="slides/slide68.xml"/><Relationship Id="rId24" Type="http://schemas.openxmlformats.org/officeDocument/2006/relationships/slide" Target="slides/slide97.xml"/><Relationship Id="rId5" Type="http://schemas.openxmlformats.org/officeDocument/2006/relationships/slide" Target="slides/slide51.xml"/><Relationship Id="rId15" Type="http://schemas.openxmlformats.org/officeDocument/2006/relationships/slide" Target="slides/slide79.xml"/><Relationship Id="rId23" Type="http://schemas.openxmlformats.org/officeDocument/2006/relationships/slide" Target="slides/slide95.xml"/><Relationship Id="rId10" Type="http://schemas.openxmlformats.org/officeDocument/2006/relationships/slide" Target="slides/slide67.xml"/><Relationship Id="rId19" Type="http://schemas.openxmlformats.org/officeDocument/2006/relationships/slide" Target="slides/slide91.xml"/><Relationship Id="rId4" Type="http://schemas.openxmlformats.org/officeDocument/2006/relationships/slide" Target="slides/slide50.xml"/><Relationship Id="rId9" Type="http://schemas.openxmlformats.org/officeDocument/2006/relationships/slide" Target="slides/slide66.xml"/><Relationship Id="rId14" Type="http://schemas.openxmlformats.org/officeDocument/2006/relationships/slide" Target="slides/slide71.xml"/><Relationship Id="rId22" Type="http://schemas.openxmlformats.org/officeDocument/2006/relationships/slide" Target="slides/slide9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1.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endParaRPr lang="en-US" dirty="0"/>
          </a:p>
        </p:txBody>
      </p:sp>
    </p:spTree>
    <p:extLst>
      <p:ext uri="{BB962C8B-B14F-4D97-AF65-F5344CB8AC3E}">
        <p14:creationId xmlns:p14="http://schemas.microsoft.com/office/powerpoint/2010/main" val="4166628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13</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8464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14</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4143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15</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030162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16</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14909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13002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729206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438700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20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343290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4855C3-AB6D-4E61-94DC-E67B11ACD85E}" type="slidenum">
              <a:rPr lang="en-US" altLang="en-US"/>
              <a:pPr/>
              <a:t>26</a:t>
            </a:fld>
            <a:endParaRPr lang="en-US" altLang="en-U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08059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29</a:t>
            </a:fld>
            <a:endParaRPr lang="en-US" dirty="0"/>
          </a:p>
        </p:txBody>
      </p:sp>
    </p:spTree>
    <p:extLst>
      <p:ext uri="{BB962C8B-B14F-4D97-AF65-F5344CB8AC3E}">
        <p14:creationId xmlns:p14="http://schemas.microsoft.com/office/powerpoint/2010/main" val="178210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B32E9-8E4F-4F4D-A6E7-90B4174C473D}" type="slidenum">
              <a:rPr lang="en-US" altLang="en-US"/>
              <a:pPr/>
              <a:t>34</a:t>
            </a:fld>
            <a:endParaRPr lang="en-US" alt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50526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5A4FFA-D878-4A8D-AACA-478F91B4889B}" type="slidenum">
              <a:rPr lang="en-US" altLang="en-US"/>
              <a:pPr/>
              <a:t>35</a:t>
            </a:fld>
            <a:endParaRPr lang="en-US" alt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703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11239-0A67-48FB-A7FD-03A06C2878B5}" type="slidenum">
              <a:rPr lang="en-US" altLang="en-US"/>
              <a:pPr/>
              <a:t>40</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2414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B88533-886B-4AD3-ADB7-0B0875653896}" type="slidenum">
              <a:rPr lang="en-US" altLang="en-US"/>
              <a:pPr/>
              <a:t>41</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96553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BBA955-BF82-4DA3-A2A2-14EA1040A62D}" type="slidenum">
              <a:rPr lang="en-US" altLang="en-US"/>
              <a:pPr/>
              <a:t>46</a:t>
            </a:fld>
            <a:endParaRPr lang="en-US" altLang="en-US"/>
          </a:p>
        </p:txBody>
      </p:sp>
      <p:sp>
        <p:nvSpPr>
          <p:cNvPr id="665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961750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6AA4F4-9598-403E-9A11-43E70DC99805}" type="slidenum">
              <a:rPr lang="en-US" altLang="en-US"/>
              <a:pPr/>
              <a:t>47</a:t>
            </a:fld>
            <a:endParaRPr lang="en-US" altLang="en-US"/>
          </a:p>
        </p:txBody>
      </p:sp>
      <p:sp>
        <p:nvSpPr>
          <p:cNvPr id="7270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17433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199F4-50A6-42CD-A1AA-F07C10EB3151}" type="slidenum">
              <a:rPr lang="en-US" altLang="en-US"/>
              <a:pPr/>
              <a:t>49</a:t>
            </a:fld>
            <a:endParaRPr lang="en-US" altLang="en-US"/>
          </a:p>
        </p:txBody>
      </p:sp>
      <p:sp>
        <p:nvSpPr>
          <p:cNvPr id="7475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12657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1A1F9-6035-4FC4-A36D-E71D4334B39F}" type="slidenum">
              <a:rPr lang="en-US" altLang="en-US"/>
              <a:pPr/>
              <a:t>50</a:t>
            </a:fld>
            <a:endParaRPr lang="en-US" altLang="en-US"/>
          </a:p>
        </p:txBody>
      </p:sp>
      <p:sp>
        <p:nvSpPr>
          <p:cNvPr id="7680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72961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7EA4B-9230-4BD7-9214-86A282AB001C}" type="slidenum">
              <a:rPr lang="en-US" altLang="en-US"/>
              <a:pPr/>
              <a:t>51</a:t>
            </a:fld>
            <a:endParaRPr lang="en-US" altLang="en-US"/>
          </a:p>
        </p:txBody>
      </p:sp>
      <p:sp>
        <p:nvSpPr>
          <p:cNvPr id="7885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583341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38B7A-B772-4A3A-93FE-0B13413488A6}" type="slidenum">
              <a:rPr lang="en-US" altLang="en-US"/>
              <a:pPr/>
              <a:t>52</a:t>
            </a:fld>
            <a:endParaRPr lang="en-US" altLang="en-US"/>
          </a:p>
        </p:txBody>
      </p:sp>
      <p:sp>
        <p:nvSpPr>
          <p:cNvPr id="8089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74983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85E6F0-AABD-4DE2-A644-509675CDA0FB}" type="slidenum">
              <a:rPr lang="en-US" altLang="en-US"/>
              <a:pPr/>
              <a:t>53</a:t>
            </a:fld>
            <a:endParaRPr lang="en-US" altLang="en-US"/>
          </a:p>
        </p:txBody>
      </p:sp>
      <p:sp>
        <p:nvSpPr>
          <p:cNvPr id="8294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343810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C58C1C-7252-49B7-A2F7-BF2CEB689E07}" type="slidenum">
              <a:rPr lang="en-US" altLang="en-US"/>
              <a:pPr/>
              <a:t>54</a:t>
            </a:fld>
            <a:endParaRPr lang="en-US" altLang="en-US"/>
          </a:p>
        </p:txBody>
      </p:sp>
      <p:sp>
        <p:nvSpPr>
          <p:cNvPr id="8499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932302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3DCA88-75E7-4CF4-9305-244E7D511AAB}" type="slidenum">
              <a:rPr lang="en-US" altLang="en-US"/>
              <a:pPr/>
              <a:t>58</a:t>
            </a:fld>
            <a:endParaRPr lang="en-US" altLang="en-US"/>
          </a:p>
        </p:txBody>
      </p:sp>
      <p:sp>
        <p:nvSpPr>
          <p:cNvPr id="901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499669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85C337-38BD-43DF-A929-A2C916C23FB5}" type="slidenum">
              <a:rPr lang="en-US" altLang="en-US"/>
              <a:pPr/>
              <a:t>59</a:t>
            </a:fld>
            <a:endParaRPr lang="en-US" altLang="en-US"/>
          </a:p>
        </p:txBody>
      </p:sp>
      <p:sp>
        <p:nvSpPr>
          <p:cNvPr id="921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296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34EFA-0952-482D-A1EC-630F930AAA2E}" type="slidenum">
              <a:rPr lang="en-US" altLang="en-US"/>
              <a:pPr/>
              <a:t>60</a:t>
            </a:fld>
            <a:endParaRPr lang="en-US" altLang="en-US"/>
          </a:p>
        </p:txBody>
      </p:sp>
      <p:sp>
        <p:nvSpPr>
          <p:cNvPr id="942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025050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97A8E8-F343-41B7-9878-2D5254F44155}" type="slidenum">
              <a:rPr lang="en-US" altLang="en-US"/>
              <a:pPr/>
              <a:t>61</a:t>
            </a:fld>
            <a:endParaRPr lang="en-US" altLang="en-US"/>
          </a:p>
        </p:txBody>
      </p:sp>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26669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62</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4175939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0C1C8F-3259-4982-89EB-42BAFDB5B629}" type="slidenum">
              <a:rPr lang="en-US" altLang="en-US"/>
              <a:pPr/>
              <a:t>64</a:t>
            </a:fld>
            <a:endParaRPr lang="en-US" altLang="en-US"/>
          </a:p>
        </p:txBody>
      </p:sp>
      <p:sp>
        <p:nvSpPr>
          <p:cNvPr id="1013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460450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D9FF8-8313-46C6-94FB-8EA1BBB2E5A7}" type="slidenum">
              <a:rPr lang="en-US" altLang="en-US"/>
              <a:pPr/>
              <a:t>65</a:t>
            </a:fld>
            <a:endParaRPr lang="en-US" altLang="en-US"/>
          </a:p>
        </p:txBody>
      </p:sp>
      <p:sp>
        <p:nvSpPr>
          <p:cNvPr id="10342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458070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7136B1-5522-4838-B329-58EE92A8449E}" type="slidenum">
              <a:rPr lang="en-US" altLang="en-US"/>
              <a:pPr/>
              <a:t>66</a:t>
            </a:fld>
            <a:endParaRPr lang="en-US" altLang="en-US"/>
          </a:p>
        </p:txBody>
      </p:sp>
      <p:sp>
        <p:nvSpPr>
          <p:cNvPr id="10547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547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66926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7</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823479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E58C8-D03E-4B60-9DF8-CC2A28691CA6}" type="slidenum">
              <a:rPr lang="en-US" altLang="en-US"/>
              <a:pPr/>
              <a:t>67</a:t>
            </a:fld>
            <a:endParaRPr lang="en-US" altLang="en-US"/>
          </a:p>
        </p:txBody>
      </p:sp>
      <p:sp>
        <p:nvSpPr>
          <p:cNvPr id="10752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0888200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D0D875-76ED-404E-8349-F3F4BA6D117E}" type="slidenum">
              <a:rPr lang="en-US" altLang="en-US"/>
              <a:pPr/>
              <a:t>68</a:t>
            </a:fld>
            <a:endParaRPr lang="en-US" altLang="en-US"/>
          </a:p>
        </p:txBody>
      </p:sp>
      <p:sp>
        <p:nvSpPr>
          <p:cNvPr id="1095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095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0876068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5E0143-961B-47A5-963D-D6DEA6689C06}" type="slidenum">
              <a:rPr lang="en-US" altLang="en-US"/>
              <a:pPr/>
              <a:t>69</a:t>
            </a:fld>
            <a:endParaRPr lang="en-US" altLang="en-US"/>
          </a:p>
        </p:txBody>
      </p:sp>
      <p:sp>
        <p:nvSpPr>
          <p:cNvPr id="1116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036547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890A06-C8EF-4718-8832-7708C80FABAF}" type="slidenum">
              <a:rPr lang="en-US" altLang="en-US"/>
              <a:pPr/>
              <a:t>70</a:t>
            </a:fld>
            <a:endParaRPr lang="en-US" altLang="en-US"/>
          </a:p>
        </p:txBody>
      </p:sp>
      <p:sp>
        <p:nvSpPr>
          <p:cNvPr id="1136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36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73846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C29AE-9DF3-4FEB-86EA-80F114F7D4A4}" type="slidenum">
              <a:rPr lang="en-US" altLang="en-US"/>
              <a:pPr/>
              <a:t>71</a:t>
            </a:fld>
            <a:endParaRPr lang="en-US" altLang="en-US"/>
          </a:p>
        </p:txBody>
      </p:sp>
      <p:sp>
        <p:nvSpPr>
          <p:cNvPr id="1157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6834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8010160-609E-4932-9828-FC2C7B62A017}" type="slidenum">
              <a:rPr lang="en-GB" altLang="en-US" sz="1000" b="0">
                <a:latin typeface="Times New Roman" panose="02020603050405020304" pitchFamily="18" charset="0"/>
              </a:rPr>
              <a:pPr/>
              <a:t>72</a:t>
            </a:fld>
            <a:endParaRPr lang="en-GB" altLang="en-US" sz="1000" b="0">
              <a:latin typeface="Times New Roman" panose="02020603050405020304" pitchFamily="18" charset="0"/>
            </a:endParaRPr>
          </a:p>
        </p:txBody>
      </p:sp>
      <p:sp>
        <p:nvSpPr>
          <p:cNvPr id="38915"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6"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27</a:t>
            </a:r>
          </a:p>
        </p:txBody>
      </p:sp>
      <p:sp>
        <p:nvSpPr>
          <p:cNvPr id="38917"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8"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8919"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Router ID: A 32-bit number assigned to each router running the OSPF protocol. This number uniquely identifies the router within an Autonomous System. Router use this number to identify themselves when generating updates.</a:t>
            </a:r>
          </a:p>
          <a:p>
            <a:r>
              <a:rPr lang="en-US" altLang="en-US" smtClean="0"/>
              <a:t>Neighboring routers: Two routers that have interfaces to a common network. On multi-access networks, neighbors are dynamically discovered by OSPFs Hello Protocol.</a:t>
            </a:r>
          </a:p>
          <a:p>
            <a:r>
              <a:rPr lang="en-US" altLang="en-US" smtClean="0"/>
              <a:t>Adjacency: A relationship formed between selected neighboring routers for the purpose of exchanging routing information. Not every pair of neighboring routers become adjacent.</a:t>
            </a:r>
          </a:p>
          <a:p>
            <a:r>
              <a:rPr lang="en-US" altLang="en-US" smtClean="0"/>
              <a:t>Link state advertisement: Describes the local state of the router or network. This includes the state of the router’s interfaces and adjacencies. Each link state advertisement is flooded throughout the routing domain. The collected link state advertisements of all routers and networks forms the protocol’s topological database.</a:t>
            </a:r>
          </a:p>
          <a:p>
            <a:r>
              <a:rPr lang="en-US" altLang="en-US" smtClean="0"/>
              <a:t>Hello protocol: The part of the OSPF protocol used to establish and maintain neighboring relationships. On multi-access networks the Hello Protocol can also dynamically discover neighboring routers.</a:t>
            </a:r>
          </a:p>
          <a:p>
            <a:r>
              <a:rPr lang="en-US" altLang="en-US" smtClean="0"/>
              <a:t>Designated router: Each multi-access network that has at least two attached routers has a Designated Router. The Designated Router generates a link state advertisement for the multi-access network and has other special responsibilities in the running of the protocol. The Designated Router  is elected by the Hello Protocol.</a:t>
            </a:r>
          </a:p>
        </p:txBody>
      </p:sp>
      <p:sp>
        <p:nvSpPr>
          <p:cNvPr id="38920"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3709128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415EEE52-1484-485D-AE5F-AB0E98D002EA}" type="slidenum">
              <a:rPr lang="en-GB" altLang="en-US" sz="1000" b="0">
                <a:latin typeface="Times New Roman" panose="02020603050405020304" pitchFamily="18" charset="0"/>
              </a:rPr>
              <a:pPr/>
              <a:t>73</a:t>
            </a:fld>
            <a:endParaRPr lang="en-GB" altLang="en-US" sz="1000" b="0">
              <a:latin typeface="Times New Roman" panose="02020603050405020304" pitchFamily="18" charset="0"/>
            </a:endParaRPr>
          </a:p>
        </p:txBody>
      </p:sp>
      <p:sp>
        <p:nvSpPr>
          <p:cNvPr id="40963"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4"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32</a:t>
            </a:r>
          </a:p>
        </p:txBody>
      </p:sp>
      <p:sp>
        <p:nvSpPr>
          <p:cNvPr id="40965"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6"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0967"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40968"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611691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614C4149-D733-4CE5-BE96-DB0E99C4559F}" type="slidenum">
              <a:rPr lang="en-GB" altLang="en-US" sz="1000" b="0">
                <a:latin typeface="Times New Roman" panose="02020603050405020304" pitchFamily="18" charset="0"/>
              </a:rPr>
              <a:pPr/>
              <a:t>75</a:t>
            </a:fld>
            <a:endParaRPr lang="en-GB" altLang="en-US" sz="1000" b="0">
              <a:latin typeface="Times New Roman" panose="02020603050405020304" pitchFamily="18" charset="0"/>
            </a:endParaRPr>
          </a:p>
        </p:txBody>
      </p:sp>
      <p:sp>
        <p:nvSpPr>
          <p:cNvPr id="52227"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28"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30</a:t>
            </a:r>
          </a:p>
        </p:txBody>
      </p:sp>
      <p:sp>
        <p:nvSpPr>
          <p:cNvPr id="52229"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0"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2231"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52232"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24151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77</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18856-27DB-4FD0-98AA-3F635B555B70}" type="slidenum">
              <a:rPr lang="en-US" altLang="en-US"/>
              <a:pPr/>
              <a:t>79</a:t>
            </a:fld>
            <a:endParaRPr lang="en-US" altLang="en-US"/>
          </a:p>
        </p:txBody>
      </p:sp>
      <p:sp>
        <p:nvSpPr>
          <p:cNvPr id="1177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77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63329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8</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880568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FADDF-5477-487E-BF58-DB48B27AE4D9}" type="slidenum">
              <a:rPr lang="en-US" altLang="en-US"/>
              <a:pPr/>
              <a:t>80</a:t>
            </a:fld>
            <a:endParaRPr lang="en-US" altLang="en-US"/>
          </a:p>
        </p:txBody>
      </p:sp>
      <p:sp>
        <p:nvSpPr>
          <p:cNvPr id="1198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198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348659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FABE2-B8C4-4D0F-826F-28279B532DF3}" type="slidenum">
              <a:rPr lang="en-US" altLang="en-US"/>
              <a:pPr/>
              <a:t>83</a:t>
            </a:fld>
            <a:endParaRPr lang="en-US" altLang="en-US"/>
          </a:p>
        </p:txBody>
      </p:sp>
      <p:sp>
        <p:nvSpPr>
          <p:cNvPr id="12493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18272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1C694-87BD-4028-AE75-7D2BAC900684}" type="slidenum">
              <a:rPr lang="en-US" altLang="en-US"/>
              <a:pPr/>
              <a:t>84</a:t>
            </a:fld>
            <a:endParaRPr lang="en-US" altLang="en-US"/>
          </a:p>
        </p:txBody>
      </p:sp>
      <p:sp>
        <p:nvSpPr>
          <p:cNvPr id="12697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288278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071857-E63F-4B2F-A0D1-F6D2758A547D}" type="slidenum">
              <a:rPr lang="en-US" altLang="en-US"/>
              <a:pPr/>
              <a:t>91</a:t>
            </a:fld>
            <a:endParaRPr lang="en-US" altLang="en-US"/>
          </a:p>
        </p:txBody>
      </p:sp>
      <p:sp>
        <p:nvSpPr>
          <p:cNvPr id="225282" name="Rectangle 1026"/>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225283" name="Rectangle 1027"/>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7464499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600AE-DBE7-43DF-96DB-3AF69FFF5DE3}" type="slidenum">
              <a:rPr lang="en-US" altLang="en-US"/>
              <a:pPr/>
              <a:t>92</a:t>
            </a:fld>
            <a:endParaRPr lang="en-US" altLang="en-US"/>
          </a:p>
        </p:txBody>
      </p:sp>
      <p:sp>
        <p:nvSpPr>
          <p:cNvPr id="13312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312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611042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902CED-ACF1-4FCD-97FF-5628FE0973A1}" type="slidenum">
              <a:rPr lang="en-US" altLang="en-US"/>
              <a:pPr/>
              <a:t>93</a:t>
            </a:fld>
            <a:endParaRPr lang="en-US" altLang="en-US"/>
          </a:p>
        </p:txBody>
      </p:sp>
      <p:sp>
        <p:nvSpPr>
          <p:cNvPr id="13517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24804998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A1714-19CE-4FE8-97E7-0710A39F8951}" type="slidenum">
              <a:rPr lang="en-US" altLang="en-US"/>
              <a:pPr/>
              <a:t>94</a:t>
            </a:fld>
            <a:endParaRPr lang="en-US" altLang="en-US"/>
          </a:p>
        </p:txBody>
      </p:sp>
      <p:sp>
        <p:nvSpPr>
          <p:cNvPr id="137218"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202860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F13096-93EB-43A4-8C2F-EA72854D62B6}" type="slidenum">
              <a:rPr lang="en-US" altLang="en-US"/>
              <a:pPr/>
              <a:t>95</a:t>
            </a:fld>
            <a:endParaRPr lang="en-US" altLang="en-US"/>
          </a:p>
        </p:txBody>
      </p:sp>
      <p:sp>
        <p:nvSpPr>
          <p:cNvPr id="139266"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39267"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11665861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77C218-0F91-4948-B198-C6183E21F33F}" type="slidenum">
              <a:rPr lang="en-US" altLang="en-US"/>
              <a:pPr/>
              <a:t>97</a:t>
            </a:fld>
            <a:endParaRPr lang="en-US" altLang="en-US"/>
          </a:p>
        </p:txBody>
      </p:sp>
      <p:sp>
        <p:nvSpPr>
          <p:cNvPr id="141314"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1315"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34160698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1431E-547B-4C10-B70D-E01C63432408}" type="slidenum">
              <a:rPr lang="en-US" altLang="en-US"/>
              <a:pPr/>
              <a:t>98</a:t>
            </a:fld>
            <a:endParaRPr lang="en-US" altLang="en-US"/>
          </a:p>
        </p:txBody>
      </p:sp>
      <p:sp>
        <p:nvSpPr>
          <p:cNvPr id="143362"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3363"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9119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9</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11753775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18904F-5E37-498A-850D-FA202E9A1D12}" type="slidenum">
              <a:rPr lang="en-US" altLang="en-US"/>
              <a:pPr/>
              <a:t>118</a:t>
            </a:fld>
            <a:endParaRPr lang="en-US" altLang="en-US"/>
          </a:p>
        </p:txBody>
      </p:sp>
      <p:sp>
        <p:nvSpPr>
          <p:cNvPr id="145410" name="Rectangle 2"/>
          <p:cNvSpPr>
            <a:spLocks noGrp="1" noRot="1" noChangeAspect="1" noChangeArrowheads="1" noTextEdit="1"/>
          </p:cNvSpPr>
          <p:nvPr>
            <p:ph type="sldImg"/>
          </p:nvPr>
        </p:nvSpPr>
        <p:spPr bwMode="auto">
          <a:xfrm>
            <a:off x="839788" y="241300"/>
            <a:ext cx="5235575" cy="3925888"/>
          </a:xfrm>
          <a:prstGeom prst="rect">
            <a:avLst/>
          </a:prstGeom>
          <a:noFill/>
          <a:extLst>
            <a:ext uri="{909E8E84-426E-40DD-AFC4-6F175D3DCCD1}">
              <a14:hiddenFill xmlns:a14="http://schemas.microsoft.com/office/drawing/2010/main">
                <a:solidFill>
                  <a:srgbClr val="FFFFFF"/>
                </a:solidFill>
              </a14:hiddenFill>
            </a:ext>
          </a:extLst>
        </p:spPr>
      </p:sp>
      <p:sp>
        <p:nvSpPr>
          <p:cNvPr id="145411" name="Rectangle 3"/>
          <p:cNvSpPr>
            <a:spLocks noGrp="1" noChangeArrowheads="1"/>
          </p:cNvSpPr>
          <p:nvPr>
            <p:ph type="body" idx="1"/>
          </p:nvPr>
        </p:nvSpPr>
        <p:spPr bwMode="auto">
          <a:xfrm>
            <a:off x="395288" y="4305300"/>
            <a:ext cx="5989637" cy="4184650"/>
          </a:xfrm>
          <a:prstGeom prst="rect">
            <a:avLst/>
          </a:prstGeom>
          <a:solidFill>
            <a:srgbClr val="FFFFFF"/>
          </a:solidFill>
          <a:ln>
            <a:solidFill>
              <a:srgbClr val="000000"/>
            </a:solidFill>
            <a:miter lim="800000"/>
            <a:headEnd/>
            <a:tailEnd/>
          </a:ln>
        </p:spPr>
        <p:txBody>
          <a:bodyPr lIns="90004" tIns="45002" rIns="90004" bIns="45002"/>
          <a:lstStyle/>
          <a:p>
            <a:endParaRPr lang="en-US" altLang="en-US"/>
          </a:p>
        </p:txBody>
      </p:sp>
    </p:spTree>
    <p:extLst>
      <p:ext uri="{BB962C8B-B14F-4D97-AF65-F5344CB8AC3E}">
        <p14:creationId xmlns:p14="http://schemas.microsoft.com/office/powerpoint/2010/main" val="41603050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fld id="{AEEACECA-9996-4B78-AABE-9BA3623FA7FA}" type="slidenum">
              <a:rPr lang="en-GB" altLang="en-US" sz="1000" b="0">
                <a:latin typeface="Times New Roman" panose="02020603050405020304" pitchFamily="18" charset="0"/>
              </a:rPr>
              <a:pPr/>
              <a:t>119</a:t>
            </a:fld>
            <a:endParaRPr lang="en-GB" altLang="en-US" sz="1000" b="0">
              <a:latin typeface="Times New Roman" panose="02020603050405020304" pitchFamily="18" charset="0"/>
            </a:endParaRPr>
          </a:p>
        </p:txBody>
      </p:sp>
      <p:sp>
        <p:nvSpPr>
          <p:cNvPr id="83971" name="Rectangle 2"/>
          <p:cNvSpPr>
            <a:spLocks noChangeArrowheads="1"/>
          </p:cNvSpPr>
          <p:nvPr/>
        </p:nvSpPr>
        <p:spPr bwMode="auto">
          <a:xfrm>
            <a:off x="4143375" y="0"/>
            <a:ext cx="3171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2" name="Rectangle 3"/>
          <p:cNvSpPr>
            <a:spLocks noChangeArrowheads="1"/>
          </p:cNvSpPr>
          <p:nvPr/>
        </p:nvSpPr>
        <p:spPr bwMode="auto">
          <a:xfrm>
            <a:off x="4143375" y="9120188"/>
            <a:ext cx="317182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defTabSz="94932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9493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n-GB" altLang="en-US" sz="1000" b="0" i="1">
                <a:latin typeface="Times New Roman" panose="02020603050405020304" pitchFamily="18" charset="0"/>
              </a:rPr>
              <a:t>54</a:t>
            </a:r>
          </a:p>
        </p:txBody>
      </p:sp>
      <p:sp>
        <p:nvSpPr>
          <p:cNvPr id="83973" name="Rectangle 4"/>
          <p:cNvSpPr>
            <a:spLocks noChangeArrowheads="1"/>
          </p:cNvSpPr>
          <p:nvPr/>
        </p:nvSpPr>
        <p:spPr bwMode="auto">
          <a:xfrm>
            <a:off x="0" y="9120188"/>
            <a:ext cx="317023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4" name="Rectangle 5"/>
          <p:cNvSpPr>
            <a:spLocks noChangeArrowheads="1"/>
          </p:cNvSpP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975" name="Rectangle 6"/>
          <p:cNvSpPr>
            <a:spLocks noGrp="1" noChangeArrowheads="1"/>
          </p:cNvSpPr>
          <p:nvPr>
            <p:ph type="body" idx="1"/>
          </p:nvPr>
        </p:nvSpPr>
        <p:spPr>
          <a:xfrm>
            <a:off x="973138" y="2720975"/>
            <a:ext cx="5367337" cy="615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3976" name="Rectangle 7"/>
          <p:cNvSpPr>
            <a:spLocks noGrp="1" noRot="1" noChangeAspect="1" noChangeArrowheads="1" noTextEdit="1"/>
          </p:cNvSpPr>
          <p:nvPr>
            <p:ph type="sldImg"/>
          </p:nvPr>
        </p:nvSpPr>
        <p:spPr>
          <a:xfrm>
            <a:off x="1506538" y="885825"/>
            <a:ext cx="4303712" cy="3227388"/>
          </a:xfrm>
          <a:ln cap="flat"/>
        </p:spPr>
      </p:sp>
    </p:spTree>
    <p:extLst>
      <p:ext uri="{BB962C8B-B14F-4D97-AF65-F5344CB8AC3E}">
        <p14:creationId xmlns:p14="http://schemas.microsoft.com/office/powerpoint/2010/main" val="189140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10</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323847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11</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05092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54F30-3F48-447E-8EF1-6A85D6BA73F7}" type="slidenum">
              <a:rPr lang="en-US" altLang="en-US"/>
              <a:pPr/>
              <a:t>12</a:t>
            </a:fld>
            <a:endParaRPr lang="en-US" altLang="en-US"/>
          </a:p>
        </p:txBody>
      </p:sp>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r>
              <a:rPr lang="en-US" altLang="en-US"/>
              <a:t>A</a:t>
            </a:r>
          </a:p>
        </p:txBody>
      </p:sp>
    </p:spTree>
    <p:extLst>
      <p:ext uri="{BB962C8B-B14F-4D97-AF65-F5344CB8AC3E}">
        <p14:creationId xmlns:p14="http://schemas.microsoft.com/office/powerpoint/2010/main" val="221044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23549755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81500" cy="4876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686300" y="1371600"/>
            <a:ext cx="4381500" cy="4876800"/>
          </a:xfrm>
          <a:prstGeom prst="rect">
            <a:avLst/>
          </a:prstGeom>
        </p:spPr>
        <p:txBody>
          <a:bodyPr/>
          <a:lstStyle/>
          <a:p>
            <a:endParaRPr lang="en-US"/>
          </a:p>
        </p:txBody>
      </p:sp>
    </p:spTree>
    <p:extLst>
      <p:ext uri="{BB962C8B-B14F-4D97-AF65-F5344CB8AC3E}">
        <p14:creationId xmlns:p14="http://schemas.microsoft.com/office/powerpoint/2010/main" val="9436678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2.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14.wmf"/><Relationship Id="rId5" Type="http://schemas.openxmlformats.org/officeDocument/2006/relationships/image" Target="../media/image12.png"/><Relationship Id="rId10" Type="http://schemas.openxmlformats.org/officeDocument/2006/relationships/oleObject" Target="../embeddings/oleObject9.bin"/><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6.bin"/><Relationship Id="rId3" Type="http://schemas.openxmlformats.org/officeDocument/2006/relationships/notesSlide" Target="../notesSlides/notesSlide23.xml"/><Relationship Id="rId7" Type="http://schemas.openxmlformats.org/officeDocument/2006/relationships/image" Target="../media/image13.png"/><Relationship Id="rId12"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4.wmf"/><Relationship Id="rId5" Type="http://schemas.openxmlformats.org/officeDocument/2006/relationships/image" Target="../media/image12.png"/><Relationship Id="rId10" Type="http://schemas.openxmlformats.org/officeDocument/2006/relationships/oleObject" Target="../embeddings/oleObject14.bin"/><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png"/><Relationship Id="rId4" Type="http://schemas.openxmlformats.org/officeDocument/2006/relationships/oleObject" Target="../embeddings/oleObject1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8.png"/><Relationship Id="rId4" Type="http://schemas.openxmlformats.org/officeDocument/2006/relationships/oleObject" Target="../embeddings/oleObject1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8.png"/><Relationship Id="rId4" Type="http://schemas.openxmlformats.org/officeDocument/2006/relationships/oleObject" Target="../embeddings/oleObject20.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32.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20.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19.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33.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22.wmf"/><Relationship Id="rId10" Type="http://schemas.openxmlformats.org/officeDocument/2006/relationships/image" Target="../media/image23.wmf"/><Relationship Id="rId4" Type="http://schemas.openxmlformats.org/officeDocument/2006/relationships/oleObject" Target="../embeddings/oleObject27.bin"/><Relationship Id="rId9"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4.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32.bin"/><Relationship Id="rId5" Type="http://schemas.openxmlformats.org/officeDocument/2006/relationships/image" Target="../media/image24.wmf"/><Relationship Id="rId10" Type="http://schemas.openxmlformats.org/officeDocument/2006/relationships/image" Target="../media/image23.wmf"/><Relationship Id="rId4" Type="http://schemas.openxmlformats.org/officeDocument/2006/relationships/oleObject" Target="../embeddings/oleObject31.bin"/><Relationship Id="rId9" Type="http://schemas.openxmlformats.org/officeDocument/2006/relationships/oleObject" Target="../embeddings/oleObject3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35.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36.bin"/><Relationship Id="rId5" Type="http://schemas.openxmlformats.org/officeDocument/2006/relationships/image" Target="../media/image26.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25.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wmf"/><Relationship Id="rId4" Type="http://schemas.openxmlformats.org/officeDocument/2006/relationships/oleObject" Target="../embeddings/oleObject39.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8.wmf"/><Relationship Id="rId4" Type="http://schemas.openxmlformats.org/officeDocument/2006/relationships/oleObject" Target="../embeddings/oleObject40.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9.wmf"/><Relationship Id="rId4" Type="http://schemas.openxmlformats.org/officeDocument/2006/relationships/oleObject" Target="../embeddings/oleObject41.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9.wmf"/><Relationship Id="rId4" Type="http://schemas.openxmlformats.org/officeDocument/2006/relationships/oleObject" Target="../embeddings/oleObject42.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9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smtClean="0"/>
              <a:t>sandy.w@svuca.edu</a:t>
            </a:r>
            <a:endParaRPr lang="en-US" sz="2800" dirty="0"/>
          </a:p>
          <a:p>
            <a:pPr eaLnBrk="1" hangingPunct="1"/>
            <a:endParaRPr lang="en-US" sz="1800" dirty="0"/>
          </a:p>
        </p:txBody>
      </p:sp>
    </p:spTree>
    <p:extLst>
      <p:ext uri="{BB962C8B-B14F-4D97-AF65-F5344CB8AC3E}">
        <p14:creationId xmlns:p14="http://schemas.microsoft.com/office/powerpoint/2010/main" val="2783585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214588314"/>
              </p:ext>
            </p:extLst>
          </p:nvPr>
        </p:nvGraphicFramePr>
        <p:xfrm>
          <a:off x="381000" y="399014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04800" y="3627806"/>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048000" y="3608696"/>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3574531142"/>
              </p:ext>
            </p:extLst>
          </p:nvPr>
        </p:nvGraphicFramePr>
        <p:xfrm>
          <a:off x="3124200" y="398252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390633"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58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3276600"/>
            <a:ext cx="3584255"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Interface MTU</a:t>
            </a:r>
            <a:endParaRPr lang="en-US" sz="2000" dirty="0">
              <a:solidFill>
                <a:schemeClr val="tx1"/>
              </a:solidFill>
            </a:endParaRPr>
          </a:p>
        </p:txBody>
      </p:sp>
      <p:sp>
        <p:nvSpPr>
          <p:cNvPr id="2" name="Title 1"/>
          <p:cNvSpPr>
            <a:spLocks noGrp="1"/>
          </p:cNvSpPr>
          <p:nvPr>
            <p:ph type="title"/>
          </p:nvPr>
        </p:nvSpPr>
        <p:spPr>
          <a:xfrm>
            <a:off x="628650" y="228600"/>
            <a:ext cx="7886700" cy="609600"/>
          </a:xfrm>
        </p:spPr>
        <p:txBody>
          <a:bodyPr>
            <a:normAutofit/>
          </a:bodyPr>
          <a:lstStyle/>
          <a:p>
            <a:r>
              <a:rPr lang="en-US" dirty="0" smtClean="0"/>
              <a:t>OSPF Database Description Packet Format</a:t>
            </a:r>
            <a:endParaRPr lang="en-US" dirty="0"/>
          </a:p>
        </p:txBody>
      </p:sp>
      <p:sp>
        <p:nvSpPr>
          <p:cNvPr id="4" name="Rectangle 3"/>
          <p:cNvSpPr/>
          <p:nvPr/>
        </p:nvSpPr>
        <p:spPr>
          <a:xfrm>
            <a:off x="4343400" y="3276600"/>
            <a:ext cx="169780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Options</a:t>
            </a:r>
            <a:endParaRPr lang="en-US" sz="2000" dirty="0">
              <a:solidFill>
                <a:schemeClr val="tx1"/>
              </a:solidFill>
            </a:endParaRPr>
          </a:p>
        </p:txBody>
      </p:sp>
      <p:sp>
        <p:nvSpPr>
          <p:cNvPr id="5" name="Rectangle 4"/>
          <p:cNvSpPr/>
          <p:nvPr/>
        </p:nvSpPr>
        <p:spPr>
          <a:xfrm>
            <a:off x="6044060" y="3276600"/>
            <a:ext cx="1719856"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00000I M MS</a:t>
            </a:r>
            <a:endParaRPr lang="en-US" sz="2000" dirty="0">
              <a:solidFill>
                <a:schemeClr val="tx1"/>
              </a:solidFill>
            </a:endParaRPr>
          </a:p>
        </p:txBody>
      </p:sp>
      <p:sp>
        <p:nvSpPr>
          <p:cNvPr id="6" name="Rectangle 5"/>
          <p:cNvSpPr/>
          <p:nvPr/>
        </p:nvSpPr>
        <p:spPr>
          <a:xfrm>
            <a:off x="762000" y="3563092"/>
            <a:ext cx="7001917" cy="285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DD Sequence #</a:t>
            </a:r>
            <a:endParaRPr lang="en-US" sz="2000" dirty="0">
              <a:solidFill>
                <a:schemeClr val="tx1"/>
              </a:solidFill>
            </a:endParaRPr>
          </a:p>
        </p:txBody>
      </p:sp>
      <p:sp>
        <p:nvSpPr>
          <p:cNvPr id="7" name="Rectangle 6"/>
          <p:cNvSpPr/>
          <p:nvPr/>
        </p:nvSpPr>
        <p:spPr>
          <a:xfrm>
            <a:off x="761999" y="38481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sp>
        <p:nvSpPr>
          <p:cNvPr id="11" name="TextBox 10"/>
          <p:cNvSpPr txBox="1"/>
          <p:nvPr/>
        </p:nvSpPr>
        <p:spPr>
          <a:xfrm>
            <a:off x="761999" y="5236524"/>
            <a:ext cx="7543801" cy="1384995"/>
          </a:xfrm>
          <a:prstGeom prst="rect">
            <a:avLst/>
          </a:prstGeom>
          <a:noFill/>
        </p:spPr>
        <p:txBody>
          <a:bodyPr wrap="square" rtlCol="0">
            <a:spAutoFit/>
          </a:bodyPr>
          <a:lstStyle/>
          <a:p>
            <a:r>
              <a:rPr lang="en-US" sz="2000" dirty="0" smtClean="0"/>
              <a:t>I – Initial bit</a:t>
            </a:r>
            <a:r>
              <a:rPr lang="en-US" sz="2000" dirty="0"/>
              <a:t> </a:t>
            </a:r>
            <a:r>
              <a:rPr lang="en-US" sz="2000" dirty="0" smtClean="0"/>
              <a:t>  	   M – More bit     	MS – 1: master, 0: slave</a:t>
            </a:r>
          </a:p>
          <a:p>
            <a:r>
              <a:rPr lang="en-US" sz="2000" dirty="0" smtClean="0"/>
              <a:t>Sequence #: Set by master in the 1</a:t>
            </a:r>
            <a:r>
              <a:rPr lang="en-US" sz="2000" baseline="30000" dirty="0" smtClean="0"/>
              <a:t>st</a:t>
            </a:r>
            <a:r>
              <a:rPr lang="en-US" sz="2000" dirty="0" smtClean="0"/>
              <a:t> DD packet, and incremented in subsequent packets</a:t>
            </a:r>
          </a:p>
          <a:p>
            <a:endParaRPr lang="en-US" dirty="0"/>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5630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en-US"/>
              <a:t>Exchange State – the explanation</a:t>
            </a:r>
          </a:p>
        </p:txBody>
      </p:sp>
      <p:sp>
        <p:nvSpPr>
          <p:cNvPr id="229379" name="Rectangle 3"/>
          <p:cNvSpPr>
            <a:spLocks noGrp="1" noChangeArrowheads="1"/>
          </p:cNvSpPr>
          <p:nvPr>
            <p:ph type="body" idx="1"/>
          </p:nvPr>
        </p:nvSpPr>
        <p:spPr>
          <a:xfrm>
            <a:off x="304800" y="1143000"/>
            <a:ext cx="8534400" cy="4267200"/>
          </a:xfrm>
        </p:spPr>
        <p:txBody>
          <a:bodyPr/>
          <a:lstStyle/>
          <a:p>
            <a:pPr>
              <a:lnSpc>
                <a:spcPct val="90000"/>
              </a:lnSpc>
            </a:pPr>
            <a:r>
              <a:rPr lang="en-US" altLang="en-US" sz="1800"/>
              <a:t>Routers exchange one or more Type-2 DBDs (Database Description) packets, which is a </a:t>
            </a:r>
            <a:r>
              <a:rPr lang="en-US" altLang="en-US" sz="1800" b="1"/>
              <a:t>summary of the link-state database</a:t>
            </a:r>
          </a:p>
          <a:p>
            <a:pPr lvl="1">
              <a:lnSpc>
                <a:spcPct val="90000"/>
              </a:lnSpc>
            </a:pPr>
            <a:r>
              <a:rPr lang="en-US" altLang="en-US" sz="1800"/>
              <a:t>send LSAcks to verify</a:t>
            </a:r>
          </a:p>
          <a:p>
            <a:pPr>
              <a:lnSpc>
                <a:spcPct val="90000"/>
              </a:lnSpc>
            </a:pPr>
            <a:r>
              <a:rPr lang="en-US" altLang="en-US" sz="1800"/>
              <a:t>Routers compare these DBDs with information in its own database.</a:t>
            </a:r>
          </a:p>
          <a:p>
            <a:pPr>
              <a:lnSpc>
                <a:spcPct val="90000"/>
              </a:lnSpc>
            </a:pPr>
            <a:r>
              <a:rPr lang="en-US" altLang="en-US" sz="1800"/>
              <a:t>When a DBD packet is received the router looks through the LSA (Link State Advertisement) headers and identifies LSAs that are not in the router’s LSDB or are a different version from its LSDB version (older or newer).</a:t>
            </a:r>
          </a:p>
          <a:p>
            <a:pPr>
              <a:lnSpc>
                <a:spcPct val="90000"/>
              </a:lnSpc>
            </a:pPr>
            <a:r>
              <a:rPr lang="en-US" altLang="en-US" sz="1800"/>
              <a:t>If the LSA is not in its LSDB or the LSA is a more recent version, the router adds an entry to its </a:t>
            </a:r>
            <a:r>
              <a:rPr lang="en-US" altLang="en-US" sz="1800" b="1"/>
              <a:t>Link State Request list</a:t>
            </a:r>
            <a:r>
              <a:rPr lang="en-US" altLang="en-US" sz="1800"/>
              <a:t>.</a:t>
            </a:r>
          </a:p>
          <a:p>
            <a:pPr>
              <a:lnSpc>
                <a:spcPct val="90000"/>
              </a:lnSpc>
            </a:pPr>
            <a:r>
              <a:rPr lang="en-US" altLang="en-US" sz="1800"/>
              <a:t>This process ends when both routers stop have sent and received acknowledgements for all their DBD packets – that is they have successfully sent all their DBD packets to each other.</a:t>
            </a:r>
          </a:p>
          <a:p>
            <a:endParaRPr lang="en-US" altLang="en-US" sz="1800"/>
          </a:p>
        </p:txBody>
      </p:sp>
    </p:spTree>
    <p:extLst>
      <p:ext uri="{BB962C8B-B14F-4D97-AF65-F5344CB8AC3E}">
        <p14:creationId xmlns:p14="http://schemas.microsoft.com/office/powerpoint/2010/main" val="67811769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a:t>Exchange State – the explanation</a:t>
            </a:r>
          </a:p>
        </p:txBody>
      </p:sp>
      <p:sp>
        <p:nvSpPr>
          <p:cNvPr id="230403" name="Rectangle 3"/>
          <p:cNvSpPr>
            <a:spLocks noGrp="1" noChangeArrowheads="1"/>
          </p:cNvSpPr>
          <p:nvPr>
            <p:ph type="body" idx="1"/>
          </p:nvPr>
        </p:nvSpPr>
        <p:spPr>
          <a:xfrm>
            <a:off x="381000" y="1143000"/>
            <a:ext cx="8534400" cy="2514600"/>
          </a:xfrm>
        </p:spPr>
        <p:txBody>
          <a:bodyPr/>
          <a:lstStyle/>
          <a:p>
            <a:pPr>
              <a:buFont typeface="Arial" panose="020B0604020202020204" pitchFamily="34" charset="0"/>
              <a:buNone/>
            </a:pPr>
            <a:r>
              <a:rPr lang="en-US" altLang="en-US" sz="2000" b="1">
                <a:solidFill>
                  <a:srgbClr val="009999"/>
                </a:solidFill>
              </a:rPr>
              <a:t>Exchange State</a:t>
            </a:r>
            <a:endParaRPr lang="en-US" altLang="en-US" sz="1800" b="1"/>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If there are </a:t>
            </a:r>
            <a:r>
              <a:rPr lang="en-US" altLang="en-US" sz="1800" u="sng"/>
              <a:t>no</a:t>
            </a:r>
            <a:r>
              <a:rPr lang="en-US" altLang="en-US" sz="1800"/>
              <a:t> entries in its </a:t>
            </a:r>
            <a:r>
              <a:rPr lang="en-US" altLang="en-US" sz="1800" b="1"/>
              <a:t>Link State Request list</a:t>
            </a:r>
            <a:r>
              <a:rPr lang="en-US" altLang="en-US" sz="1800"/>
              <a:t>, than the router’s interface can transition directly to </a:t>
            </a:r>
            <a:r>
              <a:rPr lang="en-US" altLang="en-US" sz="1800" b="1">
                <a:solidFill>
                  <a:srgbClr val="009999"/>
                </a:solidFill>
              </a:rPr>
              <a:t>full state</a:t>
            </a:r>
            <a:r>
              <a:rPr lang="en-US" altLang="en-US" sz="1800">
                <a:solidFill>
                  <a:srgbClr val="009999"/>
                </a:solidFill>
              </a:rPr>
              <a:t>.</a:t>
            </a:r>
            <a:endParaRPr lang="en-US" altLang="en-US" sz="1800"/>
          </a:p>
          <a:p>
            <a:r>
              <a:rPr lang="en-US" altLang="en-US" sz="1800"/>
              <a:t>Complete routing information is exchanged in the </a:t>
            </a:r>
            <a:r>
              <a:rPr lang="en-US" altLang="en-US" sz="1800" b="1">
                <a:solidFill>
                  <a:srgbClr val="009999"/>
                </a:solidFill>
              </a:rPr>
              <a:t>loading state</a:t>
            </a:r>
            <a:r>
              <a:rPr lang="en-US" altLang="en-US" sz="1800"/>
              <a:t>, discussed next.</a:t>
            </a:r>
            <a:endParaRPr lang="en-US" altLang="en-US" sz="2800"/>
          </a:p>
          <a:p>
            <a:endParaRPr lang="en-US" altLang="en-US"/>
          </a:p>
        </p:txBody>
      </p:sp>
      <p:pic>
        <p:nvPicPr>
          <p:cNvPr id="2304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9539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ltLang="en-US"/>
              <a:t>Loading State - the explanation</a:t>
            </a:r>
          </a:p>
        </p:txBody>
      </p:sp>
      <p:sp>
        <p:nvSpPr>
          <p:cNvPr id="231427"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If a router has entries in its </a:t>
            </a:r>
            <a:r>
              <a:rPr lang="en-US" altLang="en-US" sz="1800" b="1"/>
              <a:t>Link State Request list</a:t>
            </a:r>
            <a:r>
              <a:rPr lang="en-US" altLang="en-US" sz="1800"/>
              <a:t>, meaning that it needs additional information from the other router for routes that are not in its LSDB or has more recent versions, then it enters the </a:t>
            </a:r>
            <a:r>
              <a:rPr lang="en-US" altLang="en-US" sz="1800" b="1">
                <a:solidFill>
                  <a:srgbClr val="009999"/>
                </a:solidFill>
              </a:rPr>
              <a:t>loading state.</a:t>
            </a:r>
            <a:endParaRPr lang="en-US" altLang="en-US" sz="1800"/>
          </a:p>
          <a:p>
            <a:r>
              <a:rPr lang="en-US" altLang="en-US" sz="1800"/>
              <a:t>The router needing additional information sends </a:t>
            </a:r>
            <a:r>
              <a:rPr lang="en-US" altLang="en-US" sz="1800" b="1"/>
              <a:t>LSR (Link State Request) packets</a:t>
            </a:r>
            <a:r>
              <a:rPr lang="en-US" altLang="en-US" sz="1800"/>
              <a:t> using LSA information from its LSR list.</a:t>
            </a:r>
          </a:p>
          <a:p>
            <a:endParaRPr lang="en-US" altLang="en-US"/>
          </a:p>
        </p:txBody>
      </p:sp>
      <p:pic>
        <p:nvPicPr>
          <p:cNvPr id="2314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63569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Loading State - the explanation</a:t>
            </a:r>
          </a:p>
        </p:txBody>
      </p:sp>
      <p:sp>
        <p:nvSpPr>
          <p:cNvPr id="232451" name="Rectangle 3"/>
          <p:cNvSpPr>
            <a:spLocks noGrp="1" noChangeArrowheads="1"/>
          </p:cNvSpPr>
          <p:nvPr>
            <p:ph type="body" idx="1"/>
          </p:nvPr>
        </p:nvSpPr>
        <p:spPr/>
        <p:txBody>
          <a:bodyPr/>
          <a:lstStyle/>
          <a:p>
            <a:pPr>
              <a:buFont typeface="Arial" panose="020B0604020202020204" pitchFamily="34" charset="0"/>
              <a:buNone/>
            </a:pPr>
            <a:r>
              <a:rPr lang="en-US" altLang="en-US" sz="2000" b="1">
                <a:solidFill>
                  <a:srgbClr val="009999"/>
                </a:solidFill>
              </a:rPr>
              <a:t>Loading State</a:t>
            </a:r>
            <a:r>
              <a:rPr lang="en-US" altLang="en-US" sz="2000" b="1"/>
              <a:t> </a:t>
            </a:r>
          </a:p>
          <a:p>
            <a:r>
              <a:rPr lang="en-US" altLang="en-US" sz="1800"/>
              <a:t>The other routers replies by sending the requested LSAs in the </a:t>
            </a:r>
            <a:r>
              <a:rPr lang="en-US" altLang="en-US" sz="1800" b="1"/>
              <a:t>Link State Update (LSU) packet.</a:t>
            </a:r>
            <a:endParaRPr lang="en-US" altLang="en-US" sz="1800"/>
          </a:p>
          <a:p>
            <a:r>
              <a:rPr lang="en-US" altLang="en-US" sz="1800"/>
              <a:t>The receiving router sends </a:t>
            </a:r>
            <a:r>
              <a:rPr lang="en-US" altLang="en-US" sz="1800" b="1"/>
              <a:t>LSAck</a:t>
            </a:r>
            <a:r>
              <a:rPr lang="en-US" altLang="en-US" sz="1800"/>
              <a:t> to acknowledge receipt.</a:t>
            </a:r>
          </a:p>
          <a:p>
            <a:r>
              <a:rPr lang="en-US" altLang="en-US" sz="1800"/>
              <a:t>When all LSAs on the neighbors </a:t>
            </a:r>
            <a:r>
              <a:rPr lang="en-US" altLang="en-US" sz="1800" b="1"/>
              <a:t>Link State Request list</a:t>
            </a:r>
            <a:r>
              <a:rPr lang="en-US" altLang="en-US" sz="1800"/>
              <a:t> have been received, the “neighbor FSM” transitions this interface to </a:t>
            </a:r>
            <a:r>
              <a:rPr lang="en-US" altLang="en-US" sz="2000" b="1">
                <a:solidFill>
                  <a:srgbClr val="009999"/>
                </a:solidFill>
              </a:rPr>
              <a:t>Full state.</a:t>
            </a:r>
            <a:r>
              <a:rPr lang="en-US" altLang="en-US" sz="2000"/>
              <a:t> </a:t>
            </a:r>
          </a:p>
          <a:p>
            <a:endParaRPr lang="en-US" altLang="en-US"/>
          </a:p>
        </p:txBody>
      </p:sp>
      <p:pic>
        <p:nvPicPr>
          <p:cNvPr id="232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429000"/>
            <a:ext cx="41910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81354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dirty="0"/>
              <a:t>Link State Requests (LSR)</a:t>
            </a:r>
          </a:p>
        </p:txBody>
      </p:sp>
      <p:sp>
        <p:nvSpPr>
          <p:cNvPr id="236547" name="Rectangle 3"/>
          <p:cNvSpPr>
            <a:spLocks noChangeArrowheads="1"/>
          </p:cNvSpPr>
          <p:nvPr/>
        </p:nvSpPr>
        <p:spPr bwMode="auto">
          <a:xfrm>
            <a:off x="990600" y="11430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3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 type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Link State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Advertising Router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r>
              <a:rPr lang="en-US" altLang="en-US" sz="1200" b="0" dirty="0">
                <a:latin typeface="Courier New" panose="02070309020205020404" pitchFamily="49" charset="0"/>
              </a:rPr>
              <a:t>                              ...</a:t>
            </a:r>
            <a:r>
              <a:rPr lang="en-US" altLang="en-US" sz="1200" b="0" dirty="0">
                <a:latin typeface="Arial" panose="020B0604020202020204" pitchFamily="34" charset="0"/>
              </a:rPr>
              <a:t>                              </a:t>
            </a:r>
            <a:r>
              <a:rPr lang="en-US" altLang="en-US" sz="1200" b="0" dirty="0">
                <a:latin typeface="Courier New" panose="02070309020205020404" pitchFamily="49" charset="0"/>
              </a:rPr>
              <a:t>|</a:t>
            </a:r>
          </a:p>
        </p:txBody>
      </p:sp>
      <p:sp>
        <p:nvSpPr>
          <p:cNvPr id="236548" name="Text Box 4"/>
          <p:cNvSpPr txBox="1">
            <a:spLocks noChangeArrowheads="1"/>
          </p:cNvSpPr>
          <p:nvPr/>
        </p:nvSpPr>
        <p:spPr bwMode="auto">
          <a:xfrm>
            <a:off x="3017838" y="5791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(LSRs)</a:t>
            </a:r>
          </a:p>
        </p:txBody>
      </p:sp>
      <p:sp>
        <p:nvSpPr>
          <p:cNvPr id="236549" name="AutoShape 5"/>
          <p:cNvSpPr>
            <a:spLocks/>
          </p:cNvSpPr>
          <p:nvPr/>
        </p:nvSpPr>
        <p:spPr bwMode="auto">
          <a:xfrm>
            <a:off x="1341438" y="4343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550" name="Text Box 6"/>
          <p:cNvSpPr txBox="1">
            <a:spLocks noChangeArrowheads="1"/>
          </p:cNvSpPr>
          <p:nvPr/>
        </p:nvSpPr>
        <p:spPr bwMode="auto">
          <a:xfrm>
            <a:off x="427038" y="4724400"/>
            <a:ext cx="9144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LSR</a:t>
            </a:r>
          </a:p>
        </p:txBody>
      </p:sp>
    </p:spTree>
    <p:extLst>
      <p:ext uri="{BB962C8B-B14F-4D97-AF65-F5344CB8AC3E}">
        <p14:creationId xmlns:p14="http://schemas.microsoft.com/office/powerpoint/2010/main" val="18647068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a:t>Link State Advertisement (Update)</a:t>
            </a:r>
          </a:p>
        </p:txBody>
      </p:sp>
      <p:sp>
        <p:nvSpPr>
          <p:cNvPr id="237571" name="Rectangle 3"/>
          <p:cNvSpPr>
            <a:spLocks noChangeArrowheads="1"/>
          </p:cNvSpPr>
          <p:nvPr/>
        </p:nvSpPr>
        <p:spPr bwMode="auto">
          <a:xfrm>
            <a:off x="1066800" y="1066800"/>
            <a:ext cx="77724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SzPct val="125000"/>
              <a:buFont typeface="Arial" panose="020B0604020202020204" pitchFamily="34" charset="0"/>
              <a:buNone/>
            </a:pPr>
            <a:r>
              <a:rPr lang="en-US" altLang="en-US" sz="900" dirty="0">
                <a:latin typeface="Courier New" panose="02070309020205020404" pitchFamily="49" charset="0"/>
              </a:rPr>
              <a:t>        </a:t>
            </a:r>
            <a:r>
              <a:rPr lang="en-US" altLang="en-US" sz="1200" dirty="0">
                <a:latin typeface="Courier New" panose="02070309020205020404" pitchFamily="49" charset="0"/>
              </a:rPr>
              <a:t>0                   1                   2                   3</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0 1 2 3 4 5 6 7 8 9 0 1 2 3 4 5 6 7 8 9 0 1 2 3 4 5 6 7 8 9 0 1</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Version #   |       4       |         Packet length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Router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Area ID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Checksum            |             </a:t>
            </a:r>
            <a:r>
              <a:rPr lang="en-US" altLang="en-US" sz="1200" dirty="0" err="1">
                <a:latin typeface="Courier New" panose="02070309020205020404" pitchFamily="49" charset="0"/>
              </a:rPr>
              <a:t>AuType</a:t>
            </a: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Authentication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LSAs         </a:t>
            </a:r>
            <a:r>
              <a:rPr lang="en-US" altLang="en-US" sz="1200" dirty="0" smtClean="0">
                <a:latin typeface="Courier New" panose="02070309020205020404" pitchFamily="49" charset="0"/>
              </a:rPr>
              <a:t>                    </a:t>
            </a:r>
            <a:r>
              <a:rPr lang="en-US" altLang="en-US" sz="1200" dirty="0">
                <a:latin typeface="Courier New" panose="02070309020205020404" pitchFamily="49" charset="0"/>
              </a:rPr>
              <a:t>|</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LSAs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a:t>
            </a:r>
          </a:p>
          <a:p>
            <a:pPr>
              <a:spcBef>
                <a:spcPct val="20000"/>
              </a:spcBef>
              <a:buClr>
                <a:srgbClr val="009999"/>
              </a:buClr>
              <a:buSzPct val="125000"/>
              <a:buFont typeface="Arial" panose="020B0604020202020204" pitchFamily="34" charset="0"/>
              <a:buNone/>
            </a:pPr>
            <a:r>
              <a:rPr lang="en-US" altLang="en-US" sz="1200" dirty="0">
                <a:latin typeface="Courier New" panose="02070309020205020404" pitchFamily="49" charset="0"/>
              </a:rPr>
              <a:t>       |                              ...                              |</a:t>
            </a:r>
          </a:p>
        </p:txBody>
      </p:sp>
      <p:sp>
        <p:nvSpPr>
          <p:cNvPr id="237572" name="AutoShape 4"/>
          <p:cNvSpPr>
            <a:spLocks/>
          </p:cNvSpPr>
          <p:nvPr/>
        </p:nvSpPr>
        <p:spPr bwMode="auto">
          <a:xfrm>
            <a:off x="1417638" y="4724400"/>
            <a:ext cx="304800" cy="1295400"/>
          </a:xfrm>
          <a:prstGeom prst="leftBrace">
            <a:avLst>
              <a:gd name="adj1" fmla="val 35417"/>
              <a:gd name="adj2" fmla="val 50000"/>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573" name="Text Box 5"/>
          <p:cNvSpPr txBox="1">
            <a:spLocks noChangeArrowheads="1"/>
          </p:cNvSpPr>
          <p:nvPr/>
        </p:nvSpPr>
        <p:spPr bwMode="auto">
          <a:xfrm>
            <a:off x="198438" y="5181600"/>
            <a:ext cx="1143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a:t>
            </a:r>
          </a:p>
        </p:txBody>
      </p:sp>
      <p:sp>
        <p:nvSpPr>
          <p:cNvPr id="237574" name="Text Box 6"/>
          <p:cNvSpPr txBox="1">
            <a:spLocks noChangeArrowheads="1"/>
          </p:cNvSpPr>
          <p:nvPr/>
        </p:nvSpPr>
        <p:spPr bwMode="auto">
          <a:xfrm>
            <a:off x="2819400" y="48006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a:solidFill>
                  <a:schemeClr val="accent2"/>
                </a:solidFill>
                <a:latin typeface="Arial" panose="020B0604020202020204" pitchFamily="34" charset="0"/>
              </a:rPr>
              <a:t>LSAs: Types 1, 2, 3, 4, or 5</a:t>
            </a:r>
          </a:p>
        </p:txBody>
      </p:sp>
      <p:sp>
        <p:nvSpPr>
          <p:cNvPr id="2" name="TextBox 1"/>
          <p:cNvSpPr txBox="1"/>
          <p:nvPr/>
        </p:nvSpPr>
        <p:spPr>
          <a:xfrm>
            <a:off x="5162952" y="4226848"/>
            <a:ext cx="3482172" cy="461665"/>
          </a:xfrm>
          <a:prstGeom prst="rect">
            <a:avLst/>
          </a:prstGeom>
          <a:noFill/>
        </p:spPr>
        <p:txBody>
          <a:bodyPr wrap="none" rtlCol="0">
            <a:spAutoFit/>
          </a:bodyPr>
          <a:lstStyle/>
          <a:p>
            <a:r>
              <a:rPr lang="en-US" dirty="0" smtClean="0">
                <a:solidFill>
                  <a:schemeClr val="accent2"/>
                </a:solidFill>
                <a:latin typeface="+mj-lt"/>
              </a:rPr>
              <a:t># LSAs included in this </a:t>
            </a:r>
            <a:r>
              <a:rPr lang="en-US" dirty="0" err="1" smtClean="0">
                <a:solidFill>
                  <a:schemeClr val="accent2"/>
                </a:solidFill>
                <a:latin typeface="+mj-lt"/>
              </a:rPr>
              <a:t>msg</a:t>
            </a:r>
            <a:endParaRPr lang="en-US" dirty="0">
              <a:solidFill>
                <a:schemeClr val="accent2"/>
              </a:solidFill>
              <a:latin typeface="+mj-lt"/>
            </a:endParaRPr>
          </a:p>
        </p:txBody>
      </p:sp>
    </p:spTree>
    <p:extLst>
      <p:ext uri="{BB962C8B-B14F-4D97-AF65-F5344CB8AC3E}">
        <p14:creationId xmlns:p14="http://schemas.microsoft.com/office/powerpoint/2010/main" val="1451563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609600"/>
          </a:xfrm>
        </p:spPr>
        <p:txBody>
          <a:bodyPr>
            <a:normAutofit/>
          </a:bodyPr>
          <a:lstStyle/>
          <a:p>
            <a:r>
              <a:rPr lang="en-US" dirty="0" smtClean="0"/>
              <a:t>OSPF Link State ACK Packet Format</a:t>
            </a:r>
            <a:endParaRPr lang="en-US" dirty="0"/>
          </a:p>
        </p:txBody>
      </p:sp>
      <p:sp>
        <p:nvSpPr>
          <p:cNvPr id="7" name="Rectangle 6"/>
          <p:cNvSpPr/>
          <p:nvPr/>
        </p:nvSpPr>
        <p:spPr>
          <a:xfrm>
            <a:off x="761999" y="3124200"/>
            <a:ext cx="7001917" cy="1103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LSA Headers</a:t>
            </a:r>
            <a:endParaRPr lang="en-US" sz="2000" dirty="0">
              <a:solidFill>
                <a:schemeClr val="tx1"/>
              </a:solidFill>
            </a:endParaRP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64" y="1018804"/>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7203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3716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Age</a:t>
            </a:r>
            <a:endParaRPr lang="en-US" dirty="0">
              <a:solidFill>
                <a:schemeClr val="tx1"/>
              </a:solidFill>
            </a:endParaRPr>
          </a:p>
        </p:txBody>
      </p:sp>
      <p:sp>
        <p:nvSpPr>
          <p:cNvPr id="2" name="Title 1"/>
          <p:cNvSpPr>
            <a:spLocks noGrp="1"/>
          </p:cNvSpPr>
          <p:nvPr>
            <p:ph type="title"/>
          </p:nvPr>
        </p:nvSpPr>
        <p:spPr>
          <a:xfrm>
            <a:off x="628650" y="304800"/>
            <a:ext cx="7886700" cy="930274"/>
          </a:xfrm>
        </p:spPr>
        <p:txBody>
          <a:bodyPr>
            <a:normAutofit fontScale="90000"/>
          </a:bodyPr>
          <a:lstStyle/>
          <a:p>
            <a:r>
              <a:rPr lang="en-US" dirty="0" smtClean="0"/>
              <a:t>OSPF Link State Advertisement Header Format</a:t>
            </a:r>
            <a:endParaRPr lang="en-US" dirty="0"/>
          </a:p>
        </p:txBody>
      </p:sp>
      <p:sp>
        <p:nvSpPr>
          <p:cNvPr id="4" name="Rectangle 3"/>
          <p:cNvSpPr/>
          <p:nvPr/>
        </p:nvSpPr>
        <p:spPr>
          <a:xfrm>
            <a:off x="4038601" y="1371600"/>
            <a:ext cx="1371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Options</a:t>
            </a:r>
            <a:endParaRPr lang="en-US" dirty="0">
              <a:solidFill>
                <a:schemeClr val="tx1"/>
              </a:solidFill>
            </a:endParaRPr>
          </a:p>
        </p:txBody>
      </p:sp>
      <p:sp>
        <p:nvSpPr>
          <p:cNvPr id="5" name="Rectangle 4"/>
          <p:cNvSpPr/>
          <p:nvPr/>
        </p:nvSpPr>
        <p:spPr>
          <a:xfrm>
            <a:off x="5410200" y="1371600"/>
            <a:ext cx="13894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Type</a:t>
            </a:r>
            <a:endParaRPr lang="en-US" dirty="0">
              <a:solidFill>
                <a:schemeClr val="tx1"/>
              </a:solidFill>
            </a:endParaRPr>
          </a:p>
        </p:txBody>
      </p:sp>
      <p:sp>
        <p:nvSpPr>
          <p:cNvPr id="6" name="Rectangle 5"/>
          <p:cNvSpPr/>
          <p:nvPr/>
        </p:nvSpPr>
        <p:spPr>
          <a:xfrm>
            <a:off x="1143000" y="1825831"/>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Link State ID</a:t>
            </a:r>
            <a:endParaRPr lang="en-US" dirty="0">
              <a:solidFill>
                <a:schemeClr val="tx1"/>
              </a:solidFill>
            </a:endParaRPr>
          </a:p>
        </p:txBody>
      </p:sp>
      <p:sp>
        <p:nvSpPr>
          <p:cNvPr id="7" name="Rectangle 6"/>
          <p:cNvSpPr/>
          <p:nvPr/>
        </p:nvSpPr>
        <p:spPr>
          <a:xfrm>
            <a:off x="1143000" y="22860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Advertising Router</a:t>
            </a:r>
            <a:endParaRPr lang="en-US" dirty="0">
              <a:solidFill>
                <a:schemeClr val="tx1"/>
              </a:solidFill>
            </a:endParaRPr>
          </a:p>
        </p:txBody>
      </p:sp>
      <p:sp>
        <p:nvSpPr>
          <p:cNvPr id="8" name="Rectangle 7"/>
          <p:cNvSpPr/>
          <p:nvPr/>
        </p:nvSpPr>
        <p:spPr>
          <a:xfrm>
            <a:off x="1143000" y="2743200"/>
            <a:ext cx="5656614"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Sequence Number</a:t>
            </a:r>
            <a:endParaRPr lang="en-US" dirty="0">
              <a:solidFill>
                <a:schemeClr val="tx1"/>
              </a:solidFill>
            </a:endParaRPr>
          </a:p>
        </p:txBody>
      </p:sp>
      <p:sp>
        <p:nvSpPr>
          <p:cNvPr id="9" name="Rectangle 8"/>
          <p:cNvSpPr/>
          <p:nvPr/>
        </p:nvSpPr>
        <p:spPr>
          <a:xfrm>
            <a:off x="1143001" y="3200400"/>
            <a:ext cx="28956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LS Checksum</a:t>
            </a:r>
            <a:endParaRPr lang="en-US" dirty="0">
              <a:solidFill>
                <a:schemeClr val="tx1"/>
              </a:solidFill>
            </a:endParaRPr>
          </a:p>
        </p:txBody>
      </p:sp>
      <p:sp>
        <p:nvSpPr>
          <p:cNvPr id="10" name="Rectangle 9"/>
          <p:cNvSpPr/>
          <p:nvPr/>
        </p:nvSpPr>
        <p:spPr>
          <a:xfrm>
            <a:off x="4038601" y="3200400"/>
            <a:ext cx="2761013"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Length</a:t>
            </a:r>
            <a:endParaRPr lang="en-US" dirty="0">
              <a:solidFill>
                <a:schemeClr val="tx1"/>
              </a:solidFill>
            </a:endParaRPr>
          </a:p>
        </p:txBody>
      </p:sp>
      <p:sp>
        <p:nvSpPr>
          <p:cNvPr id="11" name="TextBox 10"/>
          <p:cNvSpPr txBox="1"/>
          <p:nvPr/>
        </p:nvSpPr>
        <p:spPr>
          <a:xfrm>
            <a:off x="838200" y="4191000"/>
            <a:ext cx="7001917" cy="830997"/>
          </a:xfrm>
          <a:prstGeom prst="rect">
            <a:avLst/>
          </a:prstGeom>
          <a:noFill/>
        </p:spPr>
        <p:txBody>
          <a:bodyPr wrap="none" rtlCol="0">
            <a:spAutoFit/>
          </a:bodyPr>
          <a:lstStyle/>
          <a:p>
            <a:r>
              <a:rPr lang="en-US" dirty="0"/>
              <a:t> </a:t>
            </a:r>
            <a:r>
              <a:rPr lang="en-US" dirty="0" smtClean="0"/>
              <a:t>LS Age -- #seconds elapsed since the LSA was created</a:t>
            </a:r>
          </a:p>
          <a:p>
            <a:endParaRPr lang="en-US" dirty="0"/>
          </a:p>
        </p:txBody>
      </p:sp>
    </p:spTree>
    <p:extLst>
      <p:ext uri="{BB962C8B-B14F-4D97-AF65-F5344CB8AC3E}">
        <p14:creationId xmlns:p14="http://schemas.microsoft.com/office/powerpoint/2010/main" val="10903983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4077265"/>
              </p:ext>
            </p:extLst>
          </p:nvPr>
        </p:nvGraphicFramePr>
        <p:xfrm>
          <a:off x="628650" y="1447800"/>
          <a:ext cx="7886700" cy="5049520"/>
        </p:xfrm>
        <a:graphic>
          <a:graphicData uri="http://schemas.openxmlformats.org/drawingml/2006/table">
            <a:tbl>
              <a:tblPr firstRow="1" bandRow="1">
                <a:tableStyleId>{5C22544A-7EE6-4342-B048-85BDC9FD1C3A}</a:tableStyleId>
              </a:tblPr>
              <a:tblGrid>
                <a:gridCol w="1047750"/>
                <a:gridCol w="3200400"/>
                <a:gridCol w="3638550"/>
              </a:tblGrid>
              <a:tr h="406400">
                <a:tc>
                  <a:txBody>
                    <a:bodyPr/>
                    <a:lstStyle/>
                    <a:p>
                      <a:r>
                        <a:rPr lang="en-US" sz="1600" dirty="0" smtClean="0">
                          <a:latin typeface="+mj-lt"/>
                        </a:rPr>
                        <a:t>Value</a:t>
                      </a:r>
                      <a:endParaRPr lang="en-US" sz="1600" dirty="0">
                        <a:latin typeface="+mj-lt"/>
                      </a:endParaRPr>
                    </a:p>
                  </a:txBody>
                  <a:tcPr/>
                </a:tc>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Description</a:t>
                      </a:r>
                      <a:endParaRPr lang="en-US" sz="1600" dirty="0">
                        <a:latin typeface="+mj-lt"/>
                      </a:endParaRPr>
                    </a:p>
                  </a:txBody>
                  <a:tcPr/>
                </a:tc>
              </a:tr>
              <a:tr h="406400">
                <a:tc>
                  <a:txBody>
                    <a:bodyPr/>
                    <a:lstStyle/>
                    <a:p>
                      <a:r>
                        <a:rPr lang="en-US" sz="1600" b="1" dirty="0" smtClean="0">
                          <a:latin typeface="+mj-lt"/>
                        </a:rPr>
                        <a:t>1</a:t>
                      </a:r>
                      <a:endParaRPr lang="en-US" sz="1600" b="1" dirty="0">
                        <a:latin typeface="+mj-lt"/>
                      </a:endParaRPr>
                    </a:p>
                  </a:txBody>
                  <a:tcPr/>
                </a:tc>
                <a:tc>
                  <a:txBody>
                    <a:bodyPr/>
                    <a:lstStyle/>
                    <a:p>
                      <a:r>
                        <a:rPr lang="en-US" sz="1600" b="1" dirty="0" smtClean="0">
                          <a:latin typeface="+mj-lt"/>
                        </a:rPr>
                        <a:t>Router –LSA</a:t>
                      </a:r>
                    </a:p>
                  </a:txBody>
                  <a:tcPr/>
                </a:tc>
                <a:tc>
                  <a:txBody>
                    <a:bodyPr/>
                    <a:lstStyle/>
                    <a:p>
                      <a:r>
                        <a:rPr lang="en-US" sz="1600" b="1" dirty="0" smtClean="0">
                          <a:latin typeface="+mj-lt"/>
                        </a:rPr>
                        <a:t>Link</a:t>
                      </a:r>
                      <a:r>
                        <a:rPr lang="en-US" sz="1600" b="1" baseline="0" dirty="0" smtClean="0">
                          <a:latin typeface="+mj-lt"/>
                        </a:rPr>
                        <a:t> to a Router</a:t>
                      </a:r>
                      <a:endParaRPr lang="en-US" sz="1600" b="1" dirty="0">
                        <a:latin typeface="+mj-lt"/>
                      </a:endParaRPr>
                    </a:p>
                  </a:txBody>
                  <a:tcPr/>
                </a:tc>
              </a:tr>
              <a:tr h="406400">
                <a:tc>
                  <a:txBody>
                    <a:bodyPr/>
                    <a:lstStyle/>
                    <a:p>
                      <a:r>
                        <a:rPr lang="en-US" sz="1600" b="1" dirty="0" smtClean="0">
                          <a:latin typeface="+mj-lt"/>
                        </a:rPr>
                        <a:t>2</a:t>
                      </a:r>
                      <a:endParaRPr lang="en-US" sz="1600" b="1" dirty="0">
                        <a:latin typeface="+mj-lt"/>
                      </a:endParaRPr>
                    </a:p>
                  </a:txBody>
                  <a:tcPr/>
                </a:tc>
                <a:tc>
                  <a:txBody>
                    <a:bodyPr/>
                    <a:lstStyle/>
                    <a:p>
                      <a:r>
                        <a:rPr lang="en-US" sz="1600" b="1" dirty="0" smtClean="0">
                          <a:latin typeface="+mj-lt"/>
                        </a:rPr>
                        <a:t>Network-LSA</a:t>
                      </a:r>
                      <a:endParaRPr lang="en-US" sz="1600" b="1" dirty="0">
                        <a:latin typeface="+mj-lt"/>
                      </a:endParaRPr>
                    </a:p>
                  </a:txBody>
                  <a:tcPr/>
                </a:tc>
                <a:tc>
                  <a:txBody>
                    <a:bodyPr/>
                    <a:lstStyle/>
                    <a:p>
                      <a:r>
                        <a:rPr lang="en-US" sz="1600" b="1" dirty="0" smtClean="0">
                          <a:latin typeface="+mj-lt"/>
                        </a:rPr>
                        <a:t>Link to a network</a:t>
                      </a:r>
                      <a:endParaRPr lang="en-US" sz="1600" b="1" dirty="0">
                        <a:latin typeface="+mj-lt"/>
                      </a:endParaRPr>
                    </a:p>
                  </a:txBody>
                  <a:tcPr/>
                </a:tc>
              </a:tr>
              <a:tr h="406400">
                <a:tc>
                  <a:txBody>
                    <a:bodyPr/>
                    <a:lstStyle/>
                    <a:p>
                      <a:r>
                        <a:rPr lang="en-US" sz="1600" b="1" dirty="0" smtClean="0">
                          <a:latin typeface="+mj-lt"/>
                        </a:rPr>
                        <a:t>3</a:t>
                      </a:r>
                      <a:endParaRPr lang="en-US" sz="1600" b="1" dirty="0">
                        <a:latin typeface="+mj-lt"/>
                      </a:endParaRPr>
                    </a:p>
                  </a:txBody>
                  <a:tcPr/>
                </a:tc>
                <a:tc>
                  <a:txBody>
                    <a:bodyPr/>
                    <a:lstStyle/>
                    <a:p>
                      <a:r>
                        <a:rPr lang="en-US" sz="1600" b="1" dirty="0" smtClean="0">
                          <a:latin typeface="+mj-lt"/>
                        </a:rPr>
                        <a:t>Summary –LSA</a:t>
                      </a:r>
                      <a:r>
                        <a:rPr lang="en-US" sz="1600" b="1" baseline="0" dirty="0" smtClean="0">
                          <a:latin typeface="+mj-lt"/>
                        </a:rPr>
                        <a:t> </a:t>
                      </a:r>
                      <a:endParaRPr lang="en-US" sz="1600" b="1" dirty="0">
                        <a:latin typeface="+mj-lt"/>
                      </a:endParaRPr>
                    </a:p>
                  </a:txBody>
                  <a:tcPr/>
                </a:tc>
                <a:tc>
                  <a:txBody>
                    <a:bodyPr/>
                    <a:lstStyle/>
                    <a:p>
                      <a:r>
                        <a:rPr lang="en-US" sz="1600" b="1" dirty="0" smtClean="0">
                          <a:latin typeface="+mj-lt"/>
                        </a:rPr>
                        <a:t>Summary information about a network</a:t>
                      </a:r>
                      <a:endParaRPr lang="en-US" sz="1600" b="1" dirty="0">
                        <a:latin typeface="+mj-lt"/>
                      </a:endParaRPr>
                    </a:p>
                  </a:txBody>
                  <a:tcPr/>
                </a:tc>
              </a:tr>
              <a:tr h="406400">
                <a:tc>
                  <a:txBody>
                    <a:bodyPr/>
                    <a:lstStyle/>
                    <a:p>
                      <a:r>
                        <a:rPr lang="en-US" sz="1600" b="1" dirty="0" smtClean="0">
                          <a:latin typeface="+mj-lt"/>
                        </a:rPr>
                        <a:t>4</a:t>
                      </a:r>
                      <a:endParaRPr lang="en-US" sz="1600" b="1" dirty="0">
                        <a:latin typeface="+mj-lt"/>
                      </a:endParaRPr>
                    </a:p>
                  </a:txBody>
                  <a:tcPr/>
                </a:tc>
                <a:tc>
                  <a:txBody>
                    <a:bodyPr/>
                    <a:lstStyle/>
                    <a:p>
                      <a:r>
                        <a:rPr lang="en-US" sz="1600" b="1" dirty="0" smtClean="0">
                          <a:latin typeface="+mj-lt"/>
                        </a:rPr>
                        <a:t>ASBR Summary-LSA</a:t>
                      </a:r>
                      <a:endParaRPr lang="en-US" sz="1600" b="1" dirty="0">
                        <a:latin typeface="+mj-lt"/>
                      </a:endParaRPr>
                    </a:p>
                  </a:txBody>
                  <a:tcPr/>
                </a:tc>
                <a:tc>
                  <a:txBody>
                    <a:bodyPr/>
                    <a:lstStyle/>
                    <a:p>
                      <a:r>
                        <a:rPr lang="en-US" sz="1600" b="1" dirty="0" smtClean="0">
                          <a:latin typeface="+mj-lt"/>
                        </a:rPr>
                        <a:t>Summary information about a link to an ASBR</a:t>
                      </a:r>
                      <a:endParaRPr lang="en-US" sz="1600" b="1" dirty="0">
                        <a:latin typeface="+mj-lt"/>
                      </a:endParaRPr>
                    </a:p>
                  </a:txBody>
                  <a:tcPr/>
                </a:tc>
              </a:tr>
              <a:tr h="406400">
                <a:tc>
                  <a:txBody>
                    <a:bodyPr/>
                    <a:lstStyle/>
                    <a:p>
                      <a:r>
                        <a:rPr lang="en-US" sz="1600" b="1" dirty="0" smtClean="0">
                          <a:latin typeface="+mj-lt"/>
                        </a:rPr>
                        <a:t>5</a:t>
                      </a:r>
                      <a:endParaRPr lang="en-US" sz="1600" b="1" dirty="0">
                        <a:latin typeface="+mj-lt"/>
                      </a:endParaRPr>
                    </a:p>
                  </a:txBody>
                  <a:tcPr/>
                </a:tc>
                <a:tc>
                  <a:txBody>
                    <a:bodyPr/>
                    <a:lstStyle/>
                    <a:p>
                      <a:r>
                        <a:rPr lang="en-US" sz="1600" b="1" dirty="0" smtClean="0">
                          <a:latin typeface="+mj-lt"/>
                        </a:rPr>
                        <a:t>AS-</a:t>
                      </a:r>
                      <a:r>
                        <a:rPr lang="en-US" sz="1600" b="1" dirty="0" err="1" smtClean="0">
                          <a:latin typeface="+mj-lt"/>
                        </a:rPr>
                        <a:t>Extenal</a:t>
                      </a:r>
                      <a:r>
                        <a:rPr lang="en-US" sz="1600" b="1" dirty="0" smtClean="0">
                          <a:latin typeface="+mj-lt"/>
                        </a:rPr>
                        <a:t> LSA</a:t>
                      </a:r>
                      <a:endParaRPr lang="en-US" sz="1600" b="1" dirty="0">
                        <a:latin typeface="+mj-lt"/>
                      </a:endParaRPr>
                    </a:p>
                  </a:txBody>
                  <a:tcPr/>
                </a:tc>
                <a:tc>
                  <a:txBody>
                    <a:bodyPr/>
                    <a:lstStyle/>
                    <a:p>
                      <a:r>
                        <a:rPr lang="en-US" sz="1600" b="1" dirty="0" smtClean="0">
                          <a:latin typeface="+mj-lt"/>
                        </a:rPr>
                        <a:t>External link outside the AS</a:t>
                      </a:r>
                      <a:endParaRPr lang="en-US" sz="1600" b="1" dirty="0">
                        <a:latin typeface="+mj-lt"/>
                      </a:endParaRPr>
                    </a:p>
                  </a:txBody>
                  <a:tcPr/>
                </a:tc>
              </a:tr>
              <a:tr h="406400">
                <a:tc>
                  <a:txBody>
                    <a:bodyPr/>
                    <a:lstStyle/>
                    <a:p>
                      <a:r>
                        <a:rPr lang="en-US" sz="1600" dirty="0" smtClean="0">
                          <a:latin typeface="+mj-lt"/>
                        </a:rPr>
                        <a:t>6</a:t>
                      </a:r>
                      <a:endParaRPr lang="en-US" sz="1600" dirty="0">
                        <a:latin typeface="+mj-lt"/>
                      </a:endParaRPr>
                    </a:p>
                  </a:txBody>
                  <a:tcPr/>
                </a:tc>
                <a:tc>
                  <a:txBody>
                    <a:bodyPr/>
                    <a:lstStyle/>
                    <a:p>
                      <a:r>
                        <a:rPr lang="en-US" sz="1600" dirty="0" smtClean="0">
                          <a:latin typeface="+mj-lt"/>
                        </a:rPr>
                        <a:t>Multicast-OSPF-LSA</a:t>
                      </a:r>
                      <a:endParaRPr lang="en-US" sz="1600" dirty="0">
                        <a:latin typeface="+mj-lt"/>
                      </a:endParaRPr>
                    </a:p>
                  </a:txBody>
                  <a:tcPr/>
                </a:tc>
                <a:tc>
                  <a:txBody>
                    <a:bodyPr/>
                    <a:lstStyle/>
                    <a:p>
                      <a:r>
                        <a:rPr lang="en-US" sz="1600" dirty="0" smtClean="0">
                          <a:latin typeface="+mj-lt"/>
                        </a:rPr>
                        <a:t>Deprecated </a:t>
                      </a:r>
                      <a:endParaRPr lang="en-US" sz="1600" dirty="0">
                        <a:latin typeface="+mj-lt"/>
                      </a:endParaRPr>
                    </a:p>
                  </a:txBody>
                  <a:tcPr/>
                </a:tc>
              </a:tr>
              <a:tr h="406400">
                <a:tc>
                  <a:txBody>
                    <a:bodyPr/>
                    <a:lstStyle/>
                    <a:p>
                      <a:r>
                        <a:rPr lang="en-US" sz="1600" dirty="0" smtClean="0">
                          <a:latin typeface="+mj-lt"/>
                        </a:rPr>
                        <a:t>7</a:t>
                      </a:r>
                      <a:endParaRPr lang="en-US" sz="1600" dirty="0">
                        <a:latin typeface="+mj-lt"/>
                      </a:endParaRPr>
                    </a:p>
                  </a:txBody>
                  <a:tcPr/>
                </a:tc>
                <a:tc>
                  <a:txBody>
                    <a:bodyPr/>
                    <a:lstStyle/>
                    <a:p>
                      <a:r>
                        <a:rPr lang="en-US" sz="1600" dirty="0" smtClean="0">
                          <a:latin typeface="+mj-lt"/>
                        </a:rPr>
                        <a:t>Not-so-stubby area LSA</a:t>
                      </a:r>
                      <a:endParaRPr lang="en-US" sz="1600" dirty="0">
                        <a:latin typeface="+mj-lt"/>
                      </a:endParaRPr>
                    </a:p>
                  </a:txBody>
                  <a:tcPr/>
                </a:tc>
                <a:tc>
                  <a:txBody>
                    <a:bodyPr/>
                    <a:lstStyle/>
                    <a:p>
                      <a:endParaRPr lang="en-US" sz="1600" dirty="0">
                        <a:latin typeface="+mj-lt"/>
                      </a:endParaRPr>
                    </a:p>
                  </a:txBody>
                  <a:tcPr/>
                </a:tc>
              </a:tr>
              <a:tr h="406400">
                <a:tc>
                  <a:txBody>
                    <a:bodyPr/>
                    <a:lstStyle/>
                    <a:p>
                      <a:r>
                        <a:rPr lang="en-US" sz="1600" dirty="0" smtClean="0">
                          <a:latin typeface="+mj-lt"/>
                        </a:rPr>
                        <a:t>8</a:t>
                      </a:r>
                      <a:endParaRPr lang="en-US" sz="1600" dirty="0">
                        <a:latin typeface="+mj-lt"/>
                      </a:endParaRPr>
                    </a:p>
                  </a:txBody>
                  <a:tcPr/>
                </a:tc>
                <a:tc>
                  <a:txBody>
                    <a:bodyPr/>
                    <a:lstStyle/>
                    <a:p>
                      <a:r>
                        <a:rPr lang="en-US" sz="1600" dirty="0" smtClean="0">
                          <a:latin typeface="+mj-lt"/>
                        </a:rPr>
                        <a:t>External attribute LSA for BGP</a:t>
                      </a:r>
                      <a:endParaRPr lang="en-US" sz="1600" dirty="0">
                        <a:latin typeface="+mj-lt"/>
                      </a:endParaRPr>
                    </a:p>
                  </a:txBody>
                  <a:tcPr/>
                </a:tc>
                <a:tc>
                  <a:txBody>
                    <a:bodyPr/>
                    <a:lstStyle/>
                    <a:p>
                      <a:endParaRPr lang="en-US" sz="1600" dirty="0">
                        <a:latin typeface="+mj-lt"/>
                      </a:endParaRPr>
                    </a:p>
                  </a:txBody>
                  <a:tcPr/>
                </a:tc>
              </a:tr>
              <a:tr h="406400">
                <a:tc>
                  <a:txBody>
                    <a:bodyPr/>
                    <a:lstStyle/>
                    <a:p>
                      <a:r>
                        <a:rPr lang="en-US" sz="1600" dirty="0" smtClean="0">
                          <a:latin typeface="+mj-lt"/>
                        </a:rPr>
                        <a:t>9</a:t>
                      </a:r>
                      <a:endParaRPr lang="en-US" sz="1600" dirty="0">
                        <a:latin typeface="+mj-lt"/>
                      </a:endParaRPr>
                    </a:p>
                  </a:txBody>
                  <a:tcPr/>
                </a:tc>
                <a:tc>
                  <a:txBody>
                    <a:bodyPr/>
                    <a:lstStyle/>
                    <a:p>
                      <a:r>
                        <a:rPr lang="en-US" sz="1600" dirty="0" smtClean="0">
                          <a:latin typeface="+mj-lt"/>
                        </a:rPr>
                        <a:t>link-local "opaque" LSA</a:t>
                      </a:r>
                      <a:endParaRPr lang="en-US" sz="1600" dirty="0">
                        <a:latin typeface="+mj-lt"/>
                      </a:endParaRPr>
                    </a:p>
                  </a:txBody>
                  <a:tcPr/>
                </a:tc>
                <a:tc rowSpan="3">
                  <a:txBody>
                    <a:bodyPr/>
                    <a:lstStyle/>
                    <a:p>
                      <a:r>
                        <a:rPr lang="en-US" sz="1600" dirty="0" smtClean="0">
                          <a:latin typeface="+mj-lt"/>
                        </a:rPr>
                        <a:t>Carry</a:t>
                      </a:r>
                      <a:r>
                        <a:rPr lang="en-US" sz="1600" baseline="0" dirty="0" smtClean="0">
                          <a:latin typeface="+mj-lt"/>
                        </a:rPr>
                        <a:t> application-specification info such as traffic engineering or MPLS throughput the OSPF domain</a:t>
                      </a:r>
                      <a:endParaRPr lang="en-US" sz="1600" dirty="0">
                        <a:latin typeface="+mj-lt"/>
                      </a:endParaRPr>
                    </a:p>
                  </a:txBody>
                  <a:tcPr/>
                </a:tc>
              </a:tr>
              <a:tr h="406400">
                <a:tc>
                  <a:txBody>
                    <a:bodyPr/>
                    <a:lstStyle/>
                    <a:p>
                      <a:r>
                        <a:rPr lang="en-US" sz="1600" dirty="0" smtClean="0">
                          <a:latin typeface="+mj-lt"/>
                        </a:rPr>
                        <a:t>10</a:t>
                      </a:r>
                      <a:endParaRPr lang="en-US" sz="1600" dirty="0">
                        <a:latin typeface="+mj-lt"/>
                      </a:endParaRPr>
                    </a:p>
                  </a:txBody>
                  <a:tcPr/>
                </a:tc>
                <a:tc>
                  <a:txBody>
                    <a:bodyPr/>
                    <a:lstStyle/>
                    <a:p>
                      <a:r>
                        <a:rPr lang="en-US" sz="1600" dirty="0" smtClean="0">
                          <a:latin typeface="+mj-lt"/>
                        </a:rPr>
                        <a:t>area-local "opaque" LSA</a:t>
                      </a:r>
                      <a:endParaRPr lang="en-US" sz="1600" dirty="0">
                        <a:latin typeface="+mj-lt"/>
                      </a:endParaRPr>
                    </a:p>
                  </a:txBody>
                  <a:tcPr/>
                </a:tc>
                <a:tc vMerge="1">
                  <a:txBody>
                    <a:bodyPr/>
                    <a:lstStyle/>
                    <a:p>
                      <a:endParaRPr lang="en-US" sz="1600" dirty="0">
                        <a:latin typeface="+mj-lt"/>
                      </a:endParaRPr>
                    </a:p>
                  </a:txBody>
                  <a:tcPr/>
                </a:tc>
              </a:tr>
              <a:tr h="406400">
                <a:tc>
                  <a:txBody>
                    <a:bodyPr/>
                    <a:lstStyle/>
                    <a:p>
                      <a:r>
                        <a:rPr lang="en-US" sz="1600" dirty="0" smtClean="0">
                          <a:latin typeface="+mj-lt"/>
                        </a:rPr>
                        <a:t>11</a:t>
                      </a:r>
                      <a:endParaRPr lang="en-US" sz="1600" dirty="0">
                        <a:latin typeface="+mj-lt"/>
                      </a:endParaRPr>
                    </a:p>
                  </a:txBody>
                  <a:tcPr/>
                </a:tc>
                <a:tc>
                  <a:txBody>
                    <a:bodyPr/>
                    <a:lstStyle/>
                    <a:p>
                      <a:r>
                        <a:rPr lang="en-US" sz="1600" dirty="0" smtClean="0">
                          <a:latin typeface="+mj-lt"/>
                        </a:rPr>
                        <a:t>AS "opaque" LSA </a:t>
                      </a:r>
                      <a:endParaRPr lang="en-US" sz="1600" dirty="0">
                        <a:latin typeface="+mj-lt"/>
                      </a:endParaRPr>
                    </a:p>
                  </a:txBody>
                  <a:tcPr/>
                </a:tc>
                <a:tc vMerge="1">
                  <a:txBody>
                    <a:bodyPr/>
                    <a:lstStyle/>
                    <a:p>
                      <a:endParaRPr lang="en-US" sz="1600" dirty="0">
                        <a:latin typeface="+mj-lt"/>
                      </a:endParaRPr>
                    </a:p>
                  </a:txBody>
                  <a:tcPr/>
                </a:tc>
              </a:tr>
            </a:tbl>
          </a:graphicData>
        </a:graphic>
      </p:graphicFrame>
    </p:spTree>
    <p:extLst>
      <p:ext uri="{BB962C8B-B14F-4D97-AF65-F5344CB8AC3E}">
        <p14:creationId xmlns:p14="http://schemas.microsoft.com/office/powerpoint/2010/main" val="2454599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887672654"/>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053675552"/>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110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OSPF LS Types -- Continue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2018326"/>
              </p:ext>
            </p:extLst>
          </p:nvPr>
        </p:nvGraphicFramePr>
        <p:xfrm>
          <a:off x="628650" y="1447800"/>
          <a:ext cx="7886700" cy="3403600"/>
        </p:xfrm>
        <a:graphic>
          <a:graphicData uri="http://schemas.openxmlformats.org/drawingml/2006/table">
            <a:tbl>
              <a:tblPr firstRow="1" bandRow="1">
                <a:tableStyleId>{5C22544A-7EE6-4342-B048-85BDC9FD1C3A}</a:tableStyleId>
              </a:tblPr>
              <a:tblGrid>
                <a:gridCol w="819150"/>
                <a:gridCol w="1981200"/>
                <a:gridCol w="1905000"/>
                <a:gridCol w="3181350"/>
              </a:tblGrid>
              <a:tr h="370840">
                <a:tc>
                  <a:txBody>
                    <a:bodyPr/>
                    <a:lstStyle/>
                    <a:p>
                      <a:r>
                        <a:rPr lang="en-US" sz="1800" dirty="0" smtClean="0"/>
                        <a:t>Value</a:t>
                      </a:r>
                      <a:endParaRPr lang="en-US" sz="1800" dirty="0"/>
                    </a:p>
                  </a:txBody>
                  <a:tcPr/>
                </a:tc>
                <a:tc>
                  <a:txBody>
                    <a:bodyPr/>
                    <a:lstStyle/>
                    <a:p>
                      <a:r>
                        <a:rPr lang="en-US" sz="1800" dirty="0" smtClean="0"/>
                        <a:t>LSA Type</a:t>
                      </a:r>
                      <a:endParaRPr lang="en-US" sz="1800" dirty="0"/>
                    </a:p>
                  </a:txBody>
                  <a:tcPr/>
                </a:tc>
                <a:tc>
                  <a:txBody>
                    <a:bodyPr/>
                    <a:lstStyle/>
                    <a:p>
                      <a:r>
                        <a:rPr lang="en-US" sz="1800" dirty="0" smtClean="0"/>
                        <a:t>Originated By</a:t>
                      </a:r>
                      <a:endParaRPr lang="en-US" sz="1800" dirty="0"/>
                    </a:p>
                  </a:txBody>
                  <a:tcPr/>
                </a:tc>
                <a:tc>
                  <a:txBody>
                    <a:bodyPr/>
                    <a:lstStyle/>
                    <a:p>
                      <a:r>
                        <a:rPr lang="en-US" sz="1800" dirty="0" smtClean="0"/>
                        <a:t>Advertised To</a:t>
                      </a:r>
                      <a:endParaRPr lang="en-US" sz="1800" dirty="0"/>
                    </a:p>
                  </a:txBody>
                  <a:tcPr/>
                </a:tc>
              </a:tr>
              <a:tr h="370840">
                <a:tc>
                  <a:txBody>
                    <a:bodyPr/>
                    <a:lstStyle/>
                    <a:p>
                      <a:r>
                        <a:rPr lang="en-US" sz="1800" dirty="0" smtClean="0"/>
                        <a:t>1</a:t>
                      </a:r>
                      <a:endParaRPr lang="en-US" sz="1800" dirty="0"/>
                    </a:p>
                  </a:txBody>
                  <a:tcPr/>
                </a:tc>
                <a:tc>
                  <a:txBody>
                    <a:bodyPr/>
                    <a:lstStyle/>
                    <a:p>
                      <a:r>
                        <a:rPr lang="en-US" sz="1800" dirty="0" smtClean="0"/>
                        <a:t>Router</a:t>
                      </a:r>
                      <a:r>
                        <a:rPr lang="en-US" sz="1800" baseline="0" dirty="0" smtClean="0"/>
                        <a:t> LSA</a:t>
                      </a:r>
                      <a:endParaRPr lang="en-US" sz="1800" dirty="0"/>
                    </a:p>
                  </a:txBody>
                  <a:tcPr/>
                </a:tc>
                <a:tc>
                  <a:txBody>
                    <a:bodyPr/>
                    <a:lstStyle/>
                    <a:p>
                      <a:r>
                        <a:rPr lang="en-US" sz="1800" dirty="0" smtClean="0"/>
                        <a:t>Every Router</a:t>
                      </a:r>
                      <a:endParaRPr lang="en-US" sz="1800" dirty="0"/>
                    </a:p>
                  </a:txBody>
                  <a:tcPr/>
                </a:tc>
                <a:tc>
                  <a:txBody>
                    <a:bodyPr/>
                    <a:lstStyle/>
                    <a:p>
                      <a:r>
                        <a:rPr lang="en-US" sz="1800" dirty="0" smtClean="0"/>
                        <a:t>Within</a:t>
                      </a:r>
                      <a:r>
                        <a:rPr lang="en-US" sz="1800" baseline="0" dirty="0" smtClean="0"/>
                        <a:t> the area originated</a:t>
                      </a:r>
                      <a:endParaRPr lang="en-US" sz="1800" dirty="0"/>
                    </a:p>
                  </a:txBody>
                  <a:tcPr/>
                </a:tc>
              </a:tr>
              <a:tr h="370840">
                <a:tc>
                  <a:txBody>
                    <a:bodyPr/>
                    <a:lstStyle/>
                    <a:p>
                      <a:r>
                        <a:rPr lang="en-US" sz="1800" dirty="0" smtClean="0"/>
                        <a:t>2</a:t>
                      </a:r>
                      <a:endParaRPr lang="en-US" sz="1800" dirty="0"/>
                    </a:p>
                  </a:txBody>
                  <a:tcPr/>
                </a:tc>
                <a:tc>
                  <a:txBody>
                    <a:bodyPr/>
                    <a:lstStyle/>
                    <a:p>
                      <a:r>
                        <a:rPr lang="en-US" sz="1800" dirty="0" smtClean="0"/>
                        <a:t>Network LSA</a:t>
                      </a:r>
                      <a:endParaRPr lang="en-US" sz="1800" dirty="0"/>
                    </a:p>
                  </a:txBody>
                  <a:tcPr/>
                </a:tc>
                <a:tc>
                  <a:txBody>
                    <a:bodyPr/>
                    <a:lstStyle/>
                    <a:p>
                      <a:r>
                        <a:rPr lang="en-US" sz="1800" dirty="0" smtClean="0"/>
                        <a:t>Designated Router</a:t>
                      </a:r>
                      <a:endParaRPr lang="en-US" sz="1800" dirty="0"/>
                    </a:p>
                  </a:txBody>
                  <a:tcPr/>
                </a:tc>
                <a:tc>
                  <a:txBody>
                    <a:bodyPr/>
                    <a:lstStyle/>
                    <a:p>
                      <a:r>
                        <a:rPr lang="en-US" sz="1800" dirty="0" smtClean="0"/>
                        <a:t>Within the area originated</a:t>
                      </a:r>
                      <a:endParaRPr lang="en-US" sz="1800" dirty="0"/>
                    </a:p>
                  </a:txBody>
                  <a:tcPr/>
                </a:tc>
              </a:tr>
              <a:tr h="370840">
                <a:tc>
                  <a:txBody>
                    <a:bodyPr/>
                    <a:lstStyle/>
                    <a:p>
                      <a:r>
                        <a:rPr lang="en-US" sz="1800" dirty="0" smtClean="0"/>
                        <a:t>3</a:t>
                      </a:r>
                      <a:endParaRPr lang="en-US" sz="1800" dirty="0"/>
                    </a:p>
                  </a:txBody>
                  <a:tcPr/>
                </a:tc>
                <a:tc>
                  <a:txBody>
                    <a:bodyPr/>
                    <a:lstStyle/>
                    <a:p>
                      <a:r>
                        <a:rPr lang="en-US" sz="1800" dirty="0" smtClean="0"/>
                        <a:t>Network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singe</a:t>
                      </a:r>
                      <a:r>
                        <a:rPr lang="en-US" sz="1800" baseline="0" dirty="0" smtClean="0"/>
                        <a:t> area</a:t>
                      </a:r>
                      <a:endParaRPr lang="en-US" sz="1800" dirty="0"/>
                    </a:p>
                  </a:txBody>
                  <a:tcPr/>
                </a:tc>
              </a:tr>
              <a:tr h="370840">
                <a:tc>
                  <a:txBody>
                    <a:bodyPr/>
                    <a:lstStyle/>
                    <a:p>
                      <a:r>
                        <a:rPr lang="en-US" sz="1800" dirty="0" smtClean="0"/>
                        <a:t>4</a:t>
                      </a:r>
                      <a:endParaRPr lang="en-US" sz="1800" dirty="0"/>
                    </a:p>
                  </a:txBody>
                  <a:tcPr/>
                </a:tc>
                <a:tc>
                  <a:txBody>
                    <a:bodyPr/>
                    <a:lstStyle/>
                    <a:p>
                      <a:r>
                        <a:rPr lang="en-US" sz="1800" dirty="0" smtClean="0"/>
                        <a:t>ASBR Summary LSA</a:t>
                      </a:r>
                      <a:endParaRPr lang="en-US" sz="1800" dirty="0"/>
                    </a:p>
                  </a:txBody>
                  <a:tcPr/>
                </a:tc>
                <a:tc>
                  <a:txBody>
                    <a:bodyPr/>
                    <a:lstStyle/>
                    <a:p>
                      <a:r>
                        <a:rPr lang="en-US" sz="1800" dirty="0" smtClean="0"/>
                        <a:t>ABR</a:t>
                      </a:r>
                      <a:endParaRPr lang="en-US" sz="1800" dirty="0"/>
                    </a:p>
                  </a:txBody>
                  <a:tcPr/>
                </a:tc>
                <a:tc>
                  <a:txBody>
                    <a:bodyPr/>
                    <a:lstStyle/>
                    <a:p>
                      <a:r>
                        <a:rPr lang="en-US" sz="1800" dirty="0" smtClean="0"/>
                        <a:t>Flooded into a single area</a:t>
                      </a:r>
                      <a:endParaRPr lang="en-US" sz="1800" dirty="0"/>
                    </a:p>
                  </a:txBody>
                  <a:tcPr/>
                </a:tc>
              </a:tr>
              <a:tr h="370840">
                <a:tc>
                  <a:txBody>
                    <a:bodyPr/>
                    <a:lstStyle/>
                    <a:p>
                      <a:r>
                        <a:rPr lang="en-US" sz="1800" dirty="0" smtClean="0"/>
                        <a:t>5</a:t>
                      </a:r>
                      <a:endParaRPr lang="en-US" sz="1800" dirty="0"/>
                    </a:p>
                  </a:txBody>
                  <a:tcPr/>
                </a:tc>
                <a:tc>
                  <a:txBody>
                    <a:bodyPr/>
                    <a:lstStyle/>
                    <a:p>
                      <a:r>
                        <a:rPr lang="en-US" sz="1800" dirty="0" smtClean="0"/>
                        <a:t>AS</a:t>
                      </a:r>
                      <a:r>
                        <a:rPr lang="en-US" sz="1800" baseline="0" dirty="0" smtClean="0"/>
                        <a:t>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All non-stub areas</a:t>
                      </a:r>
                      <a:endParaRPr lang="en-US" sz="1800" dirty="0"/>
                    </a:p>
                  </a:txBody>
                  <a:tcPr/>
                </a:tc>
              </a:tr>
              <a:tr h="370840">
                <a:tc>
                  <a:txBody>
                    <a:bodyPr/>
                    <a:lstStyle/>
                    <a:p>
                      <a:r>
                        <a:rPr lang="en-US" sz="1800" dirty="0" smtClean="0"/>
                        <a:t>7</a:t>
                      </a:r>
                      <a:endParaRPr lang="en-US" sz="1800" dirty="0"/>
                    </a:p>
                  </a:txBody>
                  <a:tcPr/>
                </a:tc>
                <a:tc>
                  <a:txBody>
                    <a:bodyPr/>
                    <a:lstStyle/>
                    <a:p>
                      <a:r>
                        <a:rPr lang="en-US" sz="1800" dirty="0" smtClean="0"/>
                        <a:t>NSSA External LSA</a:t>
                      </a:r>
                      <a:endParaRPr lang="en-US" sz="1800" dirty="0"/>
                    </a:p>
                  </a:txBody>
                  <a:tcPr/>
                </a:tc>
                <a:tc>
                  <a:txBody>
                    <a:bodyPr/>
                    <a:lstStyle/>
                    <a:p>
                      <a:r>
                        <a:rPr lang="en-US" sz="1800" dirty="0" smtClean="0"/>
                        <a:t>ASBR</a:t>
                      </a:r>
                      <a:endParaRPr lang="en-US" sz="1800" dirty="0"/>
                    </a:p>
                  </a:txBody>
                  <a:tcPr/>
                </a:tc>
                <a:tc>
                  <a:txBody>
                    <a:bodyPr/>
                    <a:lstStyle/>
                    <a:p>
                      <a:r>
                        <a:rPr lang="en-US" sz="1800" dirty="0" smtClean="0"/>
                        <a:t>Within the NSSA originated</a:t>
                      </a:r>
                      <a:endParaRPr lang="en-US" sz="1800" dirty="0"/>
                    </a:p>
                  </a:txBody>
                  <a:tcPr/>
                </a:tc>
              </a:tr>
            </a:tbl>
          </a:graphicData>
        </a:graphic>
      </p:graphicFrame>
    </p:spTree>
    <p:extLst>
      <p:ext uri="{BB962C8B-B14F-4D97-AF65-F5344CB8AC3E}">
        <p14:creationId xmlns:p14="http://schemas.microsoft.com/office/powerpoint/2010/main" val="133699240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99060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Router LSA</a:t>
            </a:r>
            <a:endParaRPr lang="en-US" dirty="0"/>
          </a:p>
        </p:txBody>
      </p:sp>
      <p:sp>
        <p:nvSpPr>
          <p:cNvPr id="4" name="Rectangle 3"/>
          <p:cNvSpPr/>
          <p:nvPr/>
        </p:nvSpPr>
        <p:spPr>
          <a:xfrm>
            <a:off x="4038601" y="990600"/>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990600"/>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2954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6002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19174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222257"/>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222257"/>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532005"/>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529036"/>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529036"/>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28318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16" name="Rectangle 15"/>
          <p:cNvSpPr/>
          <p:nvPr/>
        </p:nvSpPr>
        <p:spPr>
          <a:xfrm>
            <a:off x="1143000" y="3136657"/>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0" name="Rectangle 19"/>
          <p:cNvSpPr/>
          <p:nvPr/>
        </p:nvSpPr>
        <p:spPr>
          <a:xfrm>
            <a:off x="4037117" y="34444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1" name="Rectangle 20"/>
          <p:cNvSpPr/>
          <p:nvPr/>
        </p:nvSpPr>
        <p:spPr>
          <a:xfrm>
            <a:off x="1143000" y="34414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Type</a:t>
            </a:r>
            <a:endParaRPr lang="en-US" sz="1800" dirty="0">
              <a:solidFill>
                <a:schemeClr val="tx1"/>
              </a:solidFill>
            </a:endParaRPr>
          </a:p>
        </p:txBody>
      </p:sp>
      <p:sp>
        <p:nvSpPr>
          <p:cNvPr id="22" name="Rectangle 21"/>
          <p:cNvSpPr/>
          <p:nvPr/>
        </p:nvSpPr>
        <p:spPr>
          <a:xfrm>
            <a:off x="2517567" y="34414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4037117" y="3749226"/>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4" name="Rectangle 23"/>
          <p:cNvSpPr/>
          <p:nvPr/>
        </p:nvSpPr>
        <p:spPr>
          <a:xfrm>
            <a:off x="1143000" y="3746257"/>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5" name="Rectangle 24"/>
          <p:cNvSpPr/>
          <p:nvPr/>
        </p:nvSpPr>
        <p:spPr>
          <a:xfrm>
            <a:off x="2517567" y="3746257"/>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6" name="Rectangle 25"/>
          <p:cNvSpPr/>
          <p:nvPr/>
        </p:nvSpPr>
        <p:spPr>
          <a:xfrm>
            <a:off x="1143000" y="4046109"/>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4355857"/>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ID</a:t>
            </a:r>
            <a:endParaRPr lang="en-US" sz="1800" dirty="0">
              <a:solidFill>
                <a:schemeClr val="tx1"/>
              </a:solidFill>
            </a:endParaRPr>
          </a:p>
        </p:txBody>
      </p:sp>
      <p:sp>
        <p:nvSpPr>
          <p:cNvPr id="28" name="Rectangle 27"/>
          <p:cNvSpPr/>
          <p:nvPr/>
        </p:nvSpPr>
        <p:spPr>
          <a:xfrm>
            <a:off x="1143000" y="4663626"/>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Data</a:t>
            </a:r>
            <a:endParaRPr lang="en-US" sz="1800" dirty="0">
              <a:solidFill>
                <a:schemeClr val="tx1"/>
              </a:solidFill>
            </a:endParaRPr>
          </a:p>
        </p:txBody>
      </p:sp>
      <p:sp>
        <p:nvSpPr>
          <p:cNvPr id="29" name="TextBox 28"/>
          <p:cNvSpPr txBox="1"/>
          <p:nvPr/>
        </p:nvSpPr>
        <p:spPr>
          <a:xfrm>
            <a:off x="5418365" y="1298573"/>
            <a:ext cx="2816925" cy="369332"/>
          </a:xfrm>
          <a:prstGeom prst="rect">
            <a:avLst/>
          </a:prstGeom>
          <a:noFill/>
        </p:spPr>
        <p:txBody>
          <a:bodyPr wrap="none" rtlCol="0">
            <a:spAutoFit/>
          </a:bodyPr>
          <a:lstStyle/>
          <a:p>
            <a:r>
              <a:rPr lang="en-US" sz="1800" b="1" dirty="0" smtClean="0">
                <a:solidFill>
                  <a:srgbClr val="C00000"/>
                </a:solidFill>
                <a:latin typeface="+mj-lt"/>
              </a:rPr>
              <a:t>Originating router’s router ID</a:t>
            </a:r>
            <a:endParaRPr lang="en-US" sz="1800" b="1" dirty="0">
              <a:solidFill>
                <a:srgbClr val="C00000"/>
              </a:solidFill>
              <a:latin typeface="+mj-lt"/>
            </a:endParaRPr>
          </a:p>
        </p:txBody>
      </p:sp>
      <p:sp>
        <p:nvSpPr>
          <p:cNvPr id="30" name="TextBox 29"/>
          <p:cNvSpPr txBox="1"/>
          <p:nvPr/>
        </p:nvSpPr>
        <p:spPr>
          <a:xfrm>
            <a:off x="1109104" y="5279164"/>
            <a:ext cx="3717236" cy="923330"/>
          </a:xfrm>
          <a:prstGeom prst="rect">
            <a:avLst/>
          </a:prstGeom>
          <a:noFill/>
        </p:spPr>
        <p:txBody>
          <a:bodyPr wrap="none" rtlCol="0">
            <a:spAutoFit/>
          </a:bodyPr>
          <a:lstStyle/>
          <a:p>
            <a:r>
              <a:rPr lang="en-US" sz="1800" b="1" dirty="0" smtClean="0">
                <a:solidFill>
                  <a:srgbClr val="C00000"/>
                </a:solidFill>
                <a:latin typeface="+mj-lt"/>
              </a:rPr>
              <a:t>V: Virtual Link Endpoint    </a:t>
            </a:r>
          </a:p>
          <a:p>
            <a:r>
              <a:rPr lang="en-US" sz="1800" b="1" dirty="0" smtClean="0">
                <a:solidFill>
                  <a:srgbClr val="C00000"/>
                </a:solidFill>
                <a:latin typeface="+mj-lt"/>
              </a:rPr>
              <a:t>E: External, originating router is ASBR   </a:t>
            </a:r>
          </a:p>
          <a:p>
            <a:r>
              <a:rPr lang="en-US" sz="1800" b="1" dirty="0" smtClean="0">
                <a:solidFill>
                  <a:srgbClr val="C00000"/>
                </a:solidFill>
                <a:latin typeface="+mj-lt"/>
              </a:rPr>
              <a:t>B: Border, originating router is ABR</a:t>
            </a:r>
            <a:endParaRPr lang="en-US" sz="1800" b="1" dirty="0">
              <a:solidFill>
                <a:srgbClr val="C00000"/>
              </a:solidFill>
              <a:latin typeface="+mj-lt"/>
            </a:endParaRPr>
          </a:p>
        </p:txBody>
      </p:sp>
      <p:sp>
        <p:nvSpPr>
          <p:cNvPr id="31" name="TextBox 30"/>
          <p:cNvSpPr txBox="1"/>
          <p:nvPr/>
        </p:nvSpPr>
        <p:spPr>
          <a:xfrm>
            <a:off x="5867400" y="3436509"/>
            <a:ext cx="1493101" cy="369332"/>
          </a:xfrm>
          <a:prstGeom prst="rect">
            <a:avLst/>
          </a:prstGeom>
          <a:noFill/>
        </p:spPr>
        <p:txBody>
          <a:bodyPr wrap="none" rtlCol="0">
            <a:spAutoFit/>
          </a:bodyPr>
          <a:lstStyle/>
          <a:p>
            <a:r>
              <a:rPr lang="en-US" sz="1800" b="1" dirty="0" smtClean="0">
                <a:solidFill>
                  <a:srgbClr val="C00000"/>
                </a:solidFill>
                <a:latin typeface="+mj-lt"/>
              </a:rPr>
              <a:t>Cost of the ink</a:t>
            </a:r>
            <a:endParaRPr lang="en-US" sz="1800" b="1" dirty="0">
              <a:solidFill>
                <a:srgbClr val="C00000"/>
              </a:solidFill>
              <a:latin typeface="+mj-lt"/>
            </a:endParaRPr>
          </a:p>
        </p:txBody>
      </p:sp>
    </p:spTree>
    <p:extLst>
      <p:ext uri="{BB962C8B-B14F-4D97-AF65-F5344CB8AC3E}">
        <p14:creationId xmlns:p14="http://schemas.microsoft.com/office/powerpoint/2010/main" val="86107176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 LSA Link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3767819"/>
              </p:ext>
            </p:extLst>
          </p:nvPr>
        </p:nvGraphicFramePr>
        <p:xfrm>
          <a:off x="628650" y="1371600"/>
          <a:ext cx="7886700" cy="3658544"/>
        </p:xfrm>
        <a:graphic>
          <a:graphicData uri="http://schemas.openxmlformats.org/drawingml/2006/table">
            <a:tbl>
              <a:tblPr firstRow="1" bandRow="1">
                <a:tableStyleId>{5C22544A-7EE6-4342-B048-85BDC9FD1C3A}</a:tableStyleId>
              </a:tblPr>
              <a:tblGrid>
                <a:gridCol w="819150"/>
                <a:gridCol w="1981200"/>
                <a:gridCol w="1828800"/>
                <a:gridCol w="3257550"/>
              </a:tblGrid>
              <a:tr h="600564">
                <a:tc>
                  <a:txBody>
                    <a:bodyPr/>
                    <a:lstStyle/>
                    <a:p>
                      <a:r>
                        <a:rPr lang="en-US" sz="1600" dirty="0" smtClean="0">
                          <a:latin typeface="+mj-lt"/>
                        </a:rPr>
                        <a:t>Link Type</a:t>
                      </a:r>
                      <a:endParaRPr lang="en-US" sz="1600" dirty="0">
                        <a:latin typeface="+mj-lt"/>
                      </a:endParaRPr>
                    </a:p>
                  </a:txBody>
                  <a:tcPr/>
                </a:tc>
                <a:tc>
                  <a:txBody>
                    <a:bodyPr/>
                    <a:lstStyle/>
                    <a:p>
                      <a:r>
                        <a:rPr lang="en-US" sz="1600" dirty="0" smtClean="0">
                          <a:latin typeface="+mj-lt"/>
                        </a:rPr>
                        <a:t>Connection</a:t>
                      </a:r>
                      <a:endParaRPr lang="en-US" sz="1600" dirty="0">
                        <a:latin typeface="+mj-lt"/>
                      </a:endParaRPr>
                    </a:p>
                  </a:txBody>
                  <a:tcPr/>
                </a:tc>
                <a:tc>
                  <a:txBody>
                    <a:bodyPr/>
                    <a:lstStyle/>
                    <a:p>
                      <a:r>
                        <a:rPr lang="en-US" sz="1600" dirty="0" smtClean="0">
                          <a:latin typeface="+mj-lt"/>
                        </a:rPr>
                        <a:t>Link ID</a:t>
                      </a:r>
                      <a:endParaRPr lang="en-US" sz="1600" dirty="0">
                        <a:latin typeface="+mj-lt"/>
                      </a:endParaRPr>
                    </a:p>
                  </a:txBody>
                  <a:tcPr/>
                </a:tc>
                <a:tc>
                  <a:txBody>
                    <a:bodyPr/>
                    <a:lstStyle/>
                    <a:p>
                      <a:r>
                        <a:rPr lang="en-US" sz="1600" dirty="0" smtClean="0">
                          <a:latin typeface="+mj-lt"/>
                        </a:rPr>
                        <a:t>Link Data</a:t>
                      </a:r>
                      <a:endParaRPr lang="en-US" sz="1600" dirty="0">
                        <a:latin typeface="+mj-lt"/>
                      </a:endParaRPr>
                    </a:p>
                  </a:txBody>
                  <a:tcPr/>
                </a:tc>
              </a:tr>
              <a:tr h="847236">
                <a:tc>
                  <a:txBody>
                    <a:bodyPr/>
                    <a:lstStyle/>
                    <a:p>
                      <a:r>
                        <a:rPr lang="en-US" sz="1600" dirty="0" smtClean="0">
                          <a:latin typeface="+mj-lt"/>
                        </a:rPr>
                        <a:t>1</a:t>
                      </a:r>
                      <a:endParaRPr lang="en-US" sz="1600" dirty="0">
                        <a:latin typeface="+mj-lt"/>
                      </a:endParaRPr>
                    </a:p>
                  </a:txBody>
                  <a:tcPr/>
                </a:tc>
                <a:tc>
                  <a:txBody>
                    <a:bodyPr/>
                    <a:lstStyle/>
                    <a:p>
                      <a:r>
                        <a:rPr lang="en-US" sz="1600" dirty="0" smtClean="0">
                          <a:latin typeface="+mj-lt"/>
                        </a:rPr>
                        <a:t>Point-to-point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tr>
              <a:tr h="685800">
                <a:tc>
                  <a:txBody>
                    <a:bodyPr/>
                    <a:lstStyle/>
                    <a:p>
                      <a:r>
                        <a:rPr lang="en-US" sz="1600" dirty="0" smtClean="0">
                          <a:latin typeface="+mj-lt"/>
                        </a:rPr>
                        <a:t>2</a:t>
                      </a:r>
                      <a:endParaRPr lang="en-US" sz="1600" dirty="0">
                        <a:latin typeface="+mj-lt"/>
                      </a:endParaRPr>
                    </a:p>
                  </a:txBody>
                  <a:tcPr/>
                </a:tc>
                <a:tc>
                  <a:txBody>
                    <a:bodyPr/>
                    <a:lstStyle/>
                    <a:p>
                      <a:r>
                        <a:rPr lang="en-US" sz="1600" dirty="0" smtClean="0">
                          <a:latin typeface="+mj-lt"/>
                        </a:rPr>
                        <a:t>Connection to a transit network</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DR’s </a:t>
                      </a:r>
                      <a:r>
                        <a:rPr lang="en-US" sz="1600" dirty="0" err="1" smtClean="0">
                          <a:latin typeface="+mj-lt"/>
                        </a:rPr>
                        <a:t>intf</a:t>
                      </a:r>
                      <a:endParaRPr lang="en-US" sz="1600" dirty="0">
                        <a:latin typeface="+mj-lt"/>
                      </a:endParaRPr>
                    </a:p>
                  </a:txBody>
                  <a:tcPr/>
                </a:tc>
                <a:tc>
                  <a:txBody>
                    <a:bodyPr/>
                    <a:lstStyle/>
                    <a:p>
                      <a:r>
                        <a:rPr lang="en-US" sz="1600" dirty="0" smtClean="0">
                          <a:latin typeface="+mj-lt"/>
                        </a:rPr>
                        <a:t>IP </a:t>
                      </a:r>
                      <a:r>
                        <a:rPr lang="en-US" sz="1600" dirty="0" err="1" smtClean="0">
                          <a:latin typeface="+mj-lt"/>
                        </a:rPr>
                        <a:t>addr</a:t>
                      </a:r>
                      <a:r>
                        <a:rPr lang="en-US" sz="1600" dirty="0" smtClean="0">
                          <a:latin typeface="+mj-lt"/>
                        </a:rPr>
                        <a:t> of the originating router’s </a:t>
                      </a:r>
                      <a:r>
                        <a:rPr lang="en-US" sz="1600" dirty="0" err="1" smtClean="0">
                          <a:latin typeface="+mj-lt"/>
                        </a:rPr>
                        <a:t>intf</a:t>
                      </a:r>
                      <a:r>
                        <a:rPr lang="en-US" sz="1600" dirty="0" smtClean="0">
                          <a:latin typeface="+mj-lt"/>
                        </a:rPr>
                        <a:t> to the network</a:t>
                      </a:r>
                      <a:endParaRPr lang="en-US" sz="1600" dirty="0">
                        <a:latin typeface="+mj-lt"/>
                      </a:endParaRPr>
                    </a:p>
                  </a:txBody>
                  <a:tcPr/>
                </a:tc>
              </a:tr>
              <a:tr h="685800">
                <a:tc>
                  <a:txBody>
                    <a:bodyPr/>
                    <a:lstStyle/>
                    <a:p>
                      <a:r>
                        <a:rPr lang="en-US" sz="1600" dirty="0" smtClean="0">
                          <a:latin typeface="+mj-lt"/>
                        </a:rPr>
                        <a:t>3</a:t>
                      </a:r>
                      <a:endParaRPr lang="en-US" sz="1600" dirty="0">
                        <a:latin typeface="+mj-lt"/>
                      </a:endParaRPr>
                    </a:p>
                  </a:txBody>
                  <a:tcPr/>
                </a:tc>
                <a:tc>
                  <a:txBody>
                    <a:bodyPr/>
                    <a:lstStyle/>
                    <a:p>
                      <a:r>
                        <a:rPr lang="en-US" sz="1600" dirty="0" smtClean="0">
                          <a:latin typeface="+mj-lt"/>
                        </a:rPr>
                        <a:t>Connection to a stub network</a:t>
                      </a:r>
                      <a:endParaRPr lang="en-US" sz="1600" dirty="0">
                        <a:latin typeface="+mj-lt"/>
                      </a:endParaRPr>
                    </a:p>
                  </a:txBody>
                  <a:tcPr/>
                </a:tc>
                <a:tc>
                  <a:txBody>
                    <a:bodyPr/>
                    <a:lstStyle/>
                    <a:p>
                      <a:r>
                        <a:rPr lang="en-US" sz="1600" dirty="0" smtClean="0">
                          <a:latin typeface="+mj-lt"/>
                        </a:rPr>
                        <a:t>IP network or subnet </a:t>
                      </a:r>
                      <a:r>
                        <a:rPr lang="en-US" sz="1600" dirty="0" err="1" smtClean="0">
                          <a:latin typeface="+mj-lt"/>
                        </a:rPr>
                        <a:t>addr</a:t>
                      </a:r>
                      <a:endParaRPr lang="en-US" sz="1600" dirty="0">
                        <a:latin typeface="+mj-lt"/>
                      </a:endParaRPr>
                    </a:p>
                  </a:txBody>
                  <a:tcPr/>
                </a:tc>
                <a:tc>
                  <a:txBody>
                    <a:bodyPr/>
                    <a:lstStyle/>
                    <a:p>
                      <a:r>
                        <a:rPr lang="en-US" sz="1600" dirty="0" smtClean="0">
                          <a:latin typeface="+mj-lt"/>
                        </a:rPr>
                        <a:t>Network’s IP </a:t>
                      </a:r>
                      <a:r>
                        <a:rPr lang="en-US" sz="1600" dirty="0" err="1" smtClean="0">
                          <a:latin typeface="+mj-lt"/>
                        </a:rPr>
                        <a:t>addr</a:t>
                      </a:r>
                      <a:r>
                        <a:rPr lang="en-US" sz="1600" dirty="0" smtClean="0">
                          <a:latin typeface="+mj-lt"/>
                        </a:rPr>
                        <a:t> or subnet mask</a:t>
                      </a:r>
                      <a:endParaRPr lang="en-US" sz="1600" dirty="0">
                        <a:latin typeface="+mj-lt"/>
                      </a:endParaRPr>
                    </a:p>
                  </a:txBody>
                  <a:tcPr/>
                </a:tc>
              </a:tr>
              <a:tr h="839144">
                <a:tc>
                  <a:txBody>
                    <a:bodyPr/>
                    <a:lstStyle/>
                    <a:p>
                      <a:r>
                        <a:rPr lang="en-US" sz="1600" dirty="0" smtClean="0">
                          <a:latin typeface="+mj-lt"/>
                        </a:rPr>
                        <a:t>4</a:t>
                      </a:r>
                      <a:endParaRPr lang="en-US" sz="1600" dirty="0">
                        <a:latin typeface="+mj-lt"/>
                      </a:endParaRPr>
                    </a:p>
                  </a:txBody>
                  <a:tcPr/>
                </a:tc>
                <a:tc>
                  <a:txBody>
                    <a:bodyPr/>
                    <a:lstStyle/>
                    <a:p>
                      <a:r>
                        <a:rPr lang="en-US" sz="1600" dirty="0" smtClean="0">
                          <a:latin typeface="+mj-lt"/>
                        </a:rPr>
                        <a:t>Virtual Link </a:t>
                      </a:r>
                      <a:endParaRPr lang="en-US" sz="1600" dirty="0">
                        <a:latin typeface="+mj-lt"/>
                      </a:endParaRPr>
                    </a:p>
                  </a:txBody>
                  <a:tcPr/>
                </a:tc>
                <a:tc>
                  <a:txBody>
                    <a:bodyPr/>
                    <a:lstStyle/>
                    <a:p>
                      <a:r>
                        <a:rPr lang="en-US" sz="1600" dirty="0" smtClean="0">
                          <a:latin typeface="+mj-lt"/>
                        </a:rPr>
                        <a:t>Neighboring Router’s Router ID</a:t>
                      </a:r>
                      <a:endParaRPr lang="en-US" sz="1600" dirty="0">
                        <a:latin typeface="+mj-lt"/>
                      </a:endParaRPr>
                    </a:p>
                  </a:txBody>
                  <a:tcPr/>
                </a:tc>
                <a:tc>
                  <a:txBody>
                    <a:bodyPr/>
                    <a:lstStyle/>
                    <a:p>
                      <a:r>
                        <a:rPr lang="en-US" sz="1600" dirty="0" err="1" smtClean="0">
                          <a:latin typeface="+mj-lt"/>
                        </a:rPr>
                        <a:t>Ifindex</a:t>
                      </a:r>
                      <a:r>
                        <a:rPr lang="en-US" sz="1600" baseline="0" dirty="0" smtClean="0">
                          <a:latin typeface="+mj-lt"/>
                        </a:rPr>
                        <a:t> value for the originating router’s </a:t>
                      </a:r>
                      <a:r>
                        <a:rPr lang="en-US" sz="1600" baseline="0" dirty="0" err="1" smtClean="0">
                          <a:latin typeface="+mj-lt"/>
                        </a:rPr>
                        <a:t>intf</a:t>
                      </a:r>
                      <a:endParaRPr lang="en-US" sz="1600" dirty="0">
                        <a:latin typeface="+mj-lt"/>
                      </a:endParaRPr>
                    </a:p>
                  </a:txBody>
                  <a:tcPr/>
                </a:tc>
              </a:tr>
            </a:tbl>
          </a:graphicData>
        </a:graphic>
      </p:graphicFrame>
    </p:spTree>
    <p:extLst>
      <p:ext uri="{BB962C8B-B14F-4D97-AF65-F5344CB8AC3E}">
        <p14:creationId xmlns:p14="http://schemas.microsoft.com/office/powerpoint/2010/main" val="148847964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LSA</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16" name="Rectangle 15"/>
          <p:cNvSpPr/>
          <p:nvPr/>
        </p:nvSpPr>
        <p:spPr>
          <a:xfrm>
            <a:off x="1143000" y="33573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6" name="Rectangle 25"/>
          <p:cNvSpPr/>
          <p:nvPr/>
        </p:nvSpPr>
        <p:spPr>
          <a:xfrm>
            <a:off x="1143000" y="3649683"/>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7" name="Rectangle 26"/>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Attached Router</a:t>
            </a:r>
            <a:endParaRPr lang="en-US" sz="1800" dirty="0">
              <a:solidFill>
                <a:schemeClr val="tx1"/>
              </a:solidFill>
            </a:endParaRPr>
          </a:p>
        </p:txBody>
      </p:sp>
      <p:sp>
        <p:nvSpPr>
          <p:cNvPr id="29" name="TextBox 28"/>
          <p:cNvSpPr txBox="1"/>
          <p:nvPr/>
        </p:nvSpPr>
        <p:spPr>
          <a:xfrm>
            <a:off x="5418365" y="1519256"/>
            <a:ext cx="3667864" cy="369332"/>
          </a:xfrm>
          <a:prstGeom prst="rect">
            <a:avLst/>
          </a:prstGeom>
          <a:noFill/>
        </p:spPr>
        <p:txBody>
          <a:bodyPr wrap="none" rtlCol="0">
            <a:spAutoFit/>
          </a:bodyPr>
          <a:lstStyle/>
          <a:p>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DR’s </a:t>
            </a:r>
            <a:r>
              <a:rPr lang="en-US" sz="1800" b="1" dirty="0" err="1" smtClean="0">
                <a:solidFill>
                  <a:srgbClr val="C00000"/>
                </a:solidFill>
                <a:latin typeface="+mj-lt"/>
              </a:rPr>
              <a:t>intf</a:t>
            </a:r>
            <a:r>
              <a:rPr lang="en-US" sz="1800" b="1" dirty="0" smtClean="0">
                <a:solidFill>
                  <a:srgbClr val="C00000"/>
                </a:solidFill>
                <a:latin typeface="+mj-lt"/>
              </a:rPr>
              <a:t> to the network </a:t>
            </a:r>
            <a:endParaRPr lang="en-US" sz="1800" b="1" dirty="0">
              <a:solidFill>
                <a:srgbClr val="C00000"/>
              </a:solidFill>
              <a:latin typeface="+mj-lt"/>
            </a:endParaRPr>
          </a:p>
        </p:txBody>
      </p:sp>
      <p:sp>
        <p:nvSpPr>
          <p:cNvPr id="32" name="TextBox 31"/>
          <p:cNvSpPr txBox="1"/>
          <p:nvPr/>
        </p:nvSpPr>
        <p:spPr>
          <a:xfrm>
            <a:off x="4965682" y="3346862"/>
            <a:ext cx="3780715" cy="369332"/>
          </a:xfrm>
          <a:prstGeom prst="rect">
            <a:avLst/>
          </a:prstGeom>
          <a:noFill/>
        </p:spPr>
        <p:txBody>
          <a:bodyPr wrap="none" rtlCol="0">
            <a:spAutoFit/>
          </a:bodyPr>
          <a:lstStyle/>
          <a:p>
            <a:r>
              <a:rPr lang="en-US" sz="1800" b="1" dirty="0" smtClean="0">
                <a:solidFill>
                  <a:srgbClr val="C00000"/>
                </a:solidFill>
                <a:latin typeface="+mj-lt"/>
              </a:rPr>
              <a:t>Router IDs of all routers on the network</a:t>
            </a:r>
            <a:endParaRPr lang="en-US" sz="1800" b="1" dirty="0">
              <a:solidFill>
                <a:srgbClr val="C00000"/>
              </a:solidFill>
              <a:latin typeface="+mj-lt"/>
            </a:endParaRPr>
          </a:p>
        </p:txBody>
      </p:sp>
      <p:sp>
        <p:nvSpPr>
          <p:cNvPr id="11" name="TextBox 10"/>
          <p:cNvSpPr txBox="1"/>
          <p:nvPr/>
        </p:nvSpPr>
        <p:spPr>
          <a:xfrm>
            <a:off x="716281" y="4831081"/>
            <a:ext cx="8030116" cy="400110"/>
          </a:xfrm>
          <a:prstGeom prst="rect">
            <a:avLst/>
          </a:prstGeom>
          <a:noFill/>
        </p:spPr>
        <p:txBody>
          <a:bodyPr wrap="square" rtlCol="0">
            <a:spAutoFit/>
          </a:bodyPr>
          <a:lstStyle/>
          <a:p>
            <a:r>
              <a:rPr lang="en-US" sz="2000" dirty="0" smtClean="0">
                <a:latin typeface="+mn-lt"/>
              </a:rPr>
              <a:t>Advertise the multi-access network and al routers attached to the network</a:t>
            </a:r>
            <a:endParaRPr lang="en-US" sz="2000" dirty="0">
              <a:latin typeface="+mn-lt"/>
            </a:endParaRPr>
          </a:p>
        </p:txBody>
      </p:sp>
    </p:spTree>
    <p:extLst>
      <p:ext uri="{BB962C8B-B14F-4D97-AF65-F5344CB8AC3E}">
        <p14:creationId xmlns:p14="http://schemas.microsoft.com/office/powerpoint/2010/main" val="2443468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Network and ASBR Summary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21" name="Rectangle 20"/>
          <p:cNvSpPr/>
          <p:nvPr/>
        </p:nvSpPr>
        <p:spPr>
          <a:xfrm>
            <a:off x="4037117" y="4572000"/>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22" name="Rectangle 21"/>
          <p:cNvSpPr/>
          <p:nvPr/>
        </p:nvSpPr>
        <p:spPr>
          <a:xfrm>
            <a:off x="1143000" y="45690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23" name="Rectangle 22"/>
          <p:cNvSpPr/>
          <p:nvPr/>
        </p:nvSpPr>
        <p:spPr>
          <a:xfrm>
            <a:off x="2517567" y="4569031"/>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24" name="Rectangle 23"/>
          <p:cNvSpPr/>
          <p:nvPr/>
        </p:nvSpPr>
        <p:spPr>
          <a:xfrm>
            <a:off x="2517567" y="4267200"/>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25" name="Rectangle 24"/>
          <p:cNvSpPr/>
          <p:nvPr/>
        </p:nvSpPr>
        <p:spPr>
          <a:xfrm>
            <a:off x="1143000" y="4264231"/>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0" name="Rectangle 29"/>
          <p:cNvSpPr/>
          <p:nvPr/>
        </p:nvSpPr>
        <p:spPr>
          <a:xfrm>
            <a:off x="4037117" y="3660569"/>
            <a:ext cx="276249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 Metric</a:t>
            </a:r>
            <a:endParaRPr lang="en-US" sz="1800" dirty="0">
              <a:solidFill>
                <a:schemeClr val="tx1"/>
              </a:solidFill>
            </a:endParaRPr>
          </a:p>
        </p:txBody>
      </p:sp>
      <p:sp>
        <p:nvSpPr>
          <p:cNvPr id="31" name="Rectangle 30"/>
          <p:cNvSpPr/>
          <p:nvPr/>
        </p:nvSpPr>
        <p:spPr>
          <a:xfrm>
            <a:off x="1143000" y="3657600"/>
            <a:ext cx="137456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TOS</a:t>
            </a:r>
            <a:endParaRPr lang="en-US" sz="1800" dirty="0">
              <a:solidFill>
                <a:schemeClr val="tx1"/>
              </a:solidFill>
            </a:endParaRPr>
          </a:p>
        </p:txBody>
      </p:sp>
      <p:sp>
        <p:nvSpPr>
          <p:cNvPr id="33" name="Rectangle 32"/>
          <p:cNvSpPr/>
          <p:nvPr/>
        </p:nvSpPr>
        <p:spPr>
          <a:xfrm>
            <a:off x="2517567" y="3657600"/>
            <a:ext cx="1519549"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36" name="TextBox 35"/>
          <p:cNvSpPr txBox="1"/>
          <p:nvPr/>
        </p:nvSpPr>
        <p:spPr>
          <a:xfrm>
            <a:off x="5677382" y="1398027"/>
            <a:ext cx="3406958" cy="646331"/>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network (Type 3)</a:t>
            </a:r>
          </a:p>
          <a:p>
            <a:pPr marL="285750" indent="-285750">
              <a:buFont typeface="Arial" panose="020B0604020202020204" pitchFamily="34" charset="0"/>
              <a:buChar char="•"/>
            </a:pPr>
            <a:r>
              <a:rPr lang="en-US" sz="1800" b="1" dirty="0" smtClean="0">
                <a:solidFill>
                  <a:srgbClr val="C00000"/>
                </a:solidFill>
                <a:latin typeface="+mj-lt"/>
              </a:rPr>
              <a:t>Router ID of the ASBR (Type 4)</a:t>
            </a:r>
            <a:endParaRPr lang="en-US" sz="1800" b="1" dirty="0">
              <a:solidFill>
                <a:srgbClr val="C00000"/>
              </a:solidFill>
              <a:latin typeface="+mj-lt"/>
            </a:endParaRPr>
          </a:p>
        </p:txBody>
      </p:sp>
      <p:sp>
        <p:nvSpPr>
          <p:cNvPr id="37" name="TextBox 36"/>
          <p:cNvSpPr txBox="1"/>
          <p:nvPr/>
        </p:nvSpPr>
        <p:spPr>
          <a:xfrm>
            <a:off x="643532" y="5388114"/>
            <a:ext cx="8030116" cy="707886"/>
          </a:xfrm>
          <a:prstGeom prst="rect">
            <a:avLst/>
          </a:prstGeom>
          <a:noFill/>
        </p:spPr>
        <p:txBody>
          <a:bodyPr wrap="square" rtlCol="0">
            <a:spAutoFit/>
          </a:bodyPr>
          <a:lstStyle/>
          <a:p>
            <a:r>
              <a:rPr lang="en-US" sz="2000" dirty="0" smtClean="0">
                <a:latin typeface="+mn-lt"/>
              </a:rPr>
              <a:t>Network Summary LSA (Type 3) – Advertise networks external to an area</a:t>
            </a:r>
          </a:p>
          <a:p>
            <a:r>
              <a:rPr lang="en-US" sz="2000" dirty="0" smtClean="0">
                <a:latin typeface="+mn-lt"/>
              </a:rPr>
              <a:t>ASBR Summary LSA (Type 4) – Advertise ASBRs external to an area</a:t>
            </a:r>
            <a:endParaRPr lang="en-US" sz="2000" dirty="0">
              <a:latin typeface="+mn-lt"/>
            </a:endParaRP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Tree>
    <p:extLst>
      <p:ext uri="{BB962C8B-B14F-4D97-AF65-F5344CB8AC3E}">
        <p14:creationId xmlns:p14="http://schemas.microsoft.com/office/powerpoint/2010/main" val="36702247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AS External LSA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707886"/>
          </a:xfrm>
          <a:prstGeom prst="rect">
            <a:avLst/>
          </a:prstGeom>
          <a:noFill/>
        </p:spPr>
        <p:txBody>
          <a:bodyPr wrap="square" rtlCol="0">
            <a:spAutoFit/>
          </a:bodyPr>
          <a:lstStyle/>
          <a:p>
            <a:r>
              <a:rPr lang="en-US" sz="2000" dirty="0" smtClean="0">
                <a:latin typeface="+mn-lt"/>
              </a:rPr>
              <a:t>AS External LSA (Type 5) – Advertise destinations external to the Autonomous System </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41879027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1" y="1211283"/>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Age</a:t>
            </a:r>
            <a:endParaRPr lang="en-US" sz="1800" dirty="0">
              <a:solidFill>
                <a:schemeClr val="tx1"/>
              </a:solidFill>
            </a:endParaRPr>
          </a:p>
        </p:txBody>
      </p:sp>
      <p:sp>
        <p:nvSpPr>
          <p:cNvPr id="2" name="Title 1"/>
          <p:cNvSpPr>
            <a:spLocks noGrp="1"/>
          </p:cNvSpPr>
          <p:nvPr>
            <p:ph type="title"/>
          </p:nvPr>
        </p:nvSpPr>
        <p:spPr>
          <a:xfrm>
            <a:off x="628650" y="228600"/>
            <a:ext cx="7886700" cy="762000"/>
          </a:xfrm>
        </p:spPr>
        <p:txBody>
          <a:bodyPr>
            <a:normAutofit/>
          </a:bodyPr>
          <a:lstStyle/>
          <a:p>
            <a:r>
              <a:rPr lang="en-US" dirty="0" smtClean="0"/>
              <a:t>OSPF NSSA External LSA (Type 7) </a:t>
            </a:r>
            <a:endParaRPr lang="en-US" dirty="0"/>
          </a:p>
        </p:txBody>
      </p:sp>
      <p:sp>
        <p:nvSpPr>
          <p:cNvPr id="4" name="Rectangle 3"/>
          <p:cNvSpPr/>
          <p:nvPr/>
        </p:nvSpPr>
        <p:spPr>
          <a:xfrm>
            <a:off x="4038601" y="1211283"/>
            <a:ext cx="1371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Options</a:t>
            </a:r>
            <a:endParaRPr lang="en-US" sz="1800" dirty="0">
              <a:solidFill>
                <a:schemeClr val="tx1"/>
              </a:solidFill>
            </a:endParaRPr>
          </a:p>
        </p:txBody>
      </p:sp>
      <p:sp>
        <p:nvSpPr>
          <p:cNvPr id="5" name="Rectangle 4"/>
          <p:cNvSpPr/>
          <p:nvPr/>
        </p:nvSpPr>
        <p:spPr>
          <a:xfrm>
            <a:off x="5410200" y="1211283"/>
            <a:ext cx="13894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Type</a:t>
            </a:r>
            <a:endParaRPr lang="en-US" sz="1800" dirty="0">
              <a:solidFill>
                <a:schemeClr val="tx1"/>
              </a:solidFill>
            </a:endParaRPr>
          </a:p>
        </p:txBody>
      </p:sp>
      <p:sp>
        <p:nvSpPr>
          <p:cNvPr id="6" name="Rectangle 5"/>
          <p:cNvSpPr/>
          <p:nvPr/>
        </p:nvSpPr>
        <p:spPr>
          <a:xfrm>
            <a:off x="1143000" y="1516083"/>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 State ID</a:t>
            </a:r>
            <a:endParaRPr lang="en-US" sz="1800" dirty="0">
              <a:solidFill>
                <a:schemeClr val="tx1"/>
              </a:solidFill>
            </a:endParaRPr>
          </a:p>
        </p:txBody>
      </p:sp>
      <p:sp>
        <p:nvSpPr>
          <p:cNvPr id="7" name="Rectangle 6"/>
          <p:cNvSpPr/>
          <p:nvPr/>
        </p:nvSpPr>
        <p:spPr>
          <a:xfrm>
            <a:off x="1143000" y="18288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Advertising Router</a:t>
            </a:r>
            <a:endParaRPr lang="en-US" sz="1800" dirty="0">
              <a:solidFill>
                <a:schemeClr val="tx1"/>
              </a:solidFill>
            </a:endParaRPr>
          </a:p>
        </p:txBody>
      </p:sp>
      <p:sp>
        <p:nvSpPr>
          <p:cNvPr id="8" name="Rectangle 7"/>
          <p:cNvSpPr/>
          <p:nvPr/>
        </p:nvSpPr>
        <p:spPr>
          <a:xfrm>
            <a:off x="1143000" y="2133600"/>
            <a:ext cx="5656614"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Sequence Number</a:t>
            </a:r>
            <a:endParaRPr lang="en-US" sz="1800" dirty="0">
              <a:solidFill>
                <a:schemeClr val="tx1"/>
              </a:solidFill>
            </a:endParaRPr>
          </a:p>
        </p:txBody>
      </p:sp>
      <p:sp>
        <p:nvSpPr>
          <p:cNvPr id="9" name="Rectangle 8"/>
          <p:cNvSpPr/>
          <p:nvPr/>
        </p:nvSpPr>
        <p:spPr>
          <a:xfrm>
            <a:off x="1143001" y="2442940"/>
            <a:ext cx="2895600"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LS Checksum</a:t>
            </a:r>
            <a:endParaRPr lang="en-US" sz="1800" dirty="0">
              <a:solidFill>
                <a:schemeClr val="tx1"/>
              </a:solidFill>
            </a:endParaRPr>
          </a:p>
        </p:txBody>
      </p:sp>
      <p:sp>
        <p:nvSpPr>
          <p:cNvPr id="10" name="Rectangle 9"/>
          <p:cNvSpPr/>
          <p:nvPr/>
        </p:nvSpPr>
        <p:spPr>
          <a:xfrm>
            <a:off x="4038601" y="2442940"/>
            <a:ext cx="2761013"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Length</a:t>
            </a:r>
            <a:endParaRPr lang="en-US" sz="1800" dirty="0">
              <a:solidFill>
                <a:schemeClr val="tx1"/>
              </a:solidFill>
            </a:endParaRPr>
          </a:p>
        </p:txBody>
      </p:sp>
      <p:sp>
        <p:nvSpPr>
          <p:cNvPr id="12" name="Rectangle 11"/>
          <p:cNvSpPr/>
          <p:nvPr/>
        </p:nvSpPr>
        <p:spPr>
          <a:xfrm>
            <a:off x="4037117" y="2752688"/>
            <a:ext cx="2762497"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#Links</a:t>
            </a:r>
            <a:endParaRPr lang="en-US" sz="1800" dirty="0">
              <a:solidFill>
                <a:schemeClr val="tx1"/>
              </a:solidFill>
            </a:endParaRPr>
          </a:p>
        </p:txBody>
      </p:sp>
      <p:sp>
        <p:nvSpPr>
          <p:cNvPr id="13" name="Rectangle 12"/>
          <p:cNvSpPr/>
          <p:nvPr/>
        </p:nvSpPr>
        <p:spPr>
          <a:xfrm>
            <a:off x="1143000" y="2749719"/>
            <a:ext cx="137456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00000VEB</a:t>
            </a:r>
            <a:endParaRPr lang="en-US" sz="1800" dirty="0">
              <a:solidFill>
                <a:schemeClr val="tx1"/>
              </a:solidFill>
            </a:endParaRPr>
          </a:p>
        </p:txBody>
      </p:sp>
      <p:sp>
        <p:nvSpPr>
          <p:cNvPr id="14" name="Rectangle 13"/>
          <p:cNvSpPr/>
          <p:nvPr/>
        </p:nvSpPr>
        <p:spPr>
          <a:xfrm>
            <a:off x="2517567" y="2749719"/>
            <a:ext cx="1519549" cy="307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0x00</a:t>
            </a:r>
            <a:endParaRPr lang="en-US" sz="1800" dirty="0">
              <a:solidFill>
                <a:schemeClr val="tx1"/>
              </a:solidFill>
            </a:endParaRPr>
          </a:p>
        </p:txBody>
      </p:sp>
      <p:sp>
        <p:nvSpPr>
          <p:cNvPr id="15" name="Rectangle 14"/>
          <p:cNvSpPr/>
          <p:nvPr/>
        </p:nvSpPr>
        <p:spPr>
          <a:xfrm>
            <a:off x="1143000" y="305254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Network Mask</a:t>
            </a:r>
            <a:endParaRPr lang="en-US" sz="1800" dirty="0">
              <a:solidFill>
                <a:schemeClr val="tx1"/>
              </a:solidFill>
            </a:endParaRPr>
          </a:p>
        </p:txBody>
      </p:sp>
      <p:sp>
        <p:nvSpPr>
          <p:cNvPr id="26" name="Rectangle 25"/>
          <p:cNvSpPr/>
          <p:nvPr/>
        </p:nvSpPr>
        <p:spPr>
          <a:xfrm>
            <a:off x="1143000" y="42672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t>
            </a:r>
            <a:endParaRPr lang="en-US" sz="1800" dirty="0">
              <a:solidFill>
                <a:schemeClr val="tx1"/>
              </a:solidFill>
            </a:endParaRPr>
          </a:p>
        </p:txBody>
      </p:sp>
      <p:sp>
        <p:nvSpPr>
          <p:cNvPr id="34" name="Rectangle 33"/>
          <p:cNvSpPr/>
          <p:nvPr/>
        </p:nvSpPr>
        <p:spPr>
          <a:xfrm>
            <a:off x="2517567" y="3355769"/>
            <a:ext cx="4282047" cy="3048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Metric</a:t>
            </a:r>
            <a:endParaRPr lang="en-US" sz="1800" dirty="0">
              <a:solidFill>
                <a:schemeClr val="tx1"/>
              </a:solidFill>
            </a:endParaRPr>
          </a:p>
        </p:txBody>
      </p:sp>
      <p:sp>
        <p:nvSpPr>
          <p:cNvPr id="35" name="Rectangle 34"/>
          <p:cNvSpPr/>
          <p:nvPr/>
        </p:nvSpPr>
        <p:spPr>
          <a:xfrm>
            <a:off x="1143000" y="3365838"/>
            <a:ext cx="1374569" cy="2947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E0000000</a:t>
            </a:r>
            <a:endParaRPr lang="en-US" sz="1800" dirty="0">
              <a:solidFill>
                <a:schemeClr val="tx1"/>
              </a:solidFill>
            </a:endParaRPr>
          </a:p>
        </p:txBody>
      </p:sp>
      <p:sp>
        <p:nvSpPr>
          <p:cNvPr id="36" name="TextBox 35"/>
          <p:cNvSpPr txBox="1"/>
          <p:nvPr/>
        </p:nvSpPr>
        <p:spPr>
          <a:xfrm>
            <a:off x="5677382" y="1535668"/>
            <a:ext cx="2778068" cy="369332"/>
          </a:xfrm>
          <a:prstGeom prst="rect">
            <a:avLst/>
          </a:prstGeom>
          <a:noFill/>
        </p:spPr>
        <p:txBody>
          <a:bodyPr wrap="none" rtlCol="0">
            <a:spAutoFit/>
          </a:bodyPr>
          <a:lstStyle/>
          <a:p>
            <a:pPr marL="285750" indent="-285750">
              <a:buFont typeface="Arial" panose="020B0604020202020204" pitchFamily="34" charset="0"/>
              <a:buChar char="•"/>
            </a:pPr>
            <a:r>
              <a:rPr lang="en-US" sz="1800" b="1" dirty="0" smtClean="0">
                <a:solidFill>
                  <a:srgbClr val="C00000"/>
                </a:solidFill>
                <a:latin typeface="+mj-lt"/>
              </a:rPr>
              <a:t>IP </a:t>
            </a:r>
            <a:r>
              <a:rPr lang="en-US" sz="1800" b="1" dirty="0" err="1" smtClean="0">
                <a:solidFill>
                  <a:srgbClr val="C00000"/>
                </a:solidFill>
                <a:latin typeface="+mj-lt"/>
              </a:rPr>
              <a:t>addr</a:t>
            </a:r>
            <a:r>
              <a:rPr lang="en-US" sz="1800" b="1" dirty="0" smtClean="0">
                <a:solidFill>
                  <a:srgbClr val="C00000"/>
                </a:solidFill>
                <a:latin typeface="+mj-lt"/>
              </a:rPr>
              <a:t> of the destination</a:t>
            </a:r>
          </a:p>
        </p:txBody>
      </p:sp>
      <p:sp>
        <p:nvSpPr>
          <p:cNvPr id="37" name="TextBox 36"/>
          <p:cNvSpPr txBox="1"/>
          <p:nvPr/>
        </p:nvSpPr>
        <p:spPr>
          <a:xfrm>
            <a:off x="709343" y="4936966"/>
            <a:ext cx="803011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Flooded only within the NSSA in which it was originated</a:t>
            </a:r>
          </a:p>
          <a:p>
            <a:pPr marL="342900" indent="-342900">
              <a:buFont typeface="Arial" panose="020B0604020202020204" pitchFamily="34" charset="0"/>
              <a:buChar char="•"/>
            </a:pPr>
            <a:r>
              <a:rPr lang="en-US" sz="2000" dirty="0" smtClean="0">
                <a:latin typeface="+mn-lt"/>
              </a:rPr>
              <a:t>Forwarding Address – </a:t>
            </a:r>
          </a:p>
          <a:p>
            <a:pPr marL="800100" lvl="1" indent="-342900">
              <a:buFont typeface="Arial" panose="020B0604020202020204" pitchFamily="34" charset="0"/>
              <a:buChar char="•"/>
            </a:pPr>
            <a:r>
              <a:rPr lang="en-US" sz="2000" dirty="0" smtClean="0">
                <a:latin typeface="+mn-lt"/>
              </a:rPr>
              <a:t>next hop address for internal route</a:t>
            </a:r>
          </a:p>
          <a:p>
            <a:pPr marL="800100" lvl="1" indent="-342900">
              <a:buFont typeface="Arial" panose="020B0604020202020204" pitchFamily="34" charset="0"/>
              <a:buChar char="•"/>
            </a:pPr>
            <a:r>
              <a:rPr lang="en-US" sz="2000" dirty="0" smtClean="0">
                <a:latin typeface="+mn-lt"/>
              </a:rPr>
              <a:t>NSSA ASBR’s Router ID for non-internal route</a:t>
            </a:r>
          </a:p>
        </p:txBody>
      </p:sp>
      <p:sp>
        <p:nvSpPr>
          <p:cNvPr id="38" name="TextBox 37"/>
          <p:cNvSpPr txBox="1"/>
          <p:nvPr/>
        </p:nvSpPr>
        <p:spPr>
          <a:xfrm>
            <a:off x="5230933" y="3352800"/>
            <a:ext cx="3412281" cy="369332"/>
          </a:xfrm>
          <a:prstGeom prst="rect">
            <a:avLst/>
          </a:prstGeom>
          <a:noFill/>
        </p:spPr>
        <p:txBody>
          <a:bodyPr wrap="none" rtlCol="0">
            <a:spAutoFit/>
          </a:bodyPr>
          <a:lstStyle/>
          <a:p>
            <a:r>
              <a:rPr lang="en-US" sz="1800" b="1" dirty="0" smtClean="0">
                <a:solidFill>
                  <a:srgbClr val="C00000"/>
                </a:solidFill>
                <a:latin typeface="+mj-lt"/>
              </a:rPr>
              <a:t>Cost of the route to this destination</a:t>
            </a:r>
            <a:endParaRPr lang="en-US" sz="1800" b="1" dirty="0">
              <a:solidFill>
                <a:srgbClr val="C00000"/>
              </a:solidFill>
              <a:latin typeface="+mj-lt"/>
            </a:endParaRPr>
          </a:p>
        </p:txBody>
      </p:sp>
      <p:sp>
        <p:nvSpPr>
          <p:cNvPr id="29" name="Rectangle 28"/>
          <p:cNvSpPr/>
          <p:nvPr/>
        </p:nvSpPr>
        <p:spPr>
          <a:xfrm>
            <a:off x="1143000" y="3657600"/>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Forwarding Address</a:t>
            </a:r>
            <a:endParaRPr lang="en-US" sz="1800" dirty="0">
              <a:solidFill>
                <a:schemeClr val="tx1"/>
              </a:solidFill>
            </a:endParaRPr>
          </a:p>
        </p:txBody>
      </p:sp>
      <p:sp>
        <p:nvSpPr>
          <p:cNvPr id="32" name="Rectangle 31"/>
          <p:cNvSpPr/>
          <p:nvPr/>
        </p:nvSpPr>
        <p:spPr>
          <a:xfrm>
            <a:off x="1143000" y="3959431"/>
            <a:ext cx="5656614" cy="3077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External Route Tag</a:t>
            </a:r>
            <a:endParaRPr lang="en-US" sz="1800" dirty="0">
              <a:solidFill>
                <a:schemeClr val="tx1"/>
              </a:solidFill>
            </a:endParaRPr>
          </a:p>
        </p:txBody>
      </p:sp>
    </p:spTree>
    <p:extLst>
      <p:ext uri="{BB962C8B-B14F-4D97-AF65-F5344CB8AC3E}">
        <p14:creationId xmlns:p14="http://schemas.microsoft.com/office/powerpoint/2010/main" val="9217940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en-US"/>
              <a:t>Full State - the explanation</a:t>
            </a:r>
          </a:p>
        </p:txBody>
      </p:sp>
      <p:sp>
        <p:nvSpPr>
          <p:cNvPr id="233475" name="Rectangle 3"/>
          <p:cNvSpPr>
            <a:spLocks noGrp="1" noChangeArrowheads="1"/>
          </p:cNvSpPr>
          <p:nvPr>
            <p:ph type="body" idx="1"/>
          </p:nvPr>
        </p:nvSpPr>
        <p:spPr/>
        <p:txBody>
          <a:bodyPr>
            <a:normAutofit fontScale="92500" lnSpcReduction="10000"/>
          </a:bodyPr>
          <a:lstStyle/>
          <a:p>
            <a:pPr>
              <a:buFont typeface="Arial" panose="020B0604020202020204" pitchFamily="34" charset="0"/>
              <a:buNone/>
            </a:pPr>
            <a:r>
              <a:rPr lang="en-US" altLang="en-US" sz="1800" b="1">
                <a:solidFill>
                  <a:srgbClr val="009999"/>
                </a:solidFill>
              </a:rPr>
              <a:t>Full State</a:t>
            </a:r>
            <a:endParaRPr lang="en-US" altLang="en-US" sz="1800" b="1"/>
          </a:p>
          <a:p>
            <a:r>
              <a:rPr lang="en-US" altLang="en-US" sz="1800" b="1">
                <a:solidFill>
                  <a:srgbClr val="009999"/>
                </a:solidFill>
              </a:rPr>
              <a:t>Full state</a:t>
            </a:r>
            <a:r>
              <a:rPr lang="en-US" altLang="en-US" sz="1800"/>
              <a:t> - after all LSRs have been updated.  </a:t>
            </a:r>
          </a:p>
          <a:p>
            <a:r>
              <a:rPr lang="en-US" altLang="en-US" sz="1800"/>
              <a:t>At this point the routers should have identical LSDBs (link-state databases).</a:t>
            </a:r>
          </a:p>
          <a:p>
            <a:endParaRPr lang="en-US" altLang="en-US" sz="1800"/>
          </a:p>
          <a:p>
            <a:pPr>
              <a:buFont typeface="Arial" panose="020B0604020202020204" pitchFamily="34" charset="0"/>
              <a:buNone/>
            </a:pPr>
            <a:r>
              <a:rPr lang="en-US" altLang="en-US" sz="1800" b="1"/>
              <a:t>Flooding LSAs</a:t>
            </a:r>
          </a:p>
          <a:p>
            <a:r>
              <a:rPr lang="en-US" altLang="en-US" sz="1800"/>
              <a:t>Once this interface transitions to or from </a:t>
            </a:r>
            <a:r>
              <a:rPr lang="en-US" altLang="en-US" sz="1800" b="1">
                <a:solidFill>
                  <a:srgbClr val="009999"/>
                </a:solidFill>
              </a:rPr>
              <a:t>Full state</a:t>
            </a:r>
            <a:r>
              <a:rPr lang="en-US" altLang="en-US" sz="1800"/>
              <a:t> the router </a:t>
            </a:r>
            <a:r>
              <a:rPr lang="en-US" altLang="en-US" sz="1800" b="1"/>
              <a:t>originates</a:t>
            </a:r>
            <a:r>
              <a:rPr lang="en-US" altLang="en-US" sz="1800"/>
              <a:t> a new version of a </a:t>
            </a:r>
            <a:r>
              <a:rPr lang="en-US" altLang="en-US" sz="1800" b="1"/>
              <a:t>Router LSA</a:t>
            </a:r>
            <a:r>
              <a:rPr lang="en-US" altLang="en-US" sz="1800"/>
              <a:t> (coming) and </a:t>
            </a:r>
            <a:r>
              <a:rPr lang="en-US" altLang="en-US" sz="1800" b="1"/>
              <a:t>floods it to its neighbors</a:t>
            </a:r>
            <a:r>
              <a:rPr lang="en-US" altLang="en-US" sz="1800"/>
              <a:t>, distributing the new topological information – out all OSPF enabled interfaces.</a:t>
            </a:r>
          </a:p>
          <a:p>
            <a:r>
              <a:rPr lang="en-US" altLang="en-US" sz="1800"/>
              <a:t>Broadcast networks: </a:t>
            </a:r>
          </a:p>
          <a:p>
            <a:pPr lvl="1"/>
            <a:r>
              <a:rPr lang="en-US" altLang="en-US" sz="1800"/>
              <a:t>DR: If the LSA was received on this interface, send it out this interface so DROthers receive it (224.0.0.5 - all OSPF routers)</a:t>
            </a:r>
          </a:p>
          <a:p>
            <a:pPr lvl="1"/>
            <a:r>
              <a:rPr lang="en-US" altLang="en-US" sz="1800"/>
              <a:t>BDR/DROther: If the LSA was received on this interface, do </a:t>
            </a:r>
            <a:r>
              <a:rPr lang="en-US" altLang="en-US" sz="1800" u="sng"/>
              <a:t>not</a:t>
            </a:r>
            <a:r>
              <a:rPr lang="en-US" altLang="en-US" sz="1800"/>
              <a:t> send out this interface (received from DR). </a:t>
            </a:r>
          </a:p>
          <a:p>
            <a:endParaRPr lang="en-US" altLang="en-US" sz="1800"/>
          </a:p>
          <a:p>
            <a:pPr>
              <a:buFont typeface="Arial" panose="020B0604020202020204" pitchFamily="34" charset="0"/>
              <a:buNone/>
            </a:pPr>
            <a:r>
              <a:rPr lang="en-US" altLang="en-US" sz="1800" b="1"/>
              <a:t>Calculating Routing Table</a:t>
            </a:r>
          </a:p>
          <a:p>
            <a:r>
              <a:rPr lang="en-US" altLang="en-US" sz="1800"/>
              <a:t>The router still must calculate its routing table – </a:t>
            </a:r>
            <a:r>
              <a:rPr lang="en-US" altLang="en-US" sz="1800" b="1" i="1"/>
              <a:t>Next!</a:t>
            </a:r>
            <a:endParaRPr lang="en-US" altLang="en-US" sz="1800"/>
          </a:p>
        </p:txBody>
      </p:sp>
    </p:spTree>
    <p:extLst>
      <p:ext uri="{BB962C8B-B14F-4D97-AF65-F5344CB8AC3E}">
        <p14:creationId xmlns:p14="http://schemas.microsoft.com/office/powerpoint/2010/main" val="4877530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52400" y="254000"/>
            <a:ext cx="8991600" cy="838200"/>
          </a:xfrm>
        </p:spPr>
        <p:txBody>
          <a:bodyPr/>
          <a:lstStyle/>
          <a:p>
            <a:r>
              <a:rPr lang="en-US" altLang="en-US"/>
              <a:t>Couple of notes on link state flooding…</a:t>
            </a:r>
          </a:p>
        </p:txBody>
      </p:sp>
      <p:sp>
        <p:nvSpPr>
          <p:cNvPr id="144387" name="Rectangle 3"/>
          <p:cNvSpPr>
            <a:spLocks noGrp="1" noChangeArrowheads="1"/>
          </p:cNvSpPr>
          <p:nvPr>
            <p:ph type="body" idx="1"/>
          </p:nvPr>
        </p:nvSpPr>
        <p:spPr>
          <a:xfrm>
            <a:off x="304800" y="1143000"/>
            <a:ext cx="8459788" cy="5257800"/>
          </a:xfrm>
        </p:spPr>
        <p:txBody>
          <a:bodyPr/>
          <a:lstStyle/>
          <a:p>
            <a:pPr marL="571500" indent="-571500" defTabSz="814388">
              <a:lnSpc>
                <a:spcPct val="90000"/>
              </a:lnSpc>
              <a:spcBef>
                <a:spcPct val="30000"/>
              </a:spcBef>
            </a:pPr>
            <a:r>
              <a:rPr lang="en-US" altLang="en-US" sz="2000"/>
              <a:t>OSPF is a link state routing protocol and </a:t>
            </a:r>
            <a:r>
              <a:rPr lang="en-US" altLang="en-US" sz="2000" b="1">
                <a:solidFill>
                  <a:srgbClr val="009999"/>
                </a:solidFill>
              </a:rPr>
              <a:t>does </a:t>
            </a:r>
            <a:r>
              <a:rPr lang="en-US" altLang="en-US" sz="2000" b="1" u="sng">
                <a:solidFill>
                  <a:srgbClr val="009999"/>
                </a:solidFill>
              </a:rPr>
              <a:t>not</a:t>
            </a:r>
            <a:r>
              <a:rPr lang="en-US" altLang="en-US" sz="2000" b="1">
                <a:solidFill>
                  <a:srgbClr val="009999"/>
                </a:solidFill>
              </a:rPr>
              <a:t> send periodic updates</a:t>
            </a:r>
            <a:r>
              <a:rPr lang="en-US" altLang="en-US" sz="2000"/>
              <a:t> like RIP.</a:t>
            </a:r>
          </a:p>
          <a:p>
            <a:pPr marL="571500" indent="-571500" defTabSz="814388">
              <a:lnSpc>
                <a:spcPct val="90000"/>
              </a:lnSpc>
              <a:spcBef>
                <a:spcPct val="30000"/>
              </a:spcBef>
            </a:pPr>
            <a:r>
              <a:rPr lang="en-US" altLang="en-US" sz="2000"/>
              <a:t>OSPF only </a:t>
            </a:r>
            <a:r>
              <a:rPr lang="en-US" altLang="en-US" sz="2000" b="1">
                <a:solidFill>
                  <a:srgbClr val="009999"/>
                </a:solidFill>
              </a:rPr>
              <a:t>floods</a:t>
            </a:r>
            <a:r>
              <a:rPr lang="en-US" altLang="en-US" sz="2000"/>
              <a:t> link state state advertisements when there is a </a:t>
            </a:r>
            <a:r>
              <a:rPr lang="en-US" altLang="en-US" sz="2000" b="1">
                <a:solidFill>
                  <a:srgbClr val="009999"/>
                </a:solidFill>
              </a:rPr>
              <a:t>change in topology</a:t>
            </a:r>
            <a:r>
              <a:rPr lang="en-US" altLang="en-US" sz="2000"/>
              <a:t> (this includes when a routers are first booted).</a:t>
            </a:r>
          </a:p>
          <a:p>
            <a:pPr marL="571500" indent="-571500" defTabSz="814388">
              <a:lnSpc>
                <a:spcPct val="90000"/>
              </a:lnSpc>
              <a:spcBef>
                <a:spcPct val="30000"/>
              </a:spcBef>
            </a:pPr>
            <a:r>
              <a:rPr lang="en-US" altLang="en-US" sz="2000"/>
              <a:t>OSPF uses </a:t>
            </a:r>
            <a:r>
              <a:rPr lang="en-US" altLang="en-US" sz="2000" b="1">
                <a:solidFill>
                  <a:srgbClr val="009999"/>
                </a:solidFill>
              </a:rPr>
              <a:t>hop-by-hop flooding</a:t>
            </a:r>
            <a:r>
              <a:rPr lang="en-US" altLang="en-US" sz="2000"/>
              <a:t> of LSAs; an LSA received on one interface are flooded out other OSPF enabled interfaces.</a:t>
            </a:r>
          </a:p>
          <a:p>
            <a:pPr marL="571500" indent="-571500" defTabSz="814388">
              <a:lnSpc>
                <a:spcPct val="90000"/>
              </a:lnSpc>
              <a:spcBef>
                <a:spcPct val="30000"/>
              </a:spcBef>
            </a:pPr>
            <a:r>
              <a:rPr lang="en-US" altLang="en-US" sz="2000"/>
              <a:t>If a link state entry in the LSDB (Link State DataBase) reaches an age of </a:t>
            </a:r>
            <a:r>
              <a:rPr lang="en-US" altLang="en-US" sz="2000" b="1">
                <a:solidFill>
                  <a:srgbClr val="009999"/>
                </a:solidFill>
              </a:rPr>
              <a:t>60 minutes (MaxAge)</a:t>
            </a:r>
            <a:r>
              <a:rPr lang="en-US" altLang="en-US" sz="2000"/>
              <a:t> without being updated, it is removed and SPF is recalculated.</a:t>
            </a:r>
          </a:p>
          <a:p>
            <a:pPr marL="571500" indent="-571500" defTabSz="814388">
              <a:lnSpc>
                <a:spcPct val="90000"/>
              </a:lnSpc>
              <a:spcBef>
                <a:spcPct val="30000"/>
              </a:spcBef>
            </a:pPr>
            <a:r>
              <a:rPr lang="en-US" altLang="en-US" sz="2000"/>
              <a:t>Every </a:t>
            </a:r>
            <a:r>
              <a:rPr lang="en-US" altLang="en-US" sz="2000" b="1">
                <a:solidFill>
                  <a:srgbClr val="009999"/>
                </a:solidFill>
              </a:rPr>
              <a:t>30 minutes (LSRefreshTime),</a:t>
            </a:r>
            <a:r>
              <a:rPr lang="en-US" altLang="en-US" sz="2000"/>
              <a:t> OSPF routers flood only their link states to all other routers (in the area).</a:t>
            </a:r>
          </a:p>
          <a:p>
            <a:pPr marL="1122363" lvl="1" indent="-495300" defTabSz="814388">
              <a:lnSpc>
                <a:spcPct val="90000"/>
              </a:lnSpc>
              <a:spcBef>
                <a:spcPct val="30000"/>
              </a:spcBef>
            </a:pPr>
            <a:r>
              <a:rPr lang="en-US" altLang="en-US" sz="2000"/>
              <a:t>This is known as a </a:t>
            </a:r>
            <a:r>
              <a:rPr lang="en-US" altLang="en-US" sz="2000" b="1" i="1"/>
              <a:t>“</a:t>
            </a:r>
            <a:r>
              <a:rPr lang="en-US" altLang="en-US" sz="2000" b="1">
                <a:solidFill>
                  <a:srgbClr val="009999"/>
                </a:solidFill>
              </a:rPr>
              <a:t>paranoid update”</a:t>
            </a:r>
          </a:p>
          <a:p>
            <a:pPr marL="1122363" lvl="1" indent="-495300" defTabSz="814388">
              <a:lnSpc>
                <a:spcPct val="90000"/>
              </a:lnSpc>
              <a:spcBef>
                <a:spcPct val="30000"/>
              </a:spcBef>
            </a:pPr>
            <a:r>
              <a:rPr lang="en-US" altLang="en-US" sz="2000"/>
              <a:t>These do not trigger SPF recalculations.</a:t>
            </a:r>
          </a:p>
          <a:p>
            <a:pPr marL="571500" indent="-571500" defTabSz="814388">
              <a:lnSpc>
                <a:spcPct val="90000"/>
              </a:lnSpc>
              <a:spcBef>
                <a:spcPct val="30000"/>
              </a:spcBef>
            </a:pPr>
            <a:r>
              <a:rPr lang="en-US" altLang="en-US" sz="2000"/>
              <a:t>Special note: When a </a:t>
            </a:r>
            <a:r>
              <a:rPr lang="en-US" altLang="en-US" sz="2000" b="1">
                <a:solidFill>
                  <a:srgbClr val="009999"/>
                </a:solidFill>
              </a:rPr>
              <a:t>link goes down</a:t>
            </a:r>
            <a:r>
              <a:rPr lang="en-US" altLang="en-US" sz="2000"/>
              <a:t> and a router wants to send a LSA to tell other routers to remove this link state, it sends this link state with a </a:t>
            </a:r>
            <a:r>
              <a:rPr lang="en-US" altLang="en-US" sz="2000" b="1">
                <a:solidFill>
                  <a:srgbClr val="009999"/>
                </a:solidFill>
              </a:rPr>
              <a:t>value of 60 minutes (MAXAGE).</a:t>
            </a:r>
          </a:p>
        </p:txBody>
      </p:sp>
    </p:spTree>
    <p:extLst>
      <p:ext uri="{BB962C8B-B14F-4D97-AF65-F5344CB8AC3E}">
        <p14:creationId xmlns:p14="http://schemas.microsoft.com/office/powerpoint/2010/main" val="3955549192"/>
      </p:ext>
    </p:extLst>
  </p:cSld>
  <p:clrMapOvr>
    <a:masterClrMapping/>
  </p:clrMapOvr>
  <p:transition>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3"/>
          <p:cNvGrpSpPr>
            <a:grpSpLocks/>
          </p:cNvGrpSpPr>
          <p:nvPr/>
        </p:nvGrpSpPr>
        <p:grpSpPr bwMode="auto">
          <a:xfrm>
            <a:off x="1801813" y="1616075"/>
            <a:ext cx="5670550" cy="1620837"/>
            <a:chOff x="981" y="1124"/>
            <a:chExt cx="3176" cy="908"/>
          </a:xfrm>
        </p:grpSpPr>
        <p:grpSp>
          <p:nvGrpSpPr>
            <p:cNvPr id="83094" name="Group 12"/>
            <p:cNvGrpSpPr>
              <a:grpSpLocks/>
            </p:cNvGrpSpPr>
            <p:nvPr/>
          </p:nvGrpSpPr>
          <p:grpSpPr bwMode="auto">
            <a:xfrm>
              <a:off x="997" y="1149"/>
              <a:ext cx="3160" cy="883"/>
              <a:chOff x="997" y="1149"/>
              <a:chExt cx="3160" cy="883"/>
            </a:xfrm>
          </p:grpSpPr>
          <p:sp>
            <p:nvSpPr>
              <p:cNvPr id="83105" name="Oval 3"/>
              <p:cNvSpPr>
                <a:spLocks noChangeArrowheads="1"/>
              </p:cNvSpPr>
              <p:nvPr/>
            </p:nvSpPr>
            <p:spPr bwMode="auto">
              <a:xfrm>
                <a:off x="2102" y="1149"/>
                <a:ext cx="1336"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6" name="Oval 4"/>
              <p:cNvSpPr>
                <a:spLocks noChangeArrowheads="1"/>
              </p:cNvSpPr>
              <p:nvPr/>
            </p:nvSpPr>
            <p:spPr bwMode="auto">
              <a:xfrm>
                <a:off x="1333" y="1248"/>
                <a:ext cx="1024" cy="3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7" name="Oval 5"/>
              <p:cNvSpPr>
                <a:spLocks noChangeArrowheads="1"/>
              </p:cNvSpPr>
              <p:nvPr/>
            </p:nvSpPr>
            <p:spPr bwMode="auto">
              <a:xfrm>
                <a:off x="997" y="1471"/>
                <a:ext cx="687" cy="28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8" name="Oval 6"/>
              <p:cNvSpPr>
                <a:spLocks noChangeArrowheads="1"/>
              </p:cNvSpPr>
              <p:nvPr/>
            </p:nvSpPr>
            <p:spPr bwMode="auto">
              <a:xfrm>
                <a:off x="1212" y="1604"/>
                <a:ext cx="1049" cy="30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9" name="Oval 7"/>
              <p:cNvSpPr>
                <a:spLocks noChangeArrowheads="1"/>
              </p:cNvSpPr>
              <p:nvPr/>
            </p:nvSpPr>
            <p:spPr bwMode="auto">
              <a:xfrm>
                <a:off x="1980" y="1660"/>
                <a:ext cx="1578" cy="372"/>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0" name="Oval 8"/>
              <p:cNvSpPr>
                <a:spLocks noChangeArrowheads="1"/>
              </p:cNvSpPr>
              <p:nvPr/>
            </p:nvSpPr>
            <p:spPr bwMode="auto">
              <a:xfrm>
                <a:off x="3015" y="1259"/>
                <a:ext cx="999" cy="273"/>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1" name="Oval 9"/>
              <p:cNvSpPr>
                <a:spLocks noChangeArrowheads="1"/>
              </p:cNvSpPr>
              <p:nvPr/>
            </p:nvSpPr>
            <p:spPr bwMode="auto">
              <a:xfrm>
                <a:off x="3159" y="1449"/>
                <a:ext cx="998" cy="27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2" name="Oval 10"/>
              <p:cNvSpPr>
                <a:spLocks noChangeArrowheads="1"/>
              </p:cNvSpPr>
              <p:nvPr/>
            </p:nvSpPr>
            <p:spPr bwMode="auto">
              <a:xfrm>
                <a:off x="3062" y="1503"/>
                <a:ext cx="1001"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13" name="Oval 11"/>
              <p:cNvSpPr>
                <a:spLocks noChangeArrowheads="1"/>
              </p:cNvSpPr>
              <p:nvPr/>
            </p:nvSpPr>
            <p:spPr bwMode="auto">
              <a:xfrm>
                <a:off x="1573" y="1360"/>
                <a:ext cx="2057" cy="46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95" name="Group 22"/>
            <p:cNvGrpSpPr>
              <a:grpSpLocks/>
            </p:cNvGrpSpPr>
            <p:nvPr/>
          </p:nvGrpSpPr>
          <p:grpSpPr bwMode="auto">
            <a:xfrm>
              <a:off x="981" y="1124"/>
              <a:ext cx="3161" cy="882"/>
              <a:chOff x="981" y="1124"/>
              <a:chExt cx="3161" cy="882"/>
            </a:xfrm>
          </p:grpSpPr>
          <p:sp>
            <p:nvSpPr>
              <p:cNvPr id="83096" name="Oval 13"/>
              <p:cNvSpPr>
                <a:spLocks noChangeArrowheads="1"/>
              </p:cNvSpPr>
              <p:nvPr/>
            </p:nvSpPr>
            <p:spPr bwMode="auto">
              <a:xfrm>
                <a:off x="2087" y="1124"/>
                <a:ext cx="1336" cy="34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7" name="Oval 14"/>
              <p:cNvSpPr>
                <a:spLocks noChangeArrowheads="1"/>
              </p:cNvSpPr>
              <p:nvPr/>
            </p:nvSpPr>
            <p:spPr bwMode="auto">
              <a:xfrm>
                <a:off x="1317" y="1221"/>
                <a:ext cx="1025" cy="35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8" name="Oval 15"/>
              <p:cNvSpPr>
                <a:spLocks noChangeArrowheads="1"/>
              </p:cNvSpPr>
              <p:nvPr/>
            </p:nvSpPr>
            <p:spPr bwMode="auto">
              <a:xfrm>
                <a:off x="981" y="1446"/>
                <a:ext cx="686" cy="2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9" name="Oval 16"/>
              <p:cNvSpPr>
                <a:spLocks noChangeArrowheads="1"/>
              </p:cNvSpPr>
              <p:nvPr/>
            </p:nvSpPr>
            <p:spPr bwMode="auto">
              <a:xfrm>
                <a:off x="1197" y="1578"/>
                <a:ext cx="1048" cy="30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0" name="Oval 17"/>
              <p:cNvSpPr>
                <a:spLocks noChangeArrowheads="1"/>
              </p:cNvSpPr>
              <p:nvPr/>
            </p:nvSpPr>
            <p:spPr bwMode="auto">
              <a:xfrm>
                <a:off x="1965" y="1634"/>
                <a:ext cx="1578" cy="37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1" name="Oval 18"/>
              <p:cNvSpPr>
                <a:spLocks noChangeArrowheads="1"/>
              </p:cNvSpPr>
              <p:nvPr/>
            </p:nvSpPr>
            <p:spPr bwMode="auto">
              <a:xfrm>
                <a:off x="3000" y="1234"/>
                <a:ext cx="999" cy="27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2" name="Oval 19"/>
              <p:cNvSpPr>
                <a:spLocks noChangeArrowheads="1"/>
              </p:cNvSpPr>
              <p:nvPr/>
            </p:nvSpPr>
            <p:spPr bwMode="auto">
              <a:xfrm>
                <a:off x="3143" y="1424"/>
                <a:ext cx="999" cy="27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3" name="Oval 20"/>
              <p:cNvSpPr>
                <a:spLocks noChangeArrowheads="1"/>
              </p:cNvSpPr>
              <p:nvPr/>
            </p:nvSpPr>
            <p:spPr bwMode="auto">
              <a:xfrm>
                <a:off x="3047" y="1479"/>
                <a:ext cx="9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104" name="Oval 21"/>
              <p:cNvSpPr>
                <a:spLocks noChangeArrowheads="1"/>
              </p:cNvSpPr>
              <p:nvPr/>
            </p:nvSpPr>
            <p:spPr bwMode="auto">
              <a:xfrm>
                <a:off x="1557" y="1334"/>
                <a:ext cx="2058" cy="46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7" name="Group 44"/>
          <p:cNvGrpSpPr>
            <a:grpSpLocks/>
          </p:cNvGrpSpPr>
          <p:nvPr/>
        </p:nvGrpSpPr>
        <p:grpSpPr bwMode="auto">
          <a:xfrm>
            <a:off x="5762625" y="2619375"/>
            <a:ext cx="2316163" cy="2697162"/>
            <a:chOff x="3199" y="1686"/>
            <a:chExt cx="1297" cy="1511"/>
          </a:xfrm>
        </p:grpSpPr>
        <p:grpSp>
          <p:nvGrpSpPr>
            <p:cNvPr id="83074" name="Group 33"/>
            <p:cNvGrpSpPr>
              <a:grpSpLocks/>
            </p:cNvGrpSpPr>
            <p:nvPr/>
          </p:nvGrpSpPr>
          <p:grpSpPr bwMode="auto">
            <a:xfrm>
              <a:off x="3223" y="1696"/>
              <a:ext cx="1273" cy="1501"/>
              <a:chOff x="3223" y="1696"/>
              <a:chExt cx="1273" cy="1501"/>
            </a:xfrm>
          </p:grpSpPr>
          <p:sp>
            <p:nvSpPr>
              <p:cNvPr id="83085" name="Oval 24"/>
              <p:cNvSpPr>
                <a:spLocks noChangeArrowheads="1"/>
              </p:cNvSpPr>
              <p:nvPr/>
            </p:nvSpPr>
            <p:spPr bwMode="auto">
              <a:xfrm>
                <a:off x="3669" y="1696"/>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6" name="Oval 25"/>
              <p:cNvSpPr>
                <a:spLocks noChangeArrowheads="1"/>
              </p:cNvSpPr>
              <p:nvPr/>
            </p:nvSpPr>
            <p:spPr bwMode="auto">
              <a:xfrm>
                <a:off x="3359" y="1866"/>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7" name="Oval 26"/>
              <p:cNvSpPr>
                <a:spLocks noChangeArrowheads="1"/>
              </p:cNvSpPr>
              <p:nvPr/>
            </p:nvSpPr>
            <p:spPr bwMode="auto">
              <a:xfrm>
                <a:off x="3223" y="2245"/>
                <a:ext cx="273"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8" name="Oval 27"/>
              <p:cNvSpPr>
                <a:spLocks noChangeArrowheads="1"/>
              </p:cNvSpPr>
              <p:nvPr/>
            </p:nvSpPr>
            <p:spPr bwMode="auto">
              <a:xfrm>
                <a:off x="3310" y="2473"/>
                <a:ext cx="420"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9" name="Oval 28"/>
              <p:cNvSpPr>
                <a:spLocks noChangeArrowheads="1"/>
              </p:cNvSpPr>
              <p:nvPr/>
            </p:nvSpPr>
            <p:spPr bwMode="auto">
              <a:xfrm>
                <a:off x="3621"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0" name="Oval 29"/>
              <p:cNvSpPr>
                <a:spLocks noChangeArrowheads="1"/>
              </p:cNvSpPr>
              <p:nvPr/>
            </p:nvSpPr>
            <p:spPr bwMode="auto">
              <a:xfrm>
                <a:off x="4038"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1" name="Oval 30"/>
              <p:cNvSpPr>
                <a:spLocks noChangeArrowheads="1"/>
              </p:cNvSpPr>
              <p:nvPr/>
            </p:nvSpPr>
            <p:spPr bwMode="auto">
              <a:xfrm>
                <a:off x="4096"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2" name="Oval 31"/>
              <p:cNvSpPr>
                <a:spLocks noChangeArrowheads="1"/>
              </p:cNvSpPr>
              <p:nvPr/>
            </p:nvSpPr>
            <p:spPr bwMode="auto">
              <a:xfrm>
                <a:off x="4057"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93" name="Oval 32"/>
              <p:cNvSpPr>
                <a:spLocks noChangeArrowheads="1"/>
              </p:cNvSpPr>
              <p:nvPr/>
            </p:nvSpPr>
            <p:spPr bwMode="auto">
              <a:xfrm>
                <a:off x="3456" y="2055"/>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75" name="Group 43"/>
            <p:cNvGrpSpPr>
              <a:grpSpLocks/>
            </p:cNvGrpSpPr>
            <p:nvPr/>
          </p:nvGrpSpPr>
          <p:grpSpPr bwMode="auto">
            <a:xfrm>
              <a:off x="3199" y="1686"/>
              <a:ext cx="1273" cy="1501"/>
              <a:chOff x="3199" y="1686"/>
              <a:chExt cx="1273" cy="1501"/>
            </a:xfrm>
          </p:grpSpPr>
          <p:sp>
            <p:nvSpPr>
              <p:cNvPr id="83076" name="Oval 34"/>
              <p:cNvSpPr>
                <a:spLocks noChangeArrowheads="1"/>
              </p:cNvSpPr>
              <p:nvPr/>
            </p:nvSpPr>
            <p:spPr bwMode="auto">
              <a:xfrm>
                <a:off x="3645"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7" name="Oval 35"/>
              <p:cNvSpPr>
                <a:spLocks noChangeArrowheads="1"/>
              </p:cNvSpPr>
              <p:nvPr/>
            </p:nvSpPr>
            <p:spPr bwMode="auto">
              <a:xfrm>
                <a:off x="3335"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8" name="Oval 36"/>
              <p:cNvSpPr>
                <a:spLocks noChangeArrowheads="1"/>
              </p:cNvSpPr>
              <p:nvPr/>
            </p:nvSpPr>
            <p:spPr bwMode="auto">
              <a:xfrm>
                <a:off x="3199" y="2236"/>
                <a:ext cx="274"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9" name="Oval 37"/>
              <p:cNvSpPr>
                <a:spLocks noChangeArrowheads="1"/>
              </p:cNvSpPr>
              <p:nvPr/>
            </p:nvSpPr>
            <p:spPr bwMode="auto">
              <a:xfrm>
                <a:off x="3287" y="2464"/>
                <a:ext cx="419"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0" name="Oval 38"/>
              <p:cNvSpPr>
                <a:spLocks noChangeArrowheads="1"/>
              </p:cNvSpPr>
              <p:nvPr/>
            </p:nvSpPr>
            <p:spPr bwMode="auto">
              <a:xfrm>
                <a:off x="3597"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1" name="Oval 39"/>
              <p:cNvSpPr>
                <a:spLocks noChangeArrowheads="1"/>
              </p:cNvSpPr>
              <p:nvPr/>
            </p:nvSpPr>
            <p:spPr bwMode="auto">
              <a:xfrm>
                <a:off x="4015" y="1876"/>
                <a:ext cx="399"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2" name="Oval 40"/>
              <p:cNvSpPr>
                <a:spLocks noChangeArrowheads="1"/>
              </p:cNvSpPr>
              <p:nvPr/>
            </p:nvSpPr>
            <p:spPr bwMode="auto">
              <a:xfrm>
                <a:off x="4072"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3" name="Oval 41"/>
              <p:cNvSpPr>
                <a:spLocks noChangeArrowheads="1"/>
              </p:cNvSpPr>
              <p:nvPr/>
            </p:nvSpPr>
            <p:spPr bwMode="auto">
              <a:xfrm>
                <a:off x="4034"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84" name="Oval 42"/>
              <p:cNvSpPr>
                <a:spLocks noChangeArrowheads="1"/>
              </p:cNvSpPr>
              <p:nvPr/>
            </p:nvSpPr>
            <p:spPr bwMode="auto">
              <a:xfrm>
                <a:off x="3432"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8" name="Group 65"/>
          <p:cNvGrpSpPr>
            <a:grpSpLocks/>
          </p:cNvGrpSpPr>
          <p:nvPr/>
        </p:nvGrpSpPr>
        <p:grpSpPr bwMode="auto">
          <a:xfrm>
            <a:off x="3357563" y="3125787"/>
            <a:ext cx="2314575" cy="2697163"/>
            <a:chOff x="1852" y="1970"/>
            <a:chExt cx="1297" cy="1511"/>
          </a:xfrm>
        </p:grpSpPr>
        <p:grpSp>
          <p:nvGrpSpPr>
            <p:cNvPr id="83054" name="Group 54"/>
            <p:cNvGrpSpPr>
              <a:grpSpLocks/>
            </p:cNvGrpSpPr>
            <p:nvPr/>
          </p:nvGrpSpPr>
          <p:grpSpPr bwMode="auto">
            <a:xfrm>
              <a:off x="1876" y="1980"/>
              <a:ext cx="1273" cy="1501"/>
              <a:chOff x="1876" y="1980"/>
              <a:chExt cx="1273" cy="1501"/>
            </a:xfrm>
          </p:grpSpPr>
          <p:sp>
            <p:nvSpPr>
              <p:cNvPr id="83065" name="Oval 45"/>
              <p:cNvSpPr>
                <a:spLocks noChangeArrowheads="1"/>
              </p:cNvSpPr>
              <p:nvPr/>
            </p:nvSpPr>
            <p:spPr bwMode="auto">
              <a:xfrm>
                <a:off x="2322" y="1980"/>
                <a:ext cx="536"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6" name="Oval 46"/>
              <p:cNvSpPr>
                <a:spLocks noChangeArrowheads="1"/>
              </p:cNvSpPr>
              <p:nvPr/>
            </p:nvSpPr>
            <p:spPr bwMode="auto">
              <a:xfrm>
                <a:off x="2012" y="2150"/>
                <a:ext cx="409"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7" name="Oval 47"/>
              <p:cNvSpPr>
                <a:spLocks noChangeArrowheads="1"/>
              </p:cNvSpPr>
              <p:nvPr/>
            </p:nvSpPr>
            <p:spPr bwMode="auto">
              <a:xfrm>
                <a:off x="1876" y="2530"/>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8" name="Oval 48"/>
              <p:cNvSpPr>
                <a:spLocks noChangeArrowheads="1"/>
              </p:cNvSpPr>
              <p:nvPr/>
            </p:nvSpPr>
            <p:spPr bwMode="auto">
              <a:xfrm>
                <a:off x="1964" y="2758"/>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9" name="Oval 49"/>
              <p:cNvSpPr>
                <a:spLocks noChangeArrowheads="1"/>
              </p:cNvSpPr>
              <p:nvPr/>
            </p:nvSpPr>
            <p:spPr bwMode="auto">
              <a:xfrm>
                <a:off x="2274" y="2853"/>
                <a:ext cx="632" cy="62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0" name="Oval 50"/>
              <p:cNvSpPr>
                <a:spLocks noChangeArrowheads="1"/>
              </p:cNvSpPr>
              <p:nvPr/>
            </p:nvSpPr>
            <p:spPr bwMode="auto">
              <a:xfrm>
                <a:off x="2692" y="2170"/>
                <a:ext cx="399"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1" name="Oval 51"/>
              <p:cNvSpPr>
                <a:spLocks noChangeArrowheads="1"/>
              </p:cNvSpPr>
              <p:nvPr/>
            </p:nvSpPr>
            <p:spPr bwMode="auto">
              <a:xfrm>
                <a:off x="2749" y="2491"/>
                <a:ext cx="400" cy="460"/>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2" name="Oval 52"/>
              <p:cNvSpPr>
                <a:spLocks noChangeArrowheads="1"/>
              </p:cNvSpPr>
              <p:nvPr/>
            </p:nvSpPr>
            <p:spPr bwMode="auto">
              <a:xfrm>
                <a:off x="2711" y="2586"/>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73" name="Oval 53"/>
              <p:cNvSpPr>
                <a:spLocks noChangeArrowheads="1"/>
              </p:cNvSpPr>
              <p:nvPr/>
            </p:nvSpPr>
            <p:spPr bwMode="auto">
              <a:xfrm>
                <a:off x="2109" y="2340"/>
                <a:ext cx="827"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55" name="Group 64"/>
            <p:cNvGrpSpPr>
              <a:grpSpLocks/>
            </p:cNvGrpSpPr>
            <p:nvPr/>
          </p:nvGrpSpPr>
          <p:grpSpPr bwMode="auto">
            <a:xfrm>
              <a:off x="1852" y="1970"/>
              <a:ext cx="1273" cy="1501"/>
              <a:chOff x="1852" y="1970"/>
              <a:chExt cx="1273" cy="1501"/>
            </a:xfrm>
          </p:grpSpPr>
          <p:sp>
            <p:nvSpPr>
              <p:cNvPr id="83056" name="Oval 55"/>
              <p:cNvSpPr>
                <a:spLocks noChangeArrowheads="1"/>
              </p:cNvSpPr>
              <p:nvPr/>
            </p:nvSpPr>
            <p:spPr bwMode="auto">
              <a:xfrm>
                <a:off x="2299" y="1970"/>
                <a:ext cx="535"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7" name="Oval 56"/>
              <p:cNvSpPr>
                <a:spLocks noChangeArrowheads="1"/>
              </p:cNvSpPr>
              <p:nvPr/>
            </p:nvSpPr>
            <p:spPr bwMode="auto">
              <a:xfrm>
                <a:off x="1988" y="2140"/>
                <a:ext cx="410"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8" name="Oval 57"/>
              <p:cNvSpPr>
                <a:spLocks noChangeArrowheads="1"/>
              </p:cNvSpPr>
              <p:nvPr/>
            </p:nvSpPr>
            <p:spPr bwMode="auto">
              <a:xfrm>
                <a:off x="1852" y="2521"/>
                <a:ext cx="274" cy="477"/>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9" name="Oval 58"/>
              <p:cNvSpPr>
                <a:spLocks noChangeArrowheads="1"/>
              </p:cNvSpPr>
              <p:nvPr/>
            </p:nvSpPr>
            <p:spPr bwMode="auto">
              <a:xfrm>
                <a:off x="1940" y="2748"/>
                <a:ext cx="419" cy="516"/>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0" name="Oval 59"/>
              <p:cNvSpPr>
                <a:spLocks noChangeArrowheads="1"/>
              </p:cNvSpPr>
              <p:nvPr/>
            </p:nvSpPr>
            <p:spPr bwMode="auto">
              <a:xfrm>
                <a:off x="2251" y="2843"/>
                <a:ext cx="632" cy="62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1" name="Oval 60"/>
              <p:cNvSpPr>
                <a:spLocks noChangeArrowheads="1"/>
              </p:cNvSpPr>
              <p:nvPr/>
            </p:nvSpPr>
            <p:spPr bwMode="auto">
              <a:xfrm>
                <a:off x="2668" y="2160"/>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2" name="Oval 61"/>
              <p:cNvSpPr>
                <a:spLocks noChangeArrowheads="1"/>
              </p:cNvSpPr>
              <p:nvPr/>
            </p:nvSpPr>
            <p:spPr bwMode="auto">
              <a:xfrm>
                <a:off x="2726" y="2481"/>
                <a:ext cx="399" cy="46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3" name="Oval 62"/>
              <p:cNvSpPr>
                <a:spLocks noChangeArrowheads="1"/>
              </p:cNvSpPr>
              <p:nvPr/>
            </p:nvSpPr>
            <p:spPr bwMode="auto">
              <a:xfrm>
                <a:off x="2687" y="2576"/>
                <a:ext cx="400" cy="781"/>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64" name="Oval 63"/>
              <p:cNvSpPr>
                <a:spLocks noChangeArrowheads="1"/>
              </p:cNvSpPr>
              <p:nvPr/>
            </p:nvSpPr>
            <p:spPr bwMode="auto">
              <a:xfrm>
                <a:off x="2086" y="2331"/>
                <a:ext cx="826"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grpSp>
        <p:nvGrpSpPr>
          <p:cNvPr id="82949" name="Group 86"/>
          <p:cNvGrpSpPr>
            <a:grpSpLocks/>
          </p:cNvGrpSpPr>
          <p:nvPr/>
        </p:nvGrpSpPr>
        <p:grpSpPr bwMode="auto">
          <a:xfrm>
            <a:off x="954088" y="2619375"/>
            <a:ext cx="2314575" cy="2697162"/>
            <a:chOff x="506" y="1686"/>
            <a:chExt cx="1297" cy="1511"/>
          </a:xfrm>
        </p:grpSpPr>
        <p:grpSp>
          <p:nvGrpSpPr>
            <p:cNvPr id="83034" name="Group 75"/>
            <p:cNvGrpSpPr>
              <a:grpSpLocks/>
            </p:cNvGrpSpPr>
            <p:nvPr/>
          </p:nvGrpSpPr>
          <p:grpSpPr bwMode="auto">
            <a:xfrm>
              <a:off x="529" y="1696"/>
              <a:ext cx="1274" cy="1501"/>
              <a:chOff x="529" y="1696"/>
              <a:chExt cx="1274" cy="1501"/>
            </a:xfrm>
          </p:grpSpPr>
          <p:sp>
            <p:nvSpPr>
              <p:cNvPr id="83045" name="Oval 66"/>
              <p:cNvSpPr>
                <a:spLocks noChangeArrowheads="1"/>
              </p:cNvSpPr>
              <p:nvPr/>
            </p:nvSpPr>
            <p:spPr bwMode="auto">
              <a:xfrm>
                <a:off x="976" y="1696"/>
                <a:ext cx="535" cy="59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6" name="Oval 67"/>
              <p:cNvSpPr>
                <a:spLocks noChangeArrowheads="1"/>
              </p:cNvSpPr>
              <p:nvPr/>
            </p:nvSpPr>
            <p:spPr bwMode="auto">
              <a:xfrm>
                <a:off x="665" y="1866"/>
                <a:ext cx="410" cy="59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7" name="Oval 68"/>
              <p:cNvSpPr>
                <a:spLocks noChangeArrowheads="1"/>
              </p:cNvSpPr>
              <p:nvPr/>
            </p:nvSpPr>
            <p:spPr bwMode="auto">
              <a:xfrm>
                <a:off x="529" y="2245"/>
                <a:ext cx="274" cy="478"/>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8" name="Oval 69"/>
              <p:cNvSpPr>
                <a:spLocks noChangeArrowheads="1"/>
              </p:cNvSpPr>
              <p:nvPr/>
            </p:nvSpPr>
            <p:spPr bwMode="auto">
              <a:xfrm>
                <a:off x="617" y="2473"/>
                <a:ext cx="419" cy="515"/>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9" name="Oval 70"/>
              <p:cNvSpPr>
                <a:spLocks noChangeArrowheads="1"/>
              </p:cNvSpPr>
              <p:nvPr/>
            </p:nvSpPr>
            <p:spPr bwMode="auto">
              <a:xfrm>
                <a:off x="928" y="2568"/>
                <a:ext cx="632" cy="62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0" name="Oval 71"/>
              <p:cNvSpPr>
                <a:spLocks noChangeArrowheads="1"/>
              </p:cNvSpPr>
              <p:nvPr/>
            </p:nvSpPr>
            <p:spPr bwMode="auto">
              <a:xfrm>
                <a:off x="1345" y="1885"/>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1" name="Oval 72"/>
              <p:cNvSpPr>
                <a:spLocks noChangeArrowheads="1"/>
              </p:cNvSpPr>
              <p:nvPr/>
            </p:nvSpPr>
            <p:spPr bwMode="auto">
              <a:xfrm>
                <a:off x="1403" y="2207"/>
                <a:ext cx="400" cy="459"/>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2" name="Oval 73"/>
              <p:cNvSpPr>
                <a:spLocks noChangeArrowheads="1"/>
              </p:cNvSpPr>
              <p:nvPr/>
            </p:nvSpPr>
            <p:spPr bwMode="auto">
              <a:xfrm>
                <a:off x="1364" y="2301"/>
                <a:ext cx="400" cy="781"/>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53" name="Oval 74"/>
              <p:cNvSpPr>
                <a:spLocks noChangeArrowheads="1"/>
              </p:cNvSpPr>
              <p:nvPr/>
            </p:nvSpPr>
            <p:spPr bwMode="auto">
              <a:xfrm>
                <a:off x="763" y="2055"/>
                <a:ext cx="826" cy="78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83035" name="Group 85"/>
            <p:cNvGrpSpPr>
              <a:grpSpLocks/>
            </p:cNvGrpSpPr>
            <p:nvPr/>
          </p:nvGrpSpPr>
          <p:grpSpPr bwMode="auto">
            <a:xfrm>
              <a:off x="506" y="1686"/>
              <a:ext cx="1273" cy="1501"/>
              <a:chOff x="506" y="1686"/>
              <a:chExt cx="1273" cy="1501"/>
            </a:xfrm>
          </p:grpSpPr>
          <p:sp>
            <p:nvSpPr>
              <p:cNvPr id="83036" name="Oval 76"/>
              <p:cNvSpPr>
                <a:spLocks noChangeArrowheads="1"/>
              </p:cNvSpPr>
              <p:nvPr/>
            </p:nvSpPr>
            <p:spPr bwMode="auto">
              <a:xfrm>
                <a:off x="952" y="1686"/>
                <a:ext cx="536"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7" name="Oval 77"/>
              <p:cNvSpPr>
                <a:spLocks noChangeArrowheads="1"/>
              </p:cNvSpPr>
              <p:nvPr/>
            </p:nvSpPr>
            <p:spPr bwMode="auto">
              <a:xfrm>
                <a:off x="642" y="1856"/>
                <a:ext cx="409" cy="59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8" name="Oval 78"/>
              <p:cNvSpPr>
                <a:spLocks noChangeArrowheads="1"/>
              </p:cNvSpPr>
              <p:nvPr/>
            </p:nvSpPr>
            <p:spPr bwMode="auto">
              <a:xfrm>
                <a:off x="506" y="2236"/>
                <a:ext cx="273" cy="47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39" name="Oval 79"/>
              <p:cNvSpPr>
                <a:spLocks noChangeArrowheads="1"/>
              </p:cNvSpPr>
              <p:nvPr/>
            </p:nvSpPr>
            <p:spPr bwMode="auto">
              <a:xfrm>
                <a:off x="593" y="2464"/>
                <a:ext cx="420" cy="515"/>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0" name="Oval 80"/>
              <p:cNvSpPr>
                <a:spLocks noChangeArrowheads="1"/>
              </p:cNvSpPr>
              <p:nvPr/>
            </p:nvSpPr>
            <p:spPr bwMode="auto">
              <a:xfrm>
                <a:off x="904" y="2558"/>
                <a:ext cx="632" cy="62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1" name="Oval 81"/>
              <p:cNvSpPr>
                <a:spLocks noChangeArrowheads="1"/>
              </p:cNvSpPr>
              <p:nvPr/>
            </p:nvSpPr>
            <p:spPr bwMode="auto">
              <a:xfrm>
                <a:off x="1321" y="1876"/>
                <a:ext cx="400" cy="458"/>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2" name="Oval 82"/>
              <p:cNvSpPr>
                <a:spLocks noChangeArrowheads="1"/>
              </p:cNvSpPr>
              <p:nvPr/>
            </p:nvSpPr>
            <p:spPr bwMode="auto">
              <a:xfrm>
                <a:off x="1379" y="2197"/>
                <a:ext cx="400" cy="459"/>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3" name="Oval 83"/>
              <p:cNvSpPr>
                <a:spLocks noChangeArrowheads="1"/>
              </p:cNvSpPr>
              <p:nvPr/>
            </p:nvSpPr>
            <p:spPr bwMode="auto">
              <a:xfrm>
                <a:off x="1340" y="2292"/>
                <a:ext cx="400" cy="780"/>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3044" name="Oval 84"/>
              <p:cNvSpPr>
                <a:spLocks noChangeArrowheads="1"/>
              </p:cNvSpPr>
              <p:nvPr/>
            </p:nvSpPr>
            <p:spPr bwMode="auto">
              <a:xfrm>
                <a:off x="739" y="2046"/>
                <a:ext cx="827" cy="782"/>
              </a:xfrm>
              <a:prstGeom prst="ellipse">
                <a:avLst/>
              </a:prstGeom>
              <a:solidFill>
                <a:srgbClr val="CEDAD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82952" name="Rectangle 88"/>
          <p:cNvSpPr>
            <a:spLocks noChangeArrowheads="1"/>
          </p:cNvSpPr>
          <p:nvPr/>
        </p:nvSpPr>
        <p:spPr bwMode="auto">
          <a:xfrm>
            <a:off x="4119563" y="2105025"/>
            <a:ext cx="9842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solidFill>
                  <a:srgbClr val="000000"/>
                </a:solidFill>
              </a:rPr>
              <a:t>Backbone</a:t>
            </a:r>
          </a:p>
          <a:p>
            <a:pPr algn="ctr"/>
            <a:r>
              <a:rPr lang="es-MX" altLang="en-US" sz="1300">
                <a:solidFill>
                  <a:srgbClr val="000000"/>
                </a:solidFill>
              </a:rPr>
              <a:t>Area #0</a:t>
            </a:r>
          </a:p>
        </p:txBody>
      </p:sp>
      <p:sp>
        <p:nvSpPr>
          <p:cNvPr id="82953" name="Rectangle 89"/>
          <p:cNvSpPr>
            <a:spLocks noChangeArrowheads="1"/>
          </p:cNvSpPr>
          <p:nvPr/>
        </p:nvSpPr>
        <p:spPr bwMode="auto">
          <a:xfrm>
            <a:off x="7806503" y="3608785"/>
            <a:ext cx="1327150"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err="1"/>
              <a:t>External</a:t>
            </a:r>
            <a:r>
              <a:rPr lang="es-MX" altLang="en-US" sz="1300" dirty="0"/>
              <a:t> Links</a:t>
            </a:r>
          </a:p>
        </p:txBody>
      </p:sp>
      <p:sp>
        <p:nvSpPr>
          <p:cNvPr id="82955" name="Line 91"/>
          <p:cNvSpPr>
            <a:spLocks noChangeShapeType="1"/>
          </p:cNvSpPr>
          <p:nvPr/>
        </p:nvSpPr>
        <p:spPr bwMode="auto">
          <a:xfrm flipV="1">
            <a:off x="2201863" y="2601912"/>
            <a:ext cx="0" cy="422275"/>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56" name="Rectangle 92"/>
          <p:cNvSpPr>
            <a:spLocks noChangeArrowheads="1"/>
          </p:cNvSpPr>
          <p:nvPr/>
        </p:nvSpPr>
        <p:spPr bwMode="auto">
          <a:xfrm>
            <a:off x="1916113"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1.A</a:t>
            </a:r>
          </a:p>
        </p:txBody>
      </p:sp>
      <p:sp>
        <p:nvSpPr>
          <p:cNvPr id="82957" name="Rectangle 93"/>
          <p:cNvSpPr>
            <a:spLocks noChangeArrowheads="1"/>
          </p:cNvSpPr>
          <p:nvPr/>
        </p:nvSpPr>
        <p:spPr bwMode="auto">
          <a:xfrm>
            <a:off x="1847850" y="484822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1.C</a:t>
            </a:r>
          </a:p>
        </p:txBody>
      </p:sp>
      <p:sp>
        <p:nvSpPr>
          <p:cNvPr id="82958" name="Rectangle 94"/>
          <p:cNvSpPr>
            <a:spLocks noChangeArrowheads="1"/>
          </p:cNvSpPr>
          <p:nvPr/>
        </p:nvSpPr>
        <p:spPr bwMode="auto">
          <a:xfrm>
            <a:off x="1104900" y="37909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1.B</a:t>
            </a:r>
          </a:p>
        </p:txBody>
      </p:sp>
      <p:sp>
        <p:nvSpPr>
          <p:cNvPr id="82959" name="Rectangle 95"/>
          <p:cNvSpPr>
            <a:spLocks noChangeArrowheads="1"/>
          </p:cNvSpPr>
          <p:nvPr/>
        </p:nvSpPr>
        <p:spPr bwMode="auto">
          <a:xfrm>
            <a:off x="2652713" y="47529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1.D</a:t>
            </a:r>
          </a:p>
        </p:txBody>
      </p:sp>
      <p:sp>
        <p:nvSpPr>
          <p:cNvPr id="82960" name="Line 96"/>
          <p:cNvSpPr>
            <a:spLocks noChangeShapeType="1"/>
          </p:cNvSpPr>
          <p:nvPr/>
        </p:nvSpPr>
        <p:spPr bwMode="auto">
          <a:xfrm flipV="1">
            <a:off x="1746250" y="3702050"/>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1" name="Picture 9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0663" y="420846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2" name="Picture 9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3892550"/>
            <a:ext cx="59848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63" name="Line 99"/>
          <p:cNvSpPr>
            <a:spLocks noChangeShapeType="1"/>
          </p:cNvSpPr>
          <p:nvPr/>
        </p:nvSpPr>
        <p:spPr bwMode="auto">
          <a:xfrm>
            <a:off x="2217738" y="3151187"/>
            <a:ext cx="301625"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4" name="Line 100"/>
          <p:cNvSpPr>
            <a:spLocks noChangeShapeType="1"/>
          </p:cNvSpPr>
          <p:nvPr/>
        </p:nvSpPr>
        <p:spPr bwMode="auto">
          <a:xfrm flipH="1">
            <a:off x="1843088" y="3151187"/>
            <a:ext cx="300037"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2965" name="Group 103"/>
          <p:cNvGrpSpPr>
            <a:grpSpLocks/>
          </p:cNvGrpSpPr>
          <p:nvPr/>
        </p:nvGrpSpPr>
        <p:grpSpPr bwMode="auto">
          <a:xfrm>
            <a:off x="1998663" y="3490912"/>
            <a:ext cx="444500" cy="338138"/>
            <a:chOff x="1091" y="2174"/>
            <a:chExt cx="249" cy="190"/>
          </a:xfrm>
        </p:grpSpPr>
        <p:sp>
          <p:nvSpPr>
            <p:cNvPr id="83032" name="Line 101"/>
            <p:cNvSpPr>
              <a:spLocks noChangeShapeType="1"/>
            </p:cNvSpPr>
            <p:nvPr/>
          </p:nvSpPr>
          <p:spPr bwMode="auto">
            <a:xfrm>
              <a:off x="1091" y="2364"/>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3" name="Line 102"/>
            <p:cNvSpPr>
              <a:spLocks noChangeShapeType="1"/>
            </p:cNvSpPr>
            <p:nvPr/>
          </p:nvSpPr>
          <p:spPr bwMode="auto">
            <a:xfrm flipH="1">
              <a:off x="1172" y="2174"/>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2966" name="Line 104"/>
          <p:cNvSpPr>
            <a:spLocks noChangeShapeType="1"/>
          </p:cNvSpPr>
          <p:nvPr/>
        </p:nvSpPr>
        <p:spPr bwMode="auto">
          <a:xfrm>
            <a:off x="2536825" y="4013200"/>
            <a:ext cx="300038" cy="339725"/>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67" name="Line 105"/>
          <p:cNvSpPr>
            <a:spLocks noChangeShapeType="1"/>
          </p:cNvSpPr>
          <p:nvPr/>
        </p:nvSpPr>
        <p:spPr bwMode="auto">
          <a:xfrm flipV="1">
            <a:off x="2563813" y="3616325"/>
            <a:ext cx="0" cy="42386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68" name="Picture 10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6200" y="4081462"/>
            <a:ext cx="5095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9" name="Picture 10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309937"/>
            <a:ext cx="5969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0" name="Picture 10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819525"/>
            <a:ext cx="5969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71" name="Picture 10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2887662"/>
            <a:ext cx="5984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72" name="Group 113"/>
          <p:cNvGrpSpPr>
            <a:grpSpLocks/>
          </p:cNvGrpSpPr>
          <p:nvPr/>
        </p:nvGrpSpPr>
        <p:grpSpPr bwMode="auto">
          <a:xfrm>
            <a:off x="1320800" y="3363912"/>
            <a:ext cx="725488" cy="442913"/>
            <a:chOff x="712" y="2103"/>
            <a:chExt cx="406" cy="248"/>
          </a:xfrm>
        </p:grpSpPr>
        <p:sp>
          <p:nvSpPr>
            <p:cNvPr id="83029" name="Line 110"/>
            <p:cNvSpPr>
              <a:spLocks noChangeShapeType="1"/>
            </p:cNvSpPr>
            <p:nvPr/>
          </p:nvSpPr>
          <p:spPr bwMode="auto">
            <a:xfrm>
              <a:off x="712" y="2221"/>
              <a:ext cx="12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30" name="Line 111"/>
            <p:cNvSpPr>
              <a:spLocks noChangeShapeType="1"/>
            </p:cNvSpPr>
            <p:nvPr/>
          </p:nvSpPr>
          <p:spPr bwMode="auto">
            <a:xfrm flipV="1">
              <a:off x="712" y="2103"/>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31" name="Picture 1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3" y="21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973" name="Group 131"/>
          <p:cNvGrpSpPr>
            <a:grpSpLocks/>
          </p:cNvGrpSpPr>
          <p:nvPr/>
        </p:nvGrpSpPr>
        <p:grpSpPr bwMode="auto">
          <a:xfrm>
            <a:off x="6227763" y="2508250"/>
            <a:ext cx="1543050" cy="2419350"/>
            <a:chOff x="3460" y="1624"/>
            <a:chExt cx="864" cy="1355"/>
          </a:xfrm>
        </p:grpSpPr>
        <p:sp>
          <p:nvSpPr>
            <p:cNvPr id="83012" name="Line 114"/>
            <p:cNvSpPr>
              <a:spLocks noChangeShapeType="1"/>
            </p:cNvSpPr>
            <p:nvPr/>
          </p:nvSpPr>
          <p:spPr bwMode="auto">
            <a:xfrm flipV="1">
              <a:off x="3946" y="1624"/>
              <a:ext cx="0" cy="2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3" name="Line 115"/>
            <p:cNvSpPr>
              <a:spLocks noChangeShapeType="1"/>
            </p:cNvSpPr>
            <p:nvPr/>
          </p:nvSpPr>
          <p:spPr bwMode="auto">
            <a:xfrm flipV="1">
              <a:off x="3699" y="2240"/>
              <a:ext cx="0" cy="546"/>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4"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661"/>
              <a:ext cx="28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15" name="Picture 1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400"/>
              <a:ext cx="3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6" name="Line 118"/>
            <p:cNvSpPr>
              <a:spLocks noChangeShapeType="1"/>
            </p:cNvSpPr>
            <p:nvPr/>
          </p:nvSpPr>
          <p:spPr bwMode="auto">
            <a:xfrm>
              <a:off x="3963" y="1932"/>
              <a:ext cx="168"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7" name="Line 119"/>
            <p:cNvSpPr>
              <a:spLocks noChangeShapeType="1"/>
            </p:cNvSpPr>
            <p:nvPr/>
          </p:nvSpPr>
          <p:spPr bwMode="auto">
            <a:xfrm flipH="1">
              <a:off x="3752" y="1932"/>
              <a:ext cx="169" cy="19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83018" name="Group 122"/>
            <p:cNvGrpSpPr>
              <a:grpSpLocks/>
            </p:cNvGrpSpPr>
            <p:nvPr/>
          </p:nvGrpSpPr>
          <p:grpSpPr bwMode="auto">
            <a:xfrm>
              <a:off x="3840" y="2122"/>
              <a:ext cx="249" cy="189"/>
              <a:chOff x="3840" y="2122"/>
              <a:chExt cx="249" cy="189"/>
            </a:xfrm>
          </p:grpSpPr>
          <p:sp>
            <p:nvSpPr>
              <p:cNvPr id="83027" name="Line 120"/>
              <p:cNvSpPr>
                <a:spLocks noChangeShapeType="1"/>
              </p:cNvSpPr>
              <p:nvPr/>
            </p:nvSpPr>
            <p:spPr bwMode="auto">
              <a:xfrm>
                <a:off x="3840" y="2311"/>
                <a:ext cx="165"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8" name="Line 121"/>
              <p:cNvSpPr>
                <a:spLocks noChangeShapeType="1"/>
              </p:cNvSpPr>
              <p:nvPr/>
            </p:nvSpPr>
            <p:spPr bwMode="auto">
              <a:xfrm flipH="1">
                <a:off x="3921" y="2122"/>
                <a:ext cx="168" cy="189"/>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83019" name="Line 123"/>
            <p:cNvSpPr>
              <a:spLocks noChangeShapeType="1"/>
            </p:cNvSpPr>
            <p:nvPr/>
          </p:nvSpPr>
          <p:spPr bwMode="auto">
            <a:xfrm flipV="1">
              <a:off x="4157" y="2193"/>
              <a:ext cx="0" cy="40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0"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7" y="2519"/>
              <a:ext cx="285"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1" name="Picture 1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 y="2021"/>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22" name="Picture 1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 y="1784"/>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023" name="Group 130"/>
            <p:cNvGrpSpPr>
              <a:grpSpLocks/>
            </p:cNvGrpSpPr>
            <p:nvPr/>
          </p:nvGrpSpPr>
          <p:grpSpPr bwMode="auto">
            <a:xfrm>
              <a:off x="3460" y="2050"/>
              <a:ext cx="406" cy="248"/>
              <a:chOff x="3460" y="2050"/>
              <a:chExt cx="406" cy="248"/>
            </a:xfrm>
          </p:grpSpPr>
          <p:sp>
            <p:nvSpPr>
              <p:cNvPr id="83024" name="Line 127"/>
              <p:cNvSpPr>
                <a:spLocks noChangeShapeType="1"/>
              </p:cNvSpPr>
              <p:nvPr/>
            </p:nvSpPr>
            <p:spPr bwMode="auto">
              <a:xfrm>
                <a:off x="3460" y="2169"/>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25" name="Line 128"/>
              <p:cNvSpPr>
                <a:spLocks noChangeShapeType="1"/>
              </p:cNvSpPr>
              <p:nvPr/>
            </p:nvSpPr>
            <p:spPr bwMode="auto">
              <a:xfrm flipV="1">
                <a:off x="3460" y="2050"/>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26" name="Picture 1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1" y="2068"/>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974" name="Rectangle 132"/>
          <p:cNvSpPr>
            <a:spLocks noChangeArrowheads="1"/>
          </p:cNvSpPr>
          <p:nvPr/>
        </p:nvSpPr>
        <p:spPr bwMode="auto">
          <a:xfrm>
            <a:off x="7265988" y="464661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3.D</a:t>
            </a:r>
          </a:p>
        </p:txBody>
      </p:sp>
      <p:sp>
        <p:nvSpPr>
          <p:cNvPr id="82975" name="Rectangle 133"/>
          <p:cNvSpPr>
            <a:spLocks noChangeArrowheads="1"/>
          </p:cNvSpPr>
          <p:nvPr/>
        </p:nvSpPr>
        <p:spPr bwMode="auto">
          <a:xfrm>
            <a:off x="6867525" y="381158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3.A</a:t>
            </a:r>
          </a:p>
        </p:txBody>
      </p:sp>
      <p:sp>
        <p:nvSpPr>
          <p:cNvPr id="82976" name="Rectangle 134"/>
          <p:cNvSpPr>
            <a:spLocks noChangeArrowheads="1"/>
          </p:cNvSpPr>
          <p:nvPr/>
        </p:nvSpPr>
        <p:spPr bwMode="auto">
          <a:xfrm>
            <a:off x="6791325" y="4718050"/>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3.C</a:t>
            </a:r>
          </a:p>
        </p:txBody>
      </p:sp>
      <p:sp>
        <p:nvSpPr>
          <p:cNvPr id="82977" name="Rectangle 135"/>
          <p:cNvSpPr>
            <a:spLocks noChangeArrowheads="1"/>
          </p:cNvSpPr>
          <p:nvPr/>
        </p:nvSpPr>
        <p:spPr bwMode="auto">
          <a:xfrm>
            <a:off x="6003925" y="37258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3.B</a:t>
            </a:r>
          </a:p>
        </p:txBody>
      </p:sp>
      <p:sp>
        <p:nvSpPr>
          <p:cNvPr id="82978" name="Rectangle 136"/>
          <p:cNvSpPr>
            <a:spLocks noChangeArrowheads="1"/>
          </p:cNvSpPr>
          <p:nvPr/>
        </p:nvSpPr>
        <p:spPr bwMode="auto">
          <a:xfrm>
            <a:off x="1458913" y="2406650"/>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1.A</a:t>
            </a:r>
          </a:p>
          <a:p>
            <a:pPr>
              <a:lnSpc>
                <a:spcPct val="85000"/>
              </a:lnSpc>
            </a:pPr>
            <a:r>
              <a:rPr lang="es-MX" altLang="en-US" sz="1300"/>
              <a:t>1.B</a:t>
            </a:r>
          </a:p>
          <a:p>
            <a:pPr>
              <a:lnSpc>
                <a:spcPct val="85000"/>
              </a:lnSpc>
            </a:pPr>
            <a:r>
              <a:rPr lang="es-MX" altLang="en-US" sz="1300"/>
              <a:t>1.C</a:t>
            </a:r>
          </a:p>
          <a:p>
            <a:pPr>
              <a:lnSpc>
                <a:spcPct val="85000"/>
              </a:lnSpc>
            </a:pPr>
            <a:r>
              <a:rPr lang="es-MX" altLang="en-US" sz="1300"/>
              <a:t>1.D</a:t>
            </a:r>
          </a:p>
        </p:txBody>
      </p:sp>
      <p:sp>
        <p:nvSpPr>
          <p:cNvPr id="82979" name="Freeform 137"/>
          <p:cNvSpPr>
            <a:spLocks/>
          </p:cNvSpPr>
          <p:nvPr/>
        </p:nvSpPr>
        <p:spPr bwMode="auto">
          <a:xfrm>
            <a:off x="2438400" y="1797050"/>
            <a:ext cx="1955800" cy="679450"/>
          </a:xfrm>
          <a:custGeom>
            <a:avLst/>
            <a:gdLst>
              <a:gd name="T0" fmla="*/ 0 w 1095"/>
              <a:gd name="T1" fmla="*/ 380 h 381"/>
              <a:gd name="T2" fmla="*/ 547 w 1095"/>
              <a:gd name="T3" fmla="*/ 142 h 381"/>
              <a:gd name="T4" fmla="*/ 547 w 1095"/>
              <a:gd name="T5" fmla="*/ 190 h 381"/>
              <a:gd name="T6" fmla="*/ 1094 w 1095"/>
              <a:gd name="T7" fmla="*/ 0 h 381"/>
              <a:gd name="T8" fmla="*/ 0 60000 65536"/>
              <a:gd name="T9" fmla="*/ 0 60000 65536"/>
              <a:gd name="T10" fmla="*/ 0 60000 65536"/>
              <a:gd name="T11" fmla="*/ 0 60000 65536"/>
              <a:gd name="T12" fmla="*/ 0 w 1095"/>
              <a:gd name="T13" fmla="*/ 0 h 381"/>
              <a:gd name="T14" fmla="*/ 1095 w 1095"/>
              <a:gd name="T15" fmla="*/ 381 h 381"/>
            </a:gdLst>
            <a:ahLst/>
            <a:cxnLst>
              <a:cxn ang="T8">
                <a:pos x="T0" y="T1"/>
              </a:cxn>
              <a:cxn ang="T9">
                <a:pos x="T2" y="T3"/>
              </a:cxn>
              <a:cxn ang="T10">
                <a:pos x="T4" y="T5"/>
              </a:cxn>
              <a:cxn ang="T11">
                <a:pos x="T6" y="T7"/>
              </a:cxn>
            </a:cxnLst>
            <a:rect l="T12" t="T13" r="T14" b="T15"/>
            <a:pathLst>
              <a:path w="1095" h="381">
                <a:moveTo>
                  <a:pt x="0" y="380"/>
                </a:moveTo>
                <a:lnTo>
                  <a:pt x="547" y="142"/>
                </a:lnTo>
                <a:lnTo>
                  <a:pt x="547" y="190"/>
                </a:lnTo>
                <a:lnTo>
                  <a:pt x="1094"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0" name="Freeform 138"/>
          <p:cNvSpPr>
            <a:spLocks/>
          </p:cNvSpPr>
          <p:nvPr/>
        </p:nvSpPr>
        <p:spPr bwMode="auto">
          <a:xfrm>
            <a:off x="4767263" y="2474912"/>
            <a:ext cx="2106612" cy="677863"/>
          </a:xfrm>
          <a:custGeom>
            <a:avLst/>
            <a:gdLst>
              <a:gd name="T0" fmla="*/ 0 w 1180"/>
              <a:gd name="T1" fmla="*/ 379 h 380"/>
              <a:gd name="T2" fmla="*/ 589 w 1180"/>
              <a:gd name="T3" fmla="*/ 189 h 380"/>
              <a:gd name="T4" fmla="*/ 589 w 1180"/>
              <a:gd name="T5" fmla="*/ 236 h 380"/>
              <a:gd name="T6" fmla="*/ 1179 w 1180"/>
              <a:gd name="T7" fmla="*/ 0 h 380"/>
              <a:gd name="T8" fmla="*/ 0 60000 65536"/>
              <a:gd name="T9" fmla="*/ 0 60000 65536"/>
              <a:gd name="T10" fmla="*/ 0 60000 65536"/>
              <a:gd name="T11" fmla="*/ 0 60000 65536"/>
              <a:gd name="T12" fmla="*/ 0 w 1180"/>
              <a:gd name="T13" fmla="*/ 0 h 380"/>
              <a:gd name="T14" fmla="*/ 1180 w 1180"/>
              <a:gd name="T15" fmla="*/ 380 h 380"/>
            </a:gdLst>
            <a:ahLst/>
            <a:cxnLst>
              <a:cxn ang="T8">
                <a:pos x="T0" y="T1"/>
              </a:cxn>
              <a:cxn ang="T9">
                <a:pos x="T2" y="T3"/>
              </a:cxn>
              <a:cxn ang="T10">
                <a:pos x="T4" y="T5"/>
              </a:cxn>
              <a:cxn ang="T11">
                <a:pos x="T6" y="T7"/>
              </a:cxn>
            </a:cxnLst>
            <a:rect l="T12" t="T13" r="T14" b="T15"/>
            <a:pathLst>
              <a:path w="1180" h="380">
                <a:moveTo>
                  <a:pt x="0" y="379"/>
                </a:moveTo>
                <a:lnTo>
                  <a:pt x="589" y="189"/>
                </a:lnTo>
                <a:lnTo>
                  <a:pt x="589" y="236"/>
                </a:lnTo>
                <a:lnTo>
                  <a:pt x="1179"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81" name="Rectangle 139"/>
          <p:cNvSpPr>
            <a:spLocks noChangeArrowheads="1"/>
          </p:cNvSpPr>
          <p:nvPr/>
        </p:nvSpPr>
        <p:spPr bwMode="auto">
          <a:xfrm>
            <a:off x="7396163" y="2397125"/>
            <a:ext cx="43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3.A</a:t>
            </a:r>
          </a:p>
          <a:p>
            <a:pPr>
              <a:lnSpc>
                <a:spcPct val="85000"/>
              </a:lnSpc>
            </a:pPr>
            <a:r>
              <a:rPr lang="es-MX" altLang="en-US" sz="1300"/>
              <a:t>3.B</a:t>
            </a:r>
          </a:p>
          <a:p>
            <a:pPr>
              <a:lnSpc>
                <a:spcPct val="85000"/>
              </a:lnSpc>
            </a:pPr>
            <a:r>
              <a:rPr lang="es-MX" altLang="en-US" sz="1300"/>
              <a:t>3.C</a:t>
            </a:r>
          </a:p>
          <a:p>
            <a:pPr>
              <a:lnSpc>
                <a:spcPct val="85000"/>
              </a:lnSpc>
            </a:pPr>
            <a:r>
              <a:rPr lang="es-MX" altLang="en-US" sz="1300"/>
              <a:t>3.D</a:t>
            </a:r>
          </a:p>
        </p:txBody>
      </p:sp>
      <p:sp>
        <p:nvSpPr>
          <p:cNvPr id="82982" name="Rectangle 140"/>
          <p:cNvSpPr>
            <a:spLocks noChangeArrowheads="1"/>
          </p:cNvSpPr>
          <p:nvPr/>
        </p:nvSpPr>
        <p:spPr bwMode="auto">
          <a:xfrm>
            <a:off x="3976688" y="3221037"/>
            <a:ext cx="4381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nSpc>
                <a:spcPct val="85000"/>
              </a:lnSpc>
            </a:pPr>
            <a:r>
              <a:rPr lang="es-MX" altLang="en-US" sz="1300"/>
              <a:t>2.A</a:t>
            </a:r>
          </a:p>
          <a:p>
            <a:pPr>
              <a:lnSpc>
                <a:spcPct val="85000"/>
              </a:lnSpc>
            </a:pPr>
            <a:r>
              <a:rPr lang="es-MX" altLang="en-US" sz="1300"/>
              <a:t>2.B</a:t>
            </a:r>
          </a:p>
          <a:p>
            <a:pPr>
              <a:lnSpc>
                <a:spcPct val="85000"/>
              </a:lnSpc>
            </a:pPr>
            <a:r>
              <a:rPr lang="es-MX" altLang="en-US" sz="1300"/>
              <a:t>2.C</a:t>
            </a:r>
          </a:p>
        </p:txBody>
      </p:sp>
      <p:sp>
        <p:nvSpPr>
          <p:cNvPr id="82983" name="Line 141"/>
          <p:cNvSpPr>
            <a:spLocks noChangeShapeType="1"/>
          </p:cNvSpPr>
          <p:nvPr/>
        </p:nvSpPr>
        <p:spPr bwMode="auto">
          <a:xfrm flipV="1">
            <a:off x="4591050" y="3068637"/>
            <a:ext cx="0" cy="42386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84" name="Rectangle 142"/>
          <p:cNvSpPr>
            <a:spLocks noChangeArrowheads="1"/>
          </p:cNvSpPr>
          <p:nvPr/>
        </p:nvSpPr>
        <p:spPr bwMode="auto">
          <a:xfrm>
            <a:off x="4772025" y="4897437"/>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2.A</a:t>
            </a:r>
          </a:p>
        </p:txBody>
      </p:sp>
      <p:sp>
        <p:nvSpPr>
          <p:cNvPr id="82985" name="Rectangle 143"/>
          <p:cNvSpPr>
            <a:spLocks noChangeArrowheads="1"/>
          </p:cNvSpPr>
          <p:nvPr/>
        </p:nvSpPr>
        <p:spPr bwMode="auto">
          <a:xfrm>
            <a:off x="4271963" y="5326062"/>
            <a:ext cx="43815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2.C</a:t>
            </a:r>
          </a:p>
        </p:txBody>
      </p:sp>
      <p:sp>
        <p:nvSpPr>
          <p:cNvPr id="82986" name="Rectangle 144"/>
          <p:cNvSpPr>
            <a:spLocks noChangeArrowheads="1"/>
          </p:cNvSpPr>
          <p:nvPr/>
        </p:nvSpPr>
        <p:spPr bwMode="auto">
          <a:xfrm>
            <a:off x="3530600" y="4295775"/>
            <a:ext cx="4381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2.B</a:t>
            </a:r>
          </a:p>
        </p:txBody>
      </p:sp>
      <p:sp>
        <p:nvSpPr>
          <p:cNvPr id="82987" name="Line 145"/>
          <p:cNvSpPr>
            <a:spLocks noChangeShapeType="1"/>
          </p:cNvSpPr>
          <p:nvPr/>
        </p:nvSpPr>
        <p:spPr bwMode="auto">
          <a:xfrm flipV="1">
            <a:off x="4178300" y="4206875"/>
            <a:ext cx="0" cy="973137"/>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88" name="Picture 1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2713" y="4672012"/>
            <a:ext cx="5111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89" name="Picture 14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8263" y="4414837"/>
            <a:ext cx="5984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0" name="Line 148"/>
          <p:cNvSpPr>
            <a:spLocks noChangeShapeType="1"/>
          </p:cNvSpPr>
          <p:nvPr/>
        </p:nvSpPr>
        <p:spPr bwMode="auto">
          <a:xfrm>
            <a:off x="462121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1" name="Line 149"/>
          <p:cNvSpPr>
            <a:spLocks noChangeShapeType="1"/>
          </p:cNvSpPr>
          <p:nvPr/>
        </p:nvSpPr>
        <p:spPr bwMode="auto">
          <a:xfrm flipH="1">
            <a:off x="4246563" y="3705225"/>
            <a:ext cx="300037" cy="336550"/>
          </a:xfrm>
          <a:prstGeom prst="line">
            <a:avLst/>
          </a:prstGeom>
          <a:noFill/>
          <a:ln w="25399">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2992" name="Line 150"/>
          <p:cNvSpPr>
            <a:spLocks noChangeShapeType="1"/>
          </p:cNvSpPr>
          <p:nvPr/>
        </p:nvSpPr>
        <p:spPr bwMode="auto">
          <a:xfrm flipV="1">
            <a:off x="4995863" y="4168775"/>
            <a:ext cx="0" cy="6350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2993" name="Picture 1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217987"/>
            <a:ext cx="5095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4" name="Picture 15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5825" y="3860800"/>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95" name="Picture 15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600" y="3438525"/>
            <a:ext cx="5984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96" name="Group 157"/>
          <p:cNvGrpSpPr>
            <a:grpSpLocks/>
          </p:cNvGrpSpPr>
          <p:nvPr/>
        </p:nvGrpSpPr>
        <p:grpSpPr bwMode="auto">
          <a:xfrm>
            <a:off x="3751263" y="3867150"/>
            <a:ext cx="725487" cy="442912"/>
            <a:chOff x="2073" y="2385"/>
            <a:chExt cx="406" cy="248"/>
          </a:xfrm>
        </p:grpSpPr>
        <p:sp>
          <p:nvSpPr>
            <p:cNvPr id="83009" name="Line 154"/>
            <p:cNvSpPr>
              <a:spLocks noChangeShapeType="1"/>
            </p:cNvSpPr>
            <p:nvPr/>
          </p:nvSpPr>
          <p:spPr bwMode="auto">
            <a:xfrm>
              <a:off x="2073" y="2504"/>
              <a:ext cx="1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3010" name="Line 155"/>
            <p:cNvSpPr>
              <a:spLocks noChangeShapeType="1"/>
            </p:cNvSpPr>
            <p:nvPr/>
          </p:nvSpPr>
          <p:spPr bwMode="auto">
            <a:xfrm flipV="1">
              <a:off x="2073" y="2385"/>
              <a:ext cx="0" cy="23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83011" name="Picture 15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 y="2403"/>
              <a:ext cx="3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97" name="Freeform 158"/>
          <p:cNvSpPr>
            <a:spLocks/>
          </p:cNvSpPr>
          <p:nvPr/>
        </p:nvSpPr>
        <p:spPr bwMode="auto">
          <a:xfrm>
            <a:off x="2363788" y="2474912"/>
            <a:ext cx="2105025" cy="677863"/>
          </a:xfrm>
          <a:custGeom>
            <a:avLst/>
            <a:gdLst>
              <a:gd name="T0" fmla="*/ 1178 w 1179"/>
              <a:gd name="T1" fmla="*/ 379 h 380"/>
              <a:gd name="T2" fmla="*/ 589 w 1179"/>
              <a:gd name="T3" fmla="*/ 189 h 380"/>
              <a:gd name="T4" fmla="*/ 589 w 1179"/>
              <a:gd name="T5" fmla="*/ 236 h 380"/>
              <a:gd name="T6" fmla="*/ 0 w 1179"/>
              <a:gd name="T7" fmla="*/ 0 h 380"/>
              <a:gd name="T8" fmla="*/ 0 60000 65536"/>
              <a:gd name="T9" fmla="*/ 0 60000 65536"/>
              <a:gd name="T10" fmla="*/ 0 60000 65536"/>
              <a:gd name="T11" fmla="*/ 0 60000 65536"/>
              <a:gd name="T12" fmla="*/ 0 w 1179"/>
              <a:gd name="T13" fmla="*/ 0 h 380"/>
              <a:gd name="T14" fmla="*/ 1179 w 1179"/>
              <a:gd name="T15" fmla="*/ 380 h 380"/>
            </a:gdLst>
            <a:ahLst/>
            <a:cxnLst>
              <a:cxn ang="T8">
                <a:pos x="T0" y="T1"/>
              </a:cxn>
              <a:cxn ang="T9">
                <a:pos x="T2" y="T3"/>
              </a:cxn>
              <a:cxn ang="T10">
                <a:pos x="T4" y="T5"/>
              </a:cxn>
              <a:cxn ang="T11">
                <a:pos x="T6" y="T7"/>
              </a:cxn>
            </a:cxnLst>
            <a:rect l="T12" t="T13" r="T14" b="T15"/>
            <a:pathLst>
              <a:path w="1179" h="380">
                <a:moveTo>
                  <a:pt x="1178" y="379"/>
                </a:moveTo>
                <a:lnTo>
                  <a:pt x="589" y="189"/>
                </a:lnTo>
                <a:lnTo>
                  <a:pt x="589" y="236"/>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98" name="Freeform 159"/>
          <p:cNvSpPr>
            <a:spLocks/>
          </p:cNvSpPr>
          <p:nvPr/>
        </p:nvSpPr>
        <p:spPr bwMode="auto">
          <a:xfrm>
            <a:off x="4841875" y="1797050"/>
            <a:ext cx="1957388" cy="679450"/>
          </a:xfrm>
          <a:custGeom>
            <a:avLst/>
            <a:gdLst>
              <a:gd name="T0" fmla="*/ 0 w 1096"/>
              <a:gd name="T1" fmla="*/ 0 h 381"/>
              <a:gd name="T2" fmla="*/ 547 w 1096"/>
              <a:gd name="T3" fmla="*/ 237 h 381"/>
              <a:gd name="T4" fmla="*/ 547 w 1096"/>
              <a:gd name="T5" fmla="*/ 190 h 381"/>
              <a:gd name="T6" fmla="*/ 1095 w 1096"/>
              <a:gd name="T7" fmla="*/ 380 h 381"/>
              <a:gd name="T8" fmla="*/ 0 60000 65536"/>
              <a:gd name="T9" fmla="*/ 0 60000 65536"/>
              <a:gd name="T10" fmla="*/ 0 60000 65536"/>
              <a:gd name="T11" fmla="*/ 0 60000 65536"/>
              <a:gd name="T12" fmla="*/ 0 w 1096"/>
              <a:gd name="T13" fmla="*/ 0 h 381"/>
              <a:gd name="T14" fmla="*/ 1096 w 1096"/>
              <a:gd name="T15" fmla="*/ 381 h 381"/>
            </a:gdLst>
            <a:ahLst/>
            <a:cxnLst>
              <a:cxn ang="T8">
                <a:pos x="T0" y="T1"/>
              </a:cxn>
              <a:cxn ang="T9">
                <a:pos x="T2" y="T3"/>
              </a:cxn>
              <a:cxn ang="T10">
                <a:pos x="T4" y="T5"/>
              </a:cxn>
              <a:cxn ang="T11">
                <a:pos x="T6" y="T7"/>
              </a:cxn>
            </a:cxnLst>
            <a:rect l="T12" t="T13" r="T14" b="T15"/>
            <a:pathLst>
              <a:path w="1096" h="381">
                <a:moveTo>
                  <a:pt x="0" y="0"/>
                </a:moveTo>
                <a:lnTo>
                  <a:pt x="547" y="237"/>
                </a:lnTo>
                <a:lnTo>
                  <a:pt x="547" y="190"/>
                </a:lnTo>
                <a:lnTo>
                  <a:pt x="1095" y="38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2999" name="Picture 16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44675" y="2252662"/>
            <a:ext cx="7032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000" name="Picture 16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59575" y="2244725"/>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Line 162"/>
          <p:cNvSpPr>
            <a:spLocks noChangeShapeType="1"/>
          </p:cNvSpPr>
          <p:nvPr/>
        </p:nvSpPr>
        <p:spPr bwMode="auto">
          <a:xfrm flipH="1" flipV="1">
            <a:off x="6723063" y="2093912"/>
            <a:ext cx="552450"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pic>
        <p:nvPicPr>
          <p:cNvPr id="83002" name="Picture 16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2890837"/>
            <a:ext cx="7048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Line 164"/>
          <p:cNvSpPr>
            <a:spLocks noChangeShapeType="1"/>
          </p:cNvSpPr>
          <p:nvPr/>
        </p:nvSpPr>
        <p:spPr bwMode="auto">
          <a:xfrm flipV="1">
            <a:off x="4395788" y="2855912"/>
            <a:ext cx="0" cy="59372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4" name="Line 166"/>
          <p:cNvSpPr>
            <a:spLocks noChangeShapeType="1"/>
          </p:cNvSpPr>
          <p:nvPr/>
        </p:nvSpPr>
        <p:spPr bwMode="auto">
          <a:xfrm flipV="1">
            <a:off x="1987550" y="2093912"/>
            <a:ext cx="555625" cy="6254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3006" name="Freeform 168"/>
          <p:cNvSpPr>
            <a:spLocks/>
          </p:cNvSpPr>
          <p:nvPr/>
        </p:nvSpPr>
        <p:spPr bwMode="auto">
          <a:xfrm>
            <a:off x="7668915" y="3420537"/>
            <a:ext cx="846436" cy="137164"/>
          </a:xfrm>
          <a:custGeom>
            <a:avLst/>
            <a:gdLst>
              <a:gd name="T0" fmla="*/ 0 w 759"/>
              <a:gd name="T1" fmla="*/ 0 h 143"/>
              <a:gd name="T2" fmla="*/ 463 w 759"/>
              <a:gd name="T3" fmla="*/ 47 h 143"/>
              <a:gd name="T4" fmla="*/ 421 w 759"/>
              <a:gd name="T5" fmla="*/ 94 h 143"/>
              <a:gd name="T6" fmla="*/ 758 w 759"/>
              <a:gd name="T7" fmla="*/ 142 h 143"/>
              <a:gd name="T8" fmla="*/ 0 60000 65536"/>
              <a:gd name="T9" fmla="*/ 0 60000 65536"/>
              <a:gd name="T10" fmla="*/ 0 60000 65536"/>
              <a:gd name="T11" fmla="*/ 0 60000 65536"/>
              <a:gd name="T12" fmla="*/ 0 w 759"/>
              <a:gd name="T13" fmla="*/ 0 h 143"/>
              <a:gd name="T14" fmla="*/ 759 w 759"/>
              <a:gd name="T15" fmla="*/ 143 h 143"/>
            </a:gdLst>
            <a:ahLst/>
            <a:cxnLst>
              <a:cxn ang="T8">
                <a:pos x="T0" y="T1"/>
              </a:cxn>
              <a:cxn ang="T9">
                <a:pos x="T2" y="T3"/>
              </a:cxn>
              <a:cxn ang="T10">
                <a:pos x="T4" y="T5"/>
              </a:cxn>
              <a:cxn ang="T11">
                <a:pos x="T6" y="T7"/>
              </a:cxn>
            </a:cxnLst>
            <a:rect l="T12" t="T13" r="T14" b="T15"/>
            <a:pathLst>
              <a:path w="759" h="143">
                <a:moveTo>
                  <a:pt x="0" y="0"/>
                </a:moveTo>
                <a:lnTo>
                  <a:pt x="463" y="47"/>
                </a:lnTo>
                <a:lnTo>
                  <a:pt x="421" y="94"/>
                </a:lnTo>
                <a:lnTo>
                  <a:pt x="758"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83008" name="Picture 1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59263" y="1576387"/>
            <a:ext cx="70485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endParaRPr lang="en-US"/>
          </a:p>
        </p:txBody>
      </p:sp>
      <p:sp>
        <p:nvSpPr>
          <p:cNvPr id="172" name="Rectangle 89"/>
          <p:cNvSpPr>
            <a:spLocks noChangeArrowheads="1"/>
          </p:cNvSpPr>
          <p:nvPr/>
        </p:nvSpPr>
        <p:spPr bwMode="auto">
          <a:xfrm>
            <a:off x="7650639" y="3084830"/>
            <a:ext cx="655161" cy="29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dirty="0" smtClean="0"/>
              <a:t>ASBR</a:t>
            </a:r>
            <a:endParaRPr lang="es-MX" altLang="en-US" sz="1300" dirty="0"/>
          </a:p>
        </p:txBody>
      </p:sp>
    </p:spTree>
    <p:extLst>
      <p:ext uri="{BB962C8B-B14F-4D97-AF65-F5344CB8AC3E}">
        <p14:creationId xmlns:p14="http://schemas.microsoft.com/office/powerpoint/2010/main" val="56641035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Plus 2"/>
          <p:cNvSpPr/>
          <p:nvPr/>
        </p:nvSpPr>
        <p:spPr>
          <a:xfrm>
            <a:off x="2514600" y="4562783"/>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3138903929"/>
              </p:ext>
            </p:extLst>
          </p:nvPr>
        </p:nvGraphicFramePr>
        <p:xfrm>
          <a:off x="6629400"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3" name="TextBox 32"/>
          <p:cNvSpPr txBox="1"/>
          <p:nvPr/>
        </p:nvSpPr>
        <p:spPr>
          <a:xfrm flipH="1">
            <a:off x="6553200"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7" name="Equal 6"/>
          <p:cNvSpPr/>
          <p:nvPr/>
        </p:nvSpPr>
        <p:spPr>
          <a:xfrm>
            <a:off x="5562600" y="4419600"/>
            <a:ext cx="914400" cy="914400"/>
          </a:xfrm>
          <a:prstGeom prst="mathEqual">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3730932447"/>
              </p:ext>
            </p:extLst>
          </p:nvPr>
        </p:nvGraphicFramePr>
        <p:xfrm>
          <a:off x="352425" y="3943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TextBox 30"/>
          <p:cNvSpPr txBox="1"/>
          <p:nvPr/>
        </p:nvSpPr>
        <p:spPr>
          <a:xfrm flipH="1">
            <a:off x="276225" y="3581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32766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457707188"/>
              </p:ext>
            </p:extLst>
          </p:nvPr>
        </p:nvGraphicFramePr>
        <p:xfrm>
          <a:off x="33528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1518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B</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B</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2817679654"/>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443043737"/>
              </p:ext>
            </p:extLst>
          </p:nvPr>
        </p:nvGraphicFramePr>
        <p:xfrm>
          <a:off x="3342564"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V="1">
            <a:off x="876300" y="647700"/>
            <a:ext cx="876300" cy="64770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705100" y="677481"/>
            <a:ext cx="571500" cy="532779"/>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flipH="1">
            <a:off x="3810000" y="53770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2045717150"/>
              </p:ext>
            </p:extLst>
          </p:nvPr>
        </p:nvGraphicFramePr>
        <p:xfrm>
          <a:off x="3962400" y="8991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Right Arrow 8"/>
          <p:cNvSpPr/>
          <p:nvPr/>
        </p:nvSpPr>
        <p:spPr>
          <a:xfrm>
            <a:off x="5638800" y="175260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37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C</a:t>
            </a:r>
            <a:endParaRPr lang="en-US" sz="2000" b="1" dirty="0">
              <a:latin typeface="+mn-lt"/>
            </a:endParaRPr>
          </a:p>
        </p:txBody>
      </p:sp>
      <p:sp>
        <p:nvSpPr>
          <p:cNvPr id="9" name="Right Arrow 8"/>
          <p:cNvSpPr/>
          <p:nvPr/>
        </p:nvSpPr>
        <p:spPr>
          <a:xfrm>
            <a:off x="5719549" y="173394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H="1">
            <a:off x="38862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1" name="Table 30"/>
          <p:cNvGraphicFramePr>
            <a:graphicFrameLocks noGrp="1"/>
          </p:cNvGraphicFramePr>
          <p:nvPr>
            <p:extLst>
              <p:ext uri="{D42A27DB-BD31-4B8C-83A1-F6EECF244321}">
                <p14:modId xmlns:p14="http://schemas.microsoft.com/office/powerpoint/2010/main" val="2542729028"/>
              </p:ext>
            </p:extLst>
          </p:nvPr>
        </p:nvGraphicFramePr>
        <p:xfrm>
          <a:off x="3962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2" name="TextBox 31"/>
          <p:cNvSpPr txBox="1"/>
          <p:nvPr/>
        </p:nvSpPr>
        <p:spPr>
          <a:xfrm flipH="1">
            <a:off x="6629400" y="51341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1237308310"/>
              </p:ext>
            </p:extLst>
          </p:nvPr>
        </p:nvGraphicFramePr>
        <p:xfrm>
          <a:off x="6629400" y="8382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Straight Arrow Connector 2"/>
          <p:cNvCxnSpPr/>
          <p:nvPr/>
        </p:nvCxnSpPr>
        <p:spPr>
          <a:xfrm>
            <a:off x="1143000" y="2000640"/>
            <a:ext cx="762000" cy="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438400" y="2000640"/>
            <a:ext cx="0" cy="66636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32004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C</a:t>
            </a:r>
            <a:endParaRPr lang="en-US" sz="2000" b="1" dirty="0">
              <a:latin typeface="+mn-lt"/>
            </a:endParaRPr>
          </a:p>
        </p:txBody>
      </p:sp>
      <p:graphicFrame>
        <p:nvGraphicFramePr>
          <p:cNvPr id="39" name="Table 38"/>
          <p:cNvGraphicFramePr>
            <a:graphicFrameLocks noGrp="1"/>
          </p:cNvGraphicFramePr>
          <p:nvPr>
            <p:extLst>
              <p:ext uri="{D42A27DB-BD31-4B8C-83A1-F6EECF244321}">
                <p14:modId xmlns:p14="http://schemas.microsoft.com/office/powerpoint/2010/main" val="2155267995"/>
              </p:ext>
            </p:extLst>
          </p:nvPr>
        </p:nvGraphicFramePr>
        <p:xfrm>
          <a:off x="33289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484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444690272"/>
              </p:ext>
            </p:extLst>
          </p:nvPr>
        </p:nvGraphicFramePr>
        <p:xfrm>
          <a:off x="685800" y="3971036"/>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609600" y="3608696"/>
            <a:ext cx="2057400" cy="400110"/>
          </a:xfrm>
          <a:prstGeom prst="rect">
            <a:avLst/>
          </a:prstGeom>
          <a:noFill/>
        </p:spPr>
        <p:txBody>
          <a:bodyPr wrap="square" rtlCol="0">
            <a:spAutoFit/>
          </a:bodyPr>
          <a:lstStyle/>
          <a:p>
            <a:r>
              <a:rPr lang="en-US" sz="2000" b="1" dirty="0" smtClean="0">
                <a:latin typeface="+mn-lt"/>
              </a:rPr>
              <a:t>A </a:t>
            </a:r>
            <a:r>
              <a:rPr lang="en-US" sz="2000" b="1" dirty="0" smtClean="0">
                <a:latin typeface="+mn-lt"/>
                <a:sym typeface="Wingdings" panose="05000000000000000000" pitchFamily="2" charset="2"/>
              </a:rPr>
              <a:t> D</a:t>
            </a:r>
            <a:endParaRPr lang="en-US" sz="2000" b="1" dirty="0">
              <a:latin typeface="+mn-lt"/>
            </a:endParaRPr>
          </a:p>
        </p:txBody>
      </p:sp>
      <p:sp>
        <p:nvSpPr>
          <p:cNvPr id="9" name="Right Arrow 8"/>
          <p:cNvSpPr/>
          <p:nvPr/>
        </p:nvSpPr>
        <p:spPr>
          <a:xfrm>
            <a:off x="5705901" y="1534110"/>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438400" y="2000640"/>
            <a:ext cx="0" cy="66636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76300" y="2200470"/>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flipH="1">
            <a:off x="3833884" y="30855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3" name="Table 32"/>
          <p:cNvGraphicFramePr>
            <a:graphicFrameLocks noGrp="1"/>
          </p:cNvGraphicFramePr>
          <p:nvPr>
            <p:extLst>
              <p:ext uri="{D42A27DB-BD31-4B8C-83A1-F6EECF244321}">
                <p14:modId xmlns:p14="http://schemas.microsoft.com/office/powerpoint/2010/main" val="3543621103"/>
              </p:ext>
            </p:extLst>
          </p:nvPr>
        </p:nvGraphicFramePr>
        <p:xfrm>
          <a:off x="39624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4" name="TextBox 33"/>
          <p:cNvSpPr txBox="1"/>
          <p:nvPr/>
        </p:nvSpPr>
        <p:spPr>
          <a:xfrm flipH="1">
            <a:off x="6629400" y="33891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5" name="Table 34"/>
          <p:cNvGraphicFramePr>
            <a:graphicFrameLocks noGrp="1"/>
          </p:cNvGraphicFramePr>
          <p:nvPr>
            <p:extLst>
              <p:ext uri="{D42A27DB-BD31-4B8C-83A1-F6EECF244321}">
                <p14:modId xmlns:p14="http://schemas.microsoft.com/office/powerpoint/2010/main" val="4079344504"/>
              </p:ext>
            </p:extLst>
          </p:nvPr>
        </p:nvGraphicFramePr>
        <p:xfrm>
          <a:off x="6640773"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6" name="TextBox 35"/>
          <p:cNvSpPr txBox="1"/>
          <p:nvPr/>
        </p:nvSpPr>
        <p:spPr>
          <a:xfrm flipH="1">
            <a:off x="3200400" y="358140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259576014"/>
              </p:ext>
            </p:extLst>
          </p:nvPr>
        </p:nvGraphicFramePr>
        <p:xfrm>
          <a:off x="3276600" y="39561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1" name="TextBox 40"/>
          <p:cNvSpPr txBox="1"/>
          <p:nvPr/>
        </p:nvSpPr>
        <p:spPr>
          <a:xfrm flipH="1">
            <a:off x="5867400" y="3614383"/>
            <a:ext cx="2057400" cy="400110"/>
          </a:xfrm>
          <a:prstGeom prst="rect">
            <a:avLst/>
          </a:prstGeom>
          <a:noFill/>
        </p:spPr>
        <p:txBody>
          <a:bodyPr wrap="square" rtlCol="0">
            <a:spAutoFit/>
          </a:bodyPr>
          <a:lstStyle/>
          <a:p>
            <a:r>
              <a:rPr lang="en-US" sz="2000" b="1" dirty="0" smtClean="0">
                <a:latin typeface="+mn-lt"/>
              </a:rPr>
              <a:t>E </a:t>
            </a:r>
            <a:r>
              <a:rPr lang="en-US" sz="2000" b="1" dirty="0" smtClean="0">
                <a:latin typeface="+mn-lt"/>
                <a:sym typeface="Wingdings" panose="05000000000000000000" pitchFamily="2" charset="2"/>
              </a:rPr>
              <a:t> D</a:t>
            </a:r>
            <a:endParaRPr lang="en-US" sz="2000" b="1" dirty="0">
              <a:latin typeface="+mn-lt"/>
            </a:endParaRPr>
          </a:p>
        </p:txBody>
      </p:sp>
      <p:graphicFrame>
        <p:nvGraphicFramePr>
          <p:cNvPr id="42" name="Table 41"/>
          <p:cNvGraphicFramePr>
            <a:graphicFrameLocks noGrp="1"/>
          </p:cNvGraphicFramePr>
          <p:nvPr>
            <p:extLst>
              <p:ext uri="{D42A27DB-BD31-4B8C-83A1-F6EECF244321}">
                <p14:modId xmlns:p14="http://schemas.microsoft.com/office/powerpoint/2010/main" val="2716053978"/>
              </p:ext>
            </p:extLst>
          </p:nvPr>
        </p:nvGraphicFramePr>
        <p:xfrm>
          <a:off x="5891284" y="398151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98386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animBg="1"/>
      <p:bldP spid="34" grpId="0"/>
      <p:bldP spid="36"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9" name="Right Arrow 8"/>
          <p:cNvSpPr/>
          <p:nvPr/>
        </p:nvSpPr>
        <p:spPr>
          <a:xfrm>
            <a:off x="5715000" y="156140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643116" y="563297"/>
            <a:ext cx="800100" cy="733230"/>
          </a:xfrm>
          <a:prstGeom prst="straightConnector1">
            <a:avLst/>
          </a:prstGeom>
          <a:ln w="222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67000" y="2200470"/>
            <a:ext cx="838200" cy="733230"/>
          </a:xfrm>
          <a:prstGeom prst="straightConnector1">
            <a:avLst/>
          </a:prstGeom>
          <a:ln w="22225">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flipH="1">
            <a:off x="38964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843076640"/>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TextBox 43"/>
          <p:cNvSpPr txBox="1"/>
          <p:nvPr/>
        </p:nvSpPr>
        <p:spPr>
          <a:xfrm flipH="1">
            <a:off x="6487236" y="31529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45" name="Table 44"/>
          <p:cNvGraphicFramePr>
            <a:graphicFrameLocks noGrp="1"/>
          </p:cNvGraphicFramePr>
          <p:nvPr>
            <p:extLst>
              <p:ext uri="{D42A27DB-BD31-4B8C-83A1-F6EECF244321}">
                <p14:modId xmlns:p14="http://schemas.microsoft.com/office/powerpoint/2010/main" val="2604727403"/>
              </p:ext>
            </p:extLst>
          </p:nvPr>
        </p:nvGraphicFramePr>
        <p:xfrm>
          <a:off x="66294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6" name="TextBox 45"/>
          <p:cNvSpPr txBox="1"/>
          <p:nvPr/>
        </p:nvSpPr>
        <p:spPr>
          <a:xfrm flipH="1">
            <a:off x="228600" y="367714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7" name="Table 46"/>
          <p:cNvGraphicFramePr>
            <a:graphicFrameLocks noGrp="1"/>
          </p:cNvGraphicFramePr>
          <p:nvPr>
            <p:extLst>
              <p:ext uri="{D42A27DB-BD31-4B8C-83A1-F6EECF244321}">
                <p14:modId xmlns:p14="http://schemas.microsoft.com/office/powerpoint/2010/main" val="258639738"/>
              </p:ext>
            </p:extLst>
          </p:nvPr>
        </p:nvGraphicFramePr>
        <p:xfrm>
          <a:off x="381000" y="40386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8" name="TextBox 47"/>
          <p:cNvSpPr txBox="1"/>
          <p:nvPr/>
        </p:nvSpPr>
        <p:spPr>
          <a:xfrm flipH="1">
            <a:off x="2971800" y="363849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510901263"/>
              </p:ext>
            </p:extLst>
          </p:nvPr>
        </p:nvGraphicFramePr>
        <p:xfrm>
          <a:off x="3100316" y="40233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44314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396978975"/>
              </p:ext>
            </p:extLst>
          </p:nvPr>
        </p:nvGraphicFramePr>
        <p:xfrm>
          <a:off x="4038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4" name="TextBox 33"/>
          <p:cNvSpPr txBox="1"/>
          <p:nvPr/>
        </p:nvSpPr>
        <p:spPr>
          <a:xfrm flipH="1">
            <a:off x="3962400" y="34632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35" name="TextBox 34"/>
          <p:cNvSpPr txBox="1"/>
          <p:nvPr/>
        </p:nvSpPr>
        <p:spPr>
          <a:xfrm flipH="1">
            <a:off x="6276833" y="364523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36" name="Table 35"/>
          <p:cNvGraphicFramePr>
            <a:graphicFrameLocks noGrp="1"/>
          </p:cNvGraphicFramePr>
          <p:nvPr>
            <p:extLst>
              <p:ext uri="{D42A27DB-BD31-4B8C-83A1-F6EECF244321}">
                <p14:modId xmlns:p14="http://schemas.microsoft.com/office/powerpoint/2010/main" val="3844834599"/>
              </p:ext>
            </p:extLst>
          </p:nvPr>
        </p:nvGraphicFramePr>
        <p:xfrm>
          <a:off x="6418997" y="403860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7" name="TextBox 36"/>
          <p:cNvSpPr txBox="1"/>
          <p:nvPr/>
        </p:nvSpPr>
        <p:spPr>
          <a:xfrm flipH="1">
            <a:off x="3646227" y="3675599"/>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graphicFrame>
        <p:nvGraphicFramePr>
          <p:cNvPr id="38" name="Table 37"/>
          <p:cNvGraphicFramePr>
            <a:graphicFrameLocks noGrp="1"/>
          </p:cNvGraphicFramePr>
          <p:nvPr>
            <p:extLst>
              <p:ext uri="{D42A27DB-BD31-4B8C-83A1-F6EECF244321}">
                <p14:modId xmlns:p14="http://schemas.microsoft.com/office/powerpoint/2010/main" val="626610813"/>
              </p:ext>
            </p:extLst>
          </p:nvPr>
        </p:nvGraphicFramePr>
        <p:xfrm>
          <a:off x="3657600" y="40453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 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9" name="TextBox 38"/>
          <p:cNvSpPr txBox="1"/>
          <p:nvPr/>
        </p:nvSpPr>
        <p:spPr>
          <a:xfrm flipH="1">
            <a:off x="1028700" y="3713469"/>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graphicFrame>
        <p:nvGraphicFramePr>
          <p:cNvPr id="40" name="Table 39"/>
          <p:cNvGraphicFramePr>
            <a:graphicFrameLocks noGrp="1"/>
          </p:cNvGraphicFramePr>
          <p:nvPr>
            <p:extLst>
              <p:ext uri="{D42A27DB-BD31-4B8C-83A1-F6EECF244321}">
                <p14:modId xmlns:p14="http://schemas.microsoft.com/office/powerpoint/2010/main" val="2451120309"/>
              </p:ext>
            </p:extLst>
          </p:nvPr>
        </p:nvGraphicFramePr>
        <p:xfrm>
          <a:off x="1028700" y="4038259"/>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2880725632"/>
              </p:ext>
            </p:extLst>
          </p:nvPr>
        </p:nvGraphicFramePr>
        <p:xfrm>
          <a:off x="6705600" y="70866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 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2" name="TextBox 41"/>
          <p:cNvSpPr txBox="1"/>
          <p:nvPr/>
        </p:nvSpPr>
        <p:spPr>
          <a:xfrm flipH="1">
            <a:off x="6705600" y="381000"/>
            <a:ext cx="2057400" cy="400110"/>
          </a:xfrm>
          <a:prstGeom prst="rect">
            <a:avLst/>
          </a:prstGeom>
          <a:noFill/>
        </p:spPr>
        <p:txBody>
          <a:bodyPr wrap="square" rtlCol="0">
            <a:spAutoFit/>
          </a:bodyPr>
          <a:lstStyle/>
          <a:p>
            <a:r>
              <a:rPr lang="en-US" sz="2000" b="1" dirty="0">
                <a:latin typeface="+mn-lt"/>
              </a:rPr>
              <a:t>B</a:t>
            </a:r>
            <a:r>
              <a:rPr lang="en-US" sz="2000" b="1" dirty="0" smtClean="0">
                <a:latin typeface="+mn-lt"/>
              </a:rPr>
              <a:t>: Routing Table</a:t>
            </a:r>
            <a:endParaRPr lang="en-US" sz="2000" b="1" dirty="0">
              <a:latin typeface="+mn-lt"/>
            </a:endParaRPr>
          </a:p>
        </p:txBody>
      </p:sp>
    </p:spTree>
    <p:extLst>
      <p:ext uri="{BB962C8B-B14F-4D97-AF65-F5344CB8AC3E}">
        <p14:creationId xmlns:p14="http://schemas.microsoft.com/office/powerpoint/2010/main" val="1072907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flipH="1">
            <a:off x="415299" y="3645230"/>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3" name="Table 42"/>
          <p:cNvGraphicFramePr>
            <a:graphicFrameLocks noGrp="1"/>
          </p:cNvGraphicFramePr>
          <p:nvPr>
            <p:extLst>
              <p:ext uri="{D42A27DB-BD31-4B8C-83A1-F6EECF244321}">
                <p14:modId xmlns:p14="http://schemas.microsoft.com/office/powerpoint/2010/main" val="3635356271"/>
              </p:ext>
            </p:extLst>
          </p:nvPr>
        </p:nvGraphicFramePr>
        <p:xfrm>
          <a:off x="557463" y="403860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flipH="1">
            <a:off x="3248736" y="364015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46" name="Table 45"/>
          <p:cNvGraphicFramePr>
            <a:graphicFrameLocks noGrp="1"/>
          </p:cNvGraphicFramePr>
          <p:nvPr>
            <p:extLst>
              <p:ext uri="{D42A27DB-BD31-4B8C-83A1-F6EECF244321}">
                <p14:modId xmlns:p14="http://schemas.microsoft.com/office/powerpoint/2010/main" val="772316077"/>
              </p:ext>
            </p:extLst>
          </p:nvPr>
        </p:nvGraphicFramePr>
        <p:xfrm>
          <a:off x="3390900" y="403352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159809018"/>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5562600" y="647700"/>
            <a:ext cx="1646220" cy="523220"/>
          </a:xfrm>
          <a:prstGeom prst="rect">
            <a:avLst/>
          </a:prstGeom>
          <a:noFill/>
        </p:spPr>
        <p:txBody>
          <a:bodyPr wrap="none" rtlCol="0">
            <a:spAutoFit/>
          </a:bodyPr>
          <a:lstStyle/>
          <a:p>
            <a:r>
              <a:rPr lang="en-US" sz="2800" b="1" dirty="0" smtClean="0">
                <a:solidFill>
                  <a:schemeClr val="accent1">
                    <a:lumMod val="75000"/>
                  </a:schemeClr>
                </a:solidFill>
                <a:latin typeface="+mj-lt"/>
              </a:rPr>
              <a:t>1</a:t>
            </a:r>
            <a:r>
              <a:rPr lang="en-US" sz="2800" b="1" baseline="30000" dirty="0" smtClean="0">
                <a:solidFill>
                  <a:schemeClr val="accent1">
                    <a:lumMod val="75000"/>
                  </a:schemeClr>
                </a:solidFill>
                <a:latin typeface="+mj-lt"/>
              </a:rPr>
              <a:t>st</a:t>
            </a:r>
            <a:r>
              <a:rPr lang="en-US" sz="2800" b="1" dirty="0" smtClean="0">
                <a:solidFill>
                  <a:schemeClr val="accent1">
                    <a:lumMod val="75000"/>
                  </a:schemeClr>
                </a:solidFill>
                <a:latin typeface="+mj-lt"/>
              </a:rPr>
              <a:t> Update</a:t>
            </a:r>
            <a:endParaRPr lang="en-US" sz="2800" b="1" dirty="0">
              <a:solidFill>
                <a:schemeClr val="accent1">
                  <a:lumMod val="75000"/>
                </a:schemeClr>
              </a:solidFill>
              <a:latin typeface="+mj-lt"/>
            </a:endParaRPr>
          </a:p>
        </p:txBody>
      </p:sp>
      <p:cxnSp>
        <p:nvCxnSpPr>
          <p:cNvPr id="12" name="Straight Connector 11"/>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3901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252663" y="1130291"/>
            <a:ext cx="840166" cy="338554"/>
          </a:xfrm>
          <a:prstGeom prst="rect">
            <a:avLst/>
          </a:prstGeom>
          <a:noFill/>
        </p:spPr>
        <p:txBody>
          <a:bodyPr wrap="none" rtlCol="0">
            <a:spAutoFit/>
          </a:bodyPr>
          <a:lstStyle/>
          <a:p>
            <a:r>
              <a:rPr lang="en-US" sz="1600" b="1" dirty="0" smtClean="0"/>
              <a:t>11.0.0.1</a:t>
            </a:r>
            <a:endParaRPr lang="en-US" sz="1600" b="1" dirty="0"/>
          </a:p>
        </p:txBody>
      </p:sp>
      <p:sp>
        <p:nvSpPr>
          <p:cNvPr id="25" name="TextBox 24"/>
          <p:cNvSpPr txBox="1"/>
          <p:nvPr/>
        </p:nvSpPr>
        <p:spPr>
          <a:xfrm>
            <a:off x="970567" y="453986"/>
            <a:ext cx="840166" cy="338554"/>
          </a:xfrm>
          <a:prstGeom prst="rect">
            <a:avLst/>
          </a:prstGeom>
          <a:noFill/>
        </p:spPr>
        <p:txBody>
          <a:bodyPr wrap="none" rtlCol="0">
            <a:spAutoFit/>
          </a:bodyPr>
          <a:lstStyle/>
          <a:p>
            <a:r>
              <a:rPr lang="en-US" sz="1600" b="1" dirty="0" smtClean="0"/>
              <a:t>11.0.0.2</a:t>
            </a:r>
            <a:endParaRPr lang="en-US" sz="1600" b="1" dirty="0"/>
          </a:p>
        </p:txBody>
      </p:sp>
      <p:sp>
        <p:nvSpPr>
          <p:cNvPr id="30" name="Oval 29"/>
          <p:cNvSpPr/>
          <p:nvPr/>
        </p:nvSpPr>
        <p:spPr>
          <a:xfrm>
            <a:off x="44958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t>
            </a:r>
            <a:endParaRPr lang="en-US" dirty="0"/>
          </a:p>
        </p:txBody>
      </p:sp>
      <p:cxnSp>
        <p:nvCxnSpPr>
          <p:cNvPr id="31" name="Straight Connector 30"/>
          <p:cNvCxnSpPr>
            <a:stCxn id="29" idx="6"/>
            <a:endCxn id="30" idx="2"/>
          </p:cNvCxnSpPr>
          <p:nvPr/>
        </p:nvCxnSpPr>
        <p:spPr>
          <a:xfrm>
            <a:off x="3657600" y="1733940"/>
            <a:ext cx="838200" cy="0"/>
          </a:xfrm>
          <a:prstGeom prst="line">
            <a:avLst/>
          </a:prstGeom>
        </p:spPr>
        <p:style>
          <a:lnRef idx="1">
            <a:schemeClr val="dk1"/>
          </a:lnRef>
          <a:fillRef idx="0">
            <a:schemeClr val="dk1"/>
          </a:fillRef>
          <a:effectRef idx="0">
            <a:schemeClr val="dk1"/>
          </a:effectRef>
          <a:fontRef idx="minor">
            <a:schemeClr val="tx1"/>
          </a:fontRef>
        </p:style>
      </p:cxnSp>
      <p:sp>
        <p:nvSpPr>
          <p:cNvPr id="44" name="Right Arrow 43"/>
          <p:cNvSpPr/>
          <p:nvPr/>
        </p:nvSpPr>
        <p:spPr>
          <a:xfrm>
            <a:off x="5067300" y="4886266"/>
            <a:ext cx="914400" cy="466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Plus 46"/>
          <p:cNvSpPr/>
          <p:nvPr/>
        </p:nvSpPr>
        <p:spPr>
          <a:xfrm>
            <a:off x="2667000" y="4662331"/>
            <a:ext cx="914400" cy="914400"/>
          </a:xfrm>
          <a:prstGeom prst="mathPlu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flipH="1">
            <a:off x="5940009" y="3606138"/>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2983989151"/>
              </p:ext>
            </p:extLst>
          </p:nvPr>
        </p:nvGraphicFramePr>
        <p:xfrm>
          <a:off x="6082173" y="3999508"/>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2" name="TextBox 31"/>
          <p:cNvSpPr txBox="1"/>
          <p:nvPr/>
        </p:nvSpPr>
        <p:spPr>
          <a:xfrm flipH="1">
            <a:off x="3124200" y="3657600"/>
            <a:ext cx="2057400" cy="400110"/>
          </a:xfrm>
          <a:prstGeom prst="rect">
            <a:avLst/>
          </a:prstGeom>
          <a:noFill/>
        </p:spPr>
        <p:txBody>
          <a:bodyPr wrap="square" rtlCol="0">
            <a:spAutoFit/>
          </a:bodyPr>
          <a:lstStyle/>
          <a:p>
            <a:r>
              <a:rPr lang="en-US" sz="2000" b="1" dirty="0" smtClean="0">
                <a:latin typeface="+mn-lt"/>
              </a:rPr>
              <a:t>E</a:t>
            </a:r>
            <a:r>
              <a:rPr lang="en-US" sz="2000" b="1" dirty="0">
                <a:latin typeface="+mn-lt"/>
              </a:rPr>
              <a:t> </a:t>
            </a:r>
            <a:r>
              <a:rPr lang="en-US" sz="2000" b="1" dirty="0" smtClean="0">
                <a:latin typeface="+mn-lt"/>
                <a:sym typeface="Wingdings" panose="05000000000000000000" pitchFamily="2" charset="2"/>
              </a:rPr>
              <a:t> F</a:t>
            </a:r>
            <a:endParaRPr lang="en-US" sz="2000" b="1" dirty="0">
              <a:latin typeface="+mn-lt"/>
            </a:endParaRPr>
          </a:p>
        </p:txBody>
      </p:sp>
      <p:graphicFrame>
        <p:nvGraphicFramePr>
          <p:cNvPr id="34" name="Table 33"/>
          <p:cNvGraphicFramePr>
            <a:graphicFrameLocks noGrp="1"/>
          </p:cNvGraphicFramePr>
          <p:nvPr>
            <p:extLst>
              <p:ext uri="{D42A27DB-BD31-4B8C-83A1-F6EECF244321}">
                <p14:modId xmlns:p14="http://schemas.microsoft.com/office/powerpoint/2010/main" val="4133120895"/>
              </p:ext>
            </p:extLst>
          </p:nvPr>
        </p:nvGraphicFramePr>
        <p:xfrm>
          <a:off x="3266364" y="4050970"/>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 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F</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5" name="TextBox 34"/>
          <p:cNvSpPr txBox="1"/>
          <p:nvPr/>
        </p:nvSpPr>
        <p:spPr>
          <a:xfrm>
            <a:off x="5562600" y="647700"/>
            <a:ext cx="1846339" cy="523220"/>
          </a:xfrm>
          <a:prstGeom prst="rect">
            <a:avLst/>
          </a:prstGeom>
          <a:noFill/>
        </p:spPr>
        <p:txBody>
          <a:bodyPr wrap="none" rtlCol="0">
            <a:spAutoFit/>
          </a:bodyPr>
          <a:lstStyle/>
          <a:p>
            <a:r>
              <a:rPr lang="en-US" sz="2800" b="1" dirty="0" smtClean="0">
                <a:solidFill>
                  <a:schemeClr val="accent1">
                    <a:lumMod val="75000"/>
                  </a:schemeClr>
                </a:solidFill>
                <a:latin typeface="+mj-lt"/>
              </a:rPr>
              <a:t>2nd Update</a:t>
            </a:r>
            <a:endParaRPr lang="en-US" sz="2800" b="1" dirty="0">
              <a:solidFill>
                <a:schemeClr val="accent1">
                  <a:lumMod val="75000"/>
                </a:schemeClr>
              </a:solidFill>
              <a:latin typeface="+mj-lt"/>
            </a:endParaRPr>
          </a:p>
        </p:txBody>
      </p:sp>
      <p:sp>
        <p:nvSpPr>
          <p:cNvPr id="36" name="TextBox 35"/>
          <p:cNvSpPr txBox="1"/>
          <p:nvPr/>
        </p:nvSpPr>
        <p:spPr>
          <a:xfrm flipH="1">
            <a:off x="467436" y="3661486"/>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3915851776"/>
              </p:ext>
            </p:extLst>
          </p:nvPr>
        </p:nvGraphicFramePr>
        <p:xfrm>
          <a:off x="609600" y="4054856"/>
          <a:ext cx="2286000" cy="259588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E</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F</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070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6</a:t>
            </a:r>
            <a:r>
              <a:rPr kumimoji="1" lang="en-US" sz="4000" b="1" cap="all" dirty="0" smtClean="0">
                <a:solidFill>
                  <a:schemeClr val="tx2"/>
                </a:solidFill>
                <a:latin typeface="Arial" pitchFamily="-110" charset="0"/>
              </a:rPr>
              <a:t>. Routing Protocols –  RIP &amp; OSPF</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flipH="1">
            <a:off x="6386199" y="3046609"/>
            <a:ext cx="2057400" cy="400110"/>
          </a:xfrm>
          <a:prstGeom prst="rect">
            <a:avLst/>
          </a:prstGeom>
          <a:noFill/>
        </p:spPr>
        <p:txBody>
          <a:bodyPr wrap="square" rtlCol="0">
            <a:spAutoFit/>
          </a:bodyPr>
          <a:lstStyle/>
          <a:p>
            <a:r>
              <a:rPr lang="en-US" sz="2000" b="1" dirty="0">
                <a:latin typeface="+mn-lt"/>
              </a:rPr>
              <a:t>F</a:t>
            </a:r>
            <a:r>
              <a:rPr lang="en-US" sz="2000" b="1" dirty="0" smtClean="0">
                <a:latin typeface="+mn-lt"/>
              </a:rPr>
              <a:t>: Routing Table</a:t>
            </a:r>
            <a:endParaRPr lang="en-US" sz="2000" b="1" dirty="0">
              <a:latin typeface="+mn-lt"/>
            </a:endParaRPr>
          </a:p>
        </p:txBody>
      </p:sp>
      <p:graphicFrame>
        <p:nvGraphicFramePr>
          <p:cNvPr id="49" name="Table 48"/>
          <p:cNvGraphicFramePr>
            <a:graphicFrameLocks noGrp="1"/>
          </p:cNvGraphicFramePr>
          <p:nvPr>
            <p:extLst>
              <p:ext uri="{D42A27DB-BD31-4B8C-83A1-F6EECF244321}">
                <p14:modId xmlns:p14="http://schemas.microsoft.com/office/powerpoint/2010/main" val="1630839613"/>
              </p:ext>
            </p:extLst>
          </p:nvPr>
        </p:nvGraphicFramePr>
        <p:xfrm>
          <a:off x="4661759" y="3558021"/>
          <a:ext cx="4262631" cy="2966720"/>
        </p:xfrm>
        <a:graphic>
          <a:graphicData uri="http://schemas.openxmlformats.org/drawingml/2006/table">
            <a:tbl>
              <a:tblPr firstRow="1" bandRow="1">
                <a:tableStyleId>{5C22544A-7EE6-4342-B048-85BDC9FD1C3A}</a:tableStyleId>
              </a:tblPr>
              <a:tblGrid>
                <a:gridCol w="2052831"/>
                <a:gridCol w="782158"/>
                <a:gridCol w="1427642"/>
              </a:tblGrid>
              <a:tr h="370840">
                <a:tc>
                  <a:txBody>
                    <a:bodyPr/>
                    <a:lstStyle/>
                    <a:p>
                      <a:r>
                        <a:rPr lang="en-US" sz="1800" dirty="0" err="1" smtClean="0">
                          <a:solidFill>
                            <a:schemeClr val="tx1"/>
                          </a:solidFill>
                        </a:rPr>
                        <a:t>Dst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11.0.0.0/16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12.0.0.0/16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2</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13.0.0.0/16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14.0.0.0/16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kern="1200" dirty="0" smtClean="0">
                          <a:solidFill>
                            <a:schemeClr val="dk1"/>
                          </a:solidFill>
                          <a:latin typeface="+mn-lt"/>
                          <a:ea typeface="+mn-ea"/>
                          <a:cs typeface="Arial" panose="020B0604020202020204" pitchFamily="34" charset="0"/>
                        </a:rPr>
                        <a:t>3</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17.0.0.5</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15.0.0.0/16</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16.0.0.0/16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17.0.0.5</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dirty="0" smtClean="0"/>
                        <a:t>17.0.0.0/16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connected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9" name="Group 8"/>
          <p:cNvGrpSpPr/>
          <p:nvPr/>
        </p:nvGrpSpPr>
        <p:grpSpPr>
          <a:xfrm>
            <a:off x="959958" y="228600"/>
            <a:ext cx="7650642" cy="3581400"/>
            <a:chOff x="959958" y="304800"/>
            <a:chExt cx="6202842" cy="3248622"/>
          </a:xfrm>
        </p:grpSpPr>
        <p:sp>
          <p:nvSpPr>
            <p:cNvPr id="4" name="Oval 3"/>
            <p:cNvSpPr/>
            <p:nvPr/>
          </p:nvSpPr>
          <p:spPr>
            <a:xfrm>
              <a:off x="116726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A</a:t>
              </a:r>
              <a:endParaRPr lang="en-US" sz="1800" b="1" dirty="0">
                <a:solidFill>
                  <a:srgbClr val="080808"/>
                </a:solidFill>
                <a:latin typeface="+mj-lt"/>
              </a:endParaRPr>
            </a:p>
          </p:txBody>
        </p:sp>
        <p:sp>
          <p:nvSpPr>
            <p:cNvPr id="26" name="Oval 25"/>
            <p:cNvSpPr/>
            <p:nvPr/>
          </p:nvSpPr>
          <p:spPr>
            <a:xfrm>
              <a:off x="2656565" y="304800"/>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B</a:t>
              </a:r>
              <a:endParaRPr lang="en-US" sz="2000" b="1" dirty="0">
                <a:solidFill>
                  <a:srgbClr val="080808"/>
                </a:solidFill>
                <a:latin typeface="+mj-lt"/>
              </a:endParaRPr>
            </a:p>
          </p:txBody>
        </p:sp>
        <p:sp>
          <p:nvSpPr>
            <p:cNvPr id="27" name="Oval 26"/>
            <p:cNvSpPr/>
            <p:nvPr/>
          </p:nvSpPr>
          <p:spPr>
            <a:xfrm>
              <a:off x="2656565"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C</a:t>
              </a:r>
              <a:endParaRPr lang="en-US" sz="1800" b="1" dirty="0">
                <a:solidFill>
                  <a:srgbClr val="080808"/>
                </a:solidFill>
                <a:latin typeface="+mj-lt"/>
              </a:endParaRPr>
            </a:p>
          </p:txBody>
        </p:sp>
        <p:sp>
          <p:nvSpPr>
            <p:cNvPr id="28" name="Oval 27"/>
            <p:cNvSpPr/>
            <p:nvPr/>
          </p:nvSpPr>
          <p:spPr>
            <a:xfrm>
              <a:off x="2656565" y="293881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D</a:t>
              </a:r>
              <a:endParaRPr lang="en-US" sz="1800" b="1" dirty="0">
                <a:solidFill>
                  <a:srgbClr val="080808"/>
                </a:solidFill>
                <a:latin typeface="+mj-lt"/>
              </a:endParaRPr>
            </a:p>
          </p:txBody>
        </p:sp>
        <p:sp>
          <p:nvSpPr>
            <p:cNvPr id="29" name="Oval 28"/>
            <p:cNvSpPr/>
            <p:nvPr/>
          </p:nvSpPr>
          <p:spPr>
            <a:xfrm>
              <a:off x="4058257"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solidFill>
                    <a:srgbClr val="080808"/>
                  </a:solidFill>
                  <a:latin typeface="+mj-lt"/>
                </a:rPr>
                <a:t>E</a:t>
              </a:r>
              <a:endParaRPr lang="en-US" sz="1800" b="1" dirty="0">
                <a:solidFill>
                  <a:srgbClr val="080808"/>
                </a:solidFill>
                <a:latin typeface="+mj-lt"/>
              </a:endParaRPr>
            </a:p>
          </p:txBody>
        </p:sp>
        <p:cxnSp>
          <p:nvCxnSpPr>
            <p:cNvPr id="6" name="Straight Connector 5"/>
            <p:cNvCxnSpPr>
              <a:stCxn id="4" idx="0"/>
              <a:endCxn id="26" idx="2"/>
            </p:cNvCxnSpPr>
            <p:nvPr/>
          </p:nvCxnSpPr>
          <p:spPr>
            <a:xfrm flipV="1">
              <a:off x="1473888" y="612102"/>
              <a:ext cx="1182677" cy="94430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780508" y="1863710"/>
              <a:ext cx="876057"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3269805" y="612102"/>
              <a:ext cx="1095072" cy="94430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1473888" y="2171012"/>
              <a:ext cx="1182677" cy="107510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963185" y="2171012"/>
              <a:ext cx="0" cy="76780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3269805" y="2171012"/>
              <a:ext cx="1095072" cy="1075108"/>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59958" y="74955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11.0.0.0/16</a:t>
              </a:r>
              <a:endParaRPr lang="en-US" sz="1800" b="1" dirty="0">
                <a:solidFill>
                  <a:schemeClr val="accent1">
                    <a:lumMod val="75000"/>
                  </a:schemeClr>
                </a:solidFill>
                <a:latin typeface="+mj-lt"/>
              </a:endParaRPr>
            </a:p>
          </p:txBody>
        </p:sp>
        <p:sp>
          <p:nvSpPr>
            <p:cNvPr id="30" name="Oval 29"/>
            <p:cNvSpPr/>
            <p:nvPr/>
          </p:nvSpPr>
          <p:spPr>
            <a:xfrm>
              <a:off x="6549560" y="1556408"/>
              <a:ext cx="613240" cy="61460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smtClean="0">
                  <a:solidFill>
                    <a:srgbClr val="080808"/>
                  </a:solidFill>
                  <a:latin typeface="+mj-lt"/>
                </a:rPr>
                <a:t>F</a:t>
              </a:r>
              <a:endParaRPr lang="en-US" sz="1800" b="1" dirty="0">
                <a:solidFill>
                  <a:srgbClr val="080808"/>
                </a:solidFill>
                <a:latin typeface="+mj-lt"/>
              </a:endParaRPr>
            </a:p>
          </p:txBody>
        </p:sp>
        <p:cxnSp>
          <p:nvCxnSpPr>
            <p:cNvPr id="31" name="Straight Connector 30"/>
            <p:cNvCxnSpPr>
              <a:stCxn id="29" idx="6"/>
              <a:endCxn id="30" idx="2"/>
            </p:cNvCxnSpPr>
            <p:nvPr/>
          </p:nvCxnSpPr>
          <p:spPr>
            <a:xfrm>
              <a:off x="4671497" y="1863710"/>
              <a:ext cx="1878063"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291002" y="33081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.2</a:t>
              </a:r>
              <a:endParaRPr lang="en-US" sz="1800" b="1" dirty="0">
                <a:solidFill>
                  <a:schemeClr val="accent1">
                    <a:lumMod val="75000"/>
                  </a:schemeClr>
                </a:solidFill>
                <a:latin typeface="+mj-lt"/>
              </a:endParaRPr>
            </a:p>
          </p:txBody>
        </p:sp>
        <p:sp>
          <p:nvSpPr>
            <p:cNvPr id="38" name="TextBox 37"/>
            <p:cNvSpPr txBox="1"/>
            <p:nvPr/>
          </p:nvSpPr>
          <p:spPr>
            <a:xfrm>
              <a:off x="3668563" y="792935"/>
              <a:ext cx="1007491" cy="335014"/>
            </a:xfrm>
            <a:prstGeom prst="rect">
              <a:avLst/>
            </a:prstGeom>
            <a:noFill/>
          </p:spPr>
          <p:txBody>
            <a:bodyPr wrap="none" rtlCol="0">
              <a:spAutoFit/>
            </a:bodyPr>
            <a:lstStyle/>
            <a:p>
              <a:r>
                <a:rPr lang="en-US" sz="1800" b="1" dirty="0" smtClean="0">
                  <a:solidFill>
                    <a:schemeClr val="accent1">
                      <a:lumMod val="75000"/>
                    </a:schemeClr>
                  </a:solidFill>
                  <a:latin typeface="+mj-lt"/>
                </a:rPr>
                <a:t>12.0.0.0/16</a:t>
              </a:r>
              <a:endParaRPr lang="en-US" sz="1800" b="1" dirty="0">
                <a:solidFill>
                  <a:schemeClr val="accent1">
                    <a:lumMod val="75000"/>
                  </a:schemeClr>
                </a:solidFill>
                <a:latin typeface="+mj-lt"/>
              </a:endParaRPr>
            </a:p>
          </p:txBody>
        </p:sp>
        <p:sp>
          <p:nvSpPr>
            <p:cNvPr id="39" name="TextBox 38"/>
            <p:cNvSpPr txBox="1"/>
            <p:nvPr/>
          </p:nvSpPr>
          <p:spPr>
            <a:xfrm>
              <a:off x="1999522" y="1201967"/>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13.0.0.0/16</a:t>
              </a:r>
              <a:endParaRPr lang="en-US" sz="1800" b="1" dirty="0">
                <a:solidFill>
                  <a:schemeClr val="accent1">
                    <a:lumMod val="75000"/>
                  </a:schemeClr>
                </a:solidFill>
                <a:latin typeface="+mj-lt"/>
              </a:endParaRPr>
            </a:p>
          </p:txBody>
        </p:sp>
        <p:sp>
          <p:nvSpPr>
            <p:cNvPr id="40" name="TextBox 39"/>
            <p:cNvSpPr txBox="1"/>
            <p:nvPr/>
          </p:nvSpPr>
          <p:spPr>
            <a:xfrm>
              <a:off x="1657694" y="1931954"/>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.1</a:t>
              </a:r>
              <a:endParaRPr lang="en-US" sz="1800" b="1" dirty="0">
                <a:solidFill>
                  <a:schemeClr val="accent1">
                    <a:lumMod val="75000"/>
                  </a:schemeClr>
                </a:solidFill>
                <a:latin typeface="+mj-lt"/>
              </a:endParaRPr>
            </a:p>
          </p:txBody>
        </p:sp>
        <p:sp>
          <p:nvSpPr>
            <p:cNvPr id="41" name="TextBox 40"/>
            <p:cNvSpPr txBox="1"/>
            <p:nvPr/>
          </p:nvSpPr>
          <p:spPr>
            <a:xfrm>
              <a:off x="965901" y="2725381"/>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14.0.0.0/16</a:t>
              </a:r>
              <a:endParaRPr lang="en-US" sz="1800" b="1" dirty="0">
                <a:solidFill>
                  <a:schemeClr val="accent1">
                    <a:lumMod val="75000"/>
                  </a:schemeClr>
                </a:solidFill>
                <a:latin typeface="+mj-lt"/>
              </a:endParaRPr>
            </a:p>
          </p:txBody>
        </p:sp>
        <p:sp>
          <p:nvSpPr>
            <p:cNvPr id="43" name="TextBox 42"/>
            <p:cNvSpPr txBox="1"/>
            <p:nvPr/>
          </p:nvSpPr>
          <p:spPr>
            <a:xfrm>
              <a:off x="2425915" y="2364262"/>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15.0.0.0/16</a:t>
              </a:r>
              <a:endParaRPr lang="en-US" sz="1800" b="1" dirty="0">
                <a:solidFill>
                  <a:schemeClr val="accent1">
                    <a:lumMod val="75000"/>
                  </a:schemeClr>
                </a:solidFill>
                <a:latin typeface="+mj-lt"/>
              </a:endParaRPr>
            </a:p>
          </p:txBody>
        </p:sp>
        <p:sp>
          <p:nvSpPr>
            <p:cNvPr id="45" name="TextBox 44"/>
            <p:cNvSpPr txBox="1"/>
            <p:nvPr/>
          </p:nvSpPr>
          <p:spPr>
            <a:xfrm>
              <a:off x="3743553" y="2687213"/>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16.0.0.0/16</a:t>
              </a:r>
              <a:endParaRPr lang="en-US" sz="1800" b="1" dirty="0">
                <a:solidFill>
                  <a:schemeClr val="accent1">
                    <a:lumMod val="75000"/>
                  </a:schemeClr>
                </a:solidFill>
                <a:latin typeface="+mj-lt"/>
              </a:endParaRPr>
            </a:p>
          </p:txBody>
        </p:sp>
        <p:sp>
          <p:nvSpPr>
            <p:cNvPr id="46" name="TextBox 45"/>
            <p:cNvSpPr txBox="1"/>
            <p:nvPr/>
          </p:nvSpPr>
          <p:spPr>
            <a:xfrm>
              <a:off x="5067898" y="1485348"/>
              <a:ext cx="1242648" cy="369332"/>
            </a:xfrm>
            <a:prstGeom prst="rect">
              <a:avLst/>
            </a:prstGeom>
            <a:noFill/>
          </p:spPr>
          <p:txBody>
            <a:bodyPr wrap="none" rtlCol="0">
              <a:spAutoFit/>
            </a:bodyPr>
            <a:lstStyle/>
            <a:p>
              <a:r>
                <a:rPr lang="en-US" sz="1800" b="1" dirty="0" smtClean="0">
                  <a:solidFill>
                    <a:schemeClr val="accent1">
                      <a:lumMod val="75000"/>
                    </a:schemeClr>
                  </a:solidFill>
                  <a:latin typeface="+mj-lt"/>
                </a:rPr>
                <a:t>17.0.0.0/16</a:t>
              </a:r>
              <a:endParaRPr lang="en-US" sz="1800" b="1" dirty="0">
                <a:solidFill>
                  <a:schemeClr val="accent1">
                    <a:lumMod val="75000"/>
                  </a:schemeClr>
                </a:solidFill>
                <a:latin typeface="+mj-lt"/>
              </a:endParaRPr>
            </a:p>
          </p:txBody>
        </p:sp>
        <p:sp>
          <p:nvSpPr>
            <p:cNvPr id="50" name="TextBox 49"/>
            <p:cNvSpPr txBox="1"/>
            <p:nvPr/>
          </p:nvSpPr>
          <p:spPr>
            <a:xfrm>
              <a:off x="4620480" y="1896468"/>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.5</a:t>
              </a:r>
              <a:endParaRPr lang="en-US" sz="1800" b="1" dirty="0">
                <a:solidFill>
                  <a:schemeClr val="accent1">
                    <a:lumMod val="75000"/>
                  </a:schemeClr>
                </a:solidFill>
                <a:latin typeface="+mj-lt"/>
              </a:endParaRPr>
            </a:p>
          </p:txBody>
        </p:sp>
        <p:sp>
          <p:nvSpPr>
            <p:cNvPr id="51" name="TextBox 50"/>
            <p:cNvSpPr txBox="1"/>
            <p:nvPr/>
          </p:nvSpPr>
          <p:spPr>
            <a:xfrm>
              <a:off x="6193372" y="1872741"/>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.6</a:t>
              </a:r>
              <a:endParaRPr lang="en-US" sz="1800" b="1" dirty="0">
                <a:solidFill>
                  <a:schemeClr val="accent1">
                    <a:lumMod val="75000"/>
                  </a:schemeClr>
                </a:solidFill>
                <a:latin typeface="+mj-lt"/>
              </a:endParaRPr>
            </a:p>
          </p:txBody>
        </p:sp>
        <p:sp>
          <p:nvSpPr>
            <p:cNvPr id="52" name="TextBox 51"/>
            <p:cNvSpPr txBox="1"/>
            <p:nvPr/>
          </p:nvSpPr>
          <p:spPr>
            <a:xfrm>
              <a:off x="3280165" y="3124430"/>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.4</a:t>
              </a:r>
              <a:endParaRPr lang="en-US" sz="1800" b="1" dirty="0">
                <a:solidFill>
                  <a:schemeClr val="accent1">
                    <a:lumMod val="75000"/>
                  </a:schemeClr>
                </a:solidFill>
                <a:latin typeface="+mj-lt"/>
              </a:endParaRPr>
            </a:p>
          </p:txBody>
        </p:sp>
        <p:sp>
          <p:nvSpPr>
            <p:cNvPr id="53" name="TextBox 52"/>
            <p:cNvSpPr txBox="1"/>
            <p:nvPr/>
          </p:nvSpPr>
          <p:spPr>
            <a:xfrm>
              <a:off x="3040694" y="2000146"/>
              <a:ext cx="356188" cy="369332"/>
            </a:xfrm>
            <a:prstGeom prst="rect">
              <a:avLst/>
            </a:prstGeom>
            <a:noFill/>
          </p:spPr>
          <p:txBody>
            <a:bodyPr wrap="none" rtlCol="0">
              <a:spAutoFit/>
            </a:bodyPr>
            <a:lstStyle/>
            <a:p>
              <a:r>
                <a:rPr lang="en-US" sz="1800" b="1" dirty="0" smtClean="0">
                  <a:solidFill>
                    <a:schemeClr val="accent1">
                      <a:lumMod val="75000"/>
                    </a:schemeClr>
                  </a:solidFill>
                  <a:latin typeface="+mj-lt"/>
                </a:rPr>
                <a:t>.3</a:t>
              </a:r>
              <a:endParaRPr lang="en-US" sz="1800" b="1" dirty="0">
                <a:solidFill>
                  <a:schemeClr val="accent1">
                    <a:lumMod val="75000"/>
                  </a:schemeClr>
                </a:solidFill>
                <a:latin typeface="+mj-lt"/>
              </a:endParaRPr>
            </a:p>
          </p:txBody>
        </p:sp>
      </p:grpSp>
    </p:spTree>
    <p:extLst>
      <p:ext uri="{BB962C8B-B14F-4D97-AF65-F5344CB8AC3E}">
        <p14:creationId xmlns:p14="http://schemas.microsoft.com/office/powerpoint/2010/main" val="3233147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US" altLang="en-US"/>
              <a:t>Characteristics of Distance Vector Routing</a:t>
            </a:r>
          </a:p>
        </p:txBody>
      </p:sp>
      <p:sp>
        <p:nvSpPr>
          <p:cNvPr id="299011" name="Rectangle 3"/>
          <p:cNvSpPr>
            <a:spLocks noGrp="1" noChangeArrowheads="1"/>
          </p:cNvSpPr>
          <p:nvPr>
            <p:ph type="body" idx="1"/>
          </p:nvPr>
        </p:nvSpPr>
        <p:spPr/>
        <p:txBody>
          <a:bodyPr/>
          <a:lstStyle/>
          <a:p>
            <a:r>
              <a:rPr lang="en-US" altLang="en-US" b="1">
                <a:solidFill>
                  <a:schemeClr val="accent2"/>
                </a:solidFill>
              </a:rPr>
              <a:t>Periodic Updates:</a:t>
            </a:r>
            <a:r>
              <a:rPr lang="en-US" altLang="en-US"/>
              <a:t> Updates to the routing tables are sent at the end of a certain time period. A typical value is 90 seconds.</a:t>
            </a:r>
          </a:p>
          <a:p>
            <a:r>
              <a:rPr lang="en-US" altLang="en-US" b="1">
                <a:solidFill>
                  <a:schemeClr val="accent2"/>
                </a:solidFill>
              </a:rPr>
              <a:t>Triggered Updates:</a:t>
            </a:r>
            <a:r>
              <a:rPr lang="en-US" altLang="en-US"/>
              <a:t> If a metric changes on a link, a router immediately sends out an update without waiting for the end of the update period.</a:t>
            </a:r>
          </a:p>
          <a:p>
            <a:r>
              <a:rPr lang="en-US" altLang="en-US" b="1">
                <a:solidFill>
                  <a:schemeClr val="accent2"/>
                </a:solidFill>
              </a:rPr>
              <a:t>Full Routing Table Update</a:t>
            </a:r>
            <a:r>
              <a:rPr lang="en-US" altLang="en-US"/>
              <a:t>: Most  distance vector routing protocol send their neighbors the entire routing table (not only entries which change).</a:t>
            </a:r>
          </a:p>
          <a:p>
            <a:r>
              <a:rPr lang="en-US" altLang="en-US" b="1">
                <a:solidFill>
                  <a:schemeClr val="accent2"/>
                </a:solidFill>
              </a:rPr>
              <a:t>Route invalidation timers:</a:t>
            </a:r>
            <a:r>
              <a:rPr lang="en-US" altLang="en-US"/>
              <a:t> Routing table entries are invalid if they are not refreshed. A typical value is to invalidate an entry if no update is received after 3-6  update periods.</a:t>
            </a:r>
          </a:p>
          <a:p>
            <a:endParaRPr lang="en-US" altLang="en-US"/>
          </a:p>
        </p:txBody>
      </p:sp>
    </p:spTree>
    <p:extLst>
      <p:ext uri="{BB962C8B-B14F-4D97-AF65-F5344CB8AC3E}">
        <p14:creationId xmlns:p14="http://schemas.microsoft.com/office/powerpoint/2010/main" val="40194960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t>The Count-to-Infinity Problem</a:t>
            </a:r>
          </a:p>
        </p:txBody>
      </p:sp>
      <p:sp>
        <p:nvSpPr>
          <p:cNvPr id="288771" name="Rectangle 3"/>
          <p:cNvSpPr>
            <a:spLocks noGrp="1" noChangeArrowheads="1"/>
          </p:cNvSpPr>
          <p:nvPr>
            <p:ph type="body" idx="1"/>
          </p:nvPr>
        </p:nvSpPr>
        <p:spPr/>
        <p:txBody>
          <a:bodyPr/>
          <a:lstStyle/>
          <a:p>
            <a:endParaRPr lang="en-US" altLang="en-US"/>
          </a:p>
          <a:p>
            <a:endParaRPr lang="en-US" altLang="en-US"/>
          </a:p>
        </p:txBody>
      </p:sp>
      <p:sp>
        <p:nvSpPr>
          <p:cNvPr id="288773" name="Oval 5"/>
          <p:cNvSpPr>
            <a:spLocks noChangeArrowheads="1"/>
          </p:cNvSpPr>
          <p:nvPr/>
        </p:nvSpPr>
        <p:spPr bwMode="auto">
          <a:xfrm>
            <a:off x="990600" y="1371600"/>
            <a:ext cx="642938"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A</a:t>
            </a:r>
            <a:endParaRPr lang="en-US" altLang="en-US" i="0">
              <a:solidFill>
                <a:srgbClr val="FFFF00"/>
              </a:solidFill>
              <a:latin typeface="Times New Roman" panose="02020603050405020304" pitchFamily="18" charset="0"/>
            </a:endParaRPr>
          </a:p>
        </p:txBody>
      </p:sp>
      <p:sp>
        <p:nvSpPr>
          <p:cNvPr id="288774" name="Oval 6"/>
          <p:cNvSpPr>
            <a:spLocks noChangeArrowheads="1"/>
          </p:cNvSpPr>
          <p:nvPr/>
        </p:nvSpPr>
        <p:spPr bwMode="auto">
          <a:xfrm>
            <a:off x="4800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B</a:t>
            </a:r>
            <a:endParaRPr lang="en-US" altLang="en-US" i="0">
              <a:solidFill>
                <a:srgbClr val="FFFF00"/>
              </a:solidFill>
              <a:latin typeface="Times New Roman" panose="02020603050405020304" pitchFamily="18" charset="0"/>
            </a:endParaRPr>
          </a:p>
        </p:txBody>
      </p:sp>
      <p:sp>
        <p:nvSpPr>
          <p:cNvPr id="288775" name="Oval 7"/>
          <p:cNvSpPr>
            <a:spLocks noChangeArrowheads="1"/>
          </p:cNvSpPr>
          <p:nvPr/>
        </p:nvSpPr>
        <p:spPr bwMode="auto">
          <a:xfrm>
            <a:off x="7467600" y="1371600"/>
            <a:ext cx="644525" cy="619125"/>
          </a:xfrm>
          <a:prstGeom prst="ellipse">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38100">
                <a:solidFill>
                  <a:schemeClr val="tx1"/>
                </a:solidFill>
                <a:round/>
                <a:headEnd/>
                <a:tailEnd/>
              </a14:hiddenLine>
            </a:ext>
          </a:extLst>
        </p:spPr>
        <p:txBody>
          <a:bodyPr wrap="none" lIns="91433" tIns="137160" rIns="91433" bIns="228600" anchor="ctr" anchorCtr="1"/>
          <a:lstStyle/>
          <a:p>
            <a:pPr algn="ctr">
              <a:spcBef>
                <a:spcPct val="0"/>
              </a:spcBef>
              <a:spcAft>
                <a:spcPct val="0"/>
              </a:spcAft>
              <a:buFontTx/>
              <a:buNone/>
            </a:pPr>
            <a:r>
              <a:rPr lang="en-US" altLang="en-US" b="1" i="0">
                <a:solidFill>
                  <a:schemeClr val="bg2"/>
                </a:solidFill>
                <a:latin typeface="Arial" panose="020B0604020202020204" pitchFamily="34" charset="0"/>
              </a:rPr>
              <a:t>C</a:t>
            </a:r>
            <a:endParaRPr lang="en-US" altLang="en-US" i="0">
              <a:solidFill>
                <a:srgbClr val="FFFF00"/>
              </a:solidFill>
              <a:latin typeface="Times New Roman" panose="02020603050405020304" pitchFamily="18" charset="0"/>
            </a:endParaRPr>
          </a:p>
        </p:txBody>
      </p:sp>
      <p:cxnSp>
        <p:nvCxnSpPr>
          <p:cNvPr id="288779" name="AutoShape 11"/>
          <p:cNvCxnSpPr>
            <a:cxnSpLocks noChangeShapeType="1"/>
            <a:stCxn id="288773" idx="6"/>
            <a:endCxn id="288774" idx="2"/>
          </p:cNvCxnSpPr>
          <p:nvPr/>
        </p:nvCxnSpPr>
        <p:spPr bwMode="auto">
          <a:xfrm>
            <a:off x="1633538" y="1681163"/>
            <a:ext cx="3167062"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288781" name="AutoShape 13"/>
          <p:cNvCxnSpPr>
            <a:cxnSpLocks noChangeShapeType="1"/>
            <a:stCxn id="288775" idx="2"/>
            <a:endCxn id="288774" idx="6"/>
          </p:cNvCxnSpPr>
          <p:nvPr/>
        </p:nvCxnSpPr>
        <p:spPr bwMode="auto">
          <a:xfrm flipH="1">
            <a:off x="5445125" y="1681163"/>
            <a:ext cx="2022475"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sp>
        <p:nvSpPr>
          <p:cNvPr id="288788" name="Text Box 20"/>
          <p:cNvSpPr txBox="1">
            <a:spLocks noChangeArrowheads="1"/>
          </p:cNvSpPr>
          <p:nvPr/>
        </p:nvSpPr>
        <p:spPr bwMode="auto">
          <a:xfrm>
            <a:off x="32004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sp>
        <p:nvSpPr>
          <p:cNvPr id="288797" name="Text Box 29"/>
          <p:cNvSpPr txBox="1">
            <a:spLocks noChangeArrowheads="1"/>
          </p:cNvSpPr>
          <p:nvPr/>
        </p:nvSpPr>
        <p:spPr bwMode="auto">
          <a:xfrm>
            <a:off x="6400800" y="1371600"/>
            <a:ext cx="35401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107763" dir="13500000" algn="ctr" rotWithShape="0">
                    <a:schemeClr val="bg2"/>
                  </a:outerShdw>
                </a:effectLst>
              </a14:hiddenEffects>
            </a:ext>
          </a:extLst>
        </p:spPr>
        <p:txBody>
          <a:bodyPr wrap="none" lIns="91433" tIns="45717" rIns="91433" bIns="228600" anchorCtr="1">
            <a:spAutoFit/>
            <a:flatTx/>
          </a:bodyPr>
          <a:lstStyle/>
          <a:p>
            <a:pPr>
              <a:spcBef>
                <a:spcPct val="50000"/>
              </a:spcBef>
              <a:spcAft>
                <a:spcPct val="0"/>
              </a:spcAft>
              <a:buFontTx/>
              <a:buNone/>
            </a:pPr>
            <a:r>
              <a:rPr lang="en-US" altLang="en-US" b="1" i="0">
                <a:solidFill>
                  <a:schemeClr val="tx1"/>
                </a:solidFill>
                <a:latin typeface="Arial" panose="020B0604020202020204" pitchFamily="34" charset="0"/>
              </a:rPr>
              <a:t>1</a:t>
            </a:r>
            <a:endParaRPr lang="en-US" altLang="en-US" i="0">
              <a:solidFill>
                <a:schemeClr val="tx1"/>
              </a:solidFill>
              <a:latin typeface="Times New Roman" panose="02020603050405020304" pitchFamily="18" charset="0"/>
            </a:endParaRPr>
          </a:p>
        </p:txBody>
      </p:sp>
      <p:graphicFrame>
        <p:nvGraphicFramePr>
          <p:cNvPr id="288799" name="Object 31"/>
          <p:cNvGraphicFramePr>
            <a:graphicFrameLocks noChangeAspect="1"/>
          </p:cNvGraphicFramePr>
          <p:nvPr/>
        </p:nvGraphicFramePr>
        <p:xfrm>
          <a:off x="381000" y="1981200"/>
          <a:ext cx="7905750" cy="4533900"/>
        </p:xfrm>
        <a:graphic>
          <a:graphicData uri="http://schemas.openxmlformats.org/presentationml/2006/ole">
            <mc:AlternateContent xmlns:mc="http://schemas.openxmlformats.org/markup-compatibility/2006">
              <mc:Choice xmlns:v="urn:schemas-microsoft-com:vml" Requires="v">
                <p:oleObj spid="_x0000_s522255" name="VISIO" r:id="rId3" imgW="9027720" imgH="5144040" progId="Visio.Drawing.4">
                  <p:embed/>
                </p:oleObj>
              </mc:Choice>
              <mc:Fallback>
                <p:oleObj name="VISIO" r:id="rId3" imgW="9027720" imgH="514404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7905750" cy="4533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470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ltLang="en-US"/>
              <a:t>Count-to-Infinity </a:t>
            </a:r>
          </a:p>
        </p:txBody>
      </p:sp>
      <p:sp>
        <p:nvSpPr>
          <p:cNvPr id="289795" name="Rectangle 3"/>
          <p:cNvSpPr>
            <a:spLocks noGrp="1" noChangeArrowheads="1"/>
          </p:cNvSpPr>
          <p:nvPr>
            <p:ph type="body" idx="1"/>
          </p:nvPr>
        </p:nvSpPr>
        <p:spPr/>
        <p:txBody>
          <a:bodyPr/>
          <a:lstStyle/>
          <a:p>
            <a:r>
              <a:rPr lang="en-US" altLang="en-US"/>
              <a:t>The reason for the count-to-infinity problem is that each node only has a “next-hop-view” </a:t>
            </a:r>
          </a:p>
          <a:p>
            <a:r>
              <a:rPr lang="en-US" altLang="en-US"/>
              <a:t>For example, in the first step, A did not realize that its route (with cost 2) to C went through node B</a:t>
            </a:r>
          </a:p>
          <a:p>
            <a:endParaRPr lang="en-US" altLang="en-US"/>
          </a:p>
          <a:p>
            <a:r>
              <a:rPr lang="en-US" altLang="en-US"/>
              <a:t>How can the Count-to-Infinity problem be solved?</a:t>
            </a:r>
          </a:p>
          <a:p>
            <a:endParaRPr lang="en-US" altLang="en-US"/>
          </a:p>
        </p:txBody>
      </p:sp>
    </p:spTree>
    <p:extLst>
      <p:ext uri="{BB962C8B-B14F-4D97-AF65-F5344CB8AC3E}">
        <p14:creationId xmlns:p14="http://schemas.microsoft.com/office/powerpoint/2010/main" val="11500014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Count-to-Infinity </a:t>
            </a:r>
          </a:p>
        </p:txBody>
      </p:sp>
      <p:sp>
        <p:nvSpPr>
          <p:cNvPr id="291843" name="Rectangle 3"/>
          <p:cNvSpPr>
            <a:spLocks noGrp="1" noChangeArrowheads="1"/>
          </p:cNvSpPr>
          <p:nvPr>
            <p:ph type="body" idx="1"/>
          </p:nvPr>
        </p:nvSpPr>
        <p:spPr>
          <a:xfrm>
            <a:off x="628650" y="1447800"/>
            <a:ext cx="8286750" cy="4729163"/>
          </a:xfrm>
        </p:spPr>
        <p:txBody>
          <a:bodyPr/>
          <a:lstStyle/>
          <a:p>
            <a:r>
              <a:rPr lang="en-US" altLang="en-US" sz="2400" dirty="0"/>
              <a:t>The reason for the count-to-infinity problem is that each node only has a “next-hop-view” </a:t>
            </a:r>
          </a:p>
          <a:p>
            <a:r>
              <a:rPr lang="en-US" altLang="en-US" sz="2400" dirty="0"/>
              <a:t>For example, in the first step, A did not realize that its route (with cost 2) to C went through node </a:t>
            </a:r>
            <a:r>
              <a:rPr lang="en-US" altLang="en-US" sz="2400" dirty="0" smtClean="0"/>
              <a:t>B</a:t>
            </a:r>
            <a:endParaRPr lang="en-US" altLang="en-US" sz="2400" dirty="0"/>
          </a:p>
          <a:p>
            <a:r>
              <a:rPr lang="en-US" altLang="en-US" sz="2400" dirty="0"/>
              <a:t>How can the Count-to-Infinity problem be solved?</a:t>
            </a:r>
          </a:p>
          <a:p>
            <a:r>
              <a:rPr lang="en-US" altLang="en-US" sz="2400" b="1" dirty="0" smtClean="0">
                <a:solidFill>
                  <a:srgbClr val="FF0000"/>
                </a:solidFill>
              </a:rPr>
              <a:t>Solution:</a:t>
            </a:r>
            <a:r>
              <a:rPr lang="en-US" altLang="en-US" sz="2400" b="1" dirty="0" smtClean="0"/>
              <a:t> </a:t>
            </a:r>
            <a:r>
              <a:rPr lang="en-US" altLang="en-US" sz="2400" dirty="0"/>
              <a:t>Never advertise the cost to a neighbor if this neighbor is the next hop on the current path </a:t>
            </a:r>
            <a:r>
              <a:rPr lang="en-US" altLang="en-US" sz="2400" b="1" dirty="0">
                <a:solidFill>
                  <a:schemeClr val="accent2"/>
                </a:solidFill>
              </a:rPr>
              <a:t>(Split Horizon)</a:t>
            </a:r>
            <a:endParaRPr lang="en-US" altLang="en-US" sz="2400" b="1" dirty="0"/>
          </a:p>
          <a:p>
            <a:pPr lvl="3"/>
            <a:r>
              <a:rPr lang="en-US" altLang="en-US" sz="2400" dirty="0"/>
              <a:t>Example: A would not send the first routing update to B, since B is the next hop on A’s current route to C</a:t>
            </a:r>
          </a:p>
          <a:p>
            <a:pPr lvl="3"/>
            <a:r>
              <a:rPr lang="en-US" altLang="en-US" sz="2400" dirty="0"/>
              <a:t>Split Horizon does not solve count-to-infinity in all cases!</a:t>
            </a:r>
          </a:p>
        </p:txBody>
      </p:sp>
    </p:spTree>
    <p:extLst>
      <p:ext uri="{BB962C8B-B14F-4D97-AF65-F5344CB8AC3E}">
        <p14:creationId xmlns:p14="http://schemas.microsoft.com/office/powerpoint/2010/main" val="2614244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xfrm>
            <a:off x="685800" y="306388"/>
            <a:ext cx="6870700" cy="8366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TW" dirty="0">
                <a:solidFill>
                  <a:srgbClr val="0000CC"/>
                </a:solidFill>
              </a:rPr>
              <a:t>Split Horizon and Poison Reverse</a:t>
            </a:r>
          </a:p>
        </p:txBody>
      </p:sp>
      <p:sp>
        <p:nvSpPr>
          <p:cNvPr id="892931" name="Rectangle 3"/>
          <p:cNvSpPr>
            <a:spLocks noGrp="1" noChangeArrowheads="1"/>
          </p:cNvSpPr>
          <p:nvPr>
            <p:ph type="body" idx="1"/>
          </p:nvPr>
        </p:nvSpPr>
        <p:spPr>
          <a:xfrm>
            <a:off x="685800" y="1219200"/>
            <a:ext cx="7696200" cy="4876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lnSpc>
                <a:spcPct val="120000"/>
              </a:lnSpc>
              <a:buNone/>
            </a:pPr>
            <a:endParaRPr lang="en-US" altLang="zh-TW" dirty="0">
              <a:solidFill>
                <a:srgbClr val="0000CC"/>
              </a:solidFill>
            </a:endParaRPr>
          </a:p>
          <a:p>
            <a:pPr lvl="1"/>
            <a:r>
              <a:rPr lang="en-US" altLang="zh-TW" sz="2600" dirty="0">
                <a:solidFill>
                  <a:srgbClr val="FF0000"/>
                </a:solidFill>
              </a:rPr>
              <a:t>One drawback of Split Horizon</a:t>
            </a:r>
          </a:p>
          <a:p>
            <a:pPr lvl="2"/>
            <a:r>
              <a:rPr lang="en-US" altLang="zh-TW" sz="2200" dirty="0"/>
              <a:t>Normally, the DV protocol uses a timer and if there is no news about a route, the node deletes the route from its table</a:t>
            </a:r>
          </a:p>
          <a:p>
            <a:pPr lvl="2"/>
            <a:r>
              <a:rPr lang="en-US" altLang="zh-TW" sz="2200" dirty="0"/>
              <a:t>In the previous e.g., node </a:t>
            </a:r>
            <a:r>
              <a:rPr lang="en-US" altLang="zh-TW" sz="2200" dirty="0" smtClean="0"/>
              <a:t>B cannot </a:t>
            </a:r>
            <a:r>
              <a:rPr lang="en-US" altLang="zh-TW" sz="2200" dirty="0"/>
              <a:t>guess that this is due to split horizon or because </a:t>
            </a:r>
            <a:r>
              <a:rPr lang="en-US" altLang="zh-TW" sz="2200" dirty="0" smtClean="0"/>
              <a:t>A has </a:t>
            </a:r>
            <a:r>
              <a:rPr lang="en-US" altLang="zh-TW" sz="2200" dirty="0"/>
              <a:t>not received any news about </a:t>
            </a:r>
            <a:r>
              <a:rPr lang="en-US" altLang="zh-TW" sz="2200" dirty="0" smtClean="0"/>
              <a:t>C recently</a:t>
            </a:r>
            <a:endParaRPr lang="en-US" altLang="zh-TW" sz="2200" dirty="0"/>
          </a:p>
          <a:p>
            <a:pPr lvl="1"/>
            <a:r>
              <a:rPr lang="en-US" altLang="zh-TW" sz="2600" dirty="0">
                <a:solidFill>
                  <a:srgbClr val="FF0000"/>
                </a:solidFill>
              </a:rPr>
              <a:t>Poison Reverse</a:t>
            </a:r>
          </a:p>
          <a:p>
            <a:pPr lvl="2"/>
            <a:r>
              <a:rPr lang="en-US" altLang="zh-TW" sz="2200" dirty="0"/>
              <a:t>Node </a:t>
            </a:r>
            <a:r>
              <a:rPr lang="en-US" altLang="zh-TW" sz="2200" dirty="0" smtClean="0"/>
              <a:t>A can </a:t>
            </a:r>
            <a:r>
              <a:rPr lang="en-US" altLang="zh-TW" sz="2200" dirty="0"/>
              <a:t>still advertise the value for </a:t>
            </a:r>
            <a:r>
              <a:rPr lang="en-US" altLang="zh-TW" sz="2200" dirty="0" smtClean="0"/>
              <a:t>C, </a:t>
            </a:r>
            <a:r>
              <a:rPr lang="en-US" altLang="zh-TW" sz="2200" dirty="0"/>
              <a:t>but is the source of information is </a:t>
            </a:r>
            <a:r>
              <a:rPr lang="en-US" altLang="zh-TW" sz="2200" dirty="0" smtClean="0"/>
              <a:t>B, </a:t>
            </a:r>
            <a:r>
              <a:rPr lang="en-US" altLang="zh-TW" sz="2200" dirty="0"/>
              <a:t>it can replace the distance with infinity as a warning</a:t>
            </a:r>
          </a:p>
        </p:txBody>
      </p:sp>
    </p:spTree>
    <p:extLst>
      <p:ext uri="{BB962C8B-B14F-4D97-AF65-F5344CB8AC3E}">
        <p14:creationId xmlns:p14="http://schemas.microsoft.com/office/powerpoint/2010/main" val="12935303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186239" y="112212"/>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Three-node </a:t>
            </a:r>
            <a:r>
              <a:rPr lang="en-US" altLang="en-US" i="1" dirty="0">
                <a:latin typeface="Times New Roman" panose="02020603050405020304" pitchFamily="18" charset="0"/>
              </a:rPr>
              <a:t>instability</a:t>
            </a:r>
          </a:p>
        </p:txBody>
      </p:sp>
      <p:pic>
        <p:nvPicPr>
          <p:cNvPr id="6574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685800"/>
            <a:ext cx="424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1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2259013"/>
            <a:ext cx="428783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613" y="3833813"/>
            <a:ext cx="4268787"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742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688" y="5408613"/>
            <a:ext cx="4278312"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2" name="Rectangle 14"/>
          <p:cNvSpPr>
            <a:spLocks noChangeArrowheads="1"/>
          </p:cNvSpPr>
          <p:nvPr/>
        </p:nvSpPr>
        <p:spPr bwMode="auto">
          <a:xfrm>
            <a:off x="1676400" y="3000375"/>
            <a:ext cx="1085850" cy="407988"/>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7428" name="Group 20"/>
          <p:cNvGrpSpPr>
            <a:grpSpLocks/>
          </p:cNvGrpSpPr>
          <p:nvPr/>
        </p:nvGrpSpPr>
        <p:grpSpPr bwMode="auto">
          <a:xfrm>
            <a:off x="4343400" y="5535613"/>
            <a:ext cx="2863850" cy="1112837"/>
            <a:chOff x="2736" y="3487"/>
            <a:chExt cx="1804" cy="701"/>
          </a:xfrm>
        </p:grpSpPr>
        <p:sp>
          <p:nvSpPr>
            <p:cNvPr id="657423" name="Freeform 15"/>
            <p:cNvSpPr>
              <a:spLocks/>
            </p:cNvSpPr>
            <p:nvPr/>
          </p:nvSpPr>
          <p:spPr bwMode="auto">
            <a:xfrm>
              <a:off x="3264" y="3792"/>
              <a:ext cx="381" cy="280"/>
            </a:xfrm>
            <a:custGeom>
              <a:avLst/>
              <a:gdLst>
                <a:gd name="T0" fmla="*/ 0 w 381"/>
                <a:gd name="T1" fmla="*/ 0 h 280"/>
                <a:gd name="T2" fmla="*/ 147 w 381"/>
                <a:gd name="T3" fmla="*/ 240 h 280"/>
                <a:gd name="T4" fmla="*/ 381 w 381"/>
                <a:gd name="T5" fmla="*/ 240 h 280"/>
              </a:gdLst>
              <a:ahLst/>
              <a:cxnLst>
                <a:cxn ang="0">
                  <a:pos x="T0" y="T1"/>
                </a:cxn>
                <a:cxn ang="0">
                  <a:pos x="T2" y="T3"/>
                </a:cxn>
                <a:cxn ang="0">
                  <a:pos x="T4" y="T5"/>
                </a:cxn>
              </a:cxnLst>
              <a:rect l="0" t="0" r="r" b="b"/>
              <a:pathLst>
                <a:path w="381" h="280">
                  <a:moveTo>
                    <a:pt x="0" y="0"/>
                  </a:moveTo>
                  <a:cubicBezTo>
                    <a:pt x="24" y="40"/>
                    <a:pt x="84" y="200"/>
                    <a:pt x="147" y="240"/>
                  </a:cubicBezTo>
                  <a:cubicBezTo>
                    <a:pt x="210" y="280"/>
                    <a:pt x="332" y="240"/>
                    <a:pt x="381" y="24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4" name="Text Box 16"/>
            <p:cNvSpPr txBox="1">
              <a:spLocks noChangeArrowheads="1"/>
            </p:cNvSpPr>
            <p:nvPr/>
          </p:nvSpPr>
          <p:spPr bwMode="auto">
            <a:xfrm>
              <a:off x="2736" y="39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TW" sz="1000">
                  <a:solidFill>
                    <a:srgbClr val="0000CC"/>
                  </a:solidFill>
                  <a:ea typeface="新細明體" panose="02020500000000000000" pitchFamily="18" charset="-120"/>
                </a:rPr>
                <a:t>Update loop until infinity</a:t>
              </a:r>
            </a:p>
          </p:txBody>
        </p:sp>
        <p:sp>
          <p:nvSpPr>
            <p:cNvPr id="657425" name="Freeform 17"/>
            <p:cNvSpPr>
              <a:spLocks/>
            </p:cNvSpPr>
            <p:nvPr/>
          </p:nvSpPr>
          <p:spPr bwMode="auto">
            <a:xfrm>
              <a:off x="3735" y="3798"/>
              <a:ext cx="805" cy="390"/>
            </a:xfrm>
            <a:custGeom>
              <a:avLst/>
              <a:gdLst>
                <a:gd name="T0" fmla="*/ 0 w 805"/>
                <a:gd name="T1" fmla="*/ 252 h 390"/>
                <a:gd name="T2" fmla="*/ 171 w 805"/>
                <a:gd name="T3" fmla="*/ 360 h 390"/>
                <a:gd name="T4" fmla="*/ 549 w 805"/>
                <a:gd name="T5" fmla="*/ 360 h 390"/>
                <a:gd name="T6" fmla="*/ 783 w 805"/>
                <a:gd name="T7" fmla="*/ 180 h 390"/>
                <a:gd name="T8" fmla="*/ 684 w 805"/>
                <a:gd name="T9" fmla="*/ 0 h 390"/>
              </a:gdLst>
              <a:ahLst/>
              <a:cxnLst>
                <a:cxn ang="0">
                  <a:pos x="T0" y="T1"/>
                </a:cxn>
                <a:cxn ang="0">
                  <a:pos x="T2" y="T3"/>
                </a:cxn>
                <a:cxn ang="0">
                  <a:pos x="T4" y="T5"/>
                </a:cxn>
                <a:cxn ang="0">
                  <a:pos x="T6" y="T7"/>
                </a:cxn>
                <a:cxn ang="0">
                  <a:pos x="T8" y="T9"/>
                </a:cxn>
              </a:cxnLst>
              <a:rect l="0" t="0" r="r" b="b"/>
              <a:pathLst>
                <a:path w="805" h="390">
                  <a:moveTo>
                    <a:pt x="0" y="252"/>
                  </a:moveTo>
                  <a:cubicBezTo>
                    <a:pt x="30" y="270"/>
                    <a:pt x="80" y="342"/>
                    <a:pt x="171" y="360"/>
                  </a:cubicBezTo>
                  <a:cubicBezTo>
                    <a:pt x="262" y="378"/>
                    <a:pt x="447" y="390"/>
                    <a:pt x="549" y="360"/>
                  </a:cubicBezTo>
                  <a:cubicBezTo>
                    <a:pt x="651" y="330"/>
                    <a:pt x="761" y="240"/>
                    <a:pt x="783" y="180"/>
                  </a:cubicBezTo>
                  <a:cubicBezTo>
                    <a:pt x="805" y="120"/>
                    <a:pt x="705" y="38"/>
                    <a:pt x="684" y="0"/>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26" name="Freeform 18"/>
            <p:cNvSpPr>
              <a:spLocks/>
            </p:cNvSpPr>
            <p:nvPr/>
          </p:nvSpPr>
          <p:spPr bwMode="auto">
            <a:xfrm>
              <a:off x="3360" y="3487"/>
              <a:ext cx="768" cy="209"/>
            </a:xfrm>
            <a:custGeom>
              <a:avLst/>
              <a:gdLst>
                <a:gd name="T0" fmla="*/ 1212 w 1212"/>
                <a:gd name="T1" fmla="*/ 179 h 209"/>
                <a:gd name="T2" fmla="*/ 1008 w 1212"/>
                <a:gd name="T3" fmla="*/ 71 h 209"/>
                <a:gd name="T4" fmla="*/ 702 w 1212"/>
                <a:gd name="T5" fmla="*/ 5 h 209"/>
                <a:gd name="T6" fmla="*/ 306 w 1212"/>
                <a:gd name="T7" fmla="*/ 41 h 209"/>
                <a:gd name="T8" fmla="*/ 0 w 1212"/>
                <a:gd name="T9" fmla="*/ 209 h 209"/>
              </a:gdLst>
              <a:ahLst/>
              <a:cxnLst>
                <a:cxn ang="0">
                  <a:pos x="T0" y="T1"/>
                </a:cxn>
                <a:cxn ang="0">
                  <a:pos x="T2" y="T3"/>
                </a:cxn>
                <a:cxn ang="0">
                  <a:pos x="T4" y="T5"/>
                </a:cxn>
                <a:cxn ang="0">
                  <a:pos x="T6" y="T7"/>
                </a:cxn>
                <a:cxn ang="0">
                  <a:pos x="T8" y="T9"/>
                </a:cxn>
              </a:cxnLst>
              <a:rect l="0" t="0" r="r" b="b"/>
              <a:pathLst>
                <a:path w="1212" h="209">
                  <a:moveTo>
                    <a:pt x="1212" y="179"/>
                  </a:moveTo>
                  <a:cubicBezTo>
                    <a:pt x="1178" y="161"/>
                    <a:pt x="1093" y="100"/>
                    <a:pt x="1008" y="71"/>
                  </a:cubicBezTo>
                  <a:cubicBezTo>
                    <a:pt x="923" y="42"/>
                    <a:pt x="819" y="10"/>
                    <a:pt x="702" y="5"/>
                  </a:cubicBezTo>
                  <a:cubicBezTo>
                    <a:pt x="585" y="0"/>
                    <a:pt x="423" y="7"/>
                    <a:pt x="306" y="41"/>
                  </a:cubicBezTo>
                  <a:cubicBezTo>
                    <a:pt x="189" y="75"/>
                    <a:pt x="64" y="174"/>
                    <a:pt x="0" y="209"/>
                  </a:cubicBezTo>
                </a:path>
              </a:pathLst>
            </a:custGeom>
            <a:noFill/>
            <a:ln w="9525">
              <a:solidFill>
                <a:schemeClr val="folHlink"/>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7427" name="Text Box 19"/>
          <p:cNvSpPr txBox="1">
            <a:spLocks noChangeArrowheads="1"/>
          </p:cNvSpPr>
          <p:nvPr/>
        </p:nvSpPr>
        <p:spPr bwMode="auto">
          <a:xfrm>
            <a:off x="5715000" y="1066800"/>
            <a:ext cx="2971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TW" i="1">
                <a:solidFill>
                  <a:schemeClr val="hlink"/>
                </a:solidFill>
                <a:ea typeface="新細明體" panose="02020500000000000000" pitchFamily="18" charset="-120"/>
              </a:rPr>
              <a:t>If the instability is btw three nodes, stability cannot be guaranteed </a:t>
            </a:r>
          </a:p>
        </p:txBody>
      </p:sp>
    </p:spTree>
    <p:extLst>
      <p:ext uri="{BB962C8B-B14F-4D97-AF65-F5344CB8AC3E}">
        <p14:creationId xmlns:p14="http://schemas.microsoft.com/office/powerpoint/2010/main" val="39650051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657418"/>
                                        </p:tgtEl>
                                        <p:attrNameLst>
                                          <p:attrName>style.visibility</p:attrName>
                                        </p:attrNameLst>
                                      </p:cBhvr>
                                      <p:to>
                                        <p:strVal val="visible"/>
                                      </p:to>
                                    </p:set>
                                    <p:animEffect transition="in" filter="barn(inHorizontal)">
                                      <p:cBhvr>
                                        <p:cTn id="7" dur="500"/>
                                        <p:tgtEl>
                                          <p:spTgt spid="657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657419"/>
                                        </p:tgtEl>
                                        <p:attrNameLst>
                                          <p:attrName>style.visibility</p:attrName>
                                        </p:attrNameLst>
                                      </p:cBhvr>
                                      <p:to>
                                        <p:strVal val="visible"/>
                                      </p:to>
                                    </p:set>
                                    <p:animEffect transition="in" filter="barn(inHorizontal)">
                                      <p:cBhvr>
                                        <p:cTn id="12" dur="500"/>
                                        <p:tgtEl>
                                          <p:spTgt spid="657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742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657420"/>
                                        </p:tgtEl>
                                        <p:attrNameLst>
                                          <p:attrName>style.visibility</p:attrName>
                                        </p:attrNameLst>
                                      </p:cBhvr>
                                      <p:to>
                                        <p:strVal val="visible"/>
                                      </p:to>
                                    </p:set>
                                    <p:animEffect transition="in" filter="barn(inHorizontal)">
                                      <p:cBhvr>
                                        <p:cTn id="21" dur="500"/>
                                        <p:tgtEl>
                                          <p:spTgt spid="6574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nodeType="clickEffect">
                                  <p:stCondLst>
                                    <p:cond delay="0"/>
                                  </p:stCondLst>
                                  <p:childTnLst>
                                    <p:set>
                                      <p:cBhvr>
                                        <p:cTn id="25" dur="1" fill="hold">
                                          <p:stCondLst>
                                            <p:cond delay="0"/>
                                          </p:stCondLst>
                                        </p:cTn>
                                        <p:tgtEl>
                                          <p:spTgt spid="657421"/>
                                        </p:tgtEl>
                                        <p:attrNameLst>
                                          <p:attrName>style.visibility</p:attrName>
                                        </p:attrNameLst>
                                      </p:cBhvr>
                                      <p:to>
                                        <p:strVal val="visible"/>
                                      </p:to>
                                    </p:set>
                                    <p:animEffect transition="in" filter="barn(inHorizontal)">
                                      <p:cBhvr>
                                        <p:cTn id="26" dur="500"/>
                                        <p:tgtEl>
                                          <p:spTgt spid="6574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742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7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2" grpId="0" animBg="1"/>
      <p:bldP spid="6574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en-US"/>
              <a:t>RIP - Routing Information Protocol</a:t>
            </a:r>
          </a:p>
        </p:txBody>
      </p:sp>
      <p:sp>
        <p:nvSpPr>
          <p:cNvPr id="258051" name="Rectangle 3"/>
          <p:cNvSpPr>
            <a:spLocks noGrp="1" noChangeArrowheads="1"/>
          </p:cNvSpPr>
          <p:nvPr>
            <p:ph type="body" idx="1"/>
          </p:nvPr>
        </p:nvSpPr>
        <p:spPr/>
        <p:txBody>
          <a:bodyPr/>
          <a:lstStyle/>
          <a:p>
            <a:r>
              <a:rPr lang="en-US" altLang="en-US" dirty="0"/>
              <a:t>A simple </a:t>
            </a:r>
            <a:r>
              <a:rPr lang="en-US" altLang="en-US" dirty="0" smtClean="0"/>
              <a:t>intra-domain </a:t>
            </a:r>
            <a:r>
              <a:rPr lang="en-US" altLang="en-US" dirty="0"/>
              <a:t>protocol</a:t>
            </a:r>
          </a:p>
          <a:p>
            <a:r>
              <a:rPr lang="en-US" altLang="en-US" dirty="0"/>
              <a:t>Straightforward implementation of Distance Vector Routing</a:t>
            </a:r>
          </a:p>
          <a:p>
            <a:r>
              <a:rPr lang="en-US" altLang="en-US" dirty="0"/>
              <a:t>Each router advertises its distance vector every 30 seconds (or whenever its routing table changes) to all of its neighbors</a:t>
            </a:r>
          </a:p>
          <a:p>
            <a:r>
              <a:rPr lang="en-US" altLang="en-US" dirty="0"/>
              <a:t>RIP always uses 1 as link metric</a:t>
            </a:r>
          </a:p>
          <a:p>
            <a:r>
              <a:rPr lang="en-US" altLang="en-US" dirty="0"/>
              <a:t>Maximum hop count is 15, with “16” equal to “</a:t>
            </a:r>
            <a:r>
              <a:rPr lang="en-US" altLang="en-US" dirty="0">
                <a:solidFill>
                  <a:srgbClr val="000000"/>
                </a:solidFill>
                <a:sym typeface="Symbol" panose="05050102010706020507" pitchFamily="18" charset="2"/>
              </a:rPr>
              <a:t>”</a:t>
            </a:r>
            <a:endParaRPr lang="en-US" altLang="en-US" dirty="0"/>
          </a:p>
          <a:p>
            <a:r>
              <a:rPr lang="en-US" altLang="en-US" dirty="0"/>
              <a:t>Routes are timeout (set to 16) after 3 minutes if they are not updated</a:t>
            </a:r>
          </a:p>
          <a:p>
            <a:endParaRPr lang="en-US" altLang="en-US" dirty="0"/>
          </a:p>
          <a:p>
            <a:endParaRPr lang="en-US" altLang="en-US" dirty="0"/>
          </a:p>
        </p:txBody>
      </p:sp>
    </p:spTree>
    <p:extLst>
      <p:ext uri="{BB962C8B-B14F-4D97-AF65-F5344CB8AC3E}">
        <p14:creationId xmlns:p14="http://schemas.microsoft.com/office/powerpoint/2010/main" val="3921943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ltLang="en-US"/>
              <a:t>RIP - History</a:t>
            </a:r>
          </a:p>
        </p:txBody>
      </p:sp>
      <p:sp>
        <p:nvSpPr>
          <p:cNvPr id="301059" name="Rectangle 3"/>
          <p:cNvSpPr>
            <a:spLocks noGrp="1" noChangeArrowheads="1"/>
          </p:cNvSpPr>
          <p:nvPr>
            <p:ph type="body" idx="1"/>
          </p:nvPr>
        </p:nvSpPr>
        <p:spPr/>
        <p:txBody>
          <a:bodyPr/>
          <a:lstStyle/>
          <a:p>
            <a:pPr>
              <a:tabLst>
                <a:tab pos="2171700" algn="l"/>
                <a:tab pos="5661025" algn="l"/>
              </a:tabLst>
            </a:pPr>
            <a:r>
              <a:rPr lang="en-US" altLang="en-US"/>
              <a:t>Late 1960s : 	Distance Vector protocols were used in the 		ARPANET  </a:t>
            </a:r>
          </a:p>
          <a:p>
            <a:pPr>
              <a:tabLst>
                <a:tab pos="2171700" algn="l"/>
                <a:tab pos="5661025" algn="l"/>
              </a:tabLst>
            </a:pPr>
            <a:r>
              <a:rPr lang="en-US" altLang="en-US"/>
              <a:t>Mid-1970s: 	XNS (Xerox Network system) routing protocol is 	the precursor of RIP in IP (and Novell’s IPX RIP 	and Apple’s routing protocol) </a:t>
            </a:r>
          </a:p>
          <a:p>
            <a:pPr>
              <a:tabLst>
                <a:tab pos="2171700" algn="l"/>
                <a:tab pos="5661025" algn="l"/>
              </a:tabLst>
            </a:pPr>
            <a:r>
              <a:rPr lang="en-US" altLang="en-US"/>
              <a:t>1982	Release of </a:t>
            </a:r>
            <a:r>
              <a:rPr lang="en-US" altLang="en-US" b="1"/>
              <a:t>routed</a:t>
            </a:r>
            <a:r>
              <a:rPr lang="en-US" altLang="en-US"/>
              <a:t> for  BSD Unix</a:t>
            </a:r>
          </a:p>
          <a:p>
            <a:pPr>
              <a:tabLst>
                <a:tab pos="2171700" algn="l"/>
                <a:tab pos="5661025" algn="l"/>
              </a:tabLst>
            </a:pPr>
            <a:r>
              <a:rPr lang="en-US" altLang="en-US"/>
              <a:t>1988	RIPv1 (RFC 1058)</a:t>
            </a:r>
            <a:br>
              <a:rPr lang="en-US" altLang="en-US"/>
            </a:br>
            <a:r>
              <a:rPr lang="en-US" altLang="en-US"/>
              <a:t>	   - classful routing</a:t>
            </a:r>
          </a:p>
          <a:p>
            <a:pPr>
              <a:tabLst>
                <a:tab pos="2171700" algn="l"/>
                <a:tab pos="5661025" algn="l"/>
              </a:tabLst>
            </a:pPr>
            <a:r>
              <a:rPr lang="en-US" altLang="en-US"/>
              <a:t>1993	RIPv2 (RFC 1388)</a:t>
            </a:r>
            <a:br>
              <a:rPr lang="en-US" altLang="en-US"/>
            </a:br>
            <a:r>
              <a:rPr lang="en-US" altLang="en-US"/>
              <a:t>	   - adds subnet masks with each route entry</a:t>
            </a:r>
            <a:br>
              <a:rPr lang="en-US" altLang="en-US"/>
            </a:br>
            <a:r>
              <a:rPr lang="en-US" altLang="en-US"/>
              <a:t>	   - allows classless routing</a:t>
            </a:r>
          </a:p>
          <a:p>
            <a:pPr>
              <a:tabLst>
                <a:tab pos="2171700" algn="l"/>
                <a:tab pos="5661025" algn="l"/>
              </a:tabLst>
            </a:pPr>
            <a:r>
              <a:rPr lang="en-US" altLang="en-US"/>
              <a:t>1998	Current version of RIPv2 (RFC 2453)</a:t>
            </a:r>
          </a:p>
        </p:txBody>
      </p:sp>
    </p:spTree>
    <p:extLst>
      <p:ext uri="{BB962C8B-B14F-4D97-AF65-F5344CB8AC3E}">
        <p14:creationId xmlns:p14="http://schemas.microsoft.com/office/powerpoint/2010/main" val="4123234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2192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a:xfrm>
            <a:off x="304800" y="308257"/>
            <a:ext cx="7886700" cy="930274"/>
          </a:xfrm>
        </p:spPr>
        <p:txBody>
          <a:bodyPr/>
          <a:lstStyle/>
          <a:p>
            <a:r>
              <a:rPr lang="en-US" dirty="0" smtClean="0"/>
              <a:t>RIP Packet Format</a:t>
            </a:r>
            <a:endParaRPr lang="en-US" dirty="0"/>
          </a:p>
        </p:txBody>
      </p:sp>
      <p:sp>
        <p:nvSpPr>
          <p:cNvPr id="4" name="Rectangle 3"/>
          <p:cNvSpPr/>
          <p:nvPr/>
        </p:nvSpPr>
        <p:spPr>
          <a:xfrm>
            <a:off x="18288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953000" y="1219200"/>
            <a:ext cx="14478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a:t>
            </a:r>
            <a:r>
              <a:rPr lang="en-US" sz="2000" dirty="0" err="1" smtClean="0"/>
              <a:t>Hdr</a:t>
            </a:r>
            <a:endParaRPr lang="en-US" sz="2000" dirty="0"/>
          </a:p>
        </p:txBody>
      </p:sp>
      <p:sp>
        <p:nvSpPr>
          <p:cNvPr id="6" name="Rectangle 5"/>
          <p:cNvSpPr/>
          <p:nvPr/>
        </p:nvSpPr>
        <p:spPr>
          <a:xfrm>
            <a:off x="6381750" y="12192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RIP type-specific Data</a:t>
            </a:r>
            <a:endParaRPr lang="en-US" sz="2000" dirty="0"/>
          </a:p>
        </p:txBody>
      </p:sp>
      <p:sp>
        <p:nvSpPr>
          <p:cNvPr id="7" name="TextBox 6"/>
          <p:cNvSpPr txBox="1"/>
          <p:nvPr/>
        </p:nvSpPr>
        <p:spPr>
          <a:xfrm>
            <a:off x="152400" y="2149474"/>
            <a:ext cx="429778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2" indent="-342900">
              <a:buFont typeface="Arial" panose="020B0604020202020204" pitchFamily="34" charset="0"/>
              <a:buChar char="•"/>
            </a:pPr>
            <a:r>
              <a:rPr lang="en-US" sz="2000" dirty="0" err="1">
                <a:latin typeface="+mn-lt"/>
              </a:rPr>
              <a:t>Src</a:t>
            </a:r>
            <a:r>
              <a:rPr lang="en-US" sz="2000" dirty="0">
                <a:latin typeface="+mn-lt"/>
              </a:rPr>
              <a:t> – MAC </a:t>
            </a:r>
            <a:r>
              <a:rPr lang="en-US" sz="2000" dirty="0" smtClean="0">
                <a:latin typeface="+mn-lt"/>
              </a:rPr>
              <a:t>of </a:t>
            </a:r>
            <a:r>
              <a:rPr lang="en-US" sz="2000" dirty="0">
                <a:latin typeface="+mn-lt"/>
              </a:rPr>
              <a:t>sending interface</a:t>
            </a:r>
          </a:p>
          <a:p>
            <a:pPr marL="800100" lvl="2" indent="-342900">
              <a:buFont typeface="Arial" panose="020B0604020202020204" pitchFamily="34" charset="0"/>
              <a:buChar char="•"/>
            </a:pPr>
            <a:r>
              <a:rPr lang="en-US" sz="2000" dirty="0" err="1">
                <a:latin typeface="+mn-lt"/>
              </a:rPr>
              <a:t>Dst</a:t>
            </a:r>
            <a:r>
              <a:rPr lang="en-US" sz="2000" dirty="0">
                <a:latin typeface="+mn-lt"/>
              </a:rPr>
              <a:t> – </a:t>
            </a:r>
            <a:r>
              <a:rPr lang="en-US" sz="2000" dirty="0" smtClean="0">
                <a:latin typeface="+mn-lt"/>
              </a:rPr>
              <a:t>0100:5E00:0009</a:t>
            </a:r>
            <a:endParaRPr lang="en-US" sz="2000" dirty="0">
              <a:latin typeface="+mn-lt"/>
            </a:endParaRPr>
          </a:p>
          <a:p>
            <a:pPr marL="800100" lvl="2" indent="-342900">
              <a:buFont typeface="Arial" panose="020B0604020202020204" pitchFamily="34" charset="0"/>
              <a:buChar char="•"/>
            </a:pPr>
            <a:r>
              <a:rPr lang="en-US" sz="2000" dirty="0">
                <a:latin typeface="+mn-lt"/>
              </a:rPr>
              <a:t>Type – 0x0800</a:t>
            </a:r>
          </a:p>
          <a:p>
            <a:pPr marL="342900" indent="-342900">
              <a:buFont typeface="Arial" panose="020B0604020202020204" pitchFamily="34" charset="0"/>
              <a:buChar char="•"/>
            </a:pPr>
            <a:r>
              <a:rPr lang="en-US" sz="2000" dirty="0" smtClean="0">
                <a:latin typeface="+mn-lt"/>
              </a:rPr>
              <a:t>IP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224.0.0.9</a:t>
            </a:r>
          </a:p>
          <a:p>
            <a:pPr marL="800100" lvl="1" indent="-342900">
              <a:buFont typeface="Arial" panose="020B0604020202020204" pitchFamily="34" charset="0"/>
              <a:buChar char="•"/>
            </a:pPr>
            <a:r>
              <a:rPr lang="en-US" sz="2000" dirty="0" smtClean="0">
                <a:latin typeface="+mn-lt"/>
              </a:rPr>
              <a:t>Protocol – UDP 17</a:t>
            </a:r>
          </a:p>
          <a:p>
            <a:pPr marL="342900" indent="-342900">
              <a:buFont typeface="Arial" panose="020B0604020202020204" pitchFamily="34" charset="0"/>
              <a:buChar char="•"/>
            </a:pPr>
            <a:r>
              <a:rPr lang="en-US" sz="2000" dirty="0" smtClean="0">
                <a:latin typeface="+mn-lt"/>
              </a:rPr>
              <a:t>UDP Header</a:t>
            </a:r>
          </a:p>
          <a:p>
            <a:pPr marL="800100" lvl="1" indent="-342900">
              <a:buFont typeface="Arial" panose="020B0604020202020204" pitchFamily="34" charset="0"/>
              <a:buChar char="•"/>
            </a:pPr>
            <a:r>
              <a:rPr lang="en-US" sz="2000" dirty="0" smtClean="0">
                <a:latin typeface="+mn-lt"/>
              </a:rPr>
              <a:t>Port 520</a:t>
            </a:r>
            <a:endParaRPr lang="en-US" sz="2000" dirty="0">
              <a:latin typeface="+mn-lt"/>
            </a:endParaRPr>
          </a:p>
        </p:txBody>
      </p:sp>
      <p:sp>
        <p:nvSpPr>
          <p:cNvPr id="8" name="Rectangle 7"/>
          <p:cNvSpPr/>
          <p:nvPr/>
        </p:nvSpPr>
        <p:spPr>
          <a:xfrm>
            <a:off x="3505200" y="1219200"/>
            <a:ext cx="16764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UDP </a:t>
            </a:r>
            <a:r>
              <a:rPr lang="en-US" sz="2000" dirty="0" err="1" smtClean="0"/>
              <a:t>Hdr</a:t>
            </a:r>
            <a:endParaRPr lang="en-US" sz="2000" dirty="0"/>
          </a:p>
        </p:txBody>
      </p:sp>
      <p:sp>
        <p:nvSpPr>
          <p:cNvPr id="9" name="TextBox 8"/>
          <p:cNvSpPr txBox="1"/>
          <p:nvPr/>
        </p:nvSpPr>
        <p:spPr>
          <a:xfrm>
            <a:off x="4600575" y="2145463"/>
            <a:ext cx="439102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3333:0000:0009</a:t>
            </a:r>
          </a:p>
          <a:p>
            <a:pPr marL="800100" lvl="1" indent="-342900">
              <a:buFont typeface="Arial" panose="020B0604020202020204" pitchFamily="34" charset="0"/>
              <a:buChar char="•"/>
            </a:pPr>
            <a:r>
              <a:rPr lang="en-US" sz="2000" dirty="0" smtClean="0">
                <a:latin typeface="+mn-lt"/>
              </a:rPr>
              <a:t>Type – 0x86DD</a:t>
            </a:r>
          </a:p>
          <a:p>
            <a:pPr marL="342900" indent="-342900">
              <a:buFont typeface="Arial" panose="020B0604020202020204" pitchFamily="34" charset="0"/>
              <a:buChar char="•"/>
            </a:pPr>
            <a:r>
              <a:rPr lang="en-US" sz="2000" dirty="0" smtClean="0">
                <a:latin typeface="+mn-lt"/>
              </a:rPr>
              <a:t>IPv6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IPv6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FF02::9</a:t>
            </a:r>
          </a:p>
          <a:p>
            <a:pPr marL="800100" lvl="1" indent="-342900">
              <a:buFont typeface="Arial" panose="020B0604020202020204" pitchFamily="34" charset="0"/>
              <a:buChar char="•"/>
            </a:pPr>
            <a:r>
              <a:rPr lang="en-US" sz="2000" dirty="0" smtClean="0">
                <a:latin typeface="+mn-lt"/>
              </a:rPr>
              <a:t>Protocol – UDP 17</a:t>
            </a:r>
          </a:p>
          <a:p>
            <a:pPr marL="342900" indent="-342900">
              <a:buFont typeface="Arial" panose="020B0604020202020204" pitchFamily="34" charset="0"/>
              <a:buChar char="•"/>
            </a:pPr>
            <a:r>
              <a:rPr lang="en-US" sz="2000" dirty="0" smtClean="0">
                <a:latin typeface="+mn-lt"/>
              </a:rPr>
              <a:t>UDP Header</a:t>
            </a:r>
          </a:p>
          <a:p>
            <a:pPr marL="800100" lvl="1" indent="-342900">
              <a:buFont typeface="Arial" panose="020B0604020202020204" pitchFamily="34" charset="0"/>
              <a:buChar char="•"/>
            </a:pPr>
            <a:r>
              <a:rPr lang="en-US" sz="2000" dirty="0" smtClean="0">
                <a:latin typeface="+mn-lt"/>
              </a:rPr>
              <a:t>Port 521</a:t>
            </a:r>
            <a:endParaRPr lang="en-US" sz="2000" dirty="0">
              <a:latin typeface="+mn-lt"/>
            </a:endParaRPr>
          </a:p>
        </p:txBody>
      </p:sp>
    </p:spTree>
    <p:extLst>
      <p:ext uri="{BB962C8B-B14F-4D97-AF65-F5344CB8AC3E}">
        <p14:creationId xmlns:p14="http://schemas.microsoft.com/office/powerpoint/2010/main" val="3840183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b="1" dirty="0" smtClean="0"/>
              <a:t>Routing Protocols -- RIP, </a:t>
            </a:r>
            <a:r>
              <a:rPr lang="en-US" sz="2000" b="1" dirty="0" err="1" smtClean="0"/>
              <a:t>RIPng</a:t>
            </a:r>
            <a:endParaRPr lang="en-US" sz="2000" b="1"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48060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ltLang="en-US"/>
              <a:t>RIP Messages</a:t>
            </a:r>
          </a:p>
        </p:txBody>
      </p:sp>
      <p:sp>
        <p:nvSpPr>
          <p:cNvPr id="302083" name="Rectangle 3"/>
          <p:cNvSpPr>
            <a:spLocks noGrp="1" noChangeArrowheads="1"/>
          </p:cNvSpPr>
          <p:nvPr>
            <p:ph type="body" idx="1"/>
          </p:nvPr>
        </p:nvSpPr>
        <p:spPr/>
        <p:txBody>
          <a:bodyPr/>
          <a:lstStyle/>
          <a:p>
            <a:r>
              <a:rPr lang="en-US" altLang="en-US" sz="2400" dirty="0"/>
              <a:t>This is  the operation of RIP in </a:t>
            </a:r>
            <a:r>
              <a:rPr lang="en-US" altLang="en-US" sz="2400" b="1" dirty="0">
                <a:latin typeface="Courier New" panose="02070309020205020404" pitchFamily="49" charset="0"/>
              </a:rPr>
              <a:t>routed</a:t>
            </a:r>
            <a:r>
              <a:rPr lang="en-US" altLang="en-US" sz="2400" dirty="0"/>
              <a:t>. Dedicated port for RIP is UDP port 520.</a:t>
            </a:r>
          </a:p>
          <a:p>
            <a:endParaRPr lang="en-US" altLang="en-US" sz="2400" dirty="0"/>
          </a:p>
          <a:p>
            <a:r>
              <a:rPr lang="en-US" altLang="en-US" sz="2400" dirty="0"/>
              <a:t>Two types of messages: </a:t>
            </a:r>
          </a:p>
          <a:p>
            <a:pPr lvl="1"/>
            <a:r>
              <a:rPr lang="en-US" altLang="en-US" sz="2000" b="1" dirty="0">
                <a:solidFill>
                  <a:schemeClr val="accent2"/>
                </a:solidFill>
              </a:rPr>
              <a:t>Request messages </a:t>
            </a:r>
          </a:p>
          <a:p>
            <a:pPr lvl="2"/>
            <a:r>
              <a:rPr lang="en-US" altLang="en-US" sz="1600" dirty="0"/>
              <a:t>used to ask neighboring nodes for an update</a:t>
            </a:r>
          </a:p>
          <a:p>
            <a:pPr lvl="1"/>
            <a:r>
              <a:rPr lang="en-US" altLang="en-US" sz="2000" b="1" dirty="0">
                <a:solidFill>
                  <a:schemeClr val="accent2"/>
                </a:solidFill>
              </a:rPr>
              <a:t>Response messages</a:t>
            </a:r>
            <a:endParaRPr lang="en-US" altLang="en-US" sz="2000" dirty="0"/>
          </a:p>
          <a:p>
            <a:pPr lvl="2"/>
            <a:r>
              <a:rPr lang="en-US" altLang="en-US" sz="1600" dirty="0"/>
              <a:t>contains an update</a:t>
            </a:r>
          </a:p>
        </p:txBody>
      </p:sp>
    </p:spTree>
    <p:extLst>
      <p:ext uri="{BB962C8B-B14F-4D97-AF65-F5344CB8AC3E}">
        <p14:creationId xmlns:p14="http://schemas.microsoft.com/office/powerpoint/2010/main" val="685708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t>RIPv1  Packet Format</a:t>
            </a:r>
          </a:p>
        </p:txBody>
      </p:sp>
      <p:graphicFrame>
        <p:nvGraphicFramePr>
          <p:cNvPr id="259075"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18160"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6" name="Text Box 4"/>
          <p:cNvSpPr txBox="1">
            <a:spLocks noChangeArrowheads="1"/>
          </p:cNvSpPr>
          <p:nvPr/>
        </p:nvSpPr>
        <p:spPr bwMode="auto">
          <a:xfrm>
            <a:off x="152400" y="5715000"/>
            <a:ext cx="3048000" cy="777875"/>
          </a:xfrm>
          <a:prstGeom prst="rect">
            <a:avLst/>
          </a:prstGeom>
          <a:solidFill>
            <a:srgbClr val="FFFF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50000"/>
              </a:spcBef>
              <a:buFontTx/>
              <a:buNone/>
            </a:pPr>
            <a:r>
              <a:rPr lang="en-US" altLang="en-US" sz="1800" i="0">
                <a:latin typeface="Arial" panose="020B0604020202020204" pitchFamily="34" charset="0"/>
              </a:rPr>
              <a:t>One RIP message  can have up to 25 route entries</a:t>
            </a:r>
          </a:p>
        </p:txBody>
      </p:sp>
      <p:sp>
        <p:nvSpPr>
          <p:cNvPr id="259078" name="AutoShape 6"/>
          <p:cNvSpPr>
            <a:spLocks/>
          </p:cNvSpPr>
          <p:nvPr/>
        </p:nvSpPr>
        <p:spPr bwMode="auto">
          <a:xfrm>
            <a:off x="685800" y="2286000"/>
            <a:ext cx="1587500" cy="669925"/>
          </a:xfrm>
          <a:prstGeom prst="accentCallout1">
            <a:avLst>
              <a:gd name="adj1" fmla="val 5861"/>
              <a:gd name="adj2" fmla="val 104801"/>
              <a:gd name="adj3" fmla="val 96333"/>
              <a:gd name="adj4" fmla="val 17519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request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2: response</a:t>
            </a:r>
          </a:p>
        </p:txBody>
      </p:sp>
      <p:sp>
        <p:nvSpPr>
          <p:cNvPr id="259079" name="AutoShape 7"/>
          <p:cNvSpPr>
            <a:spLocks/>
          </p:cNvSpPr>
          <p:nvPr/>
        </p:nvSpPr>
        <p:spPr bwMode="auto">
          <a:xfrm>
            <a:off x="381000" y="3094038"/>
            <a:ext cx="2590800" cy="944562"/>
          </a:xfrm>
          <a:prstGeom prst="accentCallout1">
            <a:avLst>
              <a:gd name="adj1" fmla="val 12102"/>
              <a:gd name="adj2" fmla="val 102940"/>
              <a:gd name="adj3" fmla="val 36977"/>
              <a:gd name="adj4" fmla="val 118139"/>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for IP</a:t>
            </a:r>
            <a:endParaRPr lang="en-US" altLang="en-US" sz="2000" i="0">
              <a:solidFill>
                <a:schemeClr val="tx1"/>
              </a:solidFill>
              <a:latin typeface="Arial" panose="020B0604020202020204" pitchFamily="34" charset="0"/>
            </a:endParaRPr>
          </a:p>
          <a:p>
            <a:pPr>
              <a:spcBef>
                <a:spcPct val="0"/>
              </a:spcBef>
              <a:spcAft>
                <a:spcPct val="0"/>
              </a:spcAft>
              <a:buFontTx/>
              <a:buNone/>
            </a:pPr>
            <a:r>
              <a:rPr lang="en-US" altLang="en-US" sz="1800" i="0">
                <a:solidFill>
                  <a:schemeClr val="tx1"/>
                </a:solidFill>
                <a:latin typeface="Arial" panose="020B0604020202020204" pitchFamily="34" charset="0"/>
              </a:rPr>
              <a:t>0…0:  request full rou-ting table</a:t>
            </a:r>
            <a:endParaRPr lang="en-US" altLang="en-US" sz="2000" i="0">
              <a:solidFill>
                <a:schemeClr val="tx1"/>
              </a:solidFill>
              <a:latin typeface="Arial" panose="020B0604020202020204" pitchFamily="34" charset="0"/>
            </a:endParaRPr>
          </a:p>
        </p:txBody>
      </p:sp>
      <p:sp>
        <p:nvSpPr>
          <p:cNvPr id="259080" name="AutoShape 8"/>
          <p:cNvSpPr>
            <a:spLocks/>
          </p:cNvSpPr>
          <p:nvPr/>
        </p:nvSpPr>
        <p:spPr bwMode="auto">
          <a:xfrm>
            <a:off x="304800" y="4414838"/>
            <a:ext cx="2590800" cy="395287"/>
          </a:xfrm>
          <a:prstGeom prst="accentCallout1">
            <a:avLst>
              <a:gd name="adj1" fmla="val 28917"/>
              <a:gd name="adj2" fmla="val 102940"/>
              <a:gd name="adj3" fmla="val -108833"/>
              <a:gd name="adj4" fmla="val 119116"/>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Address of destination</a:t>
            </a:r>
            <a:endParaRPr lang="en-US" altLang="en-US" sz="2000" i="0">
              <a:solidFill>
                <a:schemeClr val="tx1"/>
              </a:solidFill>
              <a:latin typeface="Arial" panose="020B0604020202020204" pitchFamily="34" charset="0"/>
            </a:endParaRPr>
          </a:p>
        </p:txBody>
      </p:sp>
      <p:sp>
        <p:nvSpPr>
          <p:cNvPr id="259082" name="AutoShape 10"/>
          <p:cNvSpPr>
            <a:spLocks/>
          </p:cNvSpPr>
          <p:nvPr/>
        </p:nvSpPr>
        <p:spPr bwMode="auto">
          <a:xfrm>
            <a:off x="228600" y="5105400"/>
            <a:ext cx="2819400" cy="395288"/>
          </a:xfrm>
          <a:prstGeom prst="accentCallout1">
            <a:avLst>
              <a:gd name="adj1" fmla="val 28917"/>
              <a:gd name="adj2" fmla="val 102704"/>
              <a:gd name="adj3" fmla="val 34940"/>
              <a:gd name="adj4" fmla="val 11351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Cost (measured in hops)</a:t>
            </a:r>
            <a:endParaRPr lang="en-US" altLang="en-US" sz="2000" i="0">
              <a:solidFill>
                <a:schemeClr val="tx1"/>
              </a:solidFill>
              <a:latin typeface="Arial" panose="020B0604020202020204" pitchFamily="34" charset="0"/>
            </a:endParaRPr>
          </a:p>
        </p:txBody>
      </p:sp>
      <p:sp>
        <p:nvSpPr>
          <p:cNvPr id="259084" name="AutoShape 12"/>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1: RIPv1</a:t>
            </a:r>
          </a:p>
        </p:txBody>
      </p:sp>
    </p:spTree>
    <p:extLst>
      <p:ext uri="{BB962C8B-B14F-4D97-AF65-F5344CB8AC3E}">
        <p14:creationId xmlns:p14="http://schemas.microsoft.com/office/powerpoint/2010/main" val="3212675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8" grpId="0" animBg="1" autoUpdateAnimBg="0"/>
      <p:bldP spid="259079" grpId="0" animBg="1" autoUpdateAnimBg="0"/>
      <p:bldP spid="259080" grpId="0" animBg="1" autoUpdateAnimBg="0"/>
      <p:bldP spid="259082" grpId="0" animBg="1" autoUpdateAnimBg="0"/>
      <p:bldP spid="25908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US" altLang="en-US"/>
              <a:t>RIPv2</a:t>
            </a:r>
          </a:p>
        </p:txBody>
      </p:sp>
      <p:sp>
        <p:nvSpPr>
          <p:cNvPr id="303107" name="Rectangle 3"/>
          <p:cNvSpPr>
            <a:spLocks noGrp="1" noChangeArrowheads="1"/>
          </p:cNvSpPr>
          <p:nvPr>
            <p:ph type="body" idx="1"/>
          </p:nvPr>
        </p:nvSpPr>
        <p:spPr/>
        <p:txBody>
          <a:bodyPr/>
          <a:lstStyle/>
          <a:p>
            <a:r>
              <a:rPr lang="en-US" altLang="en-US" sz="2400" dirty="0"/>
              <a:t>RIPv2 is an extends RIPv1:</a:t>
            </a:r>
          </a:p>
          <a:p>
            <a:pPr lvl="1"/>
            <a:r>
              <a:rPr lang="en-US" altLang="en-US" sz="2000" dirty="0"/>
              <a:t>Subnet masks are carried in the route information</a:t>
            </a:r>
          </a:p>
          <a:p>
            <a:pPr lvl="1"/>
            <a:r>
              <a:rPr lang="en-US" altLang="en-US" sz="2000" dirty="0"/>
              <a:t>Authentication of routing messages</a:t>
            </a:r>
          </a:p>
          <a:p>
            <a:pPr lvl="1"/>
            <a:r>
              <a:rPr lang="en-US" altLang="en-US" sz="2000" dirty="0"/>
              <a:t>Route information carries next-hop address</a:t>
            </a:r>
          </a:p>
          <a:p>
            <a:pPr lvl="1"/>
            <a:r>
              <a:rPr lang="en-US" altLang="en-US" sz="2000" dirty="0" err="1"/>
              <a:t>Exploites</a:t>
            </a:r>
            <a:r>
              <a:rPr lang="en-US" altLang="en-US" sz="2000" dirty="0"/>
              <a:t> IP multicasting</a:t>
            </a:r>
          </a:p>
          <a:p>
            <a:pPr lvl="1"/>
            <a:endParaRPr lang="en-US" altLang="en-US" sz="2000" dirty="0"/>
          </a:p>
          <a:p>
            <a:r>
              <a:rPr lang="en-US" altLang="en-US" sz="2400" dirty="0"/>
              <a:t>Extensions of RIPv2 are carried in unused fields of RIPv1 messages</a:t>
            </a:r>
          </a:p>
          <a:p>
            <a:endParaRPr lang="en-US" altLang="en-US" sz="2000" dirty="0"/>
          </a:p>
        </p:txBody>
      </p:sp>
    </p:spTree>
    <p:extLst>
      <p:ext uri="{BB962C8B-B14F-4D97-AF65-F5344CB8AC3E}">
        <p14:creationId xmlns:p14="http://schemas.microsoft.com/office/powerpoint/2010/main" val="1766469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ltLang="en-US"/>
              <a:t>RIPv2  Packet Format</a:t>
            </a:r>
          </a:p>
        </p:txBody>
      </p:sp>
      <p:graphicFrame>
        <p:nvGraphicFramePr>
          <p:cNvPr id="304131" name="Object 3"/>
          <p:cNvGraphicFramePr>
            <a:graphicFrameLocks noChangeAspect="1"/>
          </p:cNvGraphicFramePr>
          <p:nvPr/>
        </p:nvGraphicFramePr>
        <p:xfrm>
          <a:off x="495300" y="1295400"/>
          <a:ext cx="8267700" cy="5702300"/>
        </p:xfrm>
        <a:graphic>
          <a:graphicData uri="http://schemas.openxmlformats.org/presentationml/2006/ole">
            <mc:AlternateContent xmlns:mc="http://schemas.openxmlformats.org/markup-compatibility/2006">
              <mc:Choice xmlns:v="urn:schemas-microsoft-com:vml" Requires="v">
                <p:oleObj spid="_x0000_s520208" name="VISIO" r:id="rId3" imgW="9615960" imgH="5803560" progId="Visio.Drawing.4">
                  <p:embed/>
                </p:oleObj>
              </mc:Choice>
              <mc:Fallback>
                <p:oleObj name="VISIO" r:id="rId3" imgW="961596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 y="1295400"/>
                        <a:ext cx="826770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4135" name="AutoShape 7"/>
          <p:cNvSpPr>
            <a:spLocks/>
          </p:cNvSpPr>
          <p:nvPr/>
        </p:nvSpPr>
        <p:spPr bwMode="auto">
          <a:xfrm>
            <a:off x="381000" y="2286000"/>
            <a:ext cx="2743200" cy="1493838"/>
          </a:xfrm>
          <a:prstGeom prst="accentCallout1">
            <a:avLst>
              <a:gd name="adj1" fmla="val 7653"/>
              <a:gd name="adj2" fmla="val 102778"/>
              <a:gd name="adj3" fmla="val 72051"/>
              <a:gd name="adj4" fmla="val 19537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Used to carry information from other routing protocols (e.g., autonomous system number)</a:t>
            </a:r>
            <a:endParaRPr lang="en-US" altLang="en-US" sz="2000" i="0">
              <a:solidFill>
                <a:schemeClr val="tx1"/>
              </a:solidFill>
              <a:latin typeface="Arial" panose="020B0604020202020204" pitchFamily="34" charset="0"/>
            </a:endParaRPr>
          </a:p>
        </p:txBody>
      </p:sp>
      <p:sp>
        <p:nvSpPr>
          <p:cNvPr id="304136" name="AutoShape 8"/>
          <p:cNvSpPr>
            <a:spLocks/>
          </p:cNvSpPr>
          <p:nvPr/>
        </p:nvSpPr>
        <p:spPr bwMode="auto">
          <a:xfrm>
            <a:off x="152400" y="4879975"/>
            <a:ext cx="2971800" cy="1493838"/>
          </a:xfrm>
          <a:prstGeom prst="accentCallout1">
            <a:avLst>
              <a:gd name="adj1" fmla="val 7653"/>
              <a:gd name="adj2" fmla="val 102565"/>
              <a:gd name="adj3" fmla="val -7759"/>
              <a:gd name="adj4" fmla="val 10940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Identifies a better next-hop address on the same subnet than the advertising router, if one exists  (otherwise 0….0)</a:t>
            </a:r>
            <a:endParaRPr lang="en-US" altLang="en-US" sz="2000" i="0">
              <a:solidFill>
                <a:schemeClr val="tx1"/>
              </a:solidFill>
              <a:latin typeface="Arial" panose="020B0604020202020204" pitchFamily="34" charset="0"/>
            </a:endParaRPr>
          </a:p>
        </p:txBody>
      </p:sp>
      <p:sp>
        <p:nvSpPr>
          <p:cNvPr id="304138" name="AutoShape 10"/>
          <p:cNvSpPr>
            <a:spLocks/>
          </p:cNvSpPr>
          <p:nvPr/>
        </p:nvSpPr>
        <p:spPr bwMode="auto">
          <a:xfrm>
            <a:off x="7759700" y="1566863"/>
            <a:ext cx="1231900" cy="395287"/>
          </a:xfrm>
          <a:prstGeom prst="accentCallout1">
            <a:avLst>
              <a:gd name="adj1" fmla="val 28917"/>
              <a:gd name="adj2" fmla="val -6185"/>
              <a:gd name="adj3" fmla="val 276708"/>
              <a:gd name="adj4" fmla="val -23505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RIPv2</a:t>
            </a:r>
          </a:p>
        </p:txBody>
      </p:sp>
      <p:sp>
        <p:nvSpPr>
          <p:cNvPr id="304139" name="AutoShape 11"/>
          <p:cNvSpPr>
            <a:spLocks/>
          </p:cNvSpPr>
          <p:nvPr/>
        </p:nvSpPr>
        <p:spPr bwMode="auto">
          <a:xfrm>
            <a:off x="304800" y="3902075"/>
            <a:ext cx="2819400" cy="669925"/>
          </a:xfrm>
          <a:prstGeom prst="accentCallout1">
            <a:avLst>
              <a:gd name="adj1" fmla="val 17060"/>
              <a:gd name="adj2" fmla="val 102704"/>
              <a:gd name="adj3" fmla="val 59718"/>
              <a:gd name="adj4" fmla="val 11261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Subnet mask for IP address</a:t>
            </a:r>
            <a:endParaRPr lang="en-US" altLang="en-US" sz="2000" i="0">
              <a:solidFill>
                <a:schemeClr val="tx1"/>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356428352"/>
              </p:ext>
            </p:extLst>
          </p:nvPr>
        </p:nvGraphicFramePr>
        <p:xfrm>
          <a:off x="390123" y="2663190"/>
          <a:ext cx="2886242" cy="2966720"/>
        </p:xfrm>
        <a:graphic>
          <a:graphicData uri="http://schemas.openxmlformats.org/drawingml/2006/table">
            <a:tbl>
              <a:tblPr firstRow="1" bandRow="1">
                <a:tableStyleId>{35758FB7-9AC5-4552-8A53-C91805E547FA}</a:tableStyleId>
              </a:tblPr>
              <a:tblGrid>
                <a:gridCol w="1252731"/>
                <a:gridCol w="609600"/>
                <a:gridCol w="1023911"/>
              </a:tblGrid>
              <a:tr h="370840">
                <a:tc>
                  <a:txBody>
                    <a:bodyPr/>
                    <a:lstStyle/>
                    <a:p>
                      <a:r>
                        <a:rPr lang="en-US" sz="1400" dirty="0" err="1" smtClean="0"/>
                        <a:t>Dst</a:t>
                      </a:r>
                      <a:endParaRPr lang="en-US" sz="1400" dirty="0">
                        <a:solidFill>
                          <a:schemeClr val="tx1"/>
                        </a:solidFill>
                      </a:endParaRPr>
                    </a:p>
                  </a:txBody>
                  <a:tcPr/>
                </a:tc>
                <a:tc>
                  <a:txBody>
                    <a:bodyPr/>
                    <a:lstStyle/>
                    <a:p>
                      <a:r>
                        <a:rPr lang="en-US" sz="1400" dirty="0" smtClean="0"/>
                        <a:t>Cost</a:t>
                      </a:r>
                      <a:endParaRPr lang="en-US" sz="1400" dirty="0">
                        <a:solidFill>
                          <a:schemeClr val="tx1"/>
                        </a:solidFill>
                      </a:endParaRPr>
                    </a:p>
                  </a:txBody>
                  <a:tcPr/>
                </a:tc>
                <a:tc>
                  <a:txBody>
                    <a:bodyPr/>
                    <a:lstStyle/>
                    <a:p>
                      <a:r>
                        <a:rPr lang="en-US" sz="1400" dirty="0" err="1" smtClean="0"/>
                        <a:t>Nexthop</a:t>
                      </a:r>
                      <a:endParaRPr lang="en-US" sz="1400" dirty="0">
                        <a:solidFill>
                          <a:schemeClr val="tx1"/>
                        </a:solidFill>
                      </a:endParaRPr>
                    </a:p>
                  </a:txBody>
                  <a:tcPr/>
                </a:tc>
              </a:tr>
              <a:tr h="370840">
                <a:tc>
                  <a:txBody>
                    <a:bodyPr/>
                    <a:lstStyle/>
                    <a:p>
                      <a:r>
                        <a:rPr lang="en-US" sz="1400" dirty="0" smtClean="0"/>
                        <a:t>11.0.0.0/16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tr>
              <a:tr h="370840">
                <a:tc>
                  <a:txBody>
                    <a:bodyPr/>
                    <a:lstStyle/>
                    <a:p>
                      <a:r>
                        <a:rPr lang="en-US" sz="1400" dirty="0" smtClean="0"/>
                        <a:t>12.0.0.0/16</a:t>
                      </a:r>
                      <a:endParaRPr lang="en-US" sz="1400" b="1" dirty="0"/>
                    </a:p>
                  </a:txBody>
                  <a:tcPr/>
                </a:tc>
                <a:tc>
                  <a:txBody>
                    <a:bodyPr/>
                    <a:lstStyle/>
                    <a:p>
                      <a:r>
                        <a:rPr lang="en-US" sz="1400" kern="1200" dirty="0" smtClean="0"/>
                        <a:t>2</a:t>
                      </a:r>
                      <a:endParaRPr lang="en-US" sz="1400" dirty="0"/>
                    </a:p>
                  </a:txBody>
                  <a:tcPr/>
                </a:tc>
                <a:tc>
                  <a:txBody>
                    <a:bodyPr/>
                    <a:lstStyle/>
                    <a:p>
                      <a:r>
                        <a:rPr lang="en-US" sz="1400" dirty="0" smtClean="0"/>
                        <a:t>17.0.0.5</a:t>
                      </a:r>
                      <a:endParaRPr lang="en-US" sz="1400" dirty="0"/>
                    </a:p>
                  </a:txBody>
                  <a:tcPr/>
                </a:tc>
              </a:tr>
              <a:tr h="370840">
                <a:tc>
                  <a:txBody>
                    <a:bodyPr/>
                    <a:lstStyle/>
                    <a:p>
                      <a:r>
                        <a:rPr lang="en-US" sz="1400" dirty="0" smtClean="0"/>
                        <a:t>13.0.0.0/16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17.0.0.5</a:t>
                      </a:r>
                      <a:endParaRPr lang="en-US" sz="1400" b="1" kern="1200" dirty="0" smtClean="0">
                        <a:solidFill>
                          <a:schemeClr val="dk1"/>
                        </a:solidFill>
                        <a:latin typeface="+mn-lt"/>
                        <a:ea typeface="+mn-ea"/>
                        <a:cs typeface="Arial" panose="020B0604020202020204" pitchFamily="34" charset="0"/>
                      </a:endParaRPr>
                    </a:p>
                  </a:txBody>
                  <a:tcPr/>
                </a:tc>
              </a:tr>
              <a:tr h="370840">
                <a:tc>
                  <a:txBody>
                    <a:bodyPr/>
                    <a:lstStyle/>
                    <a:p>
                      <a:r>
                        <a:rPr lang="en-US" sz="1400" dirty="0" smtClean="0"/>
                        <a:t>14.0.0.0/16</a:t>
                      </a:r>
                      <a:endParaRPr lang="en-US" sz="1400" b="1" dirty="0"/>
                    </a:p>
                  </a:txBody>
                  <a:tcPr/>
                </a:tc>
                <a:tc>
                  <a:txBody>
                    <a:bodyPr/>
                    <a:lstStyle/>
                    <a:p>
                      <a:r>
                        <a:rPr lang="en-US" sz="1400" kern="1200" dirty="0" smtClean="0"/>
                        <a:t>3</a:t>
                      </a:r>
                      <a:endParaRPr lang="en-US" sz="1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17.0.0.5</a:t>
                      </a:r>
                      <a:endParaRPr lang="en-US" sz="1400" b="1" kern="1200" dirty="0" smtClean="0">
                        <a:solidFill>
                          <a:schemeClr val="dk1"/>
                        </a:solidFill>
                        <a:latin typeface="+mn-lt"/>
                        <a:ea typeface="+mn-ea"/>
                        <a:cs typeface="Arial" panose="020B0604020202020204" pitchFamily="34" charset="0"/>
                      </a:endParaRPr>
                    </a:p>
                  </a:txBody>
                  <a:tcPr/>
                </a:tc>
              </a:tr>
              <a:tr h="370840">
                <a:tc>
                  <a:txBody>
                    <a:bodyPr/>
                    <a:lstStyle/>
                    <a:p>
                      <a:r>
                        <a:rPr lang="en-US" sz="1400" dirty="0" smtClean="0"/>
                        <a:t>15.0.0.0/16</a:t>
                      </a:r>
                      <a:endParaRPr lang="en-US" sz="1400" b="1"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3</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16.0.0.0/16</a:t>
                      </a:r>
                      <a:endParaRPr lang="en-US" sz="1400" b="1"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2</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17.0.0.5</a:t>
                      </a:r>
                      <a:endParaRPr lang="en-US" sz="1400" dirty="0"/>
                    </a:p>
                  </a:txBody>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dirty="0" smtClean="0"/>
                        <a:t>17.0.0.0/16</a:t>
                      </a:r>
                      <a:endParaRPr lang="en-US" sz="1400" b="1"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t>1</a:t>
                      </a:r>
                      <a:endParaRPr lang="en-US" sz="1400" b="1" kern="1200" dirty="0" smtClean="0">
                        <a:solidFill>
                          <a:schemeClr val="dk1"/>
                        </a:solidFill>
                        <a:latin typeface="+mn-lt"/>
                        <a:ea typeface="+mn-ea"/>
                        <a:cs typeface="Arial" panose="020B0604020202020204" pitchFamily="34" charset="0"/>
                      </a:endParaRPr>
                    </a:p>
                  </a:txBody>
                  <a:tcPr/>
                </a:tc>
                <a:tc>
                  <a:txBody>
                    <a:bodyPr/>
                    <a:lstStyle/>
                    <a:p>
                      <a:r>
                        <a:rPr lang="en-US" sz="1400" dirty="0" smtClean="0"/>
                        <a:t>connected</a:t>
                      </a:r>
                      <a:endParaRPr lang="en-US" sz="1400" dirty="0"/>
                    </a:p>
                  </a:txBody>
                  <a:tcPr/>
                </a:tc>
              </a:tr>
            </a:tbl>
          </a:graphicData>
        </a:graphic>
      </p:graphicFrame>
    </p:spTree>
    <p:extLst>
      <p:ext uri="{BB962C8B-B14F-4D97-AF65-F5344CB8AC3E}">
        <p14:creationId xmlns:p14="http://schemas.microsoft.com/office/powerpoint/2010/main" val="278815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41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41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41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41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5" grpId="0" animBg="1" autoUpdateAnimBg="0"/>
      <p:bldP spid="304136" grpId="0" animBg="1" autoUpdateAnimBg="0"/>
      <p:bldP spid="304138" grpId="0" animBg="1" autoUpdateAnimBg="0"/>
      <p:bldP spid="30413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94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538769"/>
            <a:ext cx="7315200" cy="570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20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85800"/>
            <a:ext cx="6134100" cy="560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57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65610"/>
                                        </p:tgtEl>
                                        <p:attrNameLst>
                                          <p:attrName>style.visibility</p:attrName>
                                        </p:attrNameLst>
                                      </p:cBhvr>
                                      <p:to>
                                        <p:strVal val="visible"/>
                                      </p:to>
                                    </p:set>
                                    <p:animEffect transition="in" filter="wipe(up)">
                                      <p:cBhvr>
                                        <p:cTn id="7" dur="5000"/>
                                        <p:tgtEl>
                                          <p:spTgt spid="66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a:t>Routing with RIP</a:t>
            </a:r>
          </a:p>
        </p:txBody>
      </p:sp>
      <p:sp>
        <p:nvSpPr>
          <p:cNvPr id="260099" name="Rectangle 3"/>
          <p:cNvSpPr>
            <a:spLocks noGrp="1" noChangeArrowheads="1"/>
          </p:cNvSpPr>
          <p:nvPr>
            <p:ph type="body" idx="1"/>
          </p:nvPr>
        </p:nvSpPr>
        <p:spPr>
          <a:xfrm>
            <a:off x="628650" y="1219200"/>
            <a:ext cx="7886700" cy="4729163"/>
          </a:xfrm>
        </p:spPr>
        <p:txBody>
          <a:bodyPr/>
          <a:lstStyle/>
          <a:p>
            <a:r>
              <a:rPr lang="en-US" altLang="en-US" sz="2400" b="1" dirty="0"/>
              <a:t>Initialization: </a:t>
            </a:r>
            <a:r>
              <a:rPr lang="en-US" altLang="en-US" sz="2400" dirty="0"/>
              <a:t>Send a</a:t>
            </a:r>
            <a:r>
              <a:rPr lang="en-US" altLang="en-US" sz="2400" b="1" dirty="0"/>
              <a:t> request packet</a:t>
            </a:r>
            <a:r>
              <a:rPr lang="en-US" altLang="en-US" sz="2400" dirty="0"/>
              <a:t> (</a:t>
            </a:r>
            <a:r>
              <a:rPr lang="en-US" altLang="en-US" sz="2400" dirty="0" smtClean="0"/>
              <a:t>command </a:t>
            </a:r>
            <a:r>
              <a:rPr lang="en-US" altLang="en-US" sz="2400" dirty="0"/>
              <a:t>= 1, address family=0..0) on all interfaces:</a:t>
            </a:r>
          </a:p>
          <a:p>
            <a:pPr lvl="2"/>
            <a:r>
              <a:rPr lang="en-US" altLang="en-US" sz="2400" dirty="0"/>
              <a:t>RIPv1 uses </a:t>
            </a:r>
            <a:r>
              <a:rPr lang="en-US" altLang="en-US" sz="2400" dirty="0" smtClean="0"/>
              <a:t>broadcast (255.255.255.255) </a:t>
            </a:r>
            <a:r>
              <a:rPr lang="en-US" altLang="en-US" sz="2400" dirty="0"/>
              <a:t>if possible, </a:t>
            </a:r>
          </a:p>
          <a:p>
            <a:pPr lvl="2"/>
            <a:r>
              <a:rPr lang="en-US" altLang="en-US" sz="2400" dirty="0"/>
              <a:t>RIPv2 uses multicast address 224.0.0.9, if possible  </a:t>
            </a:r>
          </a:p>
          <a:p>
            <a:pPr>
              <a:buFontTx/>
              <a:buNone/>
            </a:pPr>
            <a:r>
              <a:rPr lang="en-US" altLang="en-US" sz="2400" dirty="0"/>
              <a:t>	requesting routing tables from neighboring routers </a:t>
            </a:r>
          </a:p>
          <a:p>
            <a:r>
              <a:rPr lang="en-US" altLang="en-US" sz="2400" b="1" dirty="0"/>
              <a:t>Request received</a:t>
            </a:r>
            <a:r>
              <a:rPr lang="en-US" altLang="en-US" sz="2400" dirty="0"/>
              <a:t>: Routers that receive above request send their entire routing table</a:t>
            </a:r>
          </a:p>
          <a:p>
            <a:r>
              <a:rPr lang="en-US" altLang="en-US" sz="2400" b="1" dirty="0"/>
              <a:t>Response received</a:t>
            </a:r>
            <a:r>
              <a:rPr lang="en-US" altLang="en-US" sz="2400" dirty="0"/>
              <a:t>: Update the routing table</a:t>
            </a:r>
          </a:p>
          <a:p>
            <a:endParaRPr lang="en-US" altLang="en-US" sz="2400" dirty="0"/>
          </a:p>
          <a:p>
            <a:r>
              <a:rPr lang="en-US" altLang="en-US" sz="2400" b="1" dirty="0"/>
              <a:t>Regular routing updates</a:t>
            </a:r>
            <a:r>
              <a:rPr lang="en-US" altLang="en-US" sz="2400" dirty="0"/>
              <a:t>: Every 30 seconds, send all or part of the routing tables to every neighbor in an response message</a:t>
            </a:r>
          </a:p>
          <a:p>
            <a:r>
              <a:rPr lang="en-US" altLang="en-US" sz="2400" b="1" dirty="0"/>
              <a:t>Triggered Updates:</a:t>
            </a:r>
            <a:r>
              <a:rPr lang="en-US" altLang="en-US" sz="2400" dirty="0"/>
              <a:t> Whenever the metric for a route change, send entire routing table. </a:t>
            </a:r>
          </a:p>
        </p:txBody>
      </p:sp>
    </p:spTree>
    <p:extLst>
      <p:ext uri="{BB962C8B-B14F-4D97-AF65-F5344CB8AC3E}">
        <p14:creationId xmlns:p14="http://schemas.microsoft.com/office/powerpoint/2010/main" val="1978005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en-US" dirty="0" smtClean="0"/>
              <a:t>RIP Timers</a:t>
            </a:r>
            <a:endParaRPr lang="en-US" altLang="en-US" dirty="0"/>
          </a:p>
        </p:txBody>
      </p:sp>
      <p:sp>
        <p:nvSpPr>
          <p:cNvPr id="260099" name="Rectangle 3"/>
          <p:cNvSpPr>
            <a:spLocks noGrp="1" noChangeArrowheads="1"/>
          </p:cNvSpPr>
          <p:nvPr>
            <p:ph type="body" idx="1"/>
          </p:nvPr>
        </p:nvSpPr>
        <p:spPr>
          <a:xfrm>
            <a:off x="628650" y="1219201"/>
            <a:ext cx="7886700" cy="3657600"/>
          </a:xfrm>
        </p:spPr>
        <p:txBody>
          <a:bodyPr/>
          <a:lstStyle/>
          <a:p>
            <a:r>
              <a:rPr lang="en-US" altLang="en-US" sz="2400" b="1" dirty="0" smtClean="0"/>
              <a:t>Periodic Update: </a:t>
            </a:r>
            <a:r>
              <a:rPr lang="en-US" altLang="en-US" sz="2400" dirty="0" smtClean="0"/>
              <a:t>30 seconds with random jitter to avoid table synchronization.</a:t>
            </a:r>
          </a:p>
          <a:p>
            <a:r>
              <a:rPr lang="en-US" altLang="en-US" sz="2400" b="1" dirty="0" smtClean="0"/>
              <a:t>Expiration Timer </a:t>
            </a:r>
            <a:r>
              <a:rPr lang="en-US" altLang="en-US" sz="2400" dirty="0" smtClean="0"/>
              <a:t>(Timeout, invalidation timer): 180 seconds</a:t>
            </a:r>
          </a:p>
          <a:p>
            <a:pPr lvl="1"/>
            <a:r>
              <a:rPr lang="en-US" altLang="en-US" dirty="0" smtClean="0"/>
              <a:t>Reset to initial value when an update received </a:t>
            </a:r>
          </a:p>
          <a:p>
            <a:r>
              <a:rPr lang="en-US" altLang="en-US" sz="2400" b="1" dirty="0" smtClean="0"/>
              <a:t>Garbage collection/Flush Timer</a:t>
            </a:r>
            <a:r>
              <a:rPr lang="en-US" altLang="en-US" sz="2400" dirty="0" smtClean="0"/>
              <a:t>: 240 seconds. Routes will be removed from routing table when the timer expired. </a:t>
            </a:r>
          </a:p>
          <a:p>
            <a:r>
              <a:rPr lang="en-US" altLang="en-US" sz="2400" b="1" dirty="0" err="1" smtClean="0"/>
              <a:t>Holddown</a:t>
            </a:r>
            <a:r>
              <a:rPr lang="en-US" altLang="en-US" sz="2400" b="1" dirty="0" smtClean="0"/>
              <a:t> Timer</a:t>
            </a:r>
            <a:r>
              <a:rPr lang="en-US" altLang="en-US" sz="2400" dirty="0" smtClean="0"/>
              <a:t>: 180 seconds. Set when an update with a hop count higher than the metric recorded in the route table.</a:t>
            </a:r>
            <a:endParaRPr lang="en-US" altLang="en-US" sz="2400" dirty="0"/>
          </a:p>
        </p:txBody>
      </p:sp>
      <p:cxnSp>
        <p:nvCxnSpPr>
          <p:cNvPr id="3" name="Straight Connector 2"/>
          <p:cNvCxnSpPr/>
          <p:nvPr/>
        </p:nvCxnSpPr>
        <p:spPr>
          <a:xfrm>
            <a:off x="762000" y="5715000"/>
            <a:ext cx="7620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95400" y="5638800"/>
            <a:ext cx="40386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334000" y="5638800"/>
            <a:ext cx="1828800" cy="17145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80790" y="5143441"/>
            <a:ext cx="1867819" cy="400110"/>
          </a:xfrm>
          <a:prstGeom prst="rect">
            <a:avLst/>
          </a:prstGeom>
          <a:noFill/>
        </p:spPr>
        <p:txBody>
          <a:bodyPr wrap="none" rtlCol="0">
            <a:spAutoFit/>
          </a:bodyPr>
          <a:lstStyle/>
          <a:p>
            <a:r>
              <a:rPr lang="en-US" sz="2000" dirty="0" smtClean="0">
                <a:latin typeface="+mn-lt"/>
              </a:rPr>
              <a:t>Expiration timer</a:t>
            </a:r>
            <a:endParaRPr lang="en-US" sz="2000" dirty="0">
              <a:latin typeface="+mn-lt"/>
            </a:endParaRPr>
          </a:p>
        </p:txBody>
      </p:sp>
      <p:sp>
        <p:nvSpPr>
          <p:cNvPr id="9" name="TextBox 8"/>
          <p:cNvSpPr txBox="1"/>
          <p:nvPr/>
        </p:nvSpPr>
        <p:spPr>
          <a:xfrm>
            <a:off x="4572000" y="5878504"/>
            <a:ext cx="1677190" cy="369332"/>
          </a:xfrm>
          <a:prstGeom prst="rect">
            <a:avLst/>
          </a:prstGeom>
          <a:noFill/>
        </p:spPr>
        <p:txBody>
          <a:bodyPr wrap="none" rtlCol="0">
            <a:spAutoFit/>
          </a:bodyPr>
          <a:lstStyle/>
          <a:p>
            <a:r>
              <a:rPr lang="en-US" sz="1800" dirty="0" smtClean="0">
                <a:latin typeface="+mn-lt"/>
              </a:rPr>
              <a:t>Set metric to 16</a:t>
            </a:r>
            <a:endParaRPr lang="en-US" sz="1800" dirty="0">
              <a:latin typeface="+mn-lt"/>
            </a:endParaRPr>
          </a:p>
        </p:txBody>
      </p:sp>
      <p:sp>
        <p:nvSpPr>
          <p:cNvPr id="6" name="Right Brace 5"/>
          <p:cNvSpPr/>
          <p:nvPr/>
        </p:nvSpPr>
        <p:spPr>
          <a:xfrm rot="16200000">
            <a:off x="3175875" y="3518588"/>
            <a:ext cx="277648" cy="40386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4034736" y="2223377"/>
            <a:ext cx="388727" cy="5867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3722778" y="4690167"/>
            <a:ext cx="1356462" cy="400110"/>
          </a:xfrm>
          <a:prstGeom prst="rect">
            <a:avLst/>
          </a:prstGeom>
          <a:noFill/>
        </p:spPr>
        <p:txBody>
          <a:bodyPr wrap="none" rtlCol="0">
            <a:spAutoFit/>
          </a:bodyPr>
          <a:lstStyle/>
          <a:p>
            <a:r>
              <a:rPr lang="en-US" sz="2000" dirty="0" smtClean="0">
                <a:latin typeface="+mn-lt"/>
              </a:rPr>
              <a:t>Flush timer</a:t>
            </a:r>
            <a:endParaRPr lang="en-US" sz="2000" dirty="0">
              <a:latin typeface="+mn-lt"/>
            </a:endParaRPr>
          </a:p>
        </p:txBody>
      </p:sp>
      <p:sp>
        <p:nvSpPr>
          <p:cNvPr id="13" name="TextBox 12"/>
          <p:cNvSpPr txBox="1"/>
          <p:nvPr/>
        </p:nvSpPr>
        <p:spPr>
          <a:xfrm>
            <a:off x="6553200" y="5865320"/>
            <a:ext cx="1737527" cy="369332"/>
          </a:xfrm>
          <a:prstGeom prst="rect">
            <a:avLst/>
          </a:prstGeom>
          <a:noFill/>
        </p:spPr>
        <p:txBody>
          <a:bodyPr wrap="none" rtlCol="0">
            <a:spAutoFit/>
          </a:bodyPr>
          <a:lstStyle/>
          <a:p>
            <a:r>
              <a:rPr lang="en-US" sz="1800" dirty="0" smtClean="0">
                <a:latin typeface="+mn-lt"/>
              </a:rPr>
              <a:t>Remove from RT</a:t>
            </a:r>
            <a:endParaRPr lang="en-US" sz="1800" dirty="0">
              <a:latin typeface="+mn-lt"/>
            </a:endParaRPr>
          </a:p>
        </p:txBody>
      </p:sp>
    </p:spTree>
    <p:extLst>
      <p:ext uri="{BB962C8B-B14F-4D97-AF65-F5344CB8AC3E}">
        <p14:creationId xmlns:p14="http://schemas.microsoft.com/office/powerpoint/2010/main" val="37953951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ltLang="en-US" dirty="0"/>
              <a:t>RIP Security</a:t>
            </a:r>
          </a:p>
        </p:txBody>
      </p:sp>
      <p:sp>
        <p:nvSpPr>
          <p:cNvPr id="306179" name="Rectangle 3"/>
          <p:cNvSpPr>
            <a:spLocks noGrp="1" noChangeArrowheads="1"/>
          </p:cNvSpPr>
          <p:nvPr>
            <p:ph type="body" idx="1"/>
          </p:nvPr>
        </p:nvSpPr>
        <p:spPr>
          <a:xfrm>
            <a:off x="628650" y="1143000"/>
            <a:ext cx="7886700" cy="4729163"/>
          </a:xfrm>
        </p:spPr>
        <p:txBody>
          <a:bodyPr/>
          <a:lstStyle/>
          <a:p>
            <a:r>
              <a:rPr lang="en-US" altLang="en-US" sz="2400" dirty="0"/>
              <a:t>Issue: Sending bogus routing updates to a router</a:t>
            </a:r>
          </a:p>
          <a:p>
            <a:r>
              <a:rPr lang="en-US" altLang="en-US" sz="2400" dirty="0"/>
              <a:t>RIPv1: No protection</a:t>
            </a:r>
          </a:p>
          <a:p>
            <a:r>
              <a:rPr lang="en-US" altLang="en-US" sz="2400" dirty="0"/>
              <a:t>RIPv2: Simple authentication scheme</a:t>
            </a:r>
          </a:p>
          <a:p>
            <a:endParaRPr lang="en-US" altLang="en-US" dirty="0"/>
          </a:p>
          <a:p>
            <a:endParaRPr lang="en-US" altLang="en-US" dirty="0"/>
          </a:p>
        </p:txBody>
      </p:sp>
      <p:graphicFrame>
        <p:nvGraphicFramePr>
          <p:cNvPr id="306180" name="Object 4"/>
          <p:cNvGraphicFramePr>
            <a:graphicFrameLocks noChangeAspect="1"/>
          </p:cNvGraphicFramePr>
          <p:nvPr/>
        </p:nvGraphicFramePr>
        <p:xfrm>
          <a:off x="914400" y="2743200"/>
          <a:ext cx="5829300" cy="3937000"/>
        </p:xfrm>
        <a:graphic>
          <a:graphicData uri="http://schemas.openxmlformats.org/presentationml/2006/ole">
            <mc:AlternateContent xmlns:mc="http://schemas.openxmlformats.org/markup-compatibility/2006">
              <mc:Choice xmlns:v="urn:schemas-microsoft-com:vml" Requires="v">
                <p:oleObj spid="_x0000_s521232" name="VISIO" r:id="rId3" imgW="9821880" imgH="5803560" progId="Visio.Drawing.4">
                  <p:embed/>
                </p:oleObj>
              </mc:Choice>
              <mc:Fallback>
                <p:oleObj name="VISIO" r:id="rId3" imgW="9821880" imgH="58035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743200"/>
                        <a:ext cx="58293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6181" name="AutoShape 5"/>
          <p:cNvSpPr>
            <a:spLocks/>
          </p:cNvSpPr>
          <p:nvPr/>
        </p:nvSpPr>
        <p:spPr bwMode="auto">
          <a:xfrm>
            <a:off x="6172200" y="2971800"/>
            <a:ext cx="1905000" cy="669925"/>
          </a:xfrm>
          <a:prstGeom prst="accentCallout1">
            <a:avLst>
              <a:gd name="adj1" fmla="val 17060"/>
              <a:gd name="adj2" fmla="val -4000"/>
              <a:gd name="adj3" fmla="val 181519"/>
              <a:gd name="adj4" fmla="val -20000"/>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a:solidFill>
                  <a:schemeClr val="tx1"/>
                </a:solidFill>
                <a:latin typeface="Arial" panose="020B0604020202020204" pitchFamily="34" charset="0"/>
              </a:rPr>
              <a:t>2: plaintext</a:t>
            </a:r>
            <a:br>
              <a:rPr lang="en-US" altLang="en-US" sz="1800" i="0">
                <a:solidFill>
                  <a:schemeClr val="tx1"/>
                </a:solidFill>
                <a:latin typeface="Arial" panose="020B0604020202020204" pitchFamily="34" charset="0"/>
              </a:rPr>
            </a:br>
            <a:r>
              <a:rPr lang="en-US" altLang="en-US" sz="1800" i="0">
                <a:solidFill>
                  <a:schemeClr val="tx1"/>
                </a:solidFill>
                <a:latin typeface="Arial" panose="020B0604020202020204" pitchFamily="34" charset="0"/>
              </a:rPr>
              <a:t> password</a:t>
            </a:r>
            <a:endParaRPr lang="en-US" altLang="en-US" sz="2000" i="0">
              <a:solidFill>
                <a:schemeClr val="tx1"/>
              </a:solidFill>
              <a:latin typeface="Arial" panose="020B0604020202020204" pitchFamily="34" charset="0"/>
            </a:endParaRPr>
          </a:p>
        </p:txBody>
      </p:sp>
    </p:spTree>
    <p:extLst>
      <p:ext uri="{BB962C8B-B14F-4D97-AF65-F5344CB8AC3E}">
        <p14:creationId xmlns:p14="http://schemas.microsoft.com/office/powerpoint/2010/main" val="1056771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en-US"/>
              <a:t>RIP Problems</a:t>
            </a:r>
          </a:p>
        </p:txBody>
      </p:sp>
      <p:sp>
        <p:nvSpPr>
          <p:cNvPr id="285699" name="Rectangle 3"/>
          <p:cNvSpPr>
            <a:spLocks noGrp="1" noChangeArrowheads="1"/>
          </p:cNvSpPr>
          <p:nvPr>
            <p:ph type="body" idx="1"/>
          </p:nvPr>
        </p:nvSpPr>
        <p:spPr>
          <a:xfrm>
            <a:off x="628650" y="1219201"/>
            <a:ext cx="8210550" cy="4729163"/>
          </a:xfrm>
        </p:spPr>
        <p:txBody>
          <a:bodyPr/>
          <a:lstStyle/>
          <a:p>
            <a:endParaRPr lang="en-US" altLang="en-US" dirty="0"/>
          </a:p>
          <a:p>
            <a:r>
              <a:rPr lang="en-US" altLang="en-US" sz="2800" dirty="0"/>
              <a:t>RIP takes a long time to stabilize</a:t>
            </a:r>
          </a:p>
          <a:p>
            <a:pPr lvl="1"/>
            <a:r>
              <a:rPr lang="en-US" altLang="en-US" sz="2400" dirty="0"/>
              <a:t>Even for a small network, it takes several minutes until the routing tables have settled after a change</a:t>
            </a:r>
          </a:p>
          <a:p>
            <a:r>
              <a:rPr lang="en-US" altLang="en-US" sz="2800" dirty="0"/>
              <a:t>RIP has all the problems of distance vector algorithms, e.g., count-to-Infinity </a:t>
            </a:r>
          </a:p>
          <a:p>
            <a:pPr lvl="4"/>
            <a:r>
              <a:rPr lang="en-US" altLang="en-US" sz="2000" dirty="0"/>
              <a:t>RIP uses split horizon to avoid count-to-infinity</a:t>
            </a:r>
          </a:p>
          <a:p>
            <a:r>
              <a:rPr lang="en-US" altLang="en-US" sz="2800" dirty="0"/>
              <a:t>The maximum path in RIP is 15 hops</a:t>
            </a:r>
          </a:p>
          <a:p>
            <a:endParaRPr lang="en-US" altLang="en-US" sz="2000" dirty="0"/>
          </a:p>
        </p:txBody>
      </p:sp>
    </p:spTree>
    <p:extLst>
      <p:ext uri="{BB962C8B-B14F-4D97-AF65-F5344CB8AC3E}">
        <p14:creationId xmlns:p14="http://schemas.microsoft.com/office/powerpoint/2010/main" val="1561231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smtClean="0"/>
              <a:t>Routing TCP/IP Volume I, 2nd Edition </a:t>
            </a:r>
            <a:r>
              <a:rPr lang="en-US" dirty="0"/>
              <a:t>by</a:t>
            </a:r>
            <a:r>
              <a:rPr lang="en-US" b="1" dirty="0"/>
              <a:t> </a:t>
            </a:r>
            <a:r>
              <a:rPr lang="en-US" dirty="0"/>
              <a:t>Jeff Doyle and Jennifer </a:t>
            </a:r>
            <a:r>
              <a:rPr lang="en-US" dirty="0" smtClean="0"/>
              <a:t>Carroll</a:t>
            </a:r>
          </a:p>
          <a:p>
            <a:pPr marL="0" indent="0">
              <a:buNone/>
            </a:pPr>
            <a:r>
              <a:rPr lang="en-US" dirty="0" smtClean="0"/>
              <a:t>   ISBN</a:t>
            </a:r>
            <a:r>
              <a:rPr lang="en-US" dirty="0"/>
              <a:t>: </a:t>
            </a:r>
            <a:r>
              <a:rPr lang="en-US" dirty="0" smtClean="0"/>
              <a:t>1-57870-089-2</a:t>
            </a:r>
            <a:endParaRPr lang="en-US" b="1" dirty="0" smtClean="0"/>
          </a:p>
          <a:p>
            <a:r>
              <a:rPr lang="en-US" b="1" dirty="0" smtClean="0"/>
              <a:t>Routing TCP/IP Volume II </a:t>
            </a:r>
            <a:r>
              <a:rPr lang="en-US" dirty="0" smtClean="0"/>
              <a:t>by</a:t>
            </a:r>
            <a:r>
              <a:rPr lang="en-US" b="1" dirty="0" smtClean="0"/>
              <a:t> </a:t>
            </a:r>
            <a:r>
              <a:rPr lang="en-US" dirty="0" smtClean="0"/>
              <a:t>Jeff Doyle and Jennifer </a:t>
            </a:r>
            <a:r>
              <a:rPr lang="en-US" dirty="0" err="1" smtClean="0"/>
              <a:t>DeHaven</a:t>
            </a:r>
            <a:r>
              <a:rPr lang="en-US" dirty="0"/>
              <a:t> </a:t>
            </a:r>
            <a:r>
              <a:rPr lang="en-US" dirty="0" smtClean="0"/>
              <a:t>      ISBN: 1-57870-089-2</a:t>
            </a:r>
          </a:p>
          <a:p>
            <a:r>
              <a:rPr lang="en-US" b="1" dirty="0" smtClean="0"/>
              <a:t>Cisco </a:t>
            </a:r>
            <a:r>
              <a:rPr lang="en-US" b="1" dirty="0"/>
              <a:t>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a:t>
            </a:r>
            <a:r>
              <a:rPr lang="en-US" dirty="0" smtClean="0"/>
              <a:t>978-1593270476</a:t>
            </a:r>
          </a:p>
          <a:p>
            <a:r>
              <a:rPr lang="en-US" b="1" dirty="0"/>
              <a:t>CCNA Routing and Switching 200-120 Network </a:t>
            </a:r>
            <a:r>
              <a:rPr lang="en-US" b="1" dirty="0" smtClean="0"/>
              <a:t>Simulator. </a:t>
            </a:r>
            <a:r>
              <a:rPr lang="en-US" dirty="0" smtClean="0"/>
              <a:t>By </a:t>
            </a:r>
            <a:r>
              <a:rPr lang="en-US" dirty="0"/>
              <a:t>Wendell Odom, Sean </a:t>
            </a:r>
            <a:r>
              <a:rPr lang="en-US" dirty="0" smtClean="0"/>
              <a:t>Wilkins. Published </a:t>
            </a:r>
            <a:r>
              <a:rPr lang="en-US" dirty="0"/>
              <a:t>by Pearson IT Certification. </a:t>
            </a:r>
            <a:endParaRPr lang="en-US" dirty="0" smtClean="0"/>
          </a:p>
          <a:p>
            <a:r>
              <a:rPr lang="en-US" dirty="0" smtClean="0">
                <a:hlinkClick r:id="rId2"/>
              </a:rPr>
              <a:t>http</a:t>
            </a:r>
            <a:r>
              <a:rPr lang="en-US" dirty="0">
                <a:hlinkClick r:id="rId2"/>
              </a:rPr>
              <a:t>://class.svuca.edu/~sandy/class/CS540/</a:t>
            </a:r>
            <a:endParaRPr lang="en-US" b="1" dirty="0"/>
          </a:p>
        </p:txBody>
      </p:sp>
    </p:spTree>
    <p:extLst>
      <p:ext uri="{BB962C8B-B14F-4D97-AF65-F5344CB8AC3E}">
        <p14:creationId xmlns:p14="http://schemas.microsoft.com/office/powerpoint/2010/main" val="1662908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4294967295"/>
          </p:nvPr>
        </p:nvSpPr>
        <p:spPr>
          <a:xfrm>
            <a:off x="7086600" y="6477000"/>
            <a:ext cx="1905000" cy="228600"/>
          </a:xfrm>
          <a:prstGeom prst="rect">
            <a:avLst/>
          </a:prstGeom>
        </p:spPr>
        <p:txBody>
          <a:bodyPr/>
          <a:lstStyle/>
          <a:p>
            <a:fld id="{1A2D2E48-E64B-4F1F-8CA5-C85726F0C414}" type="slidenum">
              <a:rPr lang="en-US" altLang="en-US"/>
              <a:pPr/>
              <a:t>40</a:t>
            </a:fld>
            <a:endParaRPr lang="en-US" altLang="en-US"/>
          </a:p>
        </p:txBody>
      </p:sp>
      <p:sp>
        <p:nvSpPr>
          <p:cNvPr id="307202" name="Rectangle 2"/>
          <p:cNvSpPr>
            <a:spLocks noGrp="1" noChangeArrowheads="1"/>
          </p:cNvSpPr>
          <p:nvPr>
            <p:ph type="title"/>
          </p:nvPr>
        </p:nvSpPr>
        <p:spPr/>
        <p:txBody>
          <a:bodyPr/>
          <a:lstStyle/>
          <a:p>
            <a:r>
              <a:rPr lang="en-US" altLang="en-US"/>
              <a:t>Distance Vector vs. Link State Routing</a:t>
            </a:r>
          </a:p>
        </p:txBody>
      </p:sp>
      <p:sp>
        <p:nvSpPr>
          <p:cNvPr id="307203" name="Rectangle 3"/>
          <p:cNvSpPr>
            <a:spLocks noGrp="1" noChangeArrowheads="1"/>
          </p:cNvSpPr>
          <p:nvPr>
            <p:ph type="body" idx="1"/>
          </p:nvPr>
        </p:nvSpPr>
        <p:spPr/>
        <p:txBody>
          <a:bodyPr/>
          <a:lstStyle/>
          <a:p>
            <a:pPr>
              <a:tabLst>
                <a:tab pos="1771650" algn="l"/>
                <a:tab pos="5661025" algn="l"/>
                <a:tab pos="8629650" algn="r"/>
              </a:tabLst>
            </a:pPr>
            <a:r>
              <a:rPr lang="en-US" altLang="en-US" dirty="0"/>
              <a:t>With distance vector routing, each node has information only about the next hop:</a:t>
            </a:r>
          </a:p>
          <a:p>
            <a:pPr lvl="2">
              <a:tabLst>
                <a:tab pos="1771650" algn="l"/>
                <a:tab pos="5661025" algn="l"/>
                <a:tab pos="8629650" algn="r"/>
              </a:tabLst>
            </a:pPr>
            <a:r>
              <a:rPr lang="en-US" altLang="en-US" sz="1600" dirty="0"/>
              <a:t>Node A:  to reach F go to B</a:t>
            </a:r>
          </a:p>
          <a:p>
            <a:pPr lvl="2">
              <a:tabLst>
                <a:tab pos="1771650" algn="l"/>
                <a:tab pos="5661025" algn="l"/>
                <a:tab pos="8629650" algn="r"/>
              </a:tabLst>
            </a:pPr>
            <a:r>
              <a:rPr lang="en-US" altLang="en-US" sz="1600" dirty="0"/>
              <a:t>Node B: to reach F go to D</a:t>
            </a:r>
          </a:p>
          <a:p>
            <a:pPr lvl="2">
              <a:tabLst>
                <a:tab pos="1771650" algn="l"/>
                <a:tab pos="5661025" algn="l"/>
                <a:tab pos="8629650" algn="r"/>
              </a:tabLst>
            </a:pPr>
            <a:r>
              <a:rPr lang="en-US" altLang="en-US" sz="1600" dirty="0"/>
              <a:t>Node D: to reach F go to E</a:t>
            </a:r>
          </a:p>
          <a:p>
            <a:pPr lvl="2">
              <a:tabLst>
                <a:tab pos="1771650" algn="l"/>
                <a:tab pos="5661025" algn="l"/>
                <a:tab pos="8629650" algn="r"/>
              </a:tabLst>
            </a:pPr>
            <a:r>
              <a:rPr lang="en-US" altLang="en-US" sz="1600" dirty="0"/>
              <a:t>Node E: go directly to F</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Distance vector routing makes</a:t>
            </a:r>
            <a:br>
              <a:rPr lang="en-US" altLang="en-US" sz="2000" dirty="0"/>
            </a:br>
            <a:r>
              <a:rPr lang="en-US" altLang="en-US" sz="2000" dirty="0"/>
              <a:t>poor routing decisions if </a:t>
            </a:r>
            <a:br>
              <a:rPr lang="en-US" altLang="en-US" sz="2000" dirty="0"/>
            </a:br>
            <a:r>
              <a:rPr lang="en-US" altLang="en-US" sz="2000" dirty="0"/>
              <a:t>directions are not completely</a:t>
            </a:r>
            <a:br>
              <a:rPr lang="en-US" altLang="en-US" sz="2000" dirty="0"/>
            </a:br>
            <a:r>
              <a:rPr lang="en-US" altLang="en-US" sz="2000" dirty="0"/>
              <a:t>correct </a:t>
            </a:r>
            <a:br>
              <a:rPr lang="en-US" altLang="en-US" sz="2000" dirty="0"/>
            </a:br>
            <a:r>
              <a:rPr lang="en-US" altLang="en-US" sz="2000" dirty="0"/>
              <a:t>(e.g., because a node is down).</a:t>
            </a:r>
          </a:p>
          <a:p>
            <a:pPr>
              <a:tabLst>
                <a:tab pos="1771650" algn="l"/>
                <a:tab pos="5661025" algn="l"/>
                <a:tab pos="8629650" algn="r"/>
              </a:tabLst>
            </a:pPr>
            <a:endParaRPr lang="en-US" altLang="en-US" sz="2000" dirty="0"/>
          </a:p>
          <a:p>
            <a:pPr>
              <a:tabLst>
                <a:tab pos="1771650" algn="l"/>
                <a:tab pos="5661025" algn="l"/>
                <a:tab pos="8629650" algn="r"/>
              </a:tabLst>
            </a:pPr>
            <a:r>
              <a:rPr lang="en-US" altLang="en-US" sz="2000" dirty="0"/>
              <a:t>If parts of the directions incorrect, the routing may be incorrect until the routing algorithms has re-converged.</a:t>
            </a:r>
          </a:p>
        </p:txBody>
      </p:sp>
      <p:graphicFrame>
        <p:nvGraphicFramePr>
          <p:cNvPr id="307206" name="Object 6"/>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6453"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09" name="Oval 9"/>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07210" name="Oval 10"/>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07211" name="Oval 11"/>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07212" name="Oval 12"/>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07213" name="Oval 13"/>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07214" name="Oval 14"/>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07215" name="AutoShape 15"/>
          <p:cNvCxnSpPr>
            <a:cxnSpLocks noChangeAspect="1" noChangeShapeType="1"/>
            <a:stCxn id="307209" idx="6"/>
            <a:endCxn id="30721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6" name="AutoShape 16"/>
          <p:cNvCxnSpPr>
            <a:cxnSpLocks noChangeAspect="1" noChangeShapeType="1"/>
            <a:stCxn id="307209" idx="5"/>
            <a:endCxn id="30721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7" name="AutoShape 17"/>
          <p:cNvCxnSpPr>
            <a:cxnSpLocks noChangeAspect="1" noChangeShapeType="1"/>
            <a:stCxn id="307211" idx="2"/>
            <a:endCxn id="30721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8" name="AutoShape 18"/>
          <p:cNvCxnSpPr>
            <a:cxnSpLocks noChangeAspect="1" noChangeShapeType="1"/>
            <a:stCxn id="307213" idx="2"/>
            <a:endCxn id="30721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19" name="AutoShape 19"/>
          <p:cNvCxnSpPr>
            <a:cxnSpLocks noChangeAspect="1" noChangeShapeType="1"/>
            <a:stCxn id="307214" idx="2"/>
            <a:endCxn id="30721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0" name="AutoShape 20"/>
          <p:cNvCxnSpPr>
            <a:cxnSpLocks noChangeAspect="1" noChangeShapeType="1"/>
            <a:stCxn id="307211" idx="6"/>
            <a:endCxn id="30721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1" name="AutoShape 21"/>
          <p:cNvCxnSpPr>
            <a:cxnSpLocks noChangeAspect="1" noChangeShapeType="1"/>
            <a:stCxn id="307211" idx="3"/>
            <a:endCxn id="30721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3" name="AutoShape 23"/>
          <p:cNvCxnSpPr>
            <a:cxnSpLocks noChangeAspect="1" noChangeShapeType="1"/>
            <a:stCxn id="307210" idx="4"/>
            <a:endCxn id="30721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07224" name="AutoShape 24"/>
          <p:cNvCxnSpPr>
            <a:cxnSpLocks noChangeAspect="1" noChangeShapeType="1"/>
            <a:stCxn id="307211" idx="4"/>
            <a:endCxn id="30721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07230" name="Object 3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6454"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1" name="Object 3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6455"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3" name="Object 33"/>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6456"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35" name="Object 35"/>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6457"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87470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07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07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072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72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07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p:cNvSpPr>
            <a:spLocks noGrp="1"/>
          </p:cNvSpPr>
          <p:nvPr>
            <p:ph type="sldNum" sz="quarter" idx="4294967295"/>
          </p:nvPr>
        </p:nvSpPr>
        <p:spPr>
          <a:xfrm>
            <a:off x="7086600" y="6477000"/>
            <a:ext cx="1905000" cy="228600"/>
          </a:xfrm>
          <a:prstGeom prst="rect">
            <a:avLst/>
          </a:prstGeom>
        </p:spPr>
        <p:txBody>
          <a:bodyPr/>
          <a:lstStyle/>
          <a:p>
            <a:fld id="{DB3C825F-4C59-4D08-91FF-49910BF8BD0D}" type="slidenum">
              <a:rPr lang="en-US" altLang="en-US"/>
              <a:pPr/>
              <a:t>41</a:t>
            </a:fld>
            <a:endParaRPr lang="en-US" altLang="en-US"/>
          </a:p>
        </p:txBody>
      </p:sp>
      <p:sp>
        <p:nvSpPr>
          <p:cNvPr id="313346" name="Rectangle 2"/>
          <p:cNvSpPr>
            <a:spLocks noGrp="1" noChangeArrowheads="1"/>
          </p:cNvSpPr>
          <p:nvPr>
            <p:ph type="title"/>
          </p:nvPr>
        </p:nvSpPr>
        <p:spPr/>
        <p:txBody>
          <a:bodyPr/>
          <a:lstStyle/>
          <a:p>
            <a:r>
              <a:rPr lang="en-US" altLang="en-US"/>
              <a:t>Distance Vector vs. Link State Routing</a:t>
            </a:r>
          </a:p>
        </p:txBody>
      </p:sp>
      <p:sp>
        <p:nvSpPr>
          <p:cNvPr id="313347" name="Rectangle 3"/>
          <p:cNvSpPr>
            <a:spLocks noGrp="1" noChangeArrowheads="1"/>
          </p:cNvSpPr>
          <p:nvPr>
            <p:ph type="body" idx="1"/>
          </p:nvPr>
        </p:nvSpPr>
        <p:spPr/>
        <p:txBody>
          <a:bodyPr/>
          <a:lstStyle/>
          <a:p>
            <a:pPr>
              <a:tabLst>
                <a:tab pos="1771650" algn="l"/>
                <a:tab pos="5661025" algn="l"/>
                <a:tab pos="8629650" algn="r"/>
              </a:tabLst>
            </a:pPr>
            <a:r>
              <a:rPr lang="en-US" altLang="en-US"/>
              <a:t>In link state routing, each node has a complete map of the topology</a:t>
            </a:r>
          </a:p>
          <a:p>
            <a:pPr>
              <a:tabLst>
                <a:tab pos="1771650" algn="l"/>
                <a:tab pos="5661025" algn="l"/>
                <a:tab pos="8629650" algn="r"/>
              </a:tabLst>
            </a:pPr>
            <a:endParaRPr lang="en-US" altLang="en-US" sz="2000"/>
          </a:p>
          <a:p>
            <a:pPr>
              <a:tabLst>
                <a:tab pos="1771650" algn="l"/>
                <a:tab pos="5661025" algn="l"/>
                <a:tab pos="8629650" algn="r"/>
              </a:tabLst>
            </a:pPr>
            <a:endParaRPr lang="en-US" altLang="en-US" sz="2000"/>
          </a:p>
          <a:p>
            <a:pPr>
              <a:tabLst>
                <a:tab pos="1771650" algn="l"/>
                <a:tab pos="5661025" algn="l"/>
                <a:tab pos="8629650" algn="r"/>
              </a:tabLst>
            </a:pPr>
            <a:r>
              <a:rPr lang="en-US" altLang="en-US"/>
              <a:t>If a node fails, each </a:t>
            </a:r>
            <a:br>
              <a:rPr lang="en-US" altLang="en-US"/>
            </a:br>
            <a:r>
              <a:rPr lang="en-US" altLang="en-US"/>
              <a:t>node can calculate </a:t>
            </a:r>
            <a:br>
              <a:rPr lang="en-US" altLang="en-US"/>
            </a:br>
            <a:r>
              <a:rPr lang="en-US" altLang="en-US"/>
              <a:t>the new route  </a:t>
            </a:r>
            <a:br>
              <a:rPr lang="en-US" altLang="en-US"/>
            </a:br>
            <a:endParaRPr lang="en-US" altLang="en-US" sz="2000"/>
          </a:p>
          <a:p>
            <a:pPr>
              <a:tabLst>
                <a:tab pos="1771650" algn="l"/>
                <a:tab pos="5661025" algn="l"/>
                <a:tab pos="8629650" algn="r"/>
              </a:tabLst>
            </a:pPr>
            <a:endParaRPr lang="en-US" altLang="en-US" sz="2000"/>
          </a:p>
          <a:p>
            <a:pPr>
              <a:tabLst>
                <a:tab pos="1771650" algn="l"/>
                <a:tab pos="5661025" algn="l"/>
                <a:tab pos="8629650" algn="r"/>
              </a:tabLst>
            </a:pPr>
            <a:r>
              <a:rPr lang="en-US" altLang="en-US">
                <a:solidFill>
                  <a:srgbClr val="FF0000"/>
                </a:solidFill>
              </a:rPr>
              <a:t>Difficulty:</a:t>
            </a:r>
            <a:r>
              <a:rPr lang="en-US" altLang="en-US" sz="2000"/>
              <a:t> </a:t>
            </a:r>
            <a:r>
              <a:rPr lang="en-US" altLang="en-US"/>
              <a:t>All nodes need to </a:t>
            </a:r>
            <a:br>
              <a:rPr lang="en-US" altLang="en-US"/>
            </a:br>
            <a:r>
              <a:rPr lang="en-US" altLang="en-US"/>
              <a:t>have a consistent view of the </a:t>
            </a:r>
            <a:br>
              <a:rPr lang="en-US" altLang="en-US"/>
            </a:br>
            <a:r>
              <a:rPr lang="en-US" altLang="en-US"/>
              <a:t>network</a:t>
            </a:r>
          </a:p>
        </p:txBody>
      </p:sp>
      <p:graphicFrame>
        <p:nvGraphicFramePr>
          <p:cNvPr id="313348" name="Object 4"/>
          <p:cNvGraphicFramePr>
            <a:graphicFrameLocks noChangeAspect="1"/>
          </p:cNvGraphicFramePr>
          <p:nvPr/>
        </p:nvGraphicFramePr>
        <p:xfrm>
          <a:off x="4592638" y="3427413"/>
          <a:ext cx="376237" cy="176212"/>
        </p:xfrm>
        <a:graphic>
          <a:graphicData uri="http://schemas.openxmlformats.org/presentationml/2006/ole">
            <mc:AlternateContent xmlns:mc="http://schemas.openxmlformats.org/markup-compatibility/2006">
              <mc:Choice xmlns:v="urn:schemas-microsoft-com:vml" Requires="v">
                <p:oleObj spid="_x0000_s517690" name="Clip" r:id="rId4" imgW="466543" imgH="218874" progId="MS_ClipArt_Gallery.2">
                  <p:embed/>
                </p:oleObj>
              </mc:Choice>
              <mc:Fallback>
                <p:oleObj name="Clip" r:id="rId4"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2638" y="3427413"/>
                        <a:ext cx="376237"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3349" name="Oval 5"/>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A</a:t>
            </a:r>
            <a:endParaRPr lang="en-US" altLang="en-US" sz="2000" i="0">
              <a:solidFill>
                <a:schemeClr val="tx1"/>
              </a:solidFill>
              <a:latin typeface="Times New Roman" panose="02020603050405020304" pitchFamily="18" charset="0"/>
            </a:endParaRPr>
          </a:p>
        </p:txBody>
      </p:sp>
      <p:sp>
        <p:nvSpPr>
          <p:cNvPr id="313350" name="Oval 6"/>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B</a:t>
            </a:r>
            <a:endParaRPr lang="en-US" altLang="en-US" sz="2000" i="0">
              <a:solidFill>
                <a:schemeClr val="tx1"/>
              </a:solidFill>
              <a:latin typeface="Times New Roman" panose="02020603050405020304" pitchFamily="18" charset="0"/>
            </a:endParaRPr>
          </a:p>
        </p:txBody>
      </p:sp>
      <p:sp>
        <p:nvSpPr>
          <p:cNvPr id="313351" name="Oval 7"/>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C</a:t>
            </a:r>
            <a:endParaRPr lang="en-US" altLang="en-US" sz="2000" i="0">
              <a:solidFill>
                <a:schemeClr val="tx1"/>
              </a:solidFill>
              <a:latin typeface="Times New Roman" panose="02020603050405020304" pitchFamily="18" charset="0"/>
            </a:endParaRPr>
          </a:p>
        </p:txBody>
      </p:sp>
      <p:sp>
        <p:nvSpPr>
          <p:cNvPr id="313352" name="Oval 8"/>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D</a:t>
            </a:r>
            <a:endParaRPr lang="en-US" altLang="en-US" sz="2000" i="0">
              <a:solidFill>
                <a:schemeClr val="tx1"/>
              </a:solidFill>
              <a:latin typeface="Times New Roman" panose="02020603050405020304" pitchFamily="18" charset="0"/>
            </a:endParaRPr>
          </a:p>
        </p:txBody>
      </p:sp>
      <p:sp>
        <p:nvSpPr>
          <p:cNvPr id="313353" name="Oval 9"/>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E</a:t>
            </a:r>
          </a:p>
        </p:txBody>
      </p:sp>
      <p:sp>
        <p:nvSpPr>
          <p:cNvPr id="313354" name="Oval 10"/>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dist="107763" dir="2700000" algn="ctr" rotWithShape="0">
              <a:schemeClr val="bg2"/>
            </a:outerShdw>
          </a:effectLst>
        </p:spPr>
        <p:txBody>
          <a:bodyPr wrap="none" lIns="91433" tIns="137160" rIns="91433" bIns="228600" anchor="ctr" anchorCtr="1"/>
          <a:lstStyle/>
          <a:p>
            <a:pPr algn="ctr">
              <a:spcBef>
                <a:spcPct val="0"/>
              </a:spcBef>
              <a:spcAft>
                <a:spcPct val="0"/>
              </a:spcAft>
              <a:buFontTx/>
              <a:buNone/>
            </a:pPr>
            <a:r>
              <a:rPr lang="en-US" altLang="en-US" sz="2000" b="1" i="0">
                <a:solidFill>
                  <a:schemeClr val="tx1"/>
                </a:solidFill>
                <a:latin typeface="Arial" panose="020B0604020202020204" pitchFamily="34" charset="0"/>
              </a:rPr>
              <a:t>F</a:t>
            </a:r>
            <a:endParaRPr lang="en-US" altLang="en-US" sz="2000" i="0">
              <a:solidFill>
                <a:schemeClr val="tx1"/>
              </a:solidFill>
              <a:latin typeface="Times New Roman" panose="02020603050405020304" pitchFamily="18" charset="0"/>
            </a:endParaRPr>
          </a:p>
        </p:txBody>
      </p:sp>
      <p:cxnSp>
        <p:nvCxnSpPr>
          <p:cNvPr id="313355" name="AutoShape 11"/>
          <p:cNvCxnSpPr>
            <a:cxnSpLocks noChangeAspect="1" noChangeShapeType="1"/>
            <a:stCxn id="313349" idx="6"/>
            <a:endCxn id="313350" idx="2"/>
          </p:cNvCxnSpPr>
          <p:nvPr/>
        </p:nvCxnSpPr>
        <p:spPr bwMode="auto">
          <a:xfrm>
            <a:off x="4495800" y="3298825"/>
            <a:ext cx="10287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6" name="AutoShape 12"/>
          <p:cNvCxnSpPr>
            <a:cxnSpLocks noChangeAspect="1" noChangeShapeType="1"/>
            <a:stCxn id="313349" idx="5"/>
            <a:endCxn id="313352" idx="2"/>
          </p:cNvCxnSpPr>
          <p:nvPr/>
        </p:nvCxnSpPr>
        <p:spPr bwMode="auto">
          <a:xfrm>
            <a:off x="4419600" y="3476625"/>
            <a:ext cx="1104900" cy="14763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7" name="AutoShape 13"/>
          <p:cNvCxnSpPr>
            <a:cxnSpLocks noChangeAspect="1" noChangeShapeType="1"/>
            <a:stCxn id="313351" idx="2"/>
            <a:endCxn id="313350" idx="6"/>
          </p:cNvCxnSpPr>
          <p:nvPr/>
        </p:nvCxnSpPr>
        <p:spPr bwMode="auto">
          <a:xfrm flipH="1">
            <a:off x="6045200" y="3298825"/>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8" name="AutoShape 14"/>
          <p:cNvCxnSpPr>
            <a:cxnSpLocks noChangeAspect="1" noChangeShapeType="1"/>
            <a:stCxn id="313353" idx="2"/>
            <a:endCxn id="313352" idx="6"/>
          </p:cNvCxnSpPr>
          <p:nvPr/>
        </p:nvCxnSpPr>
        <p:spPr bwMode="auto">
          <a:xfrm flipH="1">
            <a:off x="6045200" y="4953000"/>
            <a:ext cx="1041400" cy="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59" name="AutoShape 15"/>
          <p:cNvCxnSpPr>
            <a:cxnSpLocks noChangeAspect="1" noChangeShapeType="1"/>
            <a:stCxn id="313354" idx="2"/>
            <a:endCxn id="313353" idx="6"/>
          </p:cNvCxnSpPr>
          <p:nvPr/>
        </p:nvCxnSpPr>
        <p:spPr bwMode="auto">
          <a:xfrm flipH="1">
            <a:off x="7608888" y="4921250"/>
            <a:ext cx="862012" cy="31750"/>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0" name="AutoShape 16"/>
          <p:cNvCxnSpPr>
            <a:cxnSpLocks noChangeAspect="1" noChangeShapeType="1"/>
            <a:stCxn id="313351" idx="6"/>
            <a:endCxn id="313354" idx="1"/>
          </p:cNvCxnSpPr>
          <p:nvPr/>
        </p:nvCxnSpPr>
        <p:spPr bwMode="auto">
          <a:xfrm>
            <a:off x="7608888" y="3298825"/>
            <a:ext cx="938212" cy="14446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1" name="AutoShape 17"/>
          <p:cNvCxnSpPr>
            <a:cxnSpLocks noChangeAspect="1" noChangeShapeType="1"/>
            <a:stCxn id="313351" idx="3"/>
            <a:endCxn id="313352" idx="7"/>
          </p:cNvCxnSpPr>
          <p:nvPr/>
        </p:nvCxnSpPr>
        <p:spPr bwMode="auto">
          <a:xfrm flipH="1">
            <a:off x="5970588" y="3476625"/>
            <a:ext cx="1192212" cy="129857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2" name="AutoShape 18"/>
          <p:cNvCxnSpPr>
            <a:cxnSpLocks noChangeAspect="1" noChangeShapeType="1"/>
            <a:stCxn id="313350" idx="4"/>
            <a:endCxn id="313352" idx="0"/>
          </p:cNvCxnSpPr>
          <p:nvPr/>
        </p:nvCxnSpPr>
        <p:spPr bwMode="auto">
          <a:xfrm>
            <a:off x="5784850"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63" name="AutoShape 19"/>
          <p:cNvCxnSpPr>
            <a:cxnSpLocks noChangeAspect="1" noChangeShapeType="1"/>
            <a:stCxn id="313351" idx="4"/>
            <a:endCxn id="313353" idx="0"/>
          </p:cNvCxnSpPr>
          <p:nvPr/>
        </p:nvCxnSpPr>
        <p:spPr bwMode="auto">
          <a:xfrm>
            <a:off x="7348538" y="3549650"/>
            <a:ext cx="0" cy="1152525"/>
          </a:xfrm>
          <a:prstGeom prst="straightConnector1">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aphicFrame>
        <p:nvGraphicFramePr>
          <p:cNvPr id="313364" name="Object 20"/>
          <p:cNvGraphicFramePr>
            <a:graphicFrameLocks noChangeAspect="1"/>
          </p:cNvGraphicFramePr>
          <p:nvPr/>
        </p:nvGraphicFramePr>
        <p:xfrm>
          <a:off x="5826125" y="3725863"/>
          <a:ext cx="176213" cy="377825"/>
        </p:xfrm>
        <a:graphic>
          <a:graphicData uri="http://schemas.openxmlformats.org/presentationml/2006/ole">
            <mc:AlternateContent xmlns:mc="http://schemas.openxmlformats.org/markup-compatibility/2006">
              <mc:Choice xmlns:v="urn:schemas-microsoft-com:vml" Requires="v">
                <p:oleObj spid="_x0000_s517691" name="Clip" r:id="rId6" imgW="218874" imgH="466543" progId="MS_ClipArt_Gallery.2">
                  <p:embed/>
                </p:oleObj>
              </mc:Choice>
              <mc:Fallback>
                <p:oleObj name="Clip" r:id="rId6"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6125" y="3725863"/>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5" name="Object 21"/>
          <p:cNvGraphicFramePr>
            <a:graphicFrameLocks noChangeAspect="1"/>
          </p:cNvGraphicFramePr>
          <p:nvPr/>
        </p:nvGraphicFramePr>
        <p:xfrm>
          <a:off x="6134100" y="4713288"/>
          <a:ext cx="376238" cy="176212"/>
        </p:xfrm>
        <a:graphic>
          <a:graphicData uri="http://schemas.openxmlformats.org/presentationml/2006/ole">
            <mc:AlternateContent xmlns:mc="http://schemas.openxmlformats.org/markup-compatibility/2006">
              <mc:Choice xmlns:v="urn:schemas-microsoft-com:vml" Requires="v">
                <p:oleObj spid="_x0000_s517692" name="Clip" r:id="rId8" imgW="466543" imgH="218874" progId="MS_ClipArt_Gallery.2">
                  <p:embed/>
                </p:oleObj>
              </mc:Choice>
              <mc:Fallback>
                <p:oleObj name="Clip" r:id="rId8"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4100" y="4713288"/>
                        <a:ext cx="376238"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366" name="Object 22"/>
          <p:cNvGraphicFramePr>
            <a:graphicFrameLocks noChangeAspect="1"/>
          </p:cNvGraphicFramePr>
          <p:nvPr/>
        </p:nvGraphicFramePr>
        <p:xfrm>
          <a:off x="7785100" y="4670425"/>
          <a:ext cx="376238" cy="176213"/>
        </p:xfrm>
        <a:graphic>
          <a:graphicData uri="http://schemas.openxmlformats.org/presentationml/2006/ole">
            <mc:AlternateContent xmlns:mc="http://schemas.openxmlformats.org/markup-compatibility/2006">
              <mc:Choice xmlns:v="urn:schemas-microsoft-com:vml" Requires="v">
                <p:oleObj spid="_x0000_s517693" name="Clip" r:id="rId9" imgW="466543" imgH="218874" progId="MS_ClipArt_Gallery.2">
                  <p:embed/>
                </p:oleObj>
              </mc:Choice>
              <mc:Fallback>
                <p:oleObj name="Clip" r:id="rId9"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5100" y="4670425"/>
                        <a:ext cx="376238" cy="17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387" name="Group 43"/>
          <p:cNvGrpSpPr>
            <a:grpSpLocks noChangeAspect="1"/>
          </p:cNvGrpSpPr>
          <p:nvPr/>
        </p:nvGrpSpPr>
        <p:grpSpPr bwMode="auto">
          <a:xfrm>
            <a:off x="3429000" y="2438400"/>
            <a:ext cx="1306513" cy="561975"/>
            <a:chOff x="0" y="432"/>
            <a:chExt cx="3160" cy="1358"/>
          </a:xfrm>
        </p:grpSpPr>
        <p:sp>
          <p:nvSpPr>
            <p:cNvPr id="313369" name="Oval 2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70" name="Oval 2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71" name="Oval 2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72" name="Oval 2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73" name="Oval 2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74" name="Oval 3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75" name="AutoShape 31"/>
            <p:cNvCxnSpPr>
              <a:cxnSpLocks noChangeAspect="1" noChangeShapeType="1"/>
              <a:stCxn id="313369" idx="6"/>
              <a:endCxn id="31337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6" name="AutoShape 32"/>
            <p:cNvCxnSpPr>
              <a:cxnSpLocks noChangeAspect="1" noChangeShapeType="1"/>
              <a:stCxn id="313369" idx="5"/>
              <a:endCxn id="31337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7" name="AutoShape 33"/>
            <p:cNvCxnSpPr>
              <a:cxnSpLocks noChangeAspect="1" noChangeShapeType="1"/>
              <a:stCxn id="313371" idx="2"/>
              <a:endCxn id="31337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8" name="AutoShape 34"/>
            <p:cNvCxnSpPr>
              <a:cxnSpLocks noChangeAspect="1" noChangeShapeType="1"/>
              <a:stCxn id="313373" idx="2"/>
              <a:endCxn id="31337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79" name="AutoShape 35"/>
            <p:cNvCxnSpPr>
              <a:cxnSpLocks noChangeAspect="1" noChangeShapeType="1"/>
              <a:stCxn id="313374" idx="2"/>
              <a:endCxn id="31337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0" name="AutoShape 36"/>
            <p:cNvCxnSpPr>
              <a:cxnSpLocks noChangeAspect="1" noChangeShapeType="1"/>
              <a:stCxn id="313371" idx="6"/>
              <a:endCxn id="31337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1" name="AutoShape 37"/>
            <p:cNvCxnSpPr>
              <a:cxnSpLocks noChangeAspect="1" noChangeShapeType="1"/>
              <a:stCxn id="313371" idx="3"/>
              <a:endCxn id="31337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2" name="AutoShape 38"/>
            <p:cNvCxnSpPr>
              <a:cxnSpLocks noChangeAspect="1" noChangeShapeType="1"/>
              <a:stCxn id="313370" idx="4"/>
              <a:endCxn id="31337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83" name="AutoShape 39"/>
            <p:cNvCxnSpPr>
              <a:cxnSpLocks noChangeAspect="1" noChangeShapeType="1"/>
              <a:stCxn id="313371" idx="4"/>
              <a:endCxn id="31337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388" name="Group 44"/>
          <p:cNvGrpSpPr>
            <a:grpSpLocks noChangeAspect="1"/>
          </p:cNvGrpSpPr>
          <p:nvPr/>
        </p:nvGrpSpPr>
        <p:grpSpPr bwMode="auto">
          <a:xfrm>
            <a:off x="5181600" y="2438400"/>
            <a:ext cx="1306513" cy="561975"/>
            <a:chOff x="0" y="432"/>
            <a:chExt cx="3160" cy="1358"/>
          </a:xfrm>
        </p:grpSpPr>
        <p:sp>
          <p:nvSpPr>
            <p:cNvPr id="313389" name="Oval 4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390" name="Oval 4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391" name="Oval 4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392" name="Oval 4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393" name="Oval 4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394" name="Oval 5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395" name="AutoShape 51"/>
            <p:cNvCxnSpPr>
              <a:cxnSpLocks noChangeAspect="1" noChangeShapeType="1"/>
              <a:stCxn id="313389" idx="6"/>
              <a:endCxn id="313390"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6" name="AutoShape 52"/>
            <p:cNvCxnSpPr>
              <a:cxnSpLocks noChangeAspect="1" noChangeShapeType="1"/>
              <a:stCxn id="313389" idx="5"/>
              <a:endCxn id="313392"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7" name="AutoShape 53"/>
            <p:cNvCxnSpPr>
              <a:cxnSpLocks noChangeAspect="1" noChangeShapeType="1"/>
              <a:stCxn id="313391" idx="2"/>
              <a:endCxn id="313390"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8" name="AutoShape 54"/>
            <p:cNvCxnSpPr>
              <a:cxnSpLocks noChangeAspect="1" noChangeShapeType="1"/>
              <a:stCxn id="313393" idx="2"/>
              <a:endCxn id="313392"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399" name="AutoShape 55"/>
            <p:cNvCxnSpPr>
              <a:cxnSpLocks noChangeAspect="1" noChangeShapeType="1"/>
              <a:stCxn id="313394" idx="2"/>
              <a:endCxn id="313393"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0" name="AutoShape 56"/>
            <p:cNvCxnSpPr>
              <a:cxnSpLocks noChangeAspect="1" noChangeShapeType="1"/>
              <a:stCxn id="313391" idx="6"/>
              <a:endCxn id="313394"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1" name="AutoShape 57"/>
            <p:cNvCxnSpPr>
              <a:cxnSpLocks noChangeAspect="1" noChangeShapeType="1"/>
              <a:stCxn id="313391" idx="3"/>
              <a:endCxn id="313392"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2" name="AutoShape 58"/>
            <p:cNvCxnSpPr>
              <a:cxnSpLocks noChangeAspect="1" noChangeShapeType="1"/>
              <a:stCxn id="313390" idx="4"/>
              <a:endCxn id="313392"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03" name="AutoShape 59"/>
            <p:cNvCxnSpPr>
              <a:cxnSpLocks noChangeAspect="1" noChangeShapeType="1"/>
              <a:stCxn id="313391" idx="4"/>
              <a:endCxn id="313393"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04" name="Group 60"/>
          <p:cNvGrpSpPr>
            <a:grpSpLocks noChangeAspect="1"/>
          </p:cNvGrpSpPr>
          <p:nvPr/>
        </p:nvGrpSpPr>
        <p:grpSpPr bwMode="auto">
          <a:xfrm>
            <a:off x="6934200" y="2438400"/>
            <a:ext cx="1306513" cy="561975"/>
            <a:chOff x="0" y="432"/>
            <a:chExt cx="3160" cy="1358"/>
          </a:xfrm>
        </p:grpSpPr>
        <p:sp>
          <p:nvSpPr>
            <p:cNvPr id="313405" name="Oval 61"/>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06" name="Oval 62"/>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07" name="Oval 63"/>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08" name="Oval 64"/>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09" name="Oval 65"/>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10" name="Oval 66"/>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11" name="AutoShape 67"/>
            <p:cNvCxnSpPr>
              <a:cxnSpLocks noChangeAspect="1" noChangeShapeType="1"/>
              <a:stCxn id="313405" idx="6"/>
              <a:endCxn id="313406"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2" name="AutoShape 68"/>
            <p:cNvCxnSpPr>
              <a:cxnSpLocks noChangeAspect="1" noChangeShapeType="1"/>
              <a:stCxn id="313405" idx="5"/>
              <a:endCxn id="313408"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3" name="AutoShape 69"/>
            <p:cNvCxnSpPr>
              <a:cxnSpLocks noChangeAspect="1" noChangeShapeType="1"/>
              <a:stCxn id="313407" idx="2"/>
              <a:endCxn id="313406"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4" name="AutoShape 70"/>
            <p:cNvCxnSpPr>
              <a:cxnSpLocks noChangeAspect="1" noChangeShapeType="1"/>
              <a:stCxn id="313409" idx="2"/>
              <a:endCxn id="313408"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5" name="AutoShape 71"/>
            <p:cNvCxnSpPr>
              <a:cxnSpLocks noChangeAspect="1" noChangeShapeType="1"/>
              <a:stCxn id="313410" idx="2"/>
              <a:endCxn id="313409"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6" name="AutoShape 72"/>
            <p:cNvCxnSpPr>
              <a:cxnSpLocks noChangeAspect="1" noChangeShapeType="1"/>
              <a:stCxn id="313407" idx="6"/>
              <a:endCxn id="313410"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7" name="AutoShape 73"/>
            <p:cNvCxnSpPr>
              <a:cxnSpLocks noChangeAspect="1" noChangeShapeType="1"/>
              <a:stCxn id="313407" idx="3"/>
              <a:endCxn id="313408"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8" name="AutoShape 74"/>
            <p:cNvCxnSpPr>
              <a:cxnSpLocks noChangeAspect="1" noChangeShapeType="1"/>
              <a:stCxn id="313406" idx="4"/>
              <a:endCxn id="313408"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19" name="AutoShape 75"/>
            <p:cNvCxnSpPr>
              <a:cxnSpLocks noChangeAspect="1" noChangeShapeType="1"/>
              <a:stCxn id="313407" idx="4"/>
              <a:endCxn id="313409"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20" name="Group 76"/>
          <p:cNvGrpSpPr>
            <a:grpSpLocks noChangeAspect="1"/>
          </p:cNvGrpSpPr>
          <p:nvPr/>
        </p:nvGrpSpPr>
        <p:grpSpPr bwMode="auto">
          <a:xfrm>
            <a:off x="4648200" y="5257800"/>
            <a:ext cx="1306513" cy="561975"/>
            <a:chOff x="0" y="432"/>
            <a:chExt cx="3160" cy="1358"/>
          </a:xfrm>
        </p:grpSpPr>
        <p:sp>
          <p:nvSpPr>
            <p:cNvPr id="313421" name="Oval 77"/>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22" name="Oval 78"/>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23" name="Oval 79"/>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24" name="Oval 80"/>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25" name="Oval 81"/>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26" name="Oval 82"/>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27" name="AutoShape 83"/>
            <p:cNvCxnSpPr>
              <a:cxnSpLocks noChangeAspect="1" noChangeShapeType="1"/>
              <a:stCxn id="313421" idx="6"/>
              <a:endCxn id="313422"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8" name="AutoShape 84"/>
            <p:cNvCxnSpPr>
              <a:cxnSpLocks noChangeAspect="1" noChangeShapeType="1"/>
              <a:stCxn id="313421" idx="5"/>
              <a:endCxn id="313424"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29" name="AutoShape 85"/>
            <p:cNvCxnSpPr>
              <a:cxnSpLocks noChangeAspect="1" noChangeShapeType="1"/>
              <a:stCxn id="313423" idx="2"/>
              <a:endCxn id="313422"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0" name="AutoShape 86"/>
            <p:cNvCxnSpPr>
              <a:cxnSpLocks noChangeAspect="1" noChangeShapeType="1"/>
              <a:stCxn id="313425" idx="2"/>
              <a:endCxn id="313424"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1" name="AutoShape 87"/>
            <p:cNvCxnSpPr>
              <a:cxnSpLocks noChangeAspect="1" noChangeShapeType="1"/>
              <a:stCxn id="313426" idx="2"/>
              <a:endCxn id="313425"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2" name="AutoShape 88"/>
            <p:cNvCxnSpPr>
              <a:cxnSpLocks noChangeAspect="1" noChangeShapeType="1"/>
              <a:stCxn id="313423" idx="6"/>
              <a:endCxn id="313426"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3" name="AutoShape 89"/>
            <p:cNvCxnSpPr>
              <a:cxnSpLocks noChangeAspect="1" noChangeShapeType="1"/>
              <a:stCxn id="313423" idx="3"/>
              <a:endCxn id="313424"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4" name="AutoShape 90"/>
            <p:cNvCxnSpPr>
              <a:cxnSpLocks noChangeAspect="1" noChangeShapeType="1"/>
              <a:stCxn id="313422" idx="4"/>
              <a:endCxn id="313424"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35" name="AutoShape 91"/>
            <p:cNvCxnSpPr>
              <a:cxnSpLocks noChangeAspect="1" noChangeShapeType="1"/>
              <a:stCxn id="313423" idx="4"/>
              <a:endCxn id="313425"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36" name="Group 92"/>
          <p:cNvGrpSpPr>
            <a:grpSpLocks noChangeAspect="1"/>
          </p:cNvGrpSpPr>
          <p:nvPr/>
        </p:nvGrpSpPr>
        <p:grpSpPr bwMode="auto">
          <a:xfrm>
            <a:off x="6248400" y="5105400"/>
            <a:ext cx="1306513" cy="561975"/>
            <a:chOff x="0" y="432"/>
            <a:chExt cx="3160" cy="1358"/>
          </a:xfrm>
        </p:grpSpPr>
        <p:sp>
          <p:nvSpPr>
            <p:cNvPr id="313437" name="Oval 93"/>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38" name="Oval 94"/>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39" name="Oval 95"/>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40" name="Oval 96"/>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41" name="Oval 97"/>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42" name="Oval 98"/>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43" name="AutoShape 99"/>
            <p:cNvCxnSpPr>
              <a:cxnSpLocks noChangeAspect="1" noChangeShapeType="1"/>
              <a:stCxn id="313437" idx="6"/>
              <a:endCxn id="313438"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4" name="AutoShape 100"/>
            <p:cNvCxnSpPr>
              <a:cxnSpLocks noChangeAspect="1" noChangeShapeType="1"/>
              <a:stCxn id="313437" idx="5"/>
              <a:endCxn id="313440"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5" name="AutoShape 101"/>
            <p:cNvCxnSpPr>
              <a:cxnSpLocks noChangeAspect="1" noChangeShapeType="1"/>
              <a:stCxn id="313439" idx="2"/>
              <a:endCxn id="313438"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6" name="AutoShape 102"/>
            <p:cNvCxnSpPr>
              <a:cxnSpLocks noChangeAspect="1" noChangeShapeType="1"/>
              <a:stCxn id="313441" idx="2"/>
              <a:endCxn id="313440"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7" name="AutoShape 103"/>
            <p:cNvCxnSpPr>
              <a:cxnSpLocks noChangeAspect="1" noChangeShapeType="1"/>
              <a:stCxn id="313442" idx="2"/>
              <a:endCxn id="313441"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8" name="AutoShape 104"/>
            <p:cNvCxnSpPr>
              <a:cxnSpLocks noChangeAspect="1" noChangeShapeType="1"/>
              <a:stCxn id="313439" idx="6"/>
              <a:endCxn id="313442"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49" name="AutoShape 105"/>
            <p:cNvCxnSpPr>
              <a:cxnSpLocks noChangeAspect="1" noChangeShapeType="1"/>
              <a:stCxn id="313439" idx="3"/>
              <a:endCxn id="313440"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0" name="AutoShape 106"/>
            <p:cNvCxnSpPr>
              <a:cxnSpLocks noChangeAspect="1" noChangeShapeType="1"/>
              <a:stCxn id="313438" idx="4"/>
              <a:endCxn id="313440"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51" name="AutoShape 107"/>
            <p:cNvCxnSpPr>
              <a:cxnSpLocks noChangeAspect="1" noChangeShapeType="1"/>
              <a:stCxn id="313439" idx="4"/>
              <a:endCxn id="313441"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pSp>
        <p:nvGrpSpPr>
          <p:cNvPr id="313452" name="Group 108"/>
          <p:cNvGrpSpPr>
            <a:grpSpLocks noChangeAspect="1"/>
          </p:cNvGrpSpPr>
          <p:nvPr/>
        </p:nvGrpSpPr>
        <p:grpSpPr bwMode="auto">
          <a:xfrm>
            <a:off x="7696200" y="5257800"/>
            <a:ext cx="1306513" cy="561975"/>
            <a:chOff x="0" y="432"/>
            <a:chExt cx="3160" cy="1358"/>
          </a:xfrm>
        </p:grpSpPr>
        <p:sp>
          <p:nvSpPr>
            <p:cNvPr id="313453" name="Oval 109"/>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A</a:t>
              </a:r>
            </a:p>
          </p:txBody>
        </p:sp>
        <p:sp>
          <p:nvSpPr>
            <p:cNvPr id="313454" name="Oval 110"/>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B</a:t>
              </a:r>
              <a:endParaRPr lang="en-US" altLang="en-US" sz="900" i="0">
                <a:solidFill>
                  <a:schemeClr val="tx1"/>
                </a:solidFill>
                <a:latin typeface="Times New Roman" panose="02020603050405020304" pitchFamily="18" charset="0"/>
              </a:endParaRPr>
            </a:p>
          </p:txBody>
        </p:sp>
        <p:sp>
          <p:nvSpPr>
            <p:cNvPr id="313455" name="Oval 111"/>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C</a:t>
              </a:r>
              <a:endParaRPr lang="en-US" altLang="en-US" sz="900" i="0">
                <a:solidFill>
                  <a:schemeClr val="tx1"/>
                </a:solidFill>
                <a:latin typeface="Times New Roman" panose="02020603050405020304" pitchFamily="18" charset="0"/>
              </a:endParaRPr>
            </a:p>
          </p:txBody>
        </p:sp>
        <p:sp>
          <p:nvSpPr>
            <p:cNvPr id="313456" name="Oval 112"/>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D</a:t>
              </a:r>
              <a:endParaRPr lang="en-US" altLang="en-US" sz="900" i="0">
                <a:solidFill>
                  <a:schemeClr val="tx1"/>
                </a:solidFill>
                <a:latin typeface="Times New Roman" panose="02020603050405020304" pitchFamily="18" charset="0"/>
              </a:endParaRPr>
            </a:p>
          </p:txBody>
        </p:sp>
        <p:sp>
          <p:nvSpPr>
            <p:cNvPr id="313457" name="Oval 113"/>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E</a:t>
              </a:r>
            </a:p>
          </p:txBody>
        </p:sp>
        <p:sp>
          <p:nvSpPr>
            <p:cNvPr id="313458" name="Oval 114"/>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1433" tIns="137160" rIns="91433" bIns="91440" anchor="ctr"/>
            <a:lstStyle/>
            <a:p>
              <a:pPr algn="ctr">
                <a:spcBef>
                  <a:spcPct val="0"/>
                </a:spcBef>
                <a:spcAft>
                  <a:spcPct val="0"/>
                </a:spcAft>
                <a:buFontTx/>
                <a:buNone/>
              </a:pPr>
              <a:r>
                <a:rPr lang="en-US" altLang="en-US" sz="900" b="1" i="0">
                  <a:solidFill>
                    <a:schemeClr val="tx1"/>
                  </a:solidFill>
                  <a:latin typeface="Arial" panose="020B0604020202020204" pitchFamily="34" charset="0"/>
                </a:rPr>
                <a:t>F</a:t>
              </a:r>
            </a:p>
          </p:txBody>
        </p:sp>
        <p:cxnSp>
          <p:nvCxnSpPr>
            <p:cNvPr id="313459" name="AutoShape 115"/>
            <p:cNvCxnSpPr>
              <a:cxnSpLocks noChangeAspect="1" noChangeShapeType="1"/>
              <a:stCxn id="313453" idx="6"/>
              <a:endCxn id="313454" idx="2"/>
            </p:cNvCxnSpPr>
            <p:nvPr/>
          </p:nvCxnSpPr>
          <p:spPr bwMode="auto">
            <a:xfrm>
              <a:off x="328" y="590"/>
              <a:ext cx="648"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0" name="AutoShape 116"/>
            <p:cNvCxnSpPr>
              <a:cxnSpLocks noChangeAspect="1" noChangeShapeType="1"/>
              <a:stCxn id="313453" idx="5"/>
              <a:endCxn id="313456" idx="2"/>
            </p:cNvCxnSpPr>
            <p:nvPr/>
          </p:nvCxnSpPr>
          <p:spPr bwMode="auto">
            <a:xfrm>
              <a:off x="280" y="702"/>
              <a:ext cx="696" cy="93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1" name="AutoShape 117"/>
            <p:cNvCxnSpPr>
              <a:cxnSpLocks noChangeAspect="1" noChangeShapeType="1"/>
              <a:stCxn id="313455" idx="2"/>
              <a:endCxn id="313454" idx="6"/>
            </p:cNvCxnSpPr>
            <p:nvPr/>
          </p:nvCxnSpPr>
          <p:spPr bwMode="auto">
            <a:xfrm flipH="1">
              <a:off x="1304" y="590"/>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2" name="AutoShape 118"/>
            <p:cNvCxnSpPr>
              <a:cxnSpLocks noChangeAspect="1" noChangeShapeType="1"/>
              <a:stCxn id="313457" idx="2"/>
              <a:endCxn id="313456" idx="6"/>
            </p:cNvCxnSpPr>
            <p:nvPr/>
          </p:nvCxnSpPr>
          <p:spPr bwMode="auto">
            <a:xfrm flipH="1">
              <a:off x="1304" y="1632"/>
              <a:ext cx="656" cy="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3" name="AutoShape 119"/>
            <p:cNvCxnSpPr>
              <a:cxnSpLocks noChangeAspect="1" noChangeShapeType="1"/>
              <a:stCxn id="313458" idx="2"/>
              <a:endCxn id="313457" idx="6"/>
            </p:cNvCxnSpPr>
            <p:nvPr/>
          </p:nvCxnSpPr>
          <p:spPr bwMode="auto">
            <a:xfrm flipH="1">
              <a:off x="2289" y="1612"/>
              <a:ext cx="543" cy="2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4" name="AutoShape 120"/>
            <p:cNvCxnSpPr>
              <a:cxnSpLocks noChangeAspect="1" noChangeShapeType="1"/>
              <a:stCxn id="313455" idx="6"/>
              <a:endCxn id="313458" idx="1"/>
            </p:cNvCxnSpPr>
            <p:nvPr/>
          </p:nvCxnSpPr>
          <p:spPr bwMode="auto">
            <a:xfrm>
              <a:off x="2289" y="590"/>
              <a:ext cx="591" cy="910"/>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5" name="AutoShape 121"/>
            <p:cNvCxnSpPr>
              <a:cxnSpLocks noChangeAspect="1" noChangeShapeType="1"/>
              <a:stCxn id="313455" idx="3"/>
              <a:endCxn id="313456" idx="7"/>
            </p:cNvCxnSpPr>
            <p:nvPr/>
          </p:nvCxnSpPr>
          <p:spPr bwMode="auto">
            <a:xfrm flipH="1">
              <a:off x="1256" y="702"/>
              <a:ext cx="752" cy="818"/>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6" name="AutoShape 122"/>
            <p:cNvCxnSpPr>
              <a:cxnSpLocks noChangeAspect="1" noChangeShapeType="1"/>
              <a:stCxn id="313454" idx="4"/>
              <a:endCxn id="313456" idx="0"/>
            </p:cNvCxnSpPr>
            <p:nvPr/>
          </p:nvCxnSpPr>
          <p:spPr bwMode="auto">
            <a:xfrm>
              <a:off x="1140"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cxnSp>
          <p:nvCxnSpPr>
            <p:cNvPr id="313467" name="AutoShape 123"/>
            <p:cNvCxnSpPr>
              <a:cxnSpLocks noChangeAspect="1" noChangeShapeType="1"/>
              <a:stCxn id="313455" idx="4"/>
              <a:endCxn id="313457" idx="0"/>
            </p:cNvCxnSpPr>
            <p:nvPr/>
          </p:nvCxnSpPr>
          <p:spPr bwMode="auto">
            <a:xfrm>
              <a:off x="2125" y="748"/>
              <a:ext cx="0" cy="726"/>
            </a:xfrm>
            <a:prstGeom prst="straightConnector1">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outerShdw>
                  </a:effectLst>
                </a14:hiddenEffects>
              </a:ext>
            </a:extLst>
          </p:spPr>
        </p:cxnSp>
      </p:grpSp>
      <p:graphicFrame>
        <p:nvGraphicFramePr>
          <p:cNvPr id="313468" name="Object 124"/>
          <p:cNvGraphicFramePr>
            <a:graphicFrameLocks noChangeAspect="1"/>
          </p:cNvGraphicFramePr>
          <p:nvPr/>
        </p:nvGraphicFramePr>
        <p:xfrm>
          <a:off x="5562600" y="4648200"/>
          <a:ext cx="495300" cy="609600"/>
        </p:xfrm>
        <a:graphic>
          <a:graphicData uri="http://schemas.openxmlformats.org/presentationml/2006/ole">
            <mc:AlternateContent xmlns:mc="http://schemas.openxmlformats.org/markup-compatibility/2006">
              <mc:Choice xmlns:v="urn:schemas-microsoft-com:vml" Requires="v">
                <p:oleObj spid="_x0000_s517694" name="Clip" r:id="rId10" imgW="1576440" imgH="1942200" progId="MS_ClipArt_Gallery.2">
                  <p:embed/>
                </p:oleObj>
              </mc:Choice>
              <mc:Fallback>
                <p:oleObj name="Clip" r:id="rId10"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4648200"/>
                        <a:ext cx="495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0" name="Object 126"/>
          <p:cNvGraphicFramePr>
            <a:graphicFrameLocks noChangeAspect="1"/>
          </p:cNvGraphicFramePr>
          <p:nvPr/>
        </p:nvGraphicFramePr>
        <p:xfrm>
          <a:off x="7467600" y="3810000"/>
          <a:ext cx="176213" cy="377825"/>
        </p:xfrm>
        <a:graphic>
          <a:graphicData uri="http://schemas.openxmlformats.org/presentationml/2006/ole">
            <mc:AlternateContent xmlns:mc="http://schemas.openxmlformats.org/markup-compatibility/2006">
              <mc:Choice xmlns:v="urn:schemas-microsoft-com:vml" Requires="v">
                <p:oleObj spid="_x0000_s517695" name="Clip" r:id="rId12" imgW="218874" imgH="466543" progId="MS_ClipArt_Gallery.2">
                  <p:embed/>
                </p:oleObj>
              </mc:Choice>
              <mc:Fallback>
                <p:oleObj name="Clip" r:id="rId12" imgW="218874" imgH="466543"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810000"/>
                        <a:ext cx="176213"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3472" name="Group 128"/>
          <p:cNvGrpSpPr>
            <a:grpSpLocks/>
          </p:cNvGrpSpPr>
          <p:nvPr/>
        </p:nvGrpSpPr>
        <p:grpSpPr bwMode="auto">
          <a:xfrm>
            <a:off x="5638800" y="3429000"/>
            <a:ext cx="985838" cy="838200"/>
            <a:chOff x="3552" y="2160"/>
            <a:chExt cx="621" cy="528"/>
          </a:xfrm>
        </p:grpSpPr>
        <p:graphicFrame>
          <p:nvGraphicFramePr>
            <p:cNvPr id="313469" name="Object 125"/>
            <p:cNvGraphicFramePr>
              <a:graphicFrameLocks noChangeAspect="1"/>
            </p:cNvGraphicFramePr>
            <p:nvPr/>
          </p:nvGraphicFramePr>
          <p:xfrm>
            <a:off x="3936" y="2160"/>
            <a:ext cx="237" cy="111"/>
          </p:xfrm>
          <a:graphic>
            <a:graphicData uri="http://schemas.openxmlformats.org/presentationml/2006/ole">
              <mc:AlternateContent xmlns:mc="http://schemas.openxmlformats.org/markup-compatibility/2006">
                <mc:Choice xmlns:v="urn:schemas-microsoft-com:vml" Requires="v">
                  <p:oleObj spid="_x0000_s517696" name="Clip" r:id="rId13" imgW="466543" imgH="218874" progId="MS_ClipArt_Gallery.2">
                    <p:embed/>
                  </p:oleObj>
                </mc:Choice>
                <mc:Fallback>
                  <p:oleObj name="Clip" r:id="rId13" imgW="466543" imgH="21887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 y="2160"/>
                          <a:ext cx="23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3471" name="Object 127"/>
            <p:cNvGraphicFramePr>
              <a:graphicFrameLocks noChangeAspect="1"/>
            </p:cNvGraphicFramePr>
            <p:nvPr/>
          </p:nvGraphicFramePr>
          <p:xfrm>
            <a:off x="3552" y="2304"/>
            <a:ext cx="312" cy="384"/>
          </p:xfrm>
          <a:graphic>
            <a:graphicData uri="http://schemas.openxmlformats.org/presentationml/2006/ole">
              <mc:AlternateContent xmlns:mc="http://schemas.openxmlformats.org/markup-compatibility/2006">
                <mc:Choice xmlns:v="urn:schemas-microsoft-com:vml" Requires="v">
                  <p:oleObj spid="_x0000_s517697" name="Clip" r:id="rId14" imgW="1576440" imgH="1942200" progId="MS_ClipArt_Gallery.2">
                    <p:embed/>
                  </p:oleObj>
                </mc:Choice>
                <mc:Fallback>
                  <p:oleObj name="Clip" r:id="rId14" imgW="1576440" imgH="1942200" progId="MS_ClipArt_Gallery.2">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2" y="2304"/>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5113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3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3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86600" y="6477000"/>
            <a:ext cx="1905000" cy="228600"/>
          </a:xfrm>
          <a:prstGeom prst="rect">
            <a:avLst/>
          </a:prstGeom>
        </p:spPr>
        <p:txBody>
          <a:bodyPr/>
          <a:lstStyle/>
          <a:p>
            <a:fld id="{4C4F42D4-C407-40B2-8FE6-0314CA0DECA0}" type="slidenum">
              <a:rPr lang="en-US" altLang="en-US"/>
              <a:pPr/>
              <a:t>42</a:t>
            </a:fld>
            <a:endParaRPr lang="en-US" altLang="en-US"/>
          </a:p>
        </p:txBody>
      </p:sp>
      <p:sp>
        <p:nvSpPr>
          <p:cNvPr id="284674" name="Rectangle 2"/>
          <p:cNvSpPr>
            <a:spLocks noGrp="1" noChangeArrowheads="1"/>
          </p:cNvSpPr>
          <p:nvPr>
            <p:ph type="title"/>
          </p:nvPr>
        </p:nvSpPr>
        <p:spPr/>
        <p:txBody>
          <a:bodyPr/>
          <a:lstStyle/>
          <a:p>
            <a:r>
              <a:rPr lang="en-US" altLang="en-US"/>
              <a:t>Link State Routing: Properties</a:t>
            </a:r>
          </a:p>
        </p:txBody>
      </p:sp>
      <p:sp>
        <p:nvSpPr>
          <p:cNvPr id="284675" name="Rectangle 3"/>
          <p:cNvSpPr>
            <a:spLocks noGrp="1" noChangeArrowheads="1"/>
          </p:cNvSpPr>
          <p:nvPr>
            <p:ph type="body" idx="1"/>
          </p:nvPr>
        </p:nvSpPr>
        <p:spPr/>
        <p:txBody>
          <a:bodyPr/>
          <a:lstStyle/>
          <a:p>
            <a:r>
              <a:rPr lang="en-US" altLang="en-US"/>
              <a:t>Each node requires complete topology information</a:t>
            </a:r>
          </a:p>
          <a:p>
            <a:r>
              <a:rPr lang="en-US" altLang="en-US"/>
              <a:t>Link state information must be flooded to all nodes</a:t>
            </a:r>
          </a:p>
          <a:p>
            <a:r>
              <a:rPr lang="en-US" altLang="en-US"/>
              <a:t>Guaranteed to converge</a:t>
            </a:r>
          </a:p>
        </p:txBody>
      </p:sp>
    </p:spTree>
    <p:extLst>
      <p:ext uri="{BB962C8B-B14F-4D97-AF65-F5344CB8AC3E}">
        <p14:creationId xmlns:p14="http://schemas.microsoft.com/office/powerpoint/2010/main" val="934456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86600" y="6477000"/>
            <a:ext cx="1905000" cy="228600"/>
          </a:xfrm>
          <a:prstGeom prst="rect">
            <a:avLst/>
          </a:prstGeom>
        </p:spPr>
        <p:txBody>
          <a:bodyPr/>
          <a:lstStyle/>
          <a:p>
            <a:fld id="{8C07089F-E6C8-49F8-84E9-288410742996}" type="slidenum">
              <a:rPr lang="en-US" altLang="en-US"/>
              <a:pPr/>
              <a:t>43</a:t>
            </a:fld>
            <a:endParaRPr lang="en-US" altLang="en-US"/>
          </a:p>
        </p:txBody>
      </p:sp>
      <p:sp>
        <p:nvSpPr>
          <p:cNvPr id="315394" name="Rectangle 2"/>
          <p:cNvSpPr>
            <a:spLocks noGrp="1" noChangeArrowheads="1"/>
          </p:cNvSpPr>
          <p:nvPr>
            <p:ph type="title"/>
          </p:nvPr>
        </p:nvSpPr>
        <p:spPr/>
        <p:txBody>
          <a:bodyPr/>
          <a:lstStyle/>
          <a:p>
            <a:r>
              <a:rPr lang="en-US" altLang="en-US"/>
              <a:t>Link State Routing: Basic princples</a:t>
            </a:r>
          </a:p>
        </p:txBody>
      </p:sp>
      <p:sp>
        <p:nvSpPr>
          <p:cNvPr id="315395" name="Rectangle 3"/>
          <p:cNvSpPr>
            <a:spLocks noGrp="1" noChangeArrowheads="1"/>
          </p:cNvSpPr>
          <p:nvPr>
            <p:ph type="body" idx="1"/>
          </p:nvPr>
        </p:nvSpPr>
        <p:spPr/>
        <p:txBody>
          <a:bodyPr/>
          <a:lstStyle/>
          <a:p>
            <a:pPr lvl="1">
              <a:buFontTx/>
              <a:buNone/>
            </a:pPr>
            <a:r>
              <a:rPr lang="en-US" altLang="en-US"/>
              <a:t>1. Each router establishes a relationship </a:t>
            </a:r>
            <a:r>
              <a:rPr lang="en-US" altLang="en-US" i="1">
                <a:solidFill>
                  <a:schemeClr val="accent2"/>
                </a:solidFill>
              </a:rPr>
              <a:t>(“adjacency”)</a:t>
            </a:r>
            <a:r>
              <a:rPr lang="en-US" altLang="en-US"/>
              <a:t> with its neighbors</a:t>
            </a:r>
          </a:p>
          <a:p>
            <a:pPr lvl="1">
              <a:buFontTx/>
              <a:buNone/>
            </a:pPr>
            <a:r>
              <a:rPr lang="en-US" altLang="en-US"/>
              <a:t>2.Each router generates </a:t>
            </a:r>
            <a:r>
              <a:rPr lang="en-US" altLang="en-US" i="1">
                <a:solidFill>
                  <a:schemeClr val="accent2"/>
                </a:solidFill>
              </a:rPr>
              <a:t>link state advertisements</a:t>
            </a:r>
            <a:r>
              <a:rPr lang="en-US" altLang="en-US"/>
              <a:t> </a:t>
            </a:r>
            <a:r>
              <a:rPr lang="en-US" altLang="en-US" i="1">
                <a:solidFill>
                  <a:schemeClr val="accent2"/>
                </a:solidFill>
              </a:rPr>
              <a:t>(LSAs) </a:t>
            </a:r>
            <a:r>
              <a:rPr lang="en-US" altLang="en-US"/>
              <a:t>which are distributed to all routers </a:t>
            </a:r>
          </a:p>
          <a:p>
            <a:pPr lvl="3">
              <a:buFontTx/>
              <a:buNone/>
            </a:pPr>
            <a:r>
              <a:rPr lang="en-US" altLang="en-US"/>
              <a:t>LSA = (link id, state of the link, cost, neighbors of the link)</a:t>
            </a:r>
          </a:p>
          <a:p>
            <a:pPr lvl="1">
              <a:buFontTx/>
              <a:buNone/>
            </a:pPr>
            <a:r>
              <a:rPr lang="en-US" altLang="en-US"/>
              <a:t>3. Each router maintains a database of all received LSAs (</a:t>
            </a:r>
            <a:r>
              <a:rPr lang="en-US" altLang="en-US" i="1">
                <a:solidFill>
                  <a:schemeClr val="accent2"/>
                </a:solidFill>
              </a:rPr>
              <a:t>topological database</a:t>
            </a:r>
            <a:r>
              <a:rPr lang="en-US" altLang="en-US"/>
              <a:t> or </a:t>
            </a:r>
            <a:r>
              <a:rPr lang="en-US" altLang="en-US" i="1">
                <a:solidFill>
                  <a:schemeClr val="accent2"/>
                </a:solidFill>
              </a:rPr>
              <a:t>link state database</a:t>
            </a:r>
            <a:r>
              <a:rPr lang="en-US" altLang="en-US"/>
              <a:t>), which describes the network has a graph with weighted edges</a:t>
            </a:r>
          </a:p>
          <a:p>
            <a:pPr lvl="1">
              <a:buFontTx/>
              <a:buNone/>
            </a:pPr>
            <a:r>
              <a:rPr lang="en-US" altLang="en-US"/>
              <a:t>4. Each router uses its link state database to run a shortest path algorithm (Dijikstra’s algorithm) to produce the shortest path to each network</a:t>
            </a:r>
          </a:p>
        </p:txBody>
      </p:sp>
    </p:spTree>
    <p:extLst>
      <p:ext uri="{BB962C8B-B14F-4D97-AF65-F5344CB8AC3E}">
        <p14:creationId xmlns:p14="http://schemas.microsoft.com/office/powerpoint/2010/main" val="1870038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4294967295"/>
          </p:nvPr>
        </p:nvSpPr>
        <p:spPr>
          <a:xfrm>
            <a:off x="7086600" y="6477000"/>
            <a:ext cx="1905000" cy="228600"/>
          </a:xfrm>
          <a:prstGeom prst="rect">
            <a:avLst/>
          </a:prstGeom>
        </p:spPr>
        <p:txBody>
          <a:bodyPr/>
          <a:lstStyle/>
          <a:p>
            <a:fld id="{3DE06026-A946-47A6-B446-D752C534ED27}" type="slidenum">
              <a:rPr lang="en-US" altLang="en-US"/>
              <a:pPr/>
              <a:t>44</a:t>
            </a:fld>
            <a:endParaRPr lang="en-US" altLang="en-US"/>
          </a:p>
        </p:txBody>
      </p:sp>
      <p:sp>
        <p:nvSpPr>
          <p:cNvPr id="320514" name="Rectangle 2"/>
          <p:cNvSpPr>
            <a:spLocks noGrp="1" noChangeArrowheads="1"/>
          </p:cNvSpPr>
          <p:nvPr>
            <p:ph type="title"/>
          </p:nvPr>
        </p:nvSpPr>
        <p:spPr/>
        <p:txBody>
          <a:bodyPr/>
          <a:lstStyle/>
          <a:p>
            <a:r>
              <a:rPr lang="en-US" altLang="en-US"/>
              <a:t>Operation of a Link State Routing protocol</a:t>
            </a:r>
          </a:p>
        </p:txBody>
      </p:sp>
      <p:sp>
        <p:nvSpPr>
          <p:cNvPr id="320516" name="Line 4"/>
          <p:cNvSpPr>
            <a:spLocks noChangeShapeType="1"/>
          </p:cNvSpPr>
          <p:nvPr/>
        </p:nvSpPr>
        <p:spPr bwMode="auto">
          <a:xfrm>
            <a:off x="1752600" y="3581400"/>
            <a:ext cx="1219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8" name="Text Box 6"/>
          <p:cNvSpPr txBox="1">
            <a:spLocks noChangeArrowheads="1"/>
          </p:cNvSpPr>
          <p:nvPr/>
        </p:nvSpPr>
        <p:spPr bwMode="auto">
          <a:xfrm>
            <a:off x="304800" y="3124200"/>
            <a:ext cx="1457325"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Received</a:t>
            </a:r>
            <a:br>
              <a:rPr lang="en-US" altLang="en-US" i="0">
                <a:latin typeface="Arial" panose="020B0604020202020204" pitchFamily="34" charset="0"/>
              </a:rPr>
            </a:br>
            <a:r>
              <a:rPr lang="en-US" altLang="en-US" i="0">
                <a:latin typeface="Arial" panose="020B0604020202020204" pitchFamily="34" charset="0"/>
              </a:rPr>
              <a:t>LSAs</a:t>
            </a:r>
            <a:endParaRPr lang="en-US" altLang="en-US"/>
          </a:p>
        </p:txBody>
      </p:sp>
      <p:sp>
        <p:nvSpPr>
          <p:cNvPr id="320519" name="Rectangle 7"/>
          <p:cNvSpPr>
            <a:spLocks noChangeArrowheads="1"/>
          </p:cNvSpPr>
          <p:nvPr/>
        </p:nvSpPr>
        <p:spPr bwMode="auto">
          <a:xfrm>
            <a:off x="6553200" y="2743200"/>
            <a:ext cx="2325688" cy="1639888"/>
          </a:xfrm>
          <a:prstGeom prst="rect">
            <a:avLst/>
          </a:prstGeom>
          <a:solidFill>
            <a:srgbClr val="FF66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i="0">
                <a:latin typeface="Arial" panose="020B0604020202020204" pitchFamily="34" charset="0"/>
              </a:rPr>
              <a:t>IP Routing </a:t>
            </a:r>
            <a:br>
              <a:rPr lang="en-US" altLang="en-US" i="0">
                <a:latin typeface="Arial" panose="020B0604020202020204" pitchFamily="34" charset="0"/>
              </a:rPr>
            </a:br>
            <a:r>
              <a:rPr lang="en-US" altLang="en-US" i="0">
                <a:latin typeface="Arial" panose="020B0604020202020204" pitchFamily="34" charset="0"/>
              </a:rPr>
              <a:t>Table</a:t>
            </a:r>
            <a:endParaRPr lang="en-US" altLang="en-US"/>
          </a:p>
        </p:txBody>
      </p:sp>
      <p:sp>
        <p:nvSpPr>
          <p:cNvPr id="320520" name="Line 8"/>
          <p:cNvSpPr>
            <a:spLocks noChangeShapeType="1"/>
          </p:cNvSpPr>
          <p:nvPr/>
        </p:nvSpPr>
        <p:spPr bwMode="auto">
          <a:xfrm>
            <a:off x="4648200" y="3581400"/>
            <a:ext cx="1905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1" name="Text Box 9"/>
          <p:cNvSpPr txBox="1">
            <a:spLocks noChangeArrowheads="1"/>
          </p:cNvSpPr>
          <p:nvPr/>
        </p:nvSpPr>
        <p:spPr bwMode="auto">
          <a:xfrm>
            <a:off x="4794250" y="3048000"/>
            <a:ext cx="1473200" cy="1203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Dijkstra’s</a:t>
            </a:r>
          </a:p>
          <a:p>
            <a:pPr algn="ctr">
              <a:buFontTx/>
              <a:buNone/>
            </a:pPr>
            <a:r>
              <a:rPr lang="en-US" altLang="en-US" i="0">
                <a:latin typeface="Arial" panose="020B0604020202020204" pitchFamily="34" charset="0"/>
              </a:rPr>
              <a:t>Algorithm</a:t>
            </a:r>
            <a:endParaRPr lang="en-US" altLang="en-US"/>
          </a:p>
        </p:txBody>
      </p:sp>
      <p:sp>
        <p:nvSpPr>
          <p:cNvPr id="320522" name="Line 10"/>
          <p:cNvSpPr>
            <a:spLocks noChangeShapeType="1"/>
          </p:cNvSpPr>
          <p:nvPr/>
        </p:nvSpPr>
        <p:spPr bwMode="auto">
          <a:xfrm>
            <a:off x="41148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3" name="Line 11"/>
          <p:cNvSpPr>
            <a:spLocks noChangeShapeType="1"/>
          </p:cNvSpPr>
          <p:nvPr/>
        </p:nvSpPr>
        <p:spPr bwMode="auto">
          <a:xfrm flipH="1">
            <a:off x="2438400" y="4038600"/>
            <a:ext cx="11430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15" name="AutoShape 3"/>
          <p:cNvSpPr>
            <a:spLocks noChangeArrowheads="1"/>
          </p:cNvSpPr>
          <p:nvPr/>
        </p:nvSpPr>
        <p:spPr bwMode="auto">
          <a:xfrm>
            <a:off x="2987675" y="3006725"/>
            <a:ext cx="1660525" cy="1073150"/>
          </a:xfrm>
          <a:prstGeom prst="roundRect">
            <a:avLst>
              <a:gd name="adj" fmla="val 16667"/>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i="0">
                <a:latin typeface="Arial" panose="020B0604020202020204" pitchFamily="34" charset="0"/>
              </a:rPr>
              <a:t>Link State</a:t>
            </a:r>
            <a:br>
              <a:rPr lang="en-US" altLang="en-US" i="0">
                <a:latin typeface="Arial" panose="020B0604020202020204" pitchFamily="34" charset="0"/>
              </a:rPr>
            </a:br>
            <a:r>
              <a:rPr lang="en-US" altLang="en-US" i="0">
                <a:latin typeface="Arial" panose="020B0604020202020204" pitchFamily="34" charset="0"/>
              </a:rPr>
              <a:t>Database</a:t>
            </a:r>
          </a:p>
        </p:txBody>
      </p:sp>
      <p:sp>
        <p:nvSpPr>
          <p:cNvPr id="320524" name="Line 12"/>
          <p:cNvSpPr>
            <a:spLocks noChangeShapeType="1"/>
          </p:cNvSpPr>
          <p:nvPr/>
        </p:nvSpPr>
        <p:spPr bwMode="auto">
          <a:xfrm flipH="1">
            <a:off x="3810000" y="4038600"/>
            <a:ext cx="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0526" name="Text Box 14"/>
          <p:cNvSpPr txBox="1">
            <a:spLocks noChangeArrowheads="1"/>
          </p:cNvSpPr>
          <p:nvPr/>
        </p:nvSpPr>
        <p:spPr bwMode="auto">
          <a:xfrm>
            <a:off x="2538413" y="5029200"/>
            <a:ext cx="2624137" cy="949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i="0">
                <a:latin typeface="Arial" panose="020B0604020202020204" pitchFamily="34" charset="0"/>
              </a:rPr>
              <a:t>LSAs are flooded </a:t>
            </a:r>
            <a:br>
              <a:rPr lang="en-US" altLang="en-US" i="0">
                <a:latin typeface="Arial" panose="020B0604020202020204" pitchFamily="34" charset="0"/>
              </a:rPr>
            </a:br>
            <a:r>
              <a:rPr lang="en-US" altLang="en-US" i="0">
                <a:latin typeface="Arial" panose="020B0604020202020204" pitchFamily="34" charset="0"/>
              </a:rPr>
              <a:t>to other interfaces</a:t>
            </a:r>
            <a:endParaRPr lang="en-US" altLang="en-US"/>
          </a:p>
        </p:txBody>
      </p:sp>
    </p:spTree>
    <p:extLst>
      <p:ext uri="{BB962C8B-B14F-4D97-AF65-F5344CB8AC3E}">
        <p14:creationId xmlns:p14="http://schemas.microsoft.com/office/powerpoint/2010/main" val="1296953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4294967295"/>
          </p:nvPr>
        </p:nvSpPr>
        <p:spPr>
          <a:xfrm>
            <a:off x="7086600" y="6477000"/>
            <a:ext cx="1905000" cy="228600"/>
          </a:xfrm>
          <a:prstGeom prst="rect">
            <a:avLst/>
          </a:prstGeom>
        </p:spPr>
        <p:txBody>
          <a:bodyPr/>
          <a:lstStyle/>
          <a:p>
            <a:fld id="{FC137F97-1C3E-40EA-9664-ABE547303644}" type="slidenum">
              <a:rPr lang="en-US" altLang="en-US"/>
              <a:pPr/>
              <a:t>45</a:t>
            </a:fld>
            <a:endParaRPr lang="en-US" altLang="en-US"/>
          </a:p>
        </p:txBody>
      </p:sp>
      <p:sp>
        <p:nvSpPr>
          <p:cNvPr id="283650" name="Rectangle 2"/>
          <p:cNvSpPr>
            <a:spLocks noGrp="1" noChangeArrowheads="1"/>
          </p:cNvSpPr>
          <p:nvPr>
            <p:ph type="title"/>
          </p:nvPr>
        </p:nvSpPr>
        <p:spPr/>
        <p:txBody>
          <a:bodyPr/>
          <a:lstStyle/>
          <a:p>
            <a:r>
              <a:rPr lang="en-US" altLang="en-US" b="0">
                <a:solidFill>
                  <a:schemeClr val="accent2"/>
                </a:solidFill>
              </a:rPr>
              <a:t>Dijkstra’s Shortest Path Algorithm for a Graph</a:t>
            </a:r>
          </a:p>
        </p:txBody>
      </p:sp>
      <p:sp>
        <p:nvSpPr>
          <p:cNvPr id="283651" name="Text Box 3"/>
          <p:cNvSpPr txBox="1">
            <a:spLocks noChangeArrowheads="1"/>
          </p:cNvSpPr>
          <p:nvPr/>
        </p:nvSpPr>
        <p:spPr bwMode="auto">
          <a:xfrm>
            <a:off x="304800" y="1371600"/>
            <a:ext cx="8382000" cy="508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2000" b="1" i="0">
                <a:solidFill>
                  <a:schemeClr val="tx1"/>
                </a:solidFill>
                <a:latin typeface="Arial" panose="020B0604020202020204" pitchFamily="34" charset="0"/>
              </a:rPr>
              <a:t>Input:</a:t>
            </a:r>
            <a:r>
              <a:rPr lang="en-US" altLang="en-US" sz="1800" b="1" i="0">
                <a:solidFill>
                  <a:schemeClr val="accent2"/>
                </a:solidFill>
              </a:rPr>
              <a:t> </a:t>
            </a:r>
            <a:r>
              <a:rPr lang="en-US" altLang="en-US" sz="2000" i="0">
                <a:solidFill>
                  <a:schemeClr val="tx1"/>
                </a:solidFill>
                <a:latin typeface="Arial" panose="020B0604020202020204" pitchFamily="34" charset="0"/>
              </a:rPr>
              <a:t>Graph</a:t>
            </a:r>
            <a:r>
              <a:rPr lang="en-US" altLang="en-US" i="0">
                <a:solidFill>
                  <a:schemeClr val="tx1"/>
                </a:solidFill>
                <a:latin typeface="Times New Roman" panose="02020603050405020304" pitchFamily="18" charset="0"/>
              </a:rPr>
              <a:t> </a:t>
            </a:r>
            <a:r>
              <a:rPr lang="en-US" altLang="en-US" sz="1800" b="1" i="0">
                <a:solidFill>
                  <a:schemeClr val="accent2"/>
                </a:solidFill>
              </a:rPr>
              <a:t>(N,E) </a:t>
            </a:r>
            <a:r>
              <a:rPr lang="en-US" altLang="en-US" sz="2000" i="0">
                <a:solidFill>
                  <a:schemeClr val="tx1"/>
                </a:solidFill>
                <a:latin typeface="Arial" panose="020B0604020202020204" pitchFamily="34" charset="0"/>
              </a:rPr>
              <a:t>with</a:t>
            </a:r>
            <a:r>
              <a:rPr lang="en-US" altLang="en-US" sz="1800" b="1" i="0">
                <a:solidFill>
                  <a:schemeClr val="accent2"/>
                </a:solidFill>
              </a:rPr>
              <a:t> </a:t>
            </a:r>
            <a:br>
              <a:rPr lang="en-US" altLang="en-US" sz="1800" b="1" i="0">
                <a:solidFill>
                  <a:schemeClr val="accent2"/>
                </a:solidFill>
              </a:rPr>
            </a:br>
            <a:r>
              <a:rPr lang="en-US" altLang="en-US" sz="1800" b="1" i="0">
                <a:solidFill>
                  <a:schemeClr val="accent2"/>
                </a:solidFill>
              </a:rPr>
              <a:t>		N </a:t>
            </a:r>
            <a:r>
              <a:rPr lang="en-US" altLang="en-US" sz="2000" i="0">
                <a:solidFill>
                  <a:schemeClr val="tx1"/>
                </a:solidFill>
                <a:latin typeface="Arial" panose="020B0604020202020204" pitchFamily="34" charset="0"/>
              </a:rPr>
              <a:t>the set of nodes and</a:t>
            </a:r>
            <a:r>
              <a:rPr lang="en-US" altLang="en-US" sz="1800" b="1" i="0">
                <a:solidFill>
                  <a:schemeClr val="accent2"/>
                </a:solidFill>
              </a:rPr>
              <a:t> E </a:t>
            </a:r>
            <a:r>
              <a:rPr lang="en-US" altLang="en-US" sz="1800" b="1" i="0">
                <a:solidFill>
                  <a:schemeClr val="accent2"/>
                </a:solidFill>
                <a:sym typeface="Math B" pitchFamily="2" charset="2"/>
              </a:rPr>
              <a:t> N  N </a:t>
            </a:r>
            <a:r>
              <a:rPr lang="en-US" altLang="en-US" sz="2000" i="0">
                <a:solidFill>
                  <a:schemeClr val="tx1"/>
                </a:solidFill>
                <a:latin typeface="Arial" panose="020B0604020202020204" pitchFamily="34" charset="0"/>
                <a:sym typeface="Math B" pitchFamily="2" charset="2"/>
              </a:rPr>
              <a:t>the set of edges</a:t>
            </a:r>
          </a:p>
          <a:p>
            <a:pPr>
              <a:spcBef>
                <a:spcPct val="0"/>
              </a:spcBef>
              <a:spcAft>
                <a:spcPct val="0"/>
              </a:spcAft>
              <a:buFontTx/>
              <a:buNone/>
            </a:pPr>
            <a:r>
              <a:rPr lang="en-US" altLang="en-US" sz="1800" b="1" i="0">
                <a:solidFill>
                  <a:schemeClr val="accent2"/>
                </a:solidFill>
                <a:sym typeface="Math B" pitchFamily="2" charset="2"/>
              </a:rPr>
              <a:t>	d</a:t>
            </a:r>
            <a:r>
              <a:rPr lang="en-US" altLang="en-US" sz="1800" b="1" i="0" baseline="-25000">
                <a:solidFill>
                  <a:schemeClr val="accent2"/>
                </a:solidFill>
                <a:sym typeface="Math B" pitchFamily="2" charset="2"/>
              </a:rPr>
              <a:t>vw</a:t>
            </a:r>
            <a:r>
              <a:rPr lang="en-US" altLang="en-US" sz="1800" b="1" i="0">
                <a:solidFill>
                  <a:schemeClr val="accent2"/>
                </a:solidFill>
                <a:sym typeface="Math B" pitchFamily="2" charset="2"/>
              </a:rPr>
              <a:t> 	</a:t>
            </a:r>
            <a:r>
              <a:rPr lang="en-US" altLang="en-US" sz="2000" i="0">
                <a:solidFill>
                  <a:schemeClr val="tx1"/>
                </a:solidFill>
                <a:latin typeface="Arial" panose="020B0604020202020204" pitchFamily="34" charset="0"/>
                <a:sym typeface="Math B" pitchFamily="2" charset="2"/>
              </a:rPr>
              <a:t>link cost</a:t>
            </a:r>
            <a:r>
              <a:rPr lang="en-US" altLang="en-US" sz="1800" b="1" i="0">
                <a:solidFill>
                  <a:schemeClr val="accent2"/>
                </a:solidFill>
                <a:sym typeface="Math B" pitchFamily="2" charset="2"/>
              </a:rPr>
              <a:t> (d</a:t>
            </a:r>
            <a:r>
              <a:rPr lang="en-US" altLang="en-US" sz="1800" b="1" i="0" baseline="-25000">
                <a:solidFill>
                  <a:schemeClr val="accent2"/>
                </a:solidFill>
                <a:sym typeface="Math B" pitchFamily="2" charset="2"/>
              </a:rPr>
              <a:t>vw</a:t>
            </a:r>
            <a:r>
              <a:rPr lang="en-US" altLang="en-US" sz="1800" b="1" i="0">
                <a:solidFill>
                  <a:schemeClr val="accent2"/>
                </a:solidFill>
                <a:sym typeface="Math B" pitchFamily="2" charset="2"/>
              </a:rPr>
              <a:t> = infinity </a:t>
            </a:r>
            <a:r>
              <a:rPr lang="en-US" altLang="en-US" sz="2000" i="0">
                <a:solidFill>
                  <a:schemeClr val="tx1"/>
                </a:solidFill>
                <a:latin typeface="Arial" panose="020B0604020202020204" pitchFamily="34" charset="0"/>
                <a:sym typeface="Math B" pitchFamily="2" charset="2"/>
              </a:rPr>
              <a:t>if</a:t>
            </a:r>
            <a:r>
              <a:rPr lang="en-US" altLang="en-US" sz="1800" b="1" i="0">
                <a:solidFill>
                  <a:schemeClr val="accent2"/>
                </a:solidFill>
                <a:sym typeface="Math B" pitchFamily="2" charset="2"/>
              </a:rPr>
              <a:t> (v,w) </a:t>
            </a:r>
            <a:r>
              <a:rPr lang="en-US" altLang="en-US" sz="1800" b="1" i="0">
                <a:solidFill>
                  <a:schemeClr val="accent2"/>
                </a:solidFill>
                <a:sym typeface="Symbol" panose="05050102010706020507" pitchFamily="18" charset="2"/>
              </a:rPr>
              <a:t></a:t>
            </a:r>
            <a:r>
              <a:rPr lang="en-US" altLang="en-US" sz="1800" b="1" i="0">
                <a:solidFill>
                  <a:schemeClr val="accent2"/>
                </a:solidFill>
              </a:rPr>
              <a:t> E, d</a:t>
            </a:r>
            <a:r>
              <a:rPr lang="en-US" altLang="en-US" sz="1800" b="1" i="0" baseline="-25000">
                <a:solidFill>
                  <a:schemeClr val="accent2"/>
                </a:solidFill>
              </a:rPr>
              <a:t>vv</a:t>
            </a:r>
            <a:r>
              <a:rPr lang="en-US" altLang="en-US" sz="1800" b="1" i="0">
                <a:solidFill>
                  <a:schemeClr val="accent2"/>
                </a:solidFill>
              </a:rPr>
              <a:t> = 0)</a:t>
            </a:r>
            <a:endParaRPr lang="en-US" altLang="en-US" sz="1800" b="1" i="0">
              <a:solidFill>
                <a:schemeClr val="accent2"/>
              </a:solidFill>
              <a:sym typeface="Math B" pitchFamily="2" charset="2"/>
            </a:endParaRPr>
          </a:p>
          <a:p>
            <a:pPr>
              <a:spcBef>
                <a:spcPct val="0"/>
              </a:spcBef>
              <a:spcAft>
                <a:spcPct val="0"/>
              </a:spcAft>
              <a:buFontTx/>
              <a:buNone/>
            </a:pPr>
            <a:r>
              <a:rPr lang="en-US" altLang="en-US" sz="1800" b="1" i="0">
                <a:solidFill>
                  <a:schemeClr val="accent2"/>
                </a:solidFill>
              </a:rPr>
              <a:t>	s </a:t>
            </a:r>
            <a:r>
              <a:rPr lang="en-US" altLang="en-US" b="1" i="0">
                <a:solidFill>
                  <a:schemeClr val="tx1"/>
                </a:solidFill>
                <a:latin typeface="Times New Roman" panose="02020603050405020304" pitchFamily="18" charset="0"/>
              </a:rPr>
              <a:t>	</a:t>
            </a:r>
            <a:r>
              <a:rPr lang="en-US" altLang="en-US" sz="2000" i="0">
                <a:solidFill>
                  <a:schemeClr val="tx1"/>
                </a:solidFill>
                <a:latin typeface="Arial" panose="020B0604020202020204" pitchFamily="34" charset="0"/>
              </a:rPr>
              <a:t>source node.</a:t>
            </a:r>
            <a:endParaRPr lang="en-US" altLang="en-US" i="0">
              <a:solidFill>
                <a:schemeClr val="tx1"/>
              </a:solidFill>
              <a:latin typeface="Times New Roman" panose="02020603050405020304" pitchFamily="18" charset="0"/>
            </a:endParaRPr>
          </a:p>
          <a:p>
            <a:pPr>
              <a:spcBef>
                <a:spcPct val="0"/>
              </a:spcBef>
              <a:spcAft>
                <a:spcPct val="0"/>
              </a:spcAft>
              <a:buFontTx/>
              <a:buNone/>
            </a:pPr>
            <a:r>
              <a:rPr lang="en-US" altLang="en-US" sz="2000" b="1" i="0">
                <a:solidFill>
                  <a:schemeClr val="tx1"/>
                </a:solidFill>
                <a:latin typeface="Arial" panose="020B0604020202020204" pitchFamily="34" charset="0"/>
              </a:rPr>
              <a:t>Output</a:t>
            </a:r>
            <a:r>
              <a:rPr lang="en-US" altLang="en-US" i="0">
                <a:solidFill>
                  <a:schemeClr val="tx1"/>
                </a:solidFill>
                <a:latin typeface="Times New Roman" panose="02020603050405020304" pitchFamily="18" charset="0"/>
              </a:rPr>
              <a:t>: </a:t>
            </a:r>
            <a:r>
              <a:rPr lang="en-US" altLang="en-US" sz="1800" b="1" i="0">
                <a:solidFill>
                  <a:schemeClr val="accent2"/>
                </a:solidFill>
              </a:rPr>
              <a:t>D</a:t>
            </a:r>
            <a:r>
              <a:rPr lang="en-US" altLang="en-US" sz="1800" b="1" i="0" baseline="-25000">
                <a:solidFill>
                  <a:schemeClr val="accent2"/>
                </a:solidFill>
              </a:rPr>
              <a:t>n</a:t>
            </a:r>
            <a:r>
              <a:rPr lang="en-US" altLang="en-US" b="1" i="0">
                <a:solidFill>
                  <a:schemeClr val="accent2"/>
                </a:solidFill>
                <a:latin typeface="Times New Roman" panose="02020603050405020304" pitchFamily="18" charset="0"/>
              </a:rPr>
              <a:t> </a:t>
            </a:r>
            <a:r>
              <a:rPr lang="en-US" altLang="en-US" b="1" i="0">
                <a:solidFill>
                  <a:schemeClr val="tx1"/>
                </a:solidFill>
                <a:latin typeface="Times New Roman" panose="02020603050405020304" pitchFamily="18" charset="0"/>
              </a:rPr>
              <a:t>  	</a:t>
            </a:r>
            <a:r>
              <a:rPr lang="en-US" altLang="en-US" sz="2000" i="0">
                <a:solidFill>
                  <a:schemeClr val="tx1"/>
                </a:solidFill>
                <a:latin typeface="Arial" panose="020B0604020202020204" pitchFamily="34" charset="0"/>
              </a:rPr>
              <a:t>cost of the least-cost path from node s to node n</a:t>
            </a:r>
          </a:p>
          <a:p>
            <a:pPr>
              <a:spcBef>
                <a:spcPct val="0"/>
              </a:spcBef>
              <a:spcAft>
                <a:spcPct val="0"/>
              </a:spcAft>
              <a:buFontTx/>
              <a:buNone/>
            </a:pPr>
            <a:endParaRPr lang="en-US" altLang="en-US" b="1" i="0">
              <a:solidFill>
                <a:schemeClr val="tx1"/>
              </a:solidFill>
              <a:latin typeface="Times New Roman" panose="02020603050405020304" pitchFamily="18" charset="0"/>
            </a:endParaRPr>
          </a:p>
          <a:p>
            <a:pPr>
              <a:spcBef>
                <a:spcPct val="0"/>
              </a:spcBef>
              <a:spcAft>
                <a:spcPct val="0"/>
              </a:spcAft>
              <a:buFontTx/>
              <a:buNone/>
            </a:pPr>
            <a:r>
              <a:rPr lang="en-US" altLang="en-US" b="1" i="0">
                <a:solidFill>
                  <a:schemeClr val="tx1"/>
                </a:solidFill>
                <a:latin typeface="Times New Roman" panose="02020603050405020304" pitchFamily="18" charset="0"/>
              </a:rPr>
              <a:t>	</a:t>
            </a:r>
            <a:r>
              <a:rPr lang="en-US" altLang="en-US" sz="1800" b="1" i="0">
                <a:solidFill>
                  <a:schemeClr val="accent2"/>
                </a:solidFill>
              </a:rPr>
              <a:t>M = {s};</a:t>
            </a:r>
            <a:endParaRPr lang="en-US" altLang="en-US" b="1" i="0">
              <a:solidFill>
                <a:schemeClr val="tx1"/>
              </a:solidFill>
              <a:latin typeface="Times New Roman" panose="02020603050405020304" pitchFamily="18" charset="0"/>
            </a:endParaRPr>
          </a:p>
          <a:p>
            <a:pPr>
              <a:spcBef>
                <a:spcPct val="0"/>
              </a:spcBef>
              <a:spcAft>
                <a:spcPct val="0"/>
              </a:spcAft>
              <a:buFontTx/>
              <a:buNone/>
            </a:pPr>
            <a:r>
              <a:rPr lang="en-US" altLang="en-US" b="1" i="0">
                <a:solidFill>
                  <a:schemeClr val="tx1"/>
                </a:solidFill>
                <a:latin typeface="Times New Roman" panose="02020603050405020304" pitchFamily="18" charset="0"/>
              </a:rPr>
              <a:t>	</a:t>
            </a:r>
            <a:r>
              <a:rPr lang="en-US" altLang="en-US" sz="1800" b="1" i="0">
                <a:solidFill>
                  <a:schemeClr val="accent2"/>
                </a:solidFill>
              </a:rPr>
              <a:t>for each  n </a:t>
            </a:r>
            <a:r>
              <a:rPr lang="en-US" altLang="en-US" sz="1800" b="1" i="0">
                <a:solidFill>
                  <a:schemeClr val="accent2"/>
                </a:solidFill>
                <a:sym typeface="Symbol" panose="05050102010706020507" pitchFamily="18" charset="2"/>
              </a:rPr>
              <a:t></a:t>
            </a:r>
            <a:r>
              <a:rPr lang="en-US" altLang="en-US" sz="1800" b="1" i="0">
                <a:solidFill>
                  <a:schemeClr val="accent2"/>
                </a:solidFill>
              </a:rPr>
              <a:t> M </a:t>
            </a:r>
          </a:p>
          <a:p>
            <a:pPr>
              <a:spcBef>
                <a:spcPct val="0"/>
              </a:spcBef>
              <a:spcAft>
                <a:spcPct val="0"/>
              </a:spcAft>
              <a:buFontTx/>
              <a:buNone/>
            </a:pPr>
            <a:r>
              <a:rPr lang="en-US" altLang="en-US" sz="1800" b="1" i="0">
                <a:solidFill>
                  <a:schemeClr val="accent2"/>
                </a:solidFill>
              </a:rPr>
              <a:t>		D</a:t>
            </a:r>
            <a:r>
              <a:rPr lang="en-US" altLang="en-US" sz="1800" b="1" i="0" baseline="-25000">
                <a:solidFill>
                  <a:schemeClr val="accent2"/>
                </a:solidFill>
              </a:rPr>
              <a:t>n</a:t>
            </a:r>
            <a:r>
              <a:rPr lang="en-US" altLang="en-US" sz="1800" b="1" i="0">
                <a:solidFill>
                  <a:schemeClr val="accent2"/>
                </a:solidFill>
              </a:rPr>
              <a:t>  = d</a:t>
            </a:r>
            <a:r>
              <a:rPr lang="en-US" altLang="en-US" sz="1800" b="1" i="0" baseline="-25000">
                <a:solidFill>
                  <a:schemeClr val="accent2"/>
                </a:solidFill>
              </a:rPr>
              <a:t>sn</a:t>
            </a:r>
            <a:r>
              <a:rPr lang="en-US" altLang="en-US" sz="1800" b="1" i="0">
                <a:solidFill>
                  <a:schemeClr val="accent2"/>
                </a:solidFill>
              </a:rPr>
              <a:t>;</a:t>
            </a:r>
          </a:p>
          <a:p>
            <a:pPr>
              <a:spcBef>
                <a:spcPct val="0"/>
              </a:spcBef>
              <a:spcAft>
                <a:spcPct val="0"/>
              </a:spcAft>
              <a:buFontTx/>
              <a:buNone/>
            </a:pPr>
            <a:r>
              <a:rPr lang="en-US" altLang="en-US" sz="1800" b="1" i="0">
                <a:solidFill>
                  <a:schemeClr val="accent2"/>
                </a:solidFill>
              </a:rPr>
              <a:t>	while (M </a:t>
            </a:r>
            <a:r>
              <a:rPr lang="en-US" altLang="en-US" sz="1800" b="1" i="0">
                <a:solidFill>
                  <a:schemeClr val="accent2"/>
                </a:solidFill>
                <a:sym typeface="Symbol" panose="05050102010706020507" pitchFamily="18" charset="2"/>
              </a:rPr>
              <a:t></a:t>
            </a:r>
            <a:r>
              <a:rPr lang="en-US" altLang="en-US" sz="1800" b="1" i="0">
                <a:solidFill>
                  <a:schemeClr val="accent2"/>
                </a:solidFill>
              </a:rPr>
              <a:t> all nodes) do </a:t>
            </a:r>
          </a:p>
          <a:p>
            <a:pPr>
              <a:spcBef>
                <a:spcPct val="0"/>
              </a:spcBef>
              <a:spcAft>
                <a:spcPct val="0"/>
              </a:spcAft>
              <a:buFontTx/>
              <a:buNone/>
            </a:pPr>
            <a:r>
              <a:rPr lang="en-US" altLang="en-US" sz="1800" b="1" i="0">
                <a:solidFill>
                  <a:schemeClr val="accent2"/>
                </a:solidFill>
              </a:rPr>
              <a:t>		Find w </a:t>
            </a:r>
            <a:r>
              <a:rPr lang="en-US" altLang="en-US" sz="1800" b="1" i="0">
                <a:solidFill>
                  <a:schemeClr val="accent2"/>
                </a:solidFill>
                <a:sym typeface="Symbol" panose="05050102010706020507" pitchFamily="18" charset="2"/>
              </a:rPr>
              <a:t></a:t>
            </a:r>
            <a:r>
              <a:rPr lang="en-US" altLang="en-US" sz="1800" b="1" i="0">
                <a:solidFill>
                  <a:schemeClr val="accent2"/>
                </a:solidFill>
              </a:rPr>
              <a:t> M for which D</a:t>
            </a:r>
            <a:r>
              <a:rPr lang="en-US" altLang="en-US" sz="1800" b="1" i="0" baseline="-25000">
                <a:solidFill>
                  <a:schemeClr val="accent2"/>
                </a:solidFill>
              </a:rPr>
              <a:t>w</a:t>
            </a:r>
            <a:r>
              <a:rPr lang="en-US" altLang="en-US" sz="1800" b="1" i="0">
                <a:solidFill>
                  <a:schemeClr val="accent2"/>
                </a:solidFill>
              </a:rPr>
              <a:t> = min{D</a:t>
            </a:r>
            <a:r>
              <a:rPr lang="en-US" altLang="en-US" sz="1800" b="1" i="0" baseline="-25000">
                <a:solidFill>
                  <a:schemeClr val="accent2"/>
                </a:solidFill>
              </a:rPr>
              <a:t>j</a:t>
            </a:r>
            <a:r>
              <a:rPr lang="en-US" altLang="en-US" sz="1800" b="1" i="0">
                <a:solidFill>
                  <a:schemeClr val="accent2"/>
                </a:solidFill>
              </a:rPr>
              <a:t> ; j </a:t>
            </a:r>
            <a:r>
              <a:rPr lang="en-US" altLang="en-US" sz="1800" b="1" i="0">
                <a:solidFill>
                  <a:schemeClr val="accent2"/>
                </a:solidFill>
                <a:sym typeface="Symbol" panose="05050102010706020507" pitchFamily="18" charset="2"/>
              </a:rPr>
              <a:t></a:t>
            </a:r>
            <a:r>
              <a:rPr lang="en-US" altLang="en-US" sz="1800" b="1" i="0">
                <a:solidFill>
                  <a:schemeClr val="accent2"/>
                </a:solidFill>
              </a:rPr>
              <a:t> M};</a:t>
            </a:r>
          </a:p>
          <a:p>
            <a:pPr>
              <a:spcBef>
                <a:spcPct val="0"/>
              </a:spcBef>
              <a:spcAft>
                <a:spcPct val="0"/>
              </a:spcAft>
              <a:buFontTx/>
              <a:buNone/>
            </a:pPr>
            <a:r>
              <a:rPr lang="en-US" altLang="en-US" sz="1800" b="1" i="0">
                <a:solidFill>
                  <a:schemeClr val="accent2"/>
                </a:solidFill>
              </a:rPr>
              <a:t>		Add w to M;</a:t>
            </a:r>
          </a:p>
          <a:p>
            <a:pPr>
              <a:spcBef>
                <a:spcPct val="0"/>
              </a:spcBef>
              <a:spcAft>
                <a:spcPct val="0"/>
              </a:spcAft>
              <a:buFontTx/>
              <a:buNone/>
            </a:pPr>
            <a:r>
              <a:rPr lang="en-US" altLang="en-US" sz="1800" b="1" i="0">
                <a:solidFill>
                  <a:schemeClr val="accent2"/>
                </a:solidFill>
              </a:rPr>
              <a:t>		for each  n </a:t>
            </a:r>
            <a:r>
              <a:rPr lang="en-US" altLang="en-US" sz="1800" b="1" i="0">
                <a:solidFill>
                  <a:schemeClr val="accent2"/>
                </a:solidFill>
                <a:sym typeface="Symbol" panose="05050102010706020507" pitchFamily="18" charset="2"/>
              </a:rPr>
              <a:t></a:t>
            </a:r>
            <a:r>
              <a:rPr lang="en-US" altLang="en-US" sz="1800" b="1" i="0">
                <a:solidFill>
                  <a:schemeClr val="accent2"/>
                </a:solidFill>
              </a:rPr>
              <a:t> M </a:t>
            </a:r>
          </a:p>
          <a:p>
            <a:pPr>
              <a:spcBef>
                <a:spcPct val="0"/>
              </a:spcBef>
              <a:spcAft>
                <a:spcPct val="0"/>
              </a:spcAft>
              <a:buFontTx/>
              <a:buNone/>
            </a:pPr>
            <a:r>
              <a:rPr lang="en-US" altLang="en-US" sz="1800" b="1" i="0">
                <a:solidFill>
                  <a:schemeClr val="accent2"/>
                </a:solidFill>
              </a:rPr>
              <a:t>			D</a:t>
            </a:r>
            <a:r>
              <a:rPr lang="en-US" altLang="en-US" sz="1800" b="1" i="0" baseline="-25000">
                <a:solidFill>
                  <a:schemeClr val="accent2"/>
                </a:solidFill>
              </a:rPr>
              <a:t>n</a:t>
            </a:r>
            <a:r>
              <a:rPr lang="en-US" altLang="en-US" sz="1800" b="1" i="0">
                <a:solidFill>
                  <a:schemeClr val="accent2"/>
                </a:solidFill>
              </a:rPr>
              <a:t> = min</a:t>
            </a:r>
            <a:r>
              <a:rPr lang="en-US" altLang="en-US" sz="1800" b="1" i="0" baseline="-25000">
                <a:solidFill>
                  <a:schemeClr val="accent2"/>
                </a:solidFill>
              </a:rPr>
              <a:t>w</a:t>
            </a:r>
            <a:r>
              <a:rPr lang="en-US" altLang="en-US" sz="1800" b="1" i="0">
                <a:solidFill>
                  <a:schemeClr val="accent2"/>
                </a:solidFill>
              </a:rPr>
              <a:t> [ D</a:t>
            </a:r>
            <a:r>
              <a:rPr lang="en-US" altLang="en-US" sz="1800" b="1" i="0" baseline="-25000">
                <a:solidFill>
                  <a:schemeClr val="accent2"/>
                </a:solidFill>
              </a:rPr>
              <a:t>n</a:t>
            </a:r>
            <a:r>
              <a:rPr lang="en-US" altLang="en-US" sz="1800" b="1" i="0">
                <a:solidFill>
                  <a:schemeClr val="accent2"/>
                </a:solidFill>
              </a:rPr>
              <a:t>, D</a:t>
            </a:r>
            <a:r>
              <a:rPr lang="en-US" altLang="en-US" sz="1800" b="1" i="0" baseline="-25000">
                <a:solidFill>
                  <a:schemeClr val="accent2"/>
                </a:solidFill>
              </a:rPr>
              <a:t>w</a:t>
            </a:r>
            <a:r>
              <a:rPr lang="en-US" altLang="en-US" sz="1800" b="1" i="0">
                <a:solidFill>
                  <a:schemeClr val="accent2"/>
                </a:solidFill>
              </a:rPr>
              <a:t> + d</a:t>
            </a:r>
            <a:r>
              <a:rPr lang="en-US" altLang="en-US" sz="1800" b="1" i="0" baseline="-25000">
                <a:solidFill>
                  <a:schemeClr val="accent2"/>
                </a:solidFill>
              </a:rPr>
              <a:t>wn</a:t>
            </a:r>
            <a:r>
              <a:rPr lang="en-US" altLang="en-US" sz="1800" b="1" i="0">
                <a:solidFill>
                  <a:schemeClr val="accent2"/>
                </a:solidFill>
              </a:rPr>
              <a:t> ];</a:t>
            </a:r>
          </a:p>
          <a:p>
            <a:pPr>
              <a:spcBef>
                <a:spcPct val="0"/>
              </a:spcBef>
              <a:spcAft>
                <a:spcPct val="0"/>
              </a:spcAft>
              <a:buFontTx/>
              <a:buNone/>
            </a:pPr>
            <a:r>
              <a:rPr lang="en-US" altLang="en-US" sz="1800" b="1" i="0">
                <a:solidFill>
                  <a:schemeClr val="accent2"/>
                </a:solidFill>
              </a:rPr>
              <a:t>			Update route;</a:t>
            </a:r>
          </a:p>
          <a:p>
            <a:pPr>
              <a:spcBef>
                <a:spcPct val="0"/>
              </a:spcBef>
              <a:spcAft>
                <a:spcPct val="0"/>
              </a:spcAft>
              <a:buFontTx/>
              <a:buNone/>
            </a:pPr>
            <a:r>
              <a:rPr lang="en-US" altLang="en-US" sz="1800" b="1" i="0">
                <a:solidFill>
                  <a:schemeClr val="accent2"/>
                </a:solidFill>
              </a:rPr>
              <a:t>	enddo</a:t>
            </a:r>
          </a:p>
        </p:txBody>
      </p:sp>
    </p:spTree>
    <p:extLst>
      <p:ext uri="{BB962C8B-B14F-4D97-AF65-F5344CB8AC3E}">
        <p14:creationId xmlns:p14="http://schemas.microsoft.com/office/powerpoint/2010/main" val="4217742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Introduction to OSPF Concepts</a:t>
            </a:r>
          </a:p>
        </p:txBody>
      </p:sp>
      <p:sp>
        <p:nvSpPr>
          <p:cNvPr id="65539" name="Rectangle 3"/>
          <p:cNvSpPr>
            <a:spLocks noGrp="1" noChangeArrowheads="1"/>
          </p:cNvSpPr>
          <p:nvPr>
            <p:ph type="body" idx="1"/>
          </p:nvPr>
        </p:nvSpPr>
        <p:spPr>
          <a:xfrm>
            <a:off x="455613" y="1371600"/>
            <a:ext cx="8459787" cy="5257800"/>
          </a:xfrm>
        </p:spPr>
        <p:txBody>
          <a:bodyPr/>
          <a:lstStyle/>
          <a:p>
            <a:pPr marL="288925" indent="-288925" defTabSz="814388">
              <a:spcBef>
                <a:spcPct val="30000"/>
              </a:spcBef>
              <a:buFont typeface="Arial" panose="020B0604020202020204" pitchFamily="34" charset="0"/>
              <a:buNone/>
            </a:pPr>
            <a:r>
              <a:rPr lang="en-US" altLang="en-US" sz="2200"/>
              <a:t>Introducing OSPF and Link State Concepts</a:t>
            </a:r>
          </a:p>
          <a:p>
            <a:pPr marL="288925" indent="-288925" defTabSz="814388">
              <a:spcBef>
                <a:spcPct val="30000"/>
              </a:spcBef>
            </a:pPr>
            <a:r>
              <a:rPr lang="en-US" altLang="en-US" sz="2200" b="1"/>
              <a:t>Advantages of OSPF</a:t>
            </a:r>
          </a:p>
          <a:p>
            <a:pPr marL="288925" indent="-288925" defTabSz="814388">
              <a:spcBef>
                <a:spcPct val="30000"/>
              </a:spcBef>
            </a:pPr>
            <a:r>
              <a:rPr lang="en-US" altLang="en-US" sz="2200" b="1"/>
              <a:t>Brief History</a:t>
            </a:r>
          </a:p>
          <a:p>
            <a:pPr marL="288925" indent="-288925" defTabSz="814388">
              <a:spcBef>
                <a:spcPct val="30000"/>
              </a:spcBef>
            </a:pPr>
            <a:r>
              <a:rPr lang="en-US" altLang="en-US" sz="2200" b="1"/>
              <a:t>Terminology</a:t>
            </a:r>
          </a:p>
          <a:p>
            <a:pPr marL="288925" indent="-288925" defTabSz="814388">
              <a:spcBef>
                <a:spcPct val="30000"/>
              </a:spcBef>
            </a:pPr>
            <a:r>
              <a:rPr lang="en-US" altLang="en-US" sz="2200" b="1"/>
              <a:t>Link State Concepts</a:t>
            </a:r>
          </a:p>
          <a:p>
            <a:pPr marL="288925" indent="-288925" defTabSz="814388">
              <a:spcBef>
                <a:spcPct val="30000"/>
              </a:spcBef>
              <a:buFont typeface="Arial" panose="020B0604020202020204" pitchFamily="34" charset="0"/>
              <a:buNone/>
            </a:pPr>
            <a:r>
              <a:rPr lang="en-US" altLang="en-US" sz="2200"/>
              <a:t>Introducing the OSPF Routing Protocol</a:t>
            </a:r>
          </a:p>
          <a:p>
            <a:pPr marL="288925" indent="-288925" defTabSz="814388">
              <a:spcBef>
                <a:spcPct val="30000"/>
              </a:spcBef>
            </a:pPr>
            <a:r>
              <a:rPr lang="en-US" altLang="en-US" sz="2200" b="1"/>
              <a:t>Metric based on Cost (Bandwidth)</a:t>
            </a:r>
          </a:p>
          <a:p>
            <a:pPr marL="288925" indent="-288925" defTabSz="814388">
              <a:spcBef>
                <a:spcPct val="30000"/>
              </a:spcBef>
            </a:pPr>
            <a:r>
              <a:rPr lang="en-US" altLang="en-US" sz="2200" b="1"/>
              <a:t>Hello Protocol</a:t>
            </a:r>
          </a:p>
          <a:p>
            <a:pPr marL="288925" indent="-288925" defTabSz="814388">
              <a:spcBef>
                <a:spcPct val="30000"/>
              </a:spcBef>
            </a:pPr>
            <a:r>
              <a:rPr lang="en-US" altLang="en-US" sz="2200" b="1"/>
              <a:t>Steps to OSPF Operation</a:t>
            </a:r>
          </a:p>
          <a:p>
            <a:pPr marL="288925" indent="-288925" defTabSz="814388">
              <a:spcBef>
                <a:spcPct val="30000"/>
              </a:spcBef>
            </a:pPr>
            <a:r>
              <a:rPr lang="en-US" altLang="en-US" sz="2200" b="1"/>
              <a:t>DR/BDR</a:t>
            </a:r>
          </a:p>
          <a:p>
            <a:pPr marL="288925" indent="-288925" defTabSz="814388">
              <a:spcBef>
                <a:spcPct val="30000"/>
              </a:spcBef>
            </a:pPr>
            <a:r>
              <a:rPr lang="en-US" altLang="en-US" sz="2200" b="1"/>
              <a:t>OSPF Network Types</a:t>
            </a:r>
          </a:p>
        </p:txBody>
      </p:sp>
    </p:spTree>
    <p:extLst>
      <p:ext uri="{BB962C8B-B14F-4D97-AF65-F5344CB8AC3E}">
        <p14:creationId xmlns:p14="http://schemas.microsoft.com/office/powerpoint/2010/main" val="2443356763"/>
      </p:ext>
    </p:extLst>
  </p:cSld>
  <p:clrMapOvr>
    <a:masterClrMapping/>
  </p:clrMapOvr>
  <p:transition>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28650" y="107795"/>
            <a:ext cx="7886700" cy="852489"/>
          </a:xfrm>
        </p:spPr>
        <p:txBody>
          <a:bodyPr/>
          <a:lstStyle/>
          <a:p>
            <a:r>
              <a:rPr lang="en-US" altLang="en-US" dirty="0"/>
              <a:t>Brief History</a:t>
            </a:r>
          </a:p>
        </p:txBody>
      </p:sp>
      <p:sp>
        <p:nvSpPr>
          <p:cNvPr id="71683" name="Rectangle 3"/>
          <p:cNvSpPr>
            <a:spLocks noGrp="1" noChangeArrowheads="1"/>
          </p:cNvSpPr>
          <p:nvPr>
            <p:ph type="body" idx="1"/>
          </p:nvPr>
        </p:nvSpPr>
        <p:spPr>
          <a:xfrm>
            <a:off x="455613" y="914400"/>
            <a:ext cx="8459787" cy="5257800"/>
          </a:xfrm>
        </p:spPr>
        <p:txBody>
          <a:bodyPr>
            <a:normAutofit fontScale="92500"/>
          </a:bodyPr>
          <a:lstStyle/>
          <a:p>
            <a:pPr marL="288925" indent="-288925" defTabSz="814388">
              <a:lnSpc>
                <a:spcPct val="150000"/>
              </a:lnSpc>
              <a:spcBef>
                <a:spcPct val="30000"/>
              </a:spcBef>
            </a:pPr>
            <a:r>
              <a:rPr lang="en-US" altLang="en-US" sz="2400" dirty="0" smtClean="0"/>
              <a:t>1987 – Initial development of OSPF began </a:t>
            </a:r>
            <a:r>
              <a:rPr lang="en-US" altLang="en-US" sz="2400" dirty="0"/>
              <a:t>b</a:t>
            </a:r>
            <a:r>
              <a:rPr lang="en-US" altLang="en-US" sz="2400" dirty="0" smtClean="0"/>
              <a:t>y IETF OSPF working group</a:t>
            </a:r>
          </a:p>
          <a:p>
            <a:pPr marL="288925" indent="-288925" defTabSz="814388">
              <a:lnSpc>
                <a:spcPct val="150000"/>
              </a:lnSpc>
              <a:spcBef>
                <a:spcPct val="30000"/>
              </a:spcBef>
            </a:pPr>
            <a:r>
              <a:rPr lang="en-US" altLang="en-US" sz="2400" dirty="0" smtClean="0"/>
              <a:t>1989 – OSPFv1 published in RFC 1131. OSPFv1 was experimental and was never deployed.</a:t>
            </a:r>
          </a:p>
          <a:p>
            <a:pPr marL="288925" indent="-288925" defTabSz="814388">
              <a:lnSpc>
                <a:spcPct val="150000"/>
              </a:lnSpc>
              <a:spcBef>
                <a:spcPct val="30000"/>
              </a:spcBef>
            </a:pPr>
            <a:r>
              <a:rPr lang="en-US" altLang="en-US" sz="2400" dirty="0" smtClean="0"/>
              <a:t>1991 – OSPFv2 introduced in RFC 1247 by John Moy. It is classless by design. </a:t>
            </a:r>
          </a:p>
          <a:p>
            <a:pPr marL="288925" indent="-288925" defTabSz="814388">
              <a:lnSpc>
                <a:spcPct val="150000"/>
              </a:lnSpc>
              <a:spcBef>
                <a:spcPct val="30000"/>
              </a:spcBef>
            </a:pPr>
            <a:r>
              <a:rPr lang="en-US" altLang="en-US" sz="2400" dirty="0" smtClean="0"/>
              <a:t>1998 – OSPFv2 specification updated in RFC 2328 which remains the current RFC for OSPF</a:t>
            </a:r>
          </a:p>
          <a:p>
            <a:pPr marL="288925" indent="-288925" defTabSz="814388">
              <a:lnSpc>
                <a:spcPct val="150000"/>
              </a:lnSpc>
              <a:spcBef>
                <a:spcPct val="30000"/>
              </a:spcBef>
            </a:pPr>
            <a:r>
              <a:rPr lang="en-US" altLang="en-US" sz="2400" dirty="0" smtClean="0"/>
              <a:t>1999 – OSPFv3 for IPv6 published in RFC 2740</a:t>
            </a:r>
          </a:p>
          <a:p>
            <a:pPr marL="288925" indent="-288925" defTabSz="814388">
              <a:lnSpc>
                <a:spcPct val="150000"/>
              </a:lnSpc>
              <a:spcBef>
                <a:spcPct val="30000"/>
              </a:spcBef>
            </a:pPr>
            <a:r>
              <a:rPr lang="en-US" altLang="en-US" sz="2400" dirty="0" smtClean="0"/>
              <a:t>2008 – OSPFv3 updated in RFC 5340 </a:t>
            </a:r>
          </a:p>
          <a:p>
            <a:pPr marL="288925" indent="-288925" defTabSz="814388">
              <a:lnSpc>
                <a:spcPct val="150000"/>
              </a:lnSpc>
              <a:spcBef>
                <a:spcPct val="30000"/>
              </a:spcBef>
            </a:pPr>
            <a:endParaRPr lang="en-US" altLang="en-US" sz="2400" dirty="0"/>
          </a:p>
          <a:p>
            <a:pPr marL="288925" indent="-288925" defTabSz="814388">
              <a:spcBef>
                <a:spcPct val="30000"/>
              </a:spcBef>
            </a:pPr>
            <a:endParaRPr lang="en-US" altLang="en-US" sz="2000" i="1" dirty="0"/>
          </a:p>
        </p:txBody>
      </p:sp>
    </p:spTree>
    <p:extLst>
      <p:ext uri="{BB962C8B-B14F-4D97-AF65-F5344CB8AC3E}">
        <p14:creationId xmlns:p14="http://schemas.microsoft.com/office/powerpoint/2010/main" val="2179422185"/>
      </p:ext>
    </p:extLst>
  </p:cSld>
  <p:clrMapOvr>
    <a:masterClrMapping/>
  </p:clrMapOvr>
  <p:transition>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OSPF</a:t>
            </a:r>
            <a:endParaRPr lang="en-US" dirty="0"/>
          </a:p>
        </p:txBody>
      </p:sp>
      <p:sp>
        <p:nvSpPr>
          <p:cNvPr id="3" name="Content Placeholder 2"/>
          <p:cNvSpPr>
            <a:spLocks noGrp="1"/>
          </p:cNvSpPr>
          <p:nvPr>
            <p:ph idx="1"/>
          </p:nvPr>
        </p:nvSpPr>
        <p:spPr/>
        <p:txBody>
          <a:bodyPr/>
          <a:lstStyle/>
          <a:p>
            <a:r>
              <a:rPr lang="en-US" sz="2400" dirty="0" smtClean="0"/>
              <a:t>Classless</a:t>
            </a:r>
          </a:p>
          <a:p>
            <a:r>
              <a:rPr lang="en-US" sz="2400" dirty="0" smtClean="0"/>
              <a:t>Efficient – no periodic updates.  Use the SPF algorithm to choose the best path</a:t>
            </a:r>
          </a:p>
          <a:p>
            <a:r>
              <a:rPr lang="en-US" sz="2400" dirty="0" smtClean="0"/>
              <a:t>Fast convergence </a:t>
            </a:r>
          </a:p>
          <a:p>
            <a:r>
              <a:rPr lang="en-US" sz="2400" dirty="0" smtClean="0"/>
              <a:t>Scalable – Hierarchical </a:t>
            </a:r>
          </a:p>
          <a:p>
            <a:r>
              <a:rPr lang="en-US" sz="2400" dirty="0" smtClean="0"/>
              <a:t>Secure – Support MD5 authentication </a:t>
            </a:r>
            <a:endParaRPr lang="en-US" sz="2400" dirty="0"/>
          </a:p>
          <a:p>
            <a:endParaRPr lang="en-US" dirty="0"/>
          </a:p>
        </p:txBody>
      </p:sp>
    </p:spTree>
    <p:extLst>
      <p:ext uri="{BB962C8B-B14F-4D97-AF65-F5344CB8AC3E}">
        <p14:creationId xmlns:p14="http://schemas.microsoft.com/office/powerpoint/2010/main" val="1336088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dirty="0"/>
              <a:t>Terminology</a:t>
            </a:r>
          </a:p>
        </p:txBody>
      </p:sp>
      <p:sp>
        <p:nvSpPr>
          <p:cNvPr id="73731" name="Rectangle 3"/>
          <p:cNvSpPr>
            <a:spLocks noGrp="1" noChangeArrowheads="1"/>
          </p:cNvSpPr>
          <p:nvPr>
            <p:ph type="body" idx="1"/>
          </p:nvPr>
        </p:nvSpPr>
        <p:spPr>
          <a:xfrm>
            <a:off x="228600" y="1371600"/>
            <a:ext cx="8686800" cy="2971800"/>
          </a:xfrm>
        </p:spPr>
        <p:txBody>
          <a:bodyPr/>
          <a:lstStyle/>
          <a:p>
            <a:pPr marL="288925" indent="-288925" defTabSz="814388">
              <a:lnSpc>
                <a:spcPct val="90000"/>
              </a:lnSpc>
              <a:spcBef>
                <a:spcPct val="30000"/>
              </a:spcBef>
            </a:pPr>
            <a:r>
              <a:rPr lang="en-US" altLang="en-US" sz="2000" b="1">
                <a:solidFill>
                  <a:schemeClr val="accent2"/>
                </a:solidFill>
              </a:rPr>
              <a:t>Link</a:t>
            </a:r>
            <a:r>
              <a:rPr lang="en-US" altLang="en-US" sz="2000"/>
              <a:t>: Interface on a router</a:t>
            </a:r>
          </a:p>
          <a:p>
            <a:pPr marL="288925" indent="-288925" defTabSz="814388">
              <a:lnSpc>
                <a:spcPct val="90000"/>
              </a:lnSpc>
              <a:spcBef>
                <a:spcPct val="30000"/>
              </a:spcBef>
            </a:pPr>
            <a:r>
              <a:rPr lang="en-US" altLang="en-US" sz="2000" b="1">
                <a:solidFill>
                  <a:schemeClr val="accent2"/>
                </a:solidFill>
              </a:rPr>
              <a:t>Link state</a:t>
            </a:r>
            <a:r>
              <a:rPr lang="en-US" altLang="en-US" sz="2000"/>
              <a:t>: Description of an interface and of its relationship to its neighboring routers, including:</a:t>
            </a:r>
          </a:p>
          <a:p>
            <a:pPr marL="627063" lvl="1" indent="0" defTabSz="814388">
              <a:lnSpc>
                <a:spcPct val="90000"/>
              </a:lnSpc>
              <a:spcBef>
                <a:spcPct val="30000"/>
              </a:spcBef>
            </a:pPr>
            <a:r>
              <a:rPr lang="en-US" altLang="en-US" sz="2000"/>
              <a:t> IP address/mask of the interface, </a:t>
            </a:r>
          </a:p>
          <a:p>
            <a:pPr marL="627063" lvl="1" indent="0" defTabSz="814388">
              <a:lnSpc>
                <a:spcPct val="90000"/>
              </a:lnSpc>
              <a:spcBef>
                <a:spcPct val="30000"/>
              </a:spcBef>
            </a:pPr>
            <a:r>
              <a:rPr lang="en-US" altLang="en-US" sz="2000"/>
              <a:t> The type of network it is connected to</a:t>
            </a:r>
          </a:p>
          <a:p>
            <a:pPr marL="627063" lvl="1" indent="0" defTabSz="814388">
              <a:lnSpc>
                <a:spcPct val="90000"/>
              </a:lnSpc>
              <a:spcBef>
                <a:spcPct val="30000"/>
              </a:spcBef>
            </a:pPr>
            <a:r>
              <a:rPr lang="en-US" altLang="en-US" sz="2000"/>
              <a:t> The routers connected to that network</a:t>
            </a:r>
          </a:p>
          <a:p>
            <a:pPr marL="627063" lvl="1" indent="0" defTabSz="814388">
              <a:lnSpc>
                <a:spcPct val="90000"/>
              </a:lnSpc>
              <a:spcBef>
                <a:spcPct val="30000"/>
              </a:spcBef>
            </a:pPr>
            <a:r>
              <a:rPr lang="en-US" altLang="en-US" sz="2000"/>
              <a:t> The metric (cost) of that link</a:t>
            </a:r>
          </a:p>
          <a:p>
            <a:pPr marL="288925" indent="-288925" defTabSz="814388">
              <a:lnSpc>
                <a:spcPct val="90000"/>
              </a:lnSpc>
              <a:spcBef>
                <a:spcPct val="30000"/>
              </a:spcBef>
            </a:pPr>
            <a:r>
              <a:rPr lang="en-US" altLang="en-US" sz="2000"/>
              <a:t>The collection of all the link-states would form a </a:t>
            </a:r>
            <a:r>
              <a:rPr lang="en-US" altLang="en-US" sz="2000" b="1">
                <a:solidFill>
                  <a:schemeClr val="accent2"/>
                </a:solidFill>
              </a:rPr>
              <a:t>link-state database</a:t>
            </a:r>
            <a:r>
              <a:rPr lang="en-US" altLang="en-US" sz="2000"/>
              <a:t>. </a:t>
            </a:r>
          </a:p>
        </p:txBody>
      </p:sp>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l="11111" t="25926" r="43750" b="37962"/>
          <a:stretch>
            <a:fillRect/>
          </a:stretch>
        </p:blipFill>
        <p:spPr bwMode="auto">
          <a:xfrm>
            <a:off x="2819400" y="4435475"/>
            <a:ext cx="4038600" cy="2422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435270"/>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dirty="0" smtClean="0"/>
              <a:t>RIP</a:t>
            </a:r>
          </a:p>
          <a:p>
            <a:r>
              <a:rPr lang="en-US" dirty="0" smtClean="0"/>
              <a:t>OSPF</a:t>
            </a:r>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a:t>Terminology</a:t>
            </a:r>
          </a:p>
        </p:txBody>
      </p:sp>
      <p:sp>
        <p:nvSpPr>
          <p:cNvPr id="75779" name="Rectangle 3"/>
          <p:cNvSpPr>
            <a:spLocks noGrp="1" noChangeArrowheads="1"/>
          </p:cNvSpPr>
          <p:nvPr>
            <p:ph type="body" idx="1"/>
          </p:nvPr>
        </p:nvSpPr>
        <p:spPr>
          <a:xfrm>
            <a:off x="455613" y="4191000"/>
            <a:ext cx="8459787" cy="2438400"/>
          </a:xfrm>
        </p:spPr>
        <p:txBody>
          <a:bodyPr/>
          <a:lstStyle/>
          <a:p>
            <a:pPr marL="288925" indent="-288925" defTabSz="814388">
              <a:lnSpc>
                <a:spcPct val="90000"/>
              </a:lnSpc>
            </a:pPr>
            <a:r>
              <a:rPr lang="en-US" altLang="en-US" sz="2000" b="1">
                <a:solidFill>
                  <a:srgbClr val="009999"/>
                </a:solidFill>
              </a:rPr>
              <a:t>Router ID</a:t>
            </a:r>
            <a:r>
              <a:rPr lang="en-US" altLang="en-US" sz="2000"/>
              <a:t> – Used to identify the routers in the OSPF network</a:t>
            </a:r>
          </a:p>
          <a:p>
            <a:pPr marL="627063" lvl="1" indent="0" defTabSz="814388">
              <a:lnSpc>
                <a:spcPct val="90000"/>
              </a:lnSpc>
            </a:pPr>
            <a:r>
              <a:rPr lang="en-US" altLang="en-US" sz="2000"/>
              <a:t> IP address configured with the OSPF </a:t>
            </a:r>
            <a:r>
              <a:rPr lang="en-US" altLang="en-US" sz="2000" b="1">
                <a:latin typeface="Courier New" panose="02070309020205020404" pitchFamily="49" charset="0"/>
              </a:rPr>
              <a:t>router-id</a:t>
            </a:r>
            <a:r>
              <a:rPr lang="en-US" altLang="en-US" sz="2000"/>
              <a:t> command (extra)</a:t>
            </a:r>
          </a:p>
          <a:p>
            <a:pPr marL="627063" lvl="1" indent="0" defTabSz="814388">
              <a:lnSpc>
                <a:spcPct val="90000"/>
              </a:lnSpc>
            </a:pPr>
            <a:r>
              <a:rPr lang="en-US" altLang="en-US" sz="2000"/>
              <a:t> </a:t>
            </a:r>
            <a:r>
              <a:rPr lang="en-US" altLang="en-US" sz="2000" b="1">
                <a:solidFill>
                  <a:srgbClr val="009999"/>
                </a:solidFill>
              </a:rPr>
              <a:t>Highest loopback address</a:t>
            </a:r>
            <a:r>
              <a:rPr lang="en-US" altLang="en-US" sz="2000"/>
              <a:t> (configuration coming)</a:t>
            </a:r>
          </a:p>
          <a:p>
            <a:pPr marL="627063" lvl="1" indent="0" defTabSz="814388">
              <a:lnSpc>
                <a:spcPct val="90000"/>
              </a:lnSpc>
            </a:pPr>
            <a:r>
              <a:rPr lang="en-US" altLang="en-US" sz="2000"/>
              <a:t> </a:t>
            </a:r>
            <a:r>
              <a:rPr lang="en-US" altLang="en-US" sz="2000" b="1">
                <a:solidFill>
                  <a:srgbClr val="009999"/>
                </a:solidFill>
              </a:rPr>
              <a:t>Highest active IP address </a:t>
            </a:r>
            <a:r>
              <a:rPr lang="en-US" altLang="en-US" sz="2000"/>
              <a:t>(any IP address)</a:t>
            </a:r>
            <a:endParaRPr lang="en-US" altLang="en-US" sz="2000" b="1">
              <a:solidFill>
                <a:srgbClr val="009999"/>
              </a:solidFill>
            </a:endParaRPr>
          </a:p>
          <a:p>
            <a:pPr marL="288925" indent="-288925" defTabSz="814388">
              <a:lnSpc>
                <a:spcPct val="90000"/>
              </a:lnSpc>
            </a:pPr>
            <a:r>
              <a:rPr lang="en-US" altLang="en-US" sz="2000"/>
              <a:t>Loopback address has the advantage of never going down, thus diminishing the possibility of having to re-establish adjacencies. (more in a moment)</a:t>
            </a:r>
          </a:p>
        </p:txBody>
      </p:sp>
      <p:pic>
        <p:nvPicPr>
          <p:cNvPr id="75780" name="Picture 4" descr="fig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295400"/>
            <a:ext cx="7086600" cy="269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798382"/>
      </p:ext>
    </p:extLst>
  </p:cSld>
  <p:clrMapOvr>
    <a:masterClrMapping/>
  </p:clrMapOvr>
  <p:transition>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Terminology</a:t>
            </a:r>
          </a:p>
        </p:txBody>
      </p:sp>
      <p:pic>
        <p:nvPicPr>
          <p:cNvPr id="77828" name="Picture 4"/>
          <p:cNvPicPr>
            <a:picLocks noChangeAspect="1" noChangeArrowheads="1"/>
          </p:cNvPicPr>
          <p:nvPr/>
        </p:nvPicPr>
        <p:blipFill>
          <a:blip r:embed="rId3">
            <a:extLst>
              <a:ext uri="{28A0092B-C50C-407E-A947-70E740481C1C}">
                <a14:useLocalDpi xmlns:a14="http://schemas.microsoft.com/office/drawing/2010/main" val="0"/>
              </a:ext>
            </a:extLst>
          </a:blip>
          <a:srcRect l="12500" t="28703" r="47917" b="36015"/>
          <a:stretch>
            <a:fillRect/>
          </a:stretch>
        </p:blipFill>
        <p:spPr bwMode="auto">
          <a:xfrm>
            <a:off x="3505200" y="40574"/>
            <a:ext cx="5638800" cy="3768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9" name="Text Box 5"/>
          <p:cNvSpPr txBox="1">
            <a:spLocks noChangeArrowheads="1"/>
          </p:cNvSpPr>
          <p:nvPr/>
        </p:nvSpPr>
        <p:spPr bwMode="auto">
          <a:xfrm>
            <a:off x="4724400" y="3733800"/>
            <a:ext cx="3352800" cy="376238"/>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800">
                <a:solidFill>
                  <a:schemeClr val="accent2"/>
                </a:solidFill>
                <a:latin typeface="Arial" panose="020B0604020202020204" pitchFamily="34" charset="0"/>
              </a:rPr>
              <a:t>Or  “OSPF Routing Domain”</a:t>
            </a:r>
          </a:p>
        </p:txBody>
      </p:sp>
      <p:sp>
        <p:nvSpPr>
          <p:cNvPr id="77830" name="Text Box 6"/>
          <p:cNvSpPr txBox="1">
            <a:spLocks noChangeArrowheads="1"/>
          </p:cNvSpPr>
          <p:nvPr/>
        </p:nvSpPr>
        <p:spPr bwMode="auto">
          <a:xfrm>
            <a:off x="228600" y="1447800"/>
            <a:ext cx="3048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30000"/>
              </a:spcBef>
              <a:buClr>
                <a:schemeClr val="folHlink"/>
              </a:buClr>
              <a:buSzPct val="100000"/>
              <a:buFont typeface="Arial" panose="020B0604020202020204" pitchFamily="34" charset="0"/>
              <a:buNone/>
            </a:pPr>
            <a:r>
              <a:rPr lang="en-US" altLang="en-US">
                <a:solidFill>
                  <a:schemeClr val="accent2"/>
                </a:solidFill>
                <a:latin typeface="Arial" panose="020B0604020202020204" pitchFamily="34" charset="0"/>
              </a:rPr>
              <a:t>Single Area OSPF uses only one area, usually Area 0</a:t>
            </a:r>
            <a:endParaRPr lang="en-US" altLang="en-US" sz="1800">
              <a:solidFill>
                <a:schemeClr val="accent2"/>
              </a:solidFill>
              <a:latin typeface="Arial" panose="020B0604020202020204" pitchFamily="34" charset="0"/>
            </a:endParaRPr>
          </a:p>
        </p:txBody>
      </p:sp>
      <p:sp>
        <p:nvSpPr>
          <p:cNvPr id="77831" name="Line 7"/>
          <p:cNvSpPr>
            <a:spLocks noChangeShapeType="1"/>
          </p:cNvSpPr>
          <p:nvPr/>
        </p:nvSpPr>
        <p:spPr bwMode="auto">
          <a:xfrm flipV="1">
            <a:off x="3276600" y="1295400"/>
            <a:ext cx="1219200" cy="30480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404488170"/>
      </p:ext>
    </p:extLst>
  </p:cSld>
  <p:clrMapOvr>
    <a:masterClrMapping/>
  </p:clrMapOvr>
  <p:transition>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79875" name="Rectangle 3"/>
          <p:cNvSpPr>
            <a:spLocks noGrp="1" noChangeArrowheads="1"/>
          </p:cNvSpPr>
          <p:nvPr>
            <p:ph type="body" idx="1"/>
          </p:nvPr>
        </p:nvSpPr>
        <p:spPr>
          <a:xfrm>
            <a:off x="455613" y="3733800"/>
            <a:ext cx="8459787" cy="2895600"/>
          </a:xfrm>
        </p:spPr>
        <p:txBody>
          <a:bodyPr/>
          <a:lstStyle/>
          <a:p>
            <a:pPr marL="288925" indent="-288925" defTabSz="814388">
              <a:buFont typeface="Arial" panose="020B0604020202020204" pitchFamily="34" charset="0"/>
              <a:buNone/>
            </a:pPr>
            <a:r>
              <a:rPr lang="en-US" altLang="en-US" sz="2000" b="1">
                <a:solidFill>
                  <a:schemeClr val="accent2"/>
                </a:solidFill>
              </a:rPr>
              <a:t>1 – Flooding of link-state information</a:t>
            </a:r>
          </a:p>
          <a:p>
            <a:pPr marL="288925" indent="-288925" defTabSz="814388"/>
            <a:r>
              <a:rPr lang="en-US" altLang="en-US" sz="1800"/>
              <a:t>The first thing that happens is that each node, router, on the network announces its own piece of link-state information to other all other routers on the network.  This includes who their neighboring routers are and the cost of the link between them.</a:t>
            </a:r>
          </a:p>
          <a:p>
            <a:pPr marL="288925" indent="-288925" defTabSz="814388"/>
            <a:r>
              <a:rPr lang="en-US" altLang="en-US" sz="1800"/>
              <a:t>Example:  “Hi, I’m RouterA, and I can reach RouterB via a T1 link and I can reach RouterC via an Ethernet link.”</a:t>
            </a:r>
          </a:p>
          <a:p>
            <a:pPr marL="288925" indent="-288925" defTabSz="814388"/>
            <a:r>
              <a:rPr lang="en-US" altLang="en-US" sz="1800"/>
              <a:t>Each router sends these announcements to all of the routers in the network.</a:t>
            </a:r>
          </a:p>
        </p:txBody>
      </p:sp>
      <p:graphicFrame>
        <p:nvGraphicFramePr>
          <p:cNvPr id="79876" name="Object 4"/>
          <p:cNvGraphicFramePr>
            <a:graphicFrameLocks noChangeAspect="1"/>
          </p:cNvGraphicFramePr>
          <p:nvPr/>
        </p:nvGraphicFramePr>
        <p:xfrm>
          <a:off x="3733800" y="228600"/>
          <a:ext cx="3505200" cy="3128963"/>
        </p:xfrm>
        <a:graphic>
          <a:graphicData uri="http://schemas.openxmlformats.org/presentationml/2006/ole">
            <mc:AlternateContent xmlns:mc="http://schemas.openxmlformats.org/markup-compatibility/2006">
              <mc:Choice xmlns:v="urn:schemas-microsoft-com:vml" Requires="v">
                <p:oleObj spid="_x0000_s500819"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28600"/>
                        <a:ext cx="3505200" cy="312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7" name="Text Box 5"/>
          <p:cNvSpPr txBox="1">
            <a:spLocks noChangeArrowheads="1"/>
          </p:cNvSpPr>
          <p:nvPr/>
        </p:nvSpPr>
        <p:spPr bwMode="auto">
          <a:xfrm>
            <a:off x="6553200" y="762000"/>
            <a:ext cx="25908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Tree>
    <p:extLst>
      <p:ext uri="{BB962C8B-B14F-4D97-AF65-F5344CB8AC3E}">
        <p14:creationId xmlns:p14="http://schemas.microsoft.com/office/powerpoint/2010/main" val="4235570969"/>
      </p:ext>
    </p:extLst>
  </p:cSld>
  <p:clrMapOvr>
    <a:masterClrMapping/>
  </p:clrMapOvr>
  <p:transition>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1923" name="Rectangle 3"/>
          <p:cNvSpPr>
            <a:spLocks noGrp="1" noChangeArrowheads="1"/>
          </p:cNvSpPr>
          <p:nvPr>
            <p:ph type="body" idx="1"/>
          </p:nvPr>
        </p:nvSpPr>
        <p:spPr>
          <a:xfrm>
            <a:off x="457200" y="3505200"/>
            <a:ext cx="8459788" cy="3124200"/>
          </a:xfrm>
        </p:spPr>
        <p:txBody>
          <a:bodyPr/>
          <a:lstStyle/>
          <a:p>
            <a:pPr marL="288925" indent="-288925" defTabSz="814388">
              <a:lnSpc>
                <a:spcPct val="90000"/>
              </a:lnSpc>
              <a:buFont typeface="Arial" panose="020B0604020202020204" pitchFamily="34" charset="0"/>
              <a:buNone/>
            </a:pPr>
            <a:r>
              <a:rPr lang="en-US" altLang="en-US" sz="2000" b="1" dirty="0">
                <a:solidFill>
                  <a:schemeClr val="accent2"/>
                </a:solidFill>
              </a:rPr>
              <a:t>2. Building a Topological Database</a:t>
            </a:r>
          </a:p>
          <a:p>
            <a:pPr marL="288925" indent="-288925" defTabSz="814388">
              <a:lnSpc>
                <a:spcPct val="90000"/>
              </a:lnSpc>
            </a:pPr>
            <a:r>
              <a:rPr lang="en-US" altLang="en-US" sz="1800" dirty="0"/>
              <a:t>Each router collects all of this link-state information from other routers and puts it into a topological database.</a:t>
            </a:r>
          </a:p>
          <a:p>
            <a:pPr marL="288925" indent="-288925" defTabSz="814388">
              <a:lnSpc>
                <a:spcPct val="90000"/>
              </a:lnSpc>
              <a:buFont typeface="Arial" panose="020B0604020202020204" pitchFamily="34" charset="0"/>
              <a:buNone/>
            </a:pPr>
            <a:r>
              <a:rPr lang="en-US" altLang="en-US" sz="2000" b="1" dirty="0">
                <a:solidFill>
                  <a:schemeClr val="accent2"/>
                </a:solidFill>
              </a:rPr>
              <a:t>3. Shortest-Path First (SPF), </a:t>
            </a:r>
            <a:r>
              <a:rPr lang="en-US" altLang="en-US" sz="2000" b="1" dirty="0" err="1">
                <a:solidFill>
                  <a:schemeClr val="accent2"/>
                </a:solidFill>
              </a:rPr>
              <a:t>Dijkstra’s</a:t>
            </a:r>
            <a:r>
              <a:rPr lang="en-US" altLang="en-US" sz="2000" b="1" dirty="0">
                <a:solidFill>
                  <a:schemeClr val="accent2"/>
                </a:solidFill>
              </a:rPr>
              <a:t> Algorithm</a:t>
            </a:r>
          </a:p>
          <a:p>
            <a:pPr marL="288925" indent="-288925" defTabSz="814388">
              <a:lnSpc>
                <a:spcPct val="90000"/>
              </a:lnSpc>
            </a:pPr>
            <a:r>
              <a:rPr lang="en-US" altLang="en-US" sz="1800" dirty="0"/>
              <a:t>Using this information, the routers can recreate a topology graph of the network.</a:t>
            </a:r>
          </a:p>
          <a:p>
            <a:pPr marL="288925" indent="-288925" defTabSz="814388">
              <a:lnSpc>
                <a:spcPct val="90000"/>
              </a:lnSpc>
            </a:pPr>
            <a:r>
              <a:rPr lang="en-US" altLang="en-US" sz="1800" dirty="0"/>
              <a:t>Believe it or not, this is actually a very simple algorithm and I highly suggest you look at it some time, or even better, take a class on algorithms.   (</a:t>
            </a:r>
            <a:r>
              <a:rPr lang="en-US" altLang="en-US" sz="1800" dirty="0" err="1"/>
              <a:t>Radia</a:t>
            </a:r>
            <a:r>
              <a:rPr lang="en-US" altLang="en-US" sz="1800" dirty="0"/>
              <a:t> Perlman’s book, </a:t>
            </a:r>
            <a:r>
              <a:rPr lang="en-US" altLang="en-US" sz="1800" i="1" dirty="0"/>
              <a:t>Interconnections</a:t>
            </a:r>
            <a:r>
              <a:rPr lang="en-US" altLang="en-US" sz="1800" dirty="0"/>
              <a:t>, has a very nice example of how to build this graph – she is one of the contributors to the SPF and Spanning-Tree algorithms.)</a:t>
            </a:r>
          </a:p>
        </p:txBody>
      </p:sp>
      <p:graphicFrame>
        <p:nvGraphicFramePr>
          <p:cNvPr id="81924" name="Object 4"/>
          <p:cNvGraphicFramePr>
            <a:graphicFrameLocks noChangeAspect="1"/>
          </p:cNvGraphicFramePr>
          <p:nvPr/>
        </p:nvGraphicFramePr>
        <p:xfrm>
          <a:off x="3733800" y="76200"/>
          <a:ext cx="3733800" cy="3333750"/>
        </p:xfrm>
        <a:graphic>
          <a:graphicData uri="http://schemas.openxmlformats.org/presentationml/2006/ole">
            <mc:AlternateContent xmlns:mc="http://schemas.openxmlformats.org/markup-compatibility/2006">
              <mc:Choice xmlns:v="urn:schemas-microsoft-com:vml" Requires="v">
                <p:oleObj spid="_x0000_s501843"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7620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5" name="Text Box 5"/>
          <p:cNvSpPr txBox="1">
            <a:spLocks noChangeArrowheads="1"/>
          </p:cNvSpPr>
          <p:nvPr/>
        </p:nvSpPr>
        <p:spPr bwMode="auto">
          <a:xfrm>
            <a:off x="6553200" y="762000"/>
            <a:ext cx="25908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1926" name="Text Box 6"/>
          <p:cNvSpPr txBox="1">
            <a:spLocks noChangeArrowheads="1"/>
          </p:cNvSpPr>
          <p:nvPr/>
        </p:nvSpPr>
        <p:spPr bwMode="auto">
          <a:xfrm>
            <a:off x="2057400" y="213360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1927" name="Text Box 7"/>
          <p:cNvSpPr txBox="1">
            <a:spLocks noChangeArrowheads="1"/>
          </p:cNvSpPr>
          <p:nvPr/>
        </p:nvSpPr>
        <p:spPr bwMode="auto">
          <a:xfrm>
            <a:off x="4648200" y="19050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Tree>
    <p:extLst>
      <p:ext uri="{BB962C8B-B14F-4D97-AF65-F5344CB8AC3E}">
        <p14:creationId xmlns:p14="http://schemas.microsoft.com/office/powerpoint/2010/main" val="4069339795"/>
      </p:ext>
    </p:extLst>
  </p:cSld>
  <p:clrMapOvr>
    <a:masterClrMapping/>
  </p:clrMapOvr>
  <p:transition>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81000" y="152400"/>
            <a:ext cx="3398838" cy="609600"/>
          </a:xfrm>
        </p:spPr>
        <p:txBody>
          <a:bodyPr/>
          <a:lstStyle/>
          <a:p>
            <a:r>
              <a:rPr lang="en-US" altLang="en-US"/>
              <a:t>Link State</a:t>
            </a:r>
          </a:p>
        </p:txBody>
      </p:sp>
      <p:sp>
        <p:nvSpPr>
          <p:cNvPr id="83971" name="Rectangle 3"/>
          <p:cNvSpPr>
            <a:spLocks noGrp="1" noChangeArrowheads="1"/>
          </p:cNvSpPr>
          <p:nvPr>
            <p:ph type="body" idx="1"/>
          </p:nvPr>
        </p:nvSpPr>
        <p:spPr>
          <a:xfrm>
            <a:off x="455613" y="3733800"/>
            <a:ext cx="8459787" cy="2895600"/>
          </a:xfrm>
        </p:spPr>
        <p:txBody>
          <a:bodyPr/>
          <a:lstStyle/>
          <a:p>
            <a:pPr>
              <a:buFont typeface="Arial" panose="020B0604020202020204" pitchFamily="34" charset="0"/>
              <a:buNone/>
            </a:pPr>
            <a:r>
              <a:rPr lang="en-US" altLang="en-US" sz="2000" b="1">
                <a:solidFill>
                  <a:schemeClr val="accent2"/>
                </a:solidFill>
              </a:rPr>
              <a:t>4. Shortest Path First Tree</a:t>
            </a:r>
          </a:p>
          <a:p>
            <a:r>
              <a:rPr lang="en-US" altLang="en-US" sz="1800"/>
              <a:t>This algorithm creates an SPF tree, with the router making itself the root of the tree and the other routers and links to those routers, the various branches.</a:t>
            </a:r>
          </a:p>
          <a:p>
            <a:pPr>
              <a:buFont typeface="Arial" panose="020B0604020202020204" pitchFamily="34" charset="0"/>
              <a:buNone/>
            </a:pPr>
            <a:r>
              <a:rPr lang="en-US" altLang="en-US" sz="2000" b="1">
                <a:solidFill>
                  <a:schemeClr val="accent2"/>
                </a:solidFill>
              </a:rPr>
              <a:t>5. Routing Table</a:t>
            </a:r>
          </a:p>
          <a:p>
            <a:r>
              <a:rPr lang="en-US" altLang="en-US" sz="1800"/>
              <a:t>Using this information, the router creates a routing table.</a:t>
            </a:r>
          </a:p>
        </p:txBody>
      </p:sp>
      <p:graphicFrame>
        <p:nvGraphicFramePr>
          <p:cNvPr id="83972" name="Object 4"/>
          <p:cNvGraphicFramePr>
            <a:graphicFrameLocks noChangeAspect="1"/>
          </p:cNvGraphicFramePr>
          <p:nvPr/>
        </p:nvGraphicFramePr>
        <p:xfrm>
          <a:off x="3505200" y="152400"/>
          <a:ext cx="3733800" cy="3333750"/>
        </p:xfrm>
        <a:graphic>
          <a:graphicData uri="http://schemas.openxmlformats.org/presentationml/2006/ole">
            <mc:AlternateContent xmlns:mc="http://schemas.openxmlformats.org/markup-compatibility/2006">
              <mc:Choice xmlns:v="urn:schemas-microsoft-com:vml" Requires="v">
                <p:oleObj spid="_x0000_s502867" name="Bitmap Image" r:id="rId4" imgW="5342083" imgH="4769524" progId="Paint.Picture">
                  <p:embed/>
                </p:oleObj>
              </mc:Choice>
              <mc:Fallback>
                <p:oleObj name="Bitmap Image" r:id="rId4" imgW="5342083" imgH="476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5240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3" name="Text Box 5"/>
          <p:cNvSpPr txBox="1">
            <a:spLocks noChangeArrowheads="1"/>
          </p:cNvSpPr>
          <p:nvPr/>
        </p:nvSpPr>
        <p:spPr bwMode="auto">
          <a:xfrm>
            <a:off x="6629400" y="742950"/>
            <a:ext cx="25146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3974" name="Text Box 6"/>
          <p:cNvSpPr txBox="1">
            <a:spLocks noChangeArrowheads="1"/>
          </p:cNvSpPr>
          <p:nvPr/>
        </p:nvSpPr>
        <p:spPr bwMode="auto">
          <a:xfrm>
            <a:off x="1828800" y="220980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3975" name="Text Box 7"/>
          <p:cNvSpPr txBox="1">
            <a:spLocks noChangeArrowheads="1"/>
          </p:cNvSpPr>
          <p:nvPr/>
        </p:nvSpPr>
        <p:spPr bwMode="auto">
          <a:xfrm>
            <a:off x="4419600" y="19812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
        <p:nvSpPr>
          <p:cNvPr id="83976" name="Text Box 8"/>
          <p:cNvSpPr txBox="1">
            <a:spLocks noChangeArrowheads="1"/>
          </p:cNvSpPr>
          <p:nvPr/>
        </p:nvSpPr>
        <p:spPr bwMode="auto">
          <a:xfrm>
            <a:off x="6934200" y="24384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4 – SPF Tree</a:t>
            </a:r>
          </a:p>
        </p:txBody>
      </p:sp>
      <p:sp>
        <p:nvSpPr>
          <p:cNvPr id="83977" name="Text Box 9"/>
          <p:cNvSpPr txBox="1">
            <a:spLocks noChangeArrowheads="1"/>
          </p:cNvSpPr>
          <p:nvPr/>
        </p:nvSpPr>
        <p:spPr bwMode="auto">
          <a:xfrm>
            <a:off x="6629400" y="144780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5 – Routing Table</a:t>
            </a:r>
          </a:p>
        </p:txBody>
      </p:sp>
    </p:spTree>
    <p:extLst>
      <p:ext uri="{BB962C8B-B14F-4D97-AF65-F5344CB8AC3E}">
        <p14:creationId xmlns:p14="http://schemas.microsoft.com/office/powerpoint/2010/main" val="1302358686"/>
      </p:ext>
    </p:extLst>
  </p:cSld>
  <p:clrMapOvr>
    <a:masterClrMapping/>
  </p:clrMapOvr>
  <p:transition>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2362200" y="1543050"/>
          <a:ext cx="3733800" cy="3333750"/>
        </p:xfrm>
        <a:graphic>
          <a:graphicData uri="http://schemas.openxmlformats.org/presentationml/2006/ole">
            <mc:AlternateContent xmlns:mc="http://schemas.openxmlformats.org/markup-compatibility/2006">
              <mc:Choice xmlns:v="urn:schemas-microsoft-com:vml" Requires="v">
                <p:oleObj spid="_x0000_s503891" name="Bitmap Image" r:id="rId3" imgW="5342083" imgH="4769524" progId="Paint.Picture">
                  <p:embed/>
                </p:oleObj>
              </mc:Choice>
              <mc:Fallback>
                <p:oleObj name="Bitmap Image" r:id="rId3" imgW="5342083" imgH="476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543050"/>
                        <a:ext cx="37338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19" name="Text Box 3"/>
          <p:cNvSpPr txBox="1">
            <a:spLocks noChangeArrowheads="1"/>
          </p:cNvSpPr>
          <p:nvPr/>
        </p:nvSpPr>
        <p:spPr bwMode="auto">
          <a:xfrm>
            <a:off x="4876800" y="1771650"/>
            <a:ext cx="2895600" cy="581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1 – Flooding of link-state information</a:t>
            </a:r>
          </a:p>
        </p:txBody>
      </p:sp>
      <p:sp>
        <p:nvSpPr>
          <p:cNvPr id="86020" name="Text Box 4"/>
          <p:cNvSpPr txBox="1">
            <a:spLocks noChangeArrowheads="1"/>
          </p:cNvSpPr>
          <p:nvPr/>
        </p:nvSpPr>
        <p:spPr bwMode="auto">
          <a:xfrm>
            <a:off x="685800" y="3600450"/>
            <a:ext cx="1600200" cy="825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2 – Building a Topological Database</a:t>
            </a:r>
          </a:p>
        </p:txBody>
      </p:sp>
      <p:sp>
        <p:nvSpPr>
          <p:cNvPr id="86021" name="Text Box 5"/>
          <p:cNvSpPr txBox="1">
            <a:spLocks noChangeArrowheads="1"/>
          </p:cNvSpPr>
          <p:nvPr/>
        </p:nvSpPr>
        <p:spPr bwMode="auto">
          <a:xfrm>
            <a:off x="3276600" y="33718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3 – SPF Algorithm</a:t>
            </a:r>
          </a:p>
        </p:txBody>
      </p:sp>
      <p:sp>
        <p:nvSpPr>
          <p:cNvPr id="86022" name="Text Box 6"/>
          <p:cNvSpPr txBox="1">
            <a:spLocks noChangeArrowheads="1"/>
          </p:cNvSpPr>
          <p:nvPr/>
        </p:nvSpPr>
        <p:spPr bwMode="auto">
          <a:xfrm>
            <a:off x="5791200" y="38290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4 – SPF Tree</a:t>
            </a:r>
          </a:p>
        </p:txBody>
      </p:sp>
      <p:sp>
        <p:nvSpPr>
          <p:cNvPr id="86023" name="Text Box 7"/>
          <p:cNvSpPr txBox="1">
            <a:spLocks noChangeArrowheads="1"/>
          </p:cNvSpPr>
          <p:nvPr/>
        </p:nvSpPr>
        <p:spPr bwMode="auto">
          <a:xfrm>
            <a:off x="6096000" y="3143250"/>
            <a:ext cx="19812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chemeClr val="accent2"/>
                </a:solidFill>
                <a:latin typeface="Arial" panose="020B0604020202020204" pitchFamily="34" charset="0"/>
              </a:rPr>
              <a:t>5 – Routing Table</a:t>
            </a:r>
          </a:p>
        </p:txBody>
      </p:sp>
      <p:sp>
        <p:nvSpPr>
          <p:cNvPr id="86024" name="Rectangle 8"/>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Concepts</a:t>
            </a:r>
          </a:p>
        </p:txBody>
      </p:sp>
      <p:sp>
        <p:nvSpPr>
          <p:cNvPr id="86025" name="Rectangle 9"/>
          <p:cNvSpPr>
            <a:spLocks noGrp="1" noChangeArrowheads="1"/>
          </p:cNvSpPr>
          <p:nvPr>
            <p:ph type="body" idx="1"/>
          </p:nvPr>
        </p:nvSpPr>
        <p:spPr>
          <a:xfrm>
            <a:off x="455613" y="4953000"/>
            <a:ext cx="8459787" cy="1676400"/>
          </a:xfrm>
          <a:noFill/>
          <a:ln/>
        </p:spPr>
        <p:txBody>
          <a:bodyPr lIns="82124" tIns="41061" rIns="82124" bIns="41061"/>
          <a:lstStyle/>
          <a:p>
            <a:pPr>
              <a:spcBef>
                <a:spcPct val="30000"/>
              </a:spcBef>
            </a:pPr>
            <a:r>
              <a:rPr lang="en-US" altLang="en-US" sz="2000" dirty="0"/>
              <a:t>How does the SPF algorithm create an SPF Tree?</a:t>
            </a:r>
          </a:p>
          <a:p>
            <a:pPr>
              <a:spcBef>
                <a:spcPct val="30000"/>
              </a:spcBef>
            </a:pPr>
            <a:r>
              <a:rPr lang="en-US" altLang="en-US" sz="2000" dirty="0"/>
              <a:t>Let’s take a look!</a:t>
            </a:r>
          </a:p>
          <a:p>
            <a:pPr>
              <a:spcBef>
                <a:spcPct val="30000"/>
              </a:spcBef>
            </a:pPr>
            <a:r>
              <a:rPr lang="en-US" altLang="en-US" sz="2000" dirty="0"/>
              <a:t>This is </a:t>
            </a:r>
            <a:r>
              <a:rPr lang="en-US" altLang="en-US" sz="2000" i="1" dirty="0"/>
              <a:t>extra</a:t>
            </a:r>
            <a:r>
              <a:rPr lang="en-US" altLang="en-US" sz="2000" dirty="0"/>
              <a:t> Information.</a:t>
            </a:r>
          </a:p>
        </p:txBody>
      </p:sp>
    </p:spTree>
    <p:extLst>
      <p:ext uri="{BB962C8B-B14F-4D97-AF65-F5344CB8AC3E}">
        <p14:creationId xmlns:p14="http://schemas.microsoft.com/office/powerpoint/2010/main" val="7948910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152400" y="1295400"/>
            <a:ext cx="8793163" cy="3352800"/>
          </a:xfrm>
        </p:spPr>
        <p:txBody>
          <a:bodyPr/>
          <a:lstStyle/>
          <a:p>
            <a:r>
              <a:rPr lang="en-US" altLang="en-US" sz="1800" i="1"/>
              <a:t>In order to keep it simple, we will take some liberties with the actual process and algorithm, but you will get the basic idea!</a:t>
            </a:r>
            <a:endParaRPr lang="en-US" altLang="en-US" sz="1800"/>
          </a:p>
          <a:p>
            <a:r>
              <a:rPr lang="en-US" altLang="en-US" sz="1800"/>
              <a:t>You are </a:t>
            </a:r>
            <a:r>
              <a:rPr lang="en-US" altLang="en-US" sz="1800" b="1">
                <a:solidFill>
                  <a:srgbClr val="3F42C3"/>
                </a:solidFill>
              </a:rPr>
              <a:t>RouterA</a:t>
            </a:r>
            <a:r>
              <a:rPr lang="en-US" altLang="en-US" sz="1800"/>
              <a:t> and you have exchanged “Hellos” with:</a:t>
            </a:r>
          </a:p>
          <a:p>
            <a:pPr lvl="1"/>
            <a:r>
              <a:rPr lang="en-US" altLang="en-US" sz="1800"/>
              <a:t>RouterB on your network 11.0.0.0/8 with a cost of 15, </a:t>
            </a:r>
          </a:p>
          <a:p>
            <a:pPr lvl="1"/>
            <a:r>
              <a:rPr lang="en-US" altLang="en-US" sz="1800"/>
              <a:t>RouterC on your network 12.0.0.0/8 with a cost of 2</a:t>
            </a:r>
          </a:p>
          <a:p>
            <a:pPr lvl="1"/>
            <a:r>
              <a:rPr lang="en-US" altLang="en-US" sz="1800"/>
              <a:t>RouterD on your network 13.0.0.0/8 with a cost of 5</a:t>
            </a:r>
          </a:p>
          <a:p>
            <a:pPr lvl="1"/>
            <a:r>
              <a:rPr lang="en-US" altLang="en-US" sz="1800"/>
              <a:t>Have a “leaf” network 10.0.0.0/8 with a cost of 2</a:t>
            </a:r>
          </a:p>
          <a:p>
            <a:r>
              <a:rPr lang="en-US" altLang="en-US" sz="1800"/>
              <a:t>This is your link-state information, which you will flood to all other routers.</a:t>
            </a:r>
          </a:p>
          <a:p>
            <a:r>
              <a:rPr lang="en-US" altLang="en-US" sz="1800"/>
              <a:t>All other routers will also flood their link state information. (OSPF: only within the area)</a:t>
            </a:r>
          </a:p>
        </p:txBody>
      </p:sp>
      <p:graphicFrame>
        <p:nvGraphicFramePr>
          <p:cNvPr id="87043" name="Object 3"/>
          <p:cNvGraphicFramePr>
            <a:graphicFrameLocks noChangeAspect="1"/>
          </p:cNvGraphicFramePr>
          <p:nvPr/>
        </p:nvGraphicFramePr>
        <p:xfrm>
          <a:off x="3276600" y="4572000"/>
          <a:ext cx="2039938" cy="2063750"/>
        </p:xfrm>
        <a:graphic>
          <a:graphicData uri="http://schemas.openxmlformats.org/presentationml/2006/ole">
            <mc:AlternateContent xmlns:mc="http://schemas.openxmlformats.org/markup-compatibility/2006">
              <mc:Choice xmlns:v="urn:schemas-microsoft-com:vml" Requires="v">
                <p:oleObj spid="_x0000_s504915" name="VISIO" r:id="rId3" imgW="2040840" imgH="2063520" progId="Visio.Drawing.6">
                  <p:embed/>
                </p:oleObj>
              </mc:Choice>
              <mc:Fallback>
                <p:oleObj name="VISIO" r:id="rId3" imgW="2040840" imgH="2063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572000"/>
                        <a:ext cx="20399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4" name="Text Box 4"/>
          <p:cNvSpPr txBox="1">
            <a:spLocks noChangeArrowheads="1"/>
          </p:cNvSpPr>
          <p:nvPr/>
        </p:nvSpPr>
        <p:spPr bwMode="auto">
          <a:xfrm>
            <a:off x="1828800" y="51054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“Leaf” 10.0.0.0/8</a:t>
            </a:r>
          </a:p>
        </p:txBody>
      </p:sp>
      <p:sp>
        <p:nvSpPr>
          <p:cNvPr id="87045" name="Line 5"/>
          <p:cNvSpPr>
            <a:spLocks noChangeShapeType="1"/>
          </p:cNvSpPr>
          <p:nvPr/>
        </p:nvSpPr>
        <p:spPr bwMode="auto">
          <a:xfrm>
            <a:off x="3200400" y="5410200"/>
            <a:ext cx="304800" cy="3048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7046" name="Text Box 6"/>
          <p:cNvSpPr txBox="1">
            <a:spLocks noChangeArrowheads="1"/>
          </p:cNvSpPr>
          <p:nvPr/>
        </p:nvSpPr>
        <p:spPr bwMode="auto">
          <a:xfrm>
            <a:off x="3733800" y="4724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7047" name="Text Box 7"/>
          <p:cNvSpPr txBox="1">
            <a:spLocks noChangeArrowheads="1"/>
          </p:cNvSpPr>
          <p:nvPr/>
        </p:nvSpPr>
        <p:spPr bwMode="auto">
          <a:xfrm>
            <a:off x="41910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7048" name="Text Box 8"/>
          <p:cNvSpPr txBox="1">
            <a:spLocks noChangeArrowheads="1"/>
          </p:cNvSpPr>
          <p:nvPr/>
        </p:nvSpPr>
        <p:spPr bwMode="auto">
          <a:xfrm>
            <a:off x="3657600" y="6248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87049" name="Rectangle 9"/>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87050" name="Text Box 10"/>
          <p:cNvSpPr txBox="1">
            <a:spLocks noChangeArrowheads="1"/>
          </p:cNvSpPr>
          <p:nvPr/>
        </p:nvSpPr>
        <p:spPr bwMode="auto">
          <a:xfrm>
            <a:off x="3429000" y="5715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7051" name="Oval 11"/>
          <p:cNvSpPr>
            <a:spLocks noChangeArrowheads="1"/>
          </p:cNvSpPr>
          <p:nvPr/>
        </p:nvSpPr>
        <p:spPr bwMode="auto">
          <a:xfrm>
            <a:off x="3733800" y="54864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13015650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4294967295"/>
          </p:nvPr>
        </p:nvSpPr>
        <p:spPr>
          <a:xfrm>
            <a:off x="3028950" y="6356351"/>
            <a:ext cx="3086100" cy="365125"/>
          </a:xfrm>
          <a:prstGeom prst="rect">
            <a:avLst/>
          </a:prstGeom>
        </p:spPr>
        <p:txBody>
          <a:bodyPr/>
          <a:lstStyle/>
          <a:p>
            <a:fld id="{3EB90C66-175D-4C46-A8D3-6BDEDB7D5E58}" type="slidenum">
              <a:rPr lang="en-US" altLang="en-US"/>
              <a:pPr/>
              <a:t>57</a:t>
            </a:fld>
            <a:endParaRPr lang="en-US" altLang="en-US"/>
          </a:p>
        </p:txBody>
      </p:sp>
      <p:sp>
        <p:nvSpPr>
          <p:cNvPr id="88066" name="Rectangle 2"/>
          <p:cNvSpPr>
            <a:spLocks noGrp="1" noChangeArrowheads="1"/>
          </p:cNvSpPr>
          <p:nvPr>
            <p:ph type="body" idx="1"/>
          </p:nvPr>
        </p:nvSpPr>
        <p:spPr>
          <a:xfrm>
            <a:off x="3200400" y="1219200"/>
            <a:ext cx="5745163" cy="5638800"/>
          </a:xfrm>
          <a:ln>
            <a:solidFill>
              <a:schemeClr val="tx1"/>
            </a:solidFill>
            <a:miter lim="800000"/>
            <a:headEnd/>
            <a:tailEnd/>
          </a:ln>
        </p:spPr>
        <p:txBody>
          <a:bodyPr/>
          <a:lstStyle/>
          <a:p>
            <a:pPr>
              <a:buFont typeface="Arial" panose="020B0604020202020204" pitchFamily="34" charset="0"/>
              <a:buNone/>
            </a:pPr>
            <a:r>
              <a:rPr lang="en-US" altLang="en-US" sz="1500"/>
              <a:t>RouterB:</a:t>
            </a:r>
          </a:p>
          <a:p>
            <a:r>
              <a:rPr lang="en-US" altLang="en-US" sz="1500" b="1"/>
              <a:t>Connected to RouterA on network 11.0.0.0/8, cost of 15</a:t>
            </a:r>
          </a:p>
          <a:p>
            <a:r>
              <a:rPr lang="en-US" altLang="en-US" sz="1500" b="1"/>
              <a:t>Connected to RouterE on network 15.0.0.0/8, cost of 2</a:t>
            </a:r>
          </a:p>
          <a:p>
            <a:r>
              <a:rPr lang="en-US" altLang="en-US" sz="1500" b="1"/>
              <a:t>Has a “leaf” network 14.0.0.0/8, cost of 15</a:t>
            </a:r>
          </a:p>
          <a:p>
            <a:pPr>
              <a:buFont typeface="Arial" panose="020B0604020202020204" pitchFamily="34" charset="0"/>
              <a:buNone/>
            </a:pPr>
            <a:r>
              <a:rPr lang="en-US" altLang="en-US" sz="1500"/>
              <a:t>RouterC:</a:t>
            </a:r>
          </a:p>
          <a:p>
            <a:r>
              <a:rPr lang="en-US" altLang="en-US" sz="1500" b="1"/>
              <a:t>Connected to RouterA on network 12.0.0.0/8, cost of 2</a:t>
            </a:r>
          </a:p>
          <a:p>
            <a:r>
              <a:rPr lang="en-US" altLang="en-US" sz="1500" b="1"/>
              <a:t>Connected to RouterD on network 16.0.0.0/8, cost of 2</a:t>
            </a:r>
          </a:p>
          <a:p>
            <a:r>
              <a:rPr lang="en-US" altLang="en-US" sz="1500" b="1"/>
              <a:t>Has a “leaf” network 17.0.0.0/8, cost of 2</a:t>
            </a:r>
            <a:endParaRPr lang="en-US" altLang="en-US" sz="1500"/>
          </a:p>
          <a:p>
            <a:pPr>
              <a:buFont typeface="Arial" panose="020B0604020202020204" pitchFamily="34" charset="0"/>
              <a:buNone/>
            </a:pPr>
            <a:r>
              <a:rPr lang="en-US" altLang="en-US" sz="1500"/>
              <a:t>RouterD:</a:t>
            </a:r>
          </a:p>
          <a:p>
            <a:r>
              <a:rPr lang="en-US" altLang="en-US" sz="1500" b="1"/>
              <a:t>Connected to RouterA on network 13.0.0.0/8, cost of 5</a:t>
            </a:r>
          </a:p>
          <a:p>
            <a:r>
              <a:rPr lang="en-US" altLang="en-US" sz="1500" b="1"/>
              <a:t>Connected to RouterC on network 16.0.0.0/8, cost of 2</a:t>
            </a:r>
          </a:p>
          <a:p>
            <a:r>
              <a:rPr lang="en-US" altLang="en-US" sz="1500" b="1"/>
              <a:t>Connected to RouterE on network 18.0.0.0/8, cost of 2 </a:t>
            </a:r>
          </a:p>
          <a:p>
            <a:r>
              <a:rPr lang="en-US" altLang="en-US" sz="1500" b="1"/>
              <a:t>Has a “leaf” network 19.0.0.0/8, cost of 2</a:t>
            </a:r>
          </a:p>
          <a:p>
            <a:pPr>
              <a:buFont typeface="Arial" panose="020B0604020202020204" pitchFamily="34" charset="0"/>
              <a:buNone/>
            </a:pPr>
            <a:r>
              <a:rPr lang="en-US" altLang="en-US" sz="1500"/>
              <a:t>RouterE:</a:t>
            </a:r>
          </a:p>
          <a:p>
            <a:r>
              <a:rPr lang="en-US" altLang="en-US" sz="1500" b="1"/>
              <a:t>Connected to RouterB on network 15.0.0.0/8, cost of 2</a:t>
            </a:r>
          </a:p>
          <a:p>
            <a:r>
              <a:rPr lang="en-US" altLang="en-US" sz="1500" b="1"/>
              <a:t>Connected to RouterD on network 18.0.0.0/8, cost of 10</a:t>
            </a:r>
          </a:p>
          <a:p>
            <a:r>
              <a:rPr lang="en-US" altLang="en-US" sz="1500" b="1"/>
              <a:t>Has a “leaf” network 20.0.0.0/8, cost of 2</a:t>
            </a:r>
          </a:p>
        </p:txBody>
      </p:sp>
      <p:sp>
        <p:nvSpPr>
          <p:cNvPr id="88067"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88068" name="Text Box 4"/>
          <p:cNvSpPr txBox="1">
            <a:spLocks noChangeArrowheads="1"/>
          </p:cNvSpPr>
          <p:nvPr/>
        </p:nvSpPr>
        <p:spPr bwMode="auto">
          <a:xfrm>
            <a:off x="228600" y="2590800"/>
            <a:ext cx="2819400" cy="391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b="0">
                <a:latin typeface="Arial" panose="020B0604020202020204" pitchFamily="34" charset="0"/>
              </a:rPr>
              <a:t>All other routers flood their own link state information to all other routers.</a:t>
            </a:r>
          </a:p>
          <a:p>
            <a:pPr eaLnBrk="0" hangingPunct="0">
              <a:spcBef>
                <a:spcPct val="50000"/>
              </a:spcBef>
            </a:pPr>
            <a:r>
              <a:rPr lang="en-US" altLang="en-US" sz="1800" b="0">
                <a:latin typeface="Arial" panose="020B0604020202020204" pitchFamily="34" charset="0"/>
              </a:rPr>
              <a:t>RouterA gets all of this information and stores it in its LSD (Link State Database).</a:t>
            </a:r>
          </a:p>
          <a:p>
            <a:pPr eaLnBrk="0" hangingPunct="0">
              <a:spcBef>
                <a:spcPct val="50000"/>
              </a:spcBef>
            </a:pPr>
            <a:r>
              <a:rPr lang="en-US" altLang="en-US" sz="1800" b="0">
                <a:latin typeface="Arial" panose="020B0604020202020204" pitchFamily="34" charset="0"/>
              </a:rPr>
              <a:t>Using the link state information from each router, RouterC runs Dijkstra algorithm to create a SPT. (next)</a:t>
            </a:r>
          </a:p>
        </p:txBody>
      </p:sp>
      <p:sp>
        <p:nvSpPr>
          <p:cNvPr id="88069" name="Text Box 5"/>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solidFill>
                  <a:schemeClr val="accent2"/>
                </a:solidFill>
                <a:latin typeface="Arial" panose="020B0604020202020204" pitchFamily="34" charset="0"/>
              </a:rPr>
              <a:t>RouterA’s Topological Data Base (Link State Database)</a:t>
            </a:r>
          </a:p>
        </p:txBody>
      </p:sp>
      <p:sp>
        <p:nvSpPr>
          <p:cNvPr id="88070" name="Line 6"/>
          <p:cNvSpPr>
            <a:spLocks noChangeShapeType="1"/>
          </p:cNvSpPr>
          <p:nvPr/>
        </p:nvSpPr>
        <p:spPr bwMode="auto">
          <a:xfrm>
            <a:off x="2057400" y="2133600"/>
            <a:ext cx="11430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14375486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0" y="1295400"/>
            <a:ext cx="6781800" cy="1828800"/>
          </a:xfrm>
        </p:spPr>
        <p:txBody>
          <a:bodyPr/>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RouterB</a:t>
            </a:r>
            <a:r>
              <a:rPr lang="en-US" altLang="en-US" sz="1800"/>
              <a:t>:</a:t>
            </a:r>
          </a:p>
          <a:p>
            <a:r>
              <a:rPr lang="en-US" altLang="en-US" sz="1800"/>
              <a:t>Connected to RouterA on network 11.0.0.0/8, cost of 15</a:t>
            </a:r>
          </a:p>
          <a:p>
            <a:r>
              <a:rPr lang="en-US" altLang="en-US" sz="1800"/>
              <a:t>Connected to RouterE on network 15.0.0.0/8, cost of 2</a:t>
            </a:r>
          </a:p>
          <a:p>
            <a:r>
              <a:rPr lang="en-US" altLang="en-US" sz="1800"/>
              <a:t>Have a “leaf” network 14.0.0.0/8, cost of 15</a:t>
            </a:r>
          </a:p>
        </p:txBody>
      </p:sp>
      <p:graphicFrame>
        <p:nvGraphicFramePr>
          <p:cNvPr id="89091" name="Object 3"/>
          <p:cNvGraphicFramePr>
            <a:graphicFrameLocks noChangeAspect="1"/>
          </p:cNvGraphicFramePr>
          <p:nvPr/>
        </p:nvGraphicFramePr>
        <p:xfrm>
          <a:off x="6096000" y="1828800"/>
          <a:ext cx="2778125" cy="1631950"/>
        </p:xfrm>
        <a:graphic>
          <a:graphicData uri="http://schemas.openxmlformats.org/presentationml/2006/ole">
            <mc:AlternateContent xmlns:mc="http://schemas.openxmlformats.org/markup-compatibility/2006">
              <mc:Choice xmlns:v="urn:schemas-microsoft-com:vml" Requires="v">
                <p:oleObj spid="_x0000_s506182" name="VISIO" r:id="rId4" imgW="2777760" imgH="1631520" progId="Visio.Drawing.6">
                  <p:embed/>
                </p:oleObj>
              </mc:Choice>
              <mc:Fallback>
                <p:oleObj name="VISIO" r:id="rId4"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2880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2" name="Rectangle 4"/>
          <p:cNvSpPr>
            <a:spLocks noChangeArrowheads="1"/>
          </p:cNvSpPr>
          <p:nvPr/>
        </p:nvSpPr>
        <p:spPr bwMode="auto">
          <a:xfrm>
            <a:off x="1219200" y="3721100"/>
            <a:ext cx="5486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a:latin typeface="Arial" panose="020B0604020202020204" pitchFamily="34" charset="0"/>
              </a:rPr>
              <a:t> </a:t>
            </a:r>
            <a:r>
              <a:rPr lang="en-US" altLang="en-US" sz="2000" b="0">
                <a:latin typeface="Arial" panose="020B0604020202020204" pitchFamily="34" charset="0"/>
              </a:rPr>
              <a:t>attaches the two graphs…</a:t>
            </a:r>
          </a:p>
        </p:txBody>
      </p:sp>
      <p:graphicFrame>
        <p:nvGraphicFramePr>
          <p:cNvPr id="89093" name="Object 5"/>
          <p:cNvGraphicFramePr>
            <a:graphicFrameLocks noChangeAspect="1"/>
          </p:cNvGraphicFramePr>
          <p:nvPr/>
        </p:nvGraphicFramePr>
        <p:xfrm>
          <a:off x="5791200" y="4178300"/>
          <a:ext cx="3298825" cy="2374900"/>
        </p:xfrm>
        <a:graphic>
          <a:graphicData uri="http://schemas.openxmlformats.org/presentationml/2006/ole">
            <mc:AlternateContent xmlns:mc="http://schemas.openxmlformats.org/markup-compatibility/2006">
              <mc:Choice xmlns:v="urn:schemas-microsoft-com:vml" Requires="v">
                <p:oleObj spid="_x0000_s506183"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1783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4" name="Text Box 6"/>
          <p:cNvSpPr txBox="1">
            <a:spLocks noChangeArrowheads="1"/>
          </p:cNvSpPr>
          <p:nvPr/>
        </p:nvSpPr>
        <p:spPr bwMode="auto">
          <a:xfrm>
            <a:off x="2286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89095" name="Text Box 7"/>
          <p:cNvSpPr txBox="1">
            <a:spLocks noChangeArrowheads="1"/>
          </p:cNvSpPr>
          <p:nvPr/>
        </p:nvSpPr>
        <p:spPr bwMode="auto">
          <a:xfrm>
            <a:off x="5334000" y="4876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89096" name="Text Box 8"/>
          <p:cNvSpPr txBox="1">
            <a:spLocks noChangeArrowheads="1"/>
          </p:cNvSpPr>
          <p:nvPr/>
        </p:nvSpPr>
        <p:spPr bwMode="auto">
          <a:xfrm>
            <a:off x="6096000" y="220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097" name="Text Box 9"/>
          <p:cNvSpPr txBox="1">
            <a:spLocks noChangeArrowheads="1"/>
          </p:cNvSpPr>
          <p:nvPr/>
        </p:nvSpPr>
        <p:spPr bwMode="auto">
          <a:xfrm>
            <a:off x="6934200"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098" name="Text Box 10"/>
          <p:cNvSpPr txBox="1">
            <a:spLocks noChangeArrowheads="1"/>
          </p:cNvSpPr>
          <p:nvPr/>
        </p:nvSpPr>
        <p:spPr bwMode="auto">
          <a:xfrm>
            <a:off x="7696200" y="22240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099" name="Rectangle 11"/>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RouterB</a:t>
            </a:r>
          </a:p>
        </p:txBody>
      </p:sp>
      <p:graphicFrame>
        <p:nvGraphicFramePr>
          <p:cNvPr id="89100" name="Object 12"/>
          <p:cNvGraphicFramePr>
            <a:graphicFrameLocks noChangeAspect="1"/>
          </p:cNvGraphicFramePr>
          <p:nvPr/>
        </p:nvGraphicFramePr>
        <p:xfrm>
          <a:off x="228600" y="4337050"/>
          <a:ext cx="2039938" cy="2063750"/>
        </p:xfrm>
        <a:graphic>
          <a:graphicData uri="http://schemas.openxmlformats.org/presentationml/2006/ole">
            <mc:AlternateContent xmlns:mc="http://schemas.openxmlformats.org/markup-compatibility/2006">
              <mc:Choice xmlns:v="urn:schemas-microsoft-com:vml" Requires="v">
                <p:oleObj spid="_x0000_s506184" name="VISIO" r:id="rId8" imgW="2040840" imgH="2063520" progId="Visio.Drawing.6">
                  <p:embed/>
                </p:oleObj>
              </mc:Choice>
              <mc:Fallback>
                <p:oleObj name="VISIO" r:id="rId8" imgW="2040840" imgH="206352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4337050"/>
                        <a:ext cx="20399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1" name="Text Box 13"/>
          <p:cNvSpPr txBox="1">
            <a:spLocks noChangeArrowheads="1"/>
          </p:cNvSpPr>
          <p:nvPr/>
        </p:nvSpPr>
        <p:spPr bwMode="auto">
          <a:xfrm>
            <a:off x="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89102" name="Text Box 14"/>
          <p:cNvSpPr txBox="1">
            <a:spLocks noChangeArrowheads="1"/>
          </p:cNvSpPr>
          <p:nvPr/>
        </p:nvSpPr>
        <p:spPr bwMode="auto">
          <a:xfrm>
            <a:off x="685800" y="448945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103" name="Text Box 15"/>
          <p:cNvSpPr txBox="1">
            <a:spLocks noChangeArrowheads="1"/>
          </p:cNvSpPr>
          <p:nvPr/>
        </p:nvSpPr>
        <p:spPr bwMode="auto">
          <a:xfrm>
            <a:off x="11430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9104" name="Text Box 16"/>
          <p:cNvSpPr txBox="1">
            <a:spLocks noChangeArrowheads="1"/>
          </p:cNvSpPr>
          <p:nvPr/>
        </p:nvSpPr>
        <p:spPr bwMode="auto">
          <a:xfrm>
            <a:off x="6096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graphicFrame>
        <p:nvGraphicFramePr>
          <p:cNvPr id="89105" name="Object 17"/>
          <p:cNvGraphicFramePr>
            <a:graphicFrameLocks noChangeAspect="1"/>
          </p:cNvGraphicFramePr>
          <p:nvPr/>
        </p:nvGraphicFramePr>
        <p:xfrm>
          <a:off x="2743200" y="4768850"/>
          <a:ext cx="2778125" cy="1631950"/>
        </p:xfrm>
        <a:graphic>
          <a:graphicData uri="http://schemas.openxmlformats.org/presentationml/2006/ole">
            <mc:AlternateContent xmlns:mc="http://schemas.openxmlformats.org/markup-compatibility/2006">
              <mc:Choice xmlns:v="urn:schemas-microsoft-com:vml" Requires="v">
                <p:oleObj spid="_x0000_s506185" name="VISIO" r:id="rId10" imgW="2777760" imgH="1631520" progId="Visio.Drawing.6">
                  <p:embed/>
                </p:oleObj>
              </mc:Choice>
              <mc:Fallback>
                <p:oleObj name="VISIO" r:id="rId10" imgW="2777760" imgH="1631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768850"/>
                        <a:ext cx="277812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106" name="Text Box 18"/>
          <p:cNvSpPr txBox="1">
            <a:spLocks noChangeArrowheads="1"/>
          </p:cNvSpPr>
          <p:nvPr/>
        </p:nvSpPr>
        <p:spPr bwMode="auto">
          <a:xfrm>
            <a:off x="3581400" y="4464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107" name="Text Box 19"/>
          <p:cNvSpPr txBox="1">
            <a:spLocks noChangeArrowheads="1"/>
          </p:cNvSpPr>
          <p:nvPr/>
        </p:nvSpPr>
        <p:spPr bwMode="auto">
          <a:xfrm>
            <a:off x="4343400" y="51641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108" name="Text Box 20"/>
          <p:cNvSpPr txBox="1">
            <a:spLocks noChangeArrowheads="1"/>
          </p:cNvSpPr>
          <p:nvPr/>
        </p:nvSpPr>
        <p:spPr bwMode="auto">
          <a:xfrm>
            <a:off x="6248400"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89109" name="Text Box 21"/>
          <p:cNvSpPr txBox="1">
            <a:spLocks noChangeArrowheads="1"/>
          </p:cNvSpPr>
          <p:nvPr/>
        </p:nvSpPr>
        <p:spPr bwMode="auto">
          <a:xfrm>
            <a:off x="70866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89110" name="Text Box 22"/>
          <p:cNvSpPr txBox="1">
            <a:spLocks noChangeArrowheads="1"/>
          </p:cNvSpPr>
          <p:nvPr/>
        </p:nvSpPr>
        <p:spPr bwMode="auto">
          <a:xfrm>
            <a:off x="7848600" y="4586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89111" name="Text Box 23"/>
          <p:cNvSpPr txBox="1">
            <a:spLocks noChangeArrowheads="1"/>
          </p:cNvSpPr>
          <p:nvPr/>
        </p:nvSpPr>
        <p:spPr bwMode="auto">
          <a:xfrm>
            <a:off x="54864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89112" name="Text Box 24"/>
          <p:cNvSpPr txBox="1">
            <a:spLocks noChangeArrowheads="1"/>
          </p:cNvSpPr>
          <p:nvPr/>
        </p:nvSpPr>
        <p:spPr bwMode="auto">
          <a:xfrm>
            <a:off x="6629400" y="5175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89113" name="Text Box 25"/>
          <p:cNvSpPr txBox="1">
            <a:spLocks noChangeArrowheads="1"/>
          </p:cNvSpPr>
          <p:nvPr/>
        </p:nvSpPr>
        <p:spPr bwMode="auto">
          <a:xfrm>
            <a:off x="6096000" y="6165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89114" name="Text Box 26"/>
          <p:cNvSpPr txBox="1">
            <a:spLocks noChangeArrowheads="1"/>
          </p:cNvSpPr>
          <p:nvPr/>
        </p:nvSpPr>
        <p:spPr bwMode="auto">
          <a:xfrm>
            <a:off x="304800" y="54864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5" name="Text Box 27"/>
          <p:cNvSpPr txBox="1">
            <a:spLocks noChangeArrowheads="1"/>
          </p:cNvSpPr>
          <p:nvPr/>
        </p:nvSpPr>
        <p:spPr bwMode="auto">
          <a:xfrm>
            <a:off x="5943600" y="5638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6" name="Text Box 28"/>
          <p:cNvSpPr txBox="1">
            <a:spLocks noChangeArrowheads="1"/>
          </p:cNvSpPr>
          <p:nvPr/>
        </p:nvSpPr>
        <p:spPr bwMode="auto">
          <a:xfrm>
            <a:off x="7467600" y="1905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7" name="Text Box 29"/>
          <p:cNvSpPr txBox="1">
            <a:spLocks noChangeArrowheads="1"/>
          </p:cNvSpPr>
          <p:nvPr/>
        </p:nvSpPr>
        <p:spPr bwMode="auto">
          <a:xfrm>
            <a:off x="4114800" y="4800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8" name="Text Box 30"/>
          <p:cNvSpPr txBox="1">
            <a:spLocks noChangeArrowheads="1"/>
          </p:cNvSpPr>
          <p:nvPr/>
        </p:nvSpPr>
        <p:spPr bwMode="auto">
          <a:xfrm>
            <a:off x="7620000" y="4191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89119" name="Oval 31"/>
          <p:cNvSpPr>
            <a:spLocks noChangeArrowheads="1"/>
          </p:cNvSpPr>
          <p:nvPr/>
        </p:nvSpPr>
        <p:spPr bwMode="auto">
          <a:xfrm>
            <a:off x="7162800" y="21336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27214449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p:cNvGraphicFramePr>
            <a:graphicFrameLocks noChangeAspect="1"/>
          </p:cNvGraphicFramePr>
          <p:nvPr/>
        </p:nvGraphicFramePr>
        <p:xfrm>
          <a:off x="6477000" y="1908175"/>
          <a:ext cx="1927225" cy="1139825"/>
        </p:xfrm>
        <a:graphic>
          <a:graphicData uri="http://schemas.openxmlformats.org/presentationml/2006/ole">
            <mc:AlternateContent xmlns:mc="http://schemas.openxmlformats.org/markup-compatibility/2006">
              <mc:Choice xmlns:v="urn:schemas-microsoft-com:vml" Requires="v">
                <p:oleObj spid="_x0000_s507206" name="VISIO" r:id="rId4" imgW="1926720" imgH="1139040" progId="Visio.Drawing.6">
                  <p:embed/>
                </p:oleObj>
              </mc:Choice>
              <mc:Fallback>
                <p:oleObj name="VISIO" r:id="rId4"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9081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9"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RouterC</a:t>
            </a:r>
          </a:p>
        </p:txBody>
      </p:sp>
      <p:sp>
        <p:nvSpPr>
          <p:cNvPr id="91140" name="Rectangle 4"/>
          <p:cNvSpPr>
            <a:spLocks noGrp="1" noChangeArrowheads="1"/>
          </p:cNvSpPr>
          <p:nvPr>
            <p:ph type="body" idx="1"/>
          </p:nvPr>
        </p:nvSpPr>
        <p:spPr>
          <a:xfrm>
            <a:off x="0" y="1295400"/>
            <a:ext cx="6705600" cy="18288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RouterC</a:t>
            </a:r>
            <a:r>
              <a:rPr lang="en-US" altLang="en-US" sz="1800"/>
              <a:t>:</a:t>
            </a:r>
          </a:p>
          <a:p>
            <a:r>
              <a:rPr lang="en-US" altLang="en-US" sz="1800"/>
              <a:t>Connected to RouterA on network 12.0.0.0/8, cost of 2</a:t>
            </a:r>
          </a:p>
          <a:p>
            <a:r>
              <a:rPr lang="en-US" altLang="en-US" sz="1800"/>
              <a:t>Connected to RouterD on network 16.0.0.0/8, cost of 2</a:t>
            </a:r>
          </a:p>
          <a:p>
            <a:r>
              <a:rPr lang="en-US" altLang="en-US" sz="1800"/>
              <a:t>Have a “leaf” network 17.0.0.0/8, cost of 2</a:t>
            </a:r>
          </a:p>
        </p:txBody>
      </p:sp>
      <p:sp>
        <p:nvSpPr>
          <p:cNvPr id="91141" name="Text Box 5"/>
          <p:cNvSpPr txBox="1">
            <a:spLocks noChangeArrowheads="1"/>
          </p:cNvSpPr>
          <p:nvPr/>
        </p:nvSpPr>
        <p:spPr bwMode="auto">
          <a:xfrm>
            <a:off x="6705600" y="1603375"/>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42" name="Text Box 6"/>
          <p:cNvSpPr txBox="1">
            <a:spLocks noChangeArrowheads="1"/>
          </p:cNvSpPr>
          <p:nvPr/>
        </p:nvSpPr>
        <p:spPr bwMode="auto">
          <a:xfrm>
            <a:off x="68580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43" name="Text Box 7"/>
          <p:cNvSpPr txBox="1">
            <a:spLocks noChangeArrowheads="1"/>
          </p:cNvSpPr>
          <p:nvPr/>
        </p:nvSpPr>
        <p:spPr bwMode="auto">
          <a:xfrm>
            <a:off x="8001000" y="175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44" name="Text Box 8"/>
          <p:cNvSpPr txBox="1">
            <a:spLocks noChangeArrowheads="1"/>
          </p:cNvSpPr>
          <p:nvPr/>
        </p:nvSpPr>
        <p:spPr bwMode="auto">
          <a:xfrm>
            <a:off x="8001000" y="2133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1145" name="Object 9"/>
          <p:cNvGraphicFramePr>
            <a:graphicFrameLocks noChangeAspect="1"/>
          </p:cNvGraphicFramePr>
          <p:nvPr/>
        </p:nvGraphicFramePr>
        <p:xfrm>
          <a:off x="358775" y="3492500"/>
          <a:ext cx="3298825" cy="2374900"/>
        </p:xfrm>
        <a:graphic>
          <a:graphicData uri="http://schemas.openxmlformats.org/presentationml/2006/ole">
            <mc:AlternateContent xmlns:mc="http://schemas.openxmlformats.org/markup-compatibility/2006">
              <mc:Choice xmlns:v="urn:schemas-microsoft-com:vml" Requires="v">
                <p:oleObj spid="_x0000_s507207" name="VISIO" r:id="rId6" imgW="3298320" imgH="2374560" progId="Visio.Drawing.6">
                  <p:embed/>
                </p:oleObj>
              </mc:Choice>
              <mc:Fallback>
                <p:oleObj name="VISIO" r:id="rId6" imgW="3298320" imgH="2374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775" y="34925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6" name="Text Box 10"/>
          <p:cNvSpPr txBox="1">
            <a:spLocks noChangeArrowheads="1"/>
          </p:cNvSpPr>
          <p:nvPr/>
        </p:nvSpPr>
        <p:spPr bwMode="auto">
          <a:xfrm>
            <a:off x="815975"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1147" name="Text Box 11"/>
          <p:cNvSpPr txBox="1">
            <a:spLocks noChangeArrowheads="1"/>
          </p:cNvSpPr>
          <p:nvPr/>
        </p:nvSpPr>
        <p:spPr bwMode="auto">
          <a:xfrm>
            <a:off x="165417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1148" name="Text Box 12"/>
          <p:cNvSpPr txBox="1">
            <a:spLocks noChangeArrowheads="1"/>
          </p:cNvSpPr>
          <p:nvPr/>
        </p:nvSpPr>
        <p:spPr bwMode="auto">
          <a:xfrm>
            <a:off x="2416175" y="39004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1149" name="Text Box 13"/>
          <p:cNvSpPr txBox="1">
            <a:spLocks noChangeArrowheads="1"/>
          </p:cNvSpPr>
          <p:nvPr/>
        </p:nvSpPr>
        <p:spPr bwMode="auto">
          <a:xfrm>
            <a:off x="53975" y="4572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1150" name="Text Box 14"/>
          <p:cNvSpPr txBox="1">
            <a:spLocks noChangeArrowheads="1"/>
          </p:cNvSpPr>
          <p:nvPr/>
        </p:nvSpPr>
        <p:spPr bwMode="auto">
          <a:xfrm>
            <a:off x="119697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51" name="Text Box 15"/>
          <p:cNvSpPr txBox="1">
            <a:spLocks noChangeArrowheads="1"/>
          </p:cNvSpPr>
          <p:nvPr/>
        </p:nvSpPr>
        <p:spPr bwMode="auto">
          <a:xfrm>
            <a:off x="663575" y="5480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1152" name="Text Box 16"/>
          <p:cNvSpPr txBox="1">
            <a:spLocks noChangeArrowheads="1"/>
          </p:cNvSpPr>
          <p:nvPr/>
        </p:nvSpPr>
        <p:spPr bwMode="auto">
          <a:xfrm>
            <a:off x="511175" y="4953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53" name="Text Box 17"/>
          <p:cNvSpPr txBox="1">
            <a:spLocks noChangeArrowheads="1"/>
          </p:cNvSpPr>
          <p:nvPr/>
        </p:nvSpPr>
        <p:spPr bwMode="auto">
          <a:xfrm>
            <a:off x="2187575" y="3505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54" name="Text Box 18"/>
          <p:cNvSpPr txBox="1">
            <a:spLocks noChangeArrowheads="1"/>
          </p:cNvSpPr>
          <p:nvPr/>
        </p:nvSpPr>
        <p:spPr bwMode="auto">
          <a:xfrm>
            <a:off x="36576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graphicFrame>
        <p:nvGraphicFramePr>
          <p:cNvPr id="91155" name="Object 19"/>
          <p:cNvGraphicFramePr>
            <a:graphicFrameLocks noChangeAspect="1"/>
          </p:cNvGraphicFramePr>
          <p:nvPr/>
        </p:nvGraphicFramePr>
        <p:xfrm>
          <a:off x="4038600" y="4270375"/>
          <a:ext cx="1927225" cy="1139825"/>
        </p:xfrm>
        <a:graphic>
          <a:graphicData uri="http://schemas.openxmlformats.org/presentationml/2006/ole">
            <mc:AlternateContent xmlns:mc="http://schemas.openxmlformats.org/markup-compatibility/2006">
              <mc:Choice xmlns:v="urn:schemas-microsoft-com:vml" Requires="v">
                <p:oleObj spid="_x0000_s507208" name="VISIO" r:id="rId8" imgW="1926720" imgH="1139040" progId="Visio.Drawing.6">
                  <p:embed/>
                </p:oleObj>
              </mc:Choice>
              <mc:Fallback>
                <p:oleObj name="VISIO" r:id="rId8" imgW="1926720" imgH="113904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270375"/>
                        <a:ext cx="1927225"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6" name="Text Box 20"/>
          <p:cNvSpPr txBox="1">
            <a:spLocks noChangeArrowheads="1"/>
          </p:cNvSpPr>
          <p:nvPr/>
        </p:nvSpPr>
        <p:spPr bwMode="auto">
          <a:xfrm>
            <a:off x="4343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57" name="Text Box 21"/>
          <p:cNvSpPr txBox="1">
            <a:spLocks noChangeArrowheads="1"/>
          </p:cNvSpPr>
          <p:nvPr/>
        </p:nvSpPr>
        <p:spPr bwMode="auto">
          <a:xfrm>
            <a:off x="54864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58" name="Text Box 22"/>
          <p:cNvSpPr txBox="1">
            <a:spLocks noChangeArrowheads="1"/>
          </p:cNvSpPr>
          <p:nvPr/>
        </p:nvSpPr>
        <p:spPr bwMode="auto">
          <a:xfrm>
            <a:off x="5562600" y="4495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1159" name="Object 23"/>
          <p:cNvGraphicFramePr>
            <a:graphicFrameLocks noChangeAspect="1"/>
          </p:cNvGraphicFramePr>
          <p:nvPr/>
        </p:nvGraphicFramePr>
        <p:xfrm>
          <a:off x="5715000" y="4483100"/>
          <a:ext cx="3298825" cy="2374900"/>
        </p:xfrm>
        <a:graphic>
          <a:graphicData uri="http://schemas.openxmlformats.org/presentationml/2006/ole">
            <mc:AlternateContent xmlns:mc="http://schemas.openxmlformats.org/markup-compatibility/2006">
              <mc:Choice xmlns:v="urn:schemas-microsoft-com:vml" Requires="v">
                <p:oleObj spid="_x0000_s507209"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4483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0" name="Text Box 24"/>
          <p:cNvSpPr txBox="1">
            <a:spLocks noChangeArrowheads="1"/>
          </p:cNvSpPr>
          <p:nvPr/>
        </p:nvSpPr>
        <p:spPr bwMode="auto">
          <a:xfrm>
            <a:off x="5181600" y="5562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1161" name="Text Box 25"/>
          <p:cNvSpPr txBox="1">
            <a:spLocks noChangeArrowheads="1"/>
          </p:cNvSpPr>
          <p:nvPr/>
        </p:nvSpPr>
        <p:spPr bwMode="auto">
          <a:xfrm>
            <a:off x="6172200" y="4883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1162" name="Text Box 26"/>
          <p:cNvSpPr txBox="1">
            <a:spLocks noChangeArrowheads="1"/>
          </p:cNvSpPr>
          <p:nvPr/>
        </p:nvSpPr>
        <p:spPr bwMode="auto">
          <a:xfrm>
            <a:off x="7010400" y="4197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1163" name="Text Box 27"/>
          <p:cNvSpPr txBox="1">
            <a:spLocks noChangeArrowheads="1"/>
          </p:cNvSpPr>
          <p:nvPr/>
        </p:nvSpPr>
        <p:spPr bwMode="auto">
          <a:xfrm>
            <a:off x="7772400" y="4897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1164" name="Text Box 28"/>
          <p:cNvSpPr txBox="1">
            <a:spLocks noChangeArrowheads="1"/>
          </p:cNvSpPr>
          <p:nvPr/>
        </p:nvSpPr>
        <p:spPr bwMode="auto">
          <a:xfrm>
            <a:off x="5410200" y="55689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1165" name="Text Box 29"/>
          <p:cNvSpPr txBox="1">
            <a:spLocks noChangeArrowheads="1"/>
          </p:cNvSpPr>
          <p:nvPr/>
        </p:nvSpPr>
        <p:spPr bwMode="auto">
          <a:xfrm>
            <a:off x="65532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1166" name="Text Box 30"/>
          <p:cNvSpPr txBox="1">
            <a:spLocks noChangeArrowheads="1"/>
          </p:cNvSpPr>
          <p:nvPr/>
        </p:nvSpPr>
        <p:spPr bwMode="auto">
          <a:xfrm>
            <a:off x="6019800" y="6477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1167" name="Text Box 31"/>
          <p:cNvSpPr txBox="1">
            <a:spLocks noChangeArrowheads="1"/>
          </p:cNvSpPr>
          <p:nvPr/>
        </p:nvSpPr>
        <p:spPr bwMode="auto">
          <a:xfrm>
            <a:off x="5867400" y="59499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68" name="Text Box 32"/>
          <p:cNvSpPr txBox="1">
            <a:spLocks noChangeArrowheads="1"/>
          </p:cNvSpPr>
          <p:nvPr/>
        </p:nvSpPr>
        <p:spPr bwMode="auto">
          <a:xfrm>
            <a:off x="7543800" y="45021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1169" name="Text Box 33"/>
          <p:cNvSpPr txBox="1">
            <a:spLocks noChangeArrowheads="1"/>
          </p:cNvSpPr>
          <p:nvPr/>
        </p:nvSpPr>
        <p:spPr bwMode="auto">
          <a:xfrm>
            <a:off x="75438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1170" name="Text Box 34"/>
          <p:cNvSpPr txBox="1">
            <a:spLocks noChangeArrowheads="1"/>
          </p:cNvSpPr>
          <p:nvPr/>
        </p:nvSpPr>
        <p:spPr bwMode="auto">
          <a:xfrm>
            <a:off x="70866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1171" name="Rectangle 35"/>
          <p:cNvSpPr>
            <a:spLocks noChangeArrowheads="1"/>
          </p:cNvSpPr>
          <p:nvPr/>
        </p:nvSpPr>
        <p:spPr bwMode="auto">
          <a:xfrm>
            <a:off x="3505200" y="3352800"/>
            <a:ext cx="4800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1800">
                <a:solidFill>
                  <a:srgbClr val="3F42C3"/>
                </a:solidFill>
                <a:latin typeface="Arial" panose="020B0604020202020204" pitchFamily="34" charset="0"/>
              </a:rPr>
              <a:t>RouterA</a:t>
            </a:r>
            <a:r>
              <a:rPr lang="en-US" altLang="en-US" sz="2000" b="0">
                <a:latin typeface="Arial" panose="020B0604020202020204" pitchFamily="34" charset="0"/>
              </a:rPr>
              <a:t> attaches the two graphs…</a:t>
            </a:r>
          </a:p>
        </p:txBody>
      </p:sp>
      <p:sp>
        <p:nvSpPr>
          <p:cNvPr id="91172" name="Oval 36"/>
          <p:cNvSpPr>
            <a:spLocks noChangeArrowheads="1"/>
          </p:cNvSpPr>
          <p:nvPr/>
        </p:nvSpPr>
        <p:spPr bwMode="auto">
          <a:xfrm>
            <a:off x="7620000" y="1905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387702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p:txBody>
          <a:bodyPr/>
          <a:lstStyle/>
          <a:p>
            <a:r>
              <a:rPr lang="en-US" altLang="en-US"/>
              <a:t>Introduction</a:t>
            </a:r>
          </a:p>
        </p:txBody>
      </p:sp>
      <p:pic>
        <p:nvPicPr>
          <p:cNvPr id="12503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1295400"/>
            <a:ext cx="6927850" cy="504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extLst>
      <p:ext uri="{BB962C8B-B14F-4D97-AF65-F5344CB8AC3E}">
        <p14:creationId xmlns:p14="http://schemas.microsoft.com/office/powerpoint/2010/main" val="20174961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nvGraphicFramePr>
        <p:xfrm>
          <a:off x="6248400" y="1676400"/>
          <a:ext cx="2778125" cy="1498600"/>
        </p:xfrm>
        <a:graphic>
          <a:graphicData uri="http://schemas.openxmlformats.org/presentationml/2006/ole">
            <mc:AlternateContent xmlns:mc="http://schemas.openxmlformats.org/markup-compatibility/2006">
              <mc:Choice xmlns:v="urn:schemas-microsoft-com:vml" Requires="v">
                <p:oleObj spid="_x0000_s508230" name="VISIO" r:id="rId4" imgW="2777760" imgH="1497960" progId="Visio.Drawing.6">
                  <p:embed/>
                </p:oleObj>
              </mc:Choice>
              <mc:Fallback>
                <p:oleObj name="VISIO" r:id="rId4"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16764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87" name="Object 3"/>
          <p:cNvGraphicFramePr>
            <a:graphicFrameLocks noChangeAspect="1"/>
          </p:cNvGraphicFramePr>
          <p:nvPr/>
        </p:nvGraphicFramePr>
        <p:xfrm>
          <a:off x="5845175" y="3962400"/>
          <a:ext cx="3298825" cy="2724150"/>
        </p:xfrm>
        <a:graphic>
          <a:graphicData uri="http://schemas.openxmlformats.org/presentationml/2006/ole">
            <mc:AlternateContent xmlns:mc="http://schemas.openxmlformats.org/markup-compatibility/2006">
              <mc:Choice xmlns:v="urn:schemas-microsoft-com:vml" Requires="v">
                <p:oleObj spid="_x0000_s508231" name="VISIO" r:id="rId6" imgW="3298320" imgH="2723400" progId="Visio.Drawing.6">
                  <p:embed/>
                </p:oleObj>
              </mc:Choice>
              <mc:Fallback>
                <p:oleObj name="VISIO" r:id="rId6" imgW="329832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5175" y="39624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88" name="Rectangle 4"/>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RouterD</a:t>
            </a:r>
          </a:p>
        </p:txBody>
      </p:sp>
      <p:sp>
        <p:nvSpPr>
          <p:cNvPr id="93189"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RouterD</a:t>
            </a:r>
            <a:r>
              <a:rPr lang="en-US" altLang="en-US" sz="1800"/>
              <a:t>:</a:t>
            </a:r>
          </a:p>
          <a:p>
            <a:r>
              <a:rPr lang="en-US" altLang="en-US" sz="1800"/>
              <a:t>Connected to RouterA on network 13.0.0.0/8, cost of 5</a:t>
            </a:r>
          </a:p>
          <a:p>
            <a:r>
              <a:rPr lang="en-US" altLang="en-US" sz="1800"/>
              <a:t>Connected to RouterC on network 16.0.0.0/8, cost of 2</a:t>
            </a:r>
          </a:p>
          <a:p>
            <a:r>
              <a:rPr lang="en-US" altLang="en-US" sz="1800"/>
              <a:t>Connected to RouterE on network 18.0.0.0/8, cost of 2 </a:t>
            </a:r>
          </a:p>
          <a:p>
            <a:r>
              <a:rPr lang="en-US" altLang="en-US" sz="1800"/>
              <a:t>Have a “leaf” network 19.0.0.0/8, cost of 2</a:t>
            </a:r>
          </a:p>
        </p:txBody>
      </p:sp>
      <p:sp>
        <p:nvSpPr>
          <p:cNvPr id="93190" name="Text Box 6"/>
          <p:cNvSpPr txBox="1">
            <a:spLocks noChangeArrowheads="1"/>
          </p:cNvSpPr>
          <p:nvPr/>
        </p:nvSpPr>
        <p:spPr bwMode="auto">
          <a:xfrm>
            <a:off x="61722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191" name="Text Box 7"/>
          <p:cNvSpPr txBox="1">
            <a:spLocks noChangeArrowheads="1"/>
          </p:cNvSpPr>
          <p:nvPr/>
        </p:nvSpPr>
        <p:spPr bwMode="auto">
          <a:xfrm>
            <a:off x="7086600" y="198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192" name="Text Box 8"/>
          <p:cNvSpPr txBox="1">
            <a:spLocks noChangeArrowheads="1"/>
          </p:cNvSpPr>
          <p:nvPr/>
        </p:nvSpPr>
        <p:spPr bwMode="auto">
          <a:xfrm>
            <a:off x="79248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193" name="Text Box 9"/>
          <p:cNvSpPr txBox="1">
            <a:spLocks noChangeArrowheads="1"/>
          </p:cNvSpPr>
          <p:nvPr/>
        </p:nvSpPr>
        <p:spPr bwMode="auto">
          <a:xfrm>
            <a:off x="7467600" y="2819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graphicFrame>
        <p:nvGraphicFramePr>
          <p:cNvPr id="93194" name="Object 10"/>
          <p:cNvGraphicFramePr>
            <a:graphicFrameLocks noChangeAspect="1"/>
          </p:cNvGraphicFramePr>
          <p:nvPr/>
        </p:nvGraphicFramePr>
        <p:xfrm>
          <a:off x="3429000" y="3733800"/>
          <a:ext cx="2778125" cy="1498600"/>
        </p:xfrm>
        <a:graphic>
          <a:graphicData uri="http://schemas.openxmlformats.org/presentationml/2006/ole">
            <mc:AlternateContent xmlns:mc="http://schemas.openxmlformats.org/markup-compatibility/2006">
              <mc:Choice xmlns:v="urn:schemas-microsoft-com:vml" Requires="v">
                <p:oleObj spid="_x0000_s508232" name="VISIO" r:id="rId8" imgW="2777760" imgH="1497960" progId="Visio.Drawing.6">
                  <p:embed/>
                </p:oleObj>
              </mc:Choice>
              <mc:Fallback>
                <p:oleObj name="VISIO" r:id="rId8" imgW="2777760" imgH="149796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733800"/>
                        <a:ext cx="2778125" cy="14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95" name="Text Box 11"/>
          <p:cNvSpPr txBox="1">
            <a:spLocks noChangeArrowheads="1"/>
          </p:cNvSpPr>
          <p:nvPr/>
        </p:nvSpPr>
        <p:spPr bwMode="auto">
          <a:xfrm>
            <a:off x="51054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196" name="Text Box 12"/>
          <p:cNvSpPr txBox="1">
            <a:spLocks noChangeArrowheads="1"/>
          </p:cNvSpPr>
          <p:nvPr/>
        </p:nvSpPr>
        <p:spPr bwMode="auto">
          <a:xfrm>
            <a:off x="46482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3197" name="Text Box 13"/>
          <p:cNvSpPr txBox="1">
            <a:spLocks noChangeArrowheads="1"/>
          </p:cNvSpPr>
          <p:nvPr/>
        </p:nvSpPr>
        <p:spPr bwMode="auto">
          <a:xfrm>
            <a:off x="7315200" y="2895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198" name="Text Box 14"/>
          <p:cNvSpPr txBox="1">
            <a:spLocks noChangeArrowheads="1"/>
          </p:cNvSpPr>
          <p:nvPr/>
        </p:nvSpPr>
        <p:spPr bwMode="auto">
          <a:xfrm>
            <a:off x="4495800" y="4927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3199" name="Object 15"/>
          <p:cNvGraphicFramePr>
            <a:graphicFrameLocks noChangeAspect="1"/>
          </p:cNvGraphicFramePr>
          <p:nvPr/>
        </p:nvGraphicFramePr>
        <p:xfrm>
          <a:off x="76200" y="3721100"/>
          <a:ext cx="3298825" cy="2374900"/>
        </p:xfrm>
        <a:graphic>
          <a:graphicData uri="http://schemas.openxmlformats.org/presentationml/2006/ole">
            <mc:AlternateContent xmlns:mc="http://schemas.openxmlformats.org/markup-compatibility/2006">
              <mc:Choice xmlns:v="urn:schemas-microsoft-com:vml" Requires="v">
                <p:oleObj spid="_x0000_s508233" name="VISIO" r:id="rId9" imgW="3298320" imgH="2374560" progId="Visio.Drawing.6">
                  <p:embed/>
                </p:oleObj>
              </mc:Choice>
              <mc:Fallback>
                <p:oleObj name="VISIO" r:id="rId9" imgW="3298320" imgH="2374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 y="3721100"/>
                        <a:ext cx="329882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00" name="Text Box 16"/>
          <p:cNvSpPr txBox="1">
            <a:spLocks noChangeArrowheads="1"/>
          </p:cNvSpPr>
          <p:nvPr/>
        </p:nvSpPr>
        <p:spPr bwMode="auto">
          <a:xfrm>
            <a:off x="533400" y="41211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3201" name="Text Box 17"/>
          <p:cNvSpPr txBox="1">
            <a:spLocks noChangeArrowheads="1"/>
          </p:cNvSpPr>
          <p:nvPr/>
        </p:nvSpPr>
        <p:spPr bwMode="auto">
          <a:xfrm>
            <a:off x="1371600" y="34353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3202" name="Text Box 18"/>
          <p:cNvSpPr txBox="1">
            <a:spLocks noChangeArrowheads="1"/>
          </p:cNvSpPr>
          <p:nvPr/>
        </p:nvSpPr>
        <p:spPr bwMode="auto">
          <a:xfrm>
            <a:off x="2133600" y="413543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3203" name="Text Box 19"/>
          <p:cNvSpPr txBox="1">
            <a:spLocks noChangeArrowheads="1"/>
          </p:cNvSpPr>
          <p:nvPr/>
        </p:nvSpPr>
        <p:spPr bwMode="auto">
          <a:xfrm>
            <a:off x="914400" y="4724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3204" name="Text Box 20"/>
          <p:cNvSpPr txBox="1">
            <a:spLocks noChangeArrowheads="1"/>
          </p:cNvSpPr>
          <p:nvPr/>
        </p:nvSpPr>
        <p:spPr bwMode="auto">
          <a:xfrm>
            <a:off x="381000" y="571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205" name="Text Box 21"/>
          <p:cNvSpPr txBox="1">
            <a:spLocks noChangeArrowheads="1"/>
          </p:cNvSpPr>
          <p:nvPr/>
        </p:nvSpPr>
        <p:spPr bwMode="auto">
          <a:xfrm>
            <a:off x="228600" y="51879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06" name="Text Box 22"/>
          <p:cNvSpPr txBox="1">
            <a:spLocks noChangeArrowheads="1"/>
          </p:cNvSpPr>
          <p:nvPr/>
        </p:nvSpPr>
        <p:spPr bwMode="auto">
          <a:xfrm>
            <a:off x="1905000" y="37401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07" name="Text Box 23"/>
          <p:cNvSpPr txBox="1">
            <a:spLocks noChangeArrowheads="1"/>
          </p:cNvSpPr>
          <p:nvPr/>
        </p:nvSpPr>
        <p:spPr bwMode="auto">
          <a:xfrm>
            <a:off x="1905000" y="4800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3208" name="Text Box 24"/>
          <p:cNvSpPr txBox="1">
            <a:spLocks noChangeArrowheads="1"/>
          </p:cNvSpPr>
          <p:nvPr/>
        </p:nvSpPr>
        <p:spPr bwMode="auto">
          <a:xfrm>
            <a:off x="1447800" y="5257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209" name="Text Box 25"/>
          <p:cNvSpPr txBox="1">
            <a:spLocks noChangeArrowheads="1"/>
          </p:cNvSpPr>
          <p:nvPr/>
        </p:nvSpPr>
        <p:spPr bwMode="auto">
          <a:xfrm>
            <a:off x="3429000" y="4724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0" name="Text Box 26"/>
          <p:cNvSpPr txBox="1">
            <a:spLocks noChangeArrowheads="1"/>
          </p:cNvSpPr>
          <p:nvPr/>
        </p:nvSpPr>
        <p:spPr bwMode="auto">
          <a:xfrm>
            <a:off x="5257800" y="51816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3211" name="Text Box 27"/>
          <p:cNvSpPr txBox="1">
            <a:spLocks noChangeArrowheads="1"/>
          </p:cNvSpPr>
          <p:nvPr/>
        </p:nvSpPr>
        <p:spPr bwMode="auto">
          <a:xfrm>
            <a:off x="64008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3212" name="Text Box 28"/>
          <p:cNvSpPr txBox="1">
            <a:spLocks noChangeArrowheads="1"/>
          </p:cNvSpPr>
          <p:nvPr/>
        </p:nvSpPr>
        <p:spPr bwMode="auto">
          <a:xfrm>
            <a:off x="7239000" y="3733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3213" name="Text Box 29"/>
          <p:cNvSpPr txBox="1">
            <a:spLocks noChangeArrowheads="1"/>
          </p:cNvSpPr>
          <p:nvPr/>
        </p:nvSpPr>
        <p:spPr bwMode="auto">
          <a:xfrm>
            <a:off x="8001000" y="43576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3214" name="Text Box 30"/>
          <p:cNvSpPr txBox="1">
            <a:spLocks noChangeArrowheads="1"/>
          </p:cNvSpPr>
          <p:nvPr/>
        </p:nvSpPr>
        <p:spPr bwMode="auto">
          <a:xfrm>
            <a:off x="6781800" y="49466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3215" name="Text Box 31"/>
          <p:cNvSpPr txBox="1">
            <a:spLocks noChangeArrowheads="1"/>
          </p:cNvSpPr>
          <p:nvPr/>
        </p:nvSpPr>
        <p:spPr bwMode="auto">
          <a:xfrm>
            <a:off x="6248400" y="5937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3216" name="Text Box 32"/>
          <p:cNvSpPr txBox="1">
            <a:spLocks noChangeArrowheads="1"/>
          </p:cNvSpPr>
          <p:nvPr/>
        </p:nvSpPr>
        <p:spPr bwMode="auto">
          <a:xfrm>
            <a:off x="6096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17" name="Text Box 33"/>
          <p:cNvSpPr txBox="1">
            <a:spLocks noChangeArrowheads="1"/>
          </p:cNvSpPr>
          <p:nvPr/>
        </p:nvSpPr>
        <p:spPr bwMode="auto">
          <a:xfrm>
            <a:off x="7772400" y="39624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18" name="Text Box 34"/>
          <p:cNvSpPr txBox="1">
            <a:spLocks noChangeArrowheads="1"/>
          </p:cNvSpPr>
          <p:nvPr/>
        </p:nvSpPr>
        <p:spPr bwMode="auto">
          <a:xfrm>
            <a:off x="77724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3219" name="Text Box 35"/>
          <p:cNvSpPr txBox="1">
            <a:spLocks noChangeArrowheads="1"/>
          </p:cNvSpPr>
          <p:nvPr/>
        </p:nvSpPr>
        <p:spPr bwMode="auto">
          <a:xfrm>
            <a:off x="72390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3220" name="Text Box 36"/>
          <p:cNvSpPr txBox="1">
            <a:spLocks noChangeArrowheads="1"/>
          </p:cNvSpPr>
          <p:nvPr/>
        </p:nvSpPr>
        <p:spPr bwMode="auto">
          <a:xfrm>
            <a:off x="8001000" y="5943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3221" name="Text Box 37"/>
          <p:cNvSpPr txBox="1">
            <a:spLocks noChangeArrowheads="1"/>
          </p:cNvSpPr>
          <p:nvPr/>
        </p:nvSpPr>
        <p:spPr bwMode="auto">
          <a:xfrm>
            <a:off x="76200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3222" name="Text Box 38"/>
          <p:cNvSpPr txBox="1">
            <a:spLocks noChangeArrowheads="1"/>
          </p:cNvSpPr>
          <p:nvPr/>
        </p:nvSpPr>
        <p:spPr bwMode="auto">
          <a:xfrm>
            <a:off x="7391400" y="6324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3223" name="Rectangle 39"/>
          <p:cNvSpPr>
            <a:spLocks noChangeArrowheads="1"/>
          </p:cNvSpPr>
          <p:nvPr/>
        </p:nvSpPr>
        <p:spPr bwMode="auto">
          <a:xfrm>
            <a:off x="3124200" y="3124200"/>
            <a:ext cx="5410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b="0">
                <a:latin typeface="Arial" panose="020B0604020202020204" pitchFamily="34" charset="0"/>
              </a:rPr>
              <a:t> attaches the two graphs…</a:t>
            </a:r>
          </a:p>
        </p:txBody>
      </p:sp>
      <p:sp>
        <p:nvSpPr>
          <p:cNvPr id="93224" name="Text Box 40"/>
          <p:cNvSpPr txBox="1">
            <a:spLocks noChangeArrowheads="1"/>
          </p:cNvSpPr>
          <p:nvPr/>
        </p:nvSpPr>
        <p:spPr bwMode="auto">
          <a:xfrm>
            <a:off x="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3225" name="Text Box 41"/>
          <p:cNvSpPr txBox="1">
            <a:spLocks noChangeArrowheads="1"/>
          </p:cNvSpPr>
          <p:nvPr/>
        </p:nvSpPr>
        <p:spPr bwMode="auto">
          <a:xfrm>
            <a:off x="5410200" y="5181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3226" name="Oval 42"/>
          <p:cNvSpPr>
            <a:spLocks noChangeArrowheads="1"/>
          </p:cNvSpPr>
          <p:nvPr/>
        </p:nvSpPr>
        <p:spPr bwMode="auto">
          <a:xfrm>
            <a:off x="7391400" y="23622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Tree>
    <p:extLst>
      <p:ext uri="{BB962C8B-B14F-4D97-AF65-F5344CB8AC3E}">
        <p14:creationId xmlns:p14="http://schemas.microsoft.com/office/powerpoint/2010/main" val="12158645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6629400" y="1371600"/>
          <a:ext cx="1984375" cy="2063750"/>
        </p:xfrm>
        <a:graphic>
          <a:graphicData uri="http://schemas.openxmlformats.org/presentationml/2006/ole">
            <mc:AlternateContent xmlns:mc="http://schemas.openxmlformats.org/markup-compatibility/2006">
              <mc:Choice xmlns:v="urn:schemas-microsoft-com:vml" Requires="v">
                <p:oleObj spid="_x0000_s509254" name="VISIO" r:id="rId4" imgW="1983960" imgH="2063520" progId="Visio.Drawing.6">
                  <p:embed/>
                </p:oleObj>
              </mc:Choice>
              <mc:Fallback>
                <p:oleObj name="VISIO" r:id="rId4"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137160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5" name="Object 3"/>
          <p:cNvGraphicFramePr>
            <a:graphicFrameLocks noChangeAspect="1"/>
          </p:cNvGraphicFramePr>
          <p:nvPr/>
        </p:nvGraphicFramePr>
        <p:xfrm>
          <a:off x="5497513" y="3962400"/>
          <a:ext cx="3646487" cy="2724150"/>
        </p:xfrm>
        <a:graphic>
          <a:graphicData uri="http://schemas.openxmlformats.org/presentationml/2006/ole">
            <mc:AlternateContent xmlns:mc="http://schemas.openxmlformats.org/markup-compatibility/2006">
              <mc:Choice xmlns:v="urn:schemas-microsoft-com:vml" Requires="v">
                <p:oleObj spid="_x0000_s509255" name="VISIO" r:id="rId6" imgW="3647160" imgH="2723400" progId="Visio.Drawing.6">
                  <p:embed/>
                </p:oleObj>
              </mc:Choice>
              <mc:Fallback>
                <p:oleObj name="VISIO" r:id="rId6" imgW="3647160" imgH="2723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513" y="3962400"/>
                        <a:ext cx="3646487"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6" name="Rectangle 4"/>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Link State information from RouterE</a:t>
            </a:r>
          </a:p>
        </p:txBody>
      </p:sp>
      <p:sp>
        <p:nvSpPr>
          <p:cNvPr id="95237" name="Rectangle 5"/>
          <p:cNvSpPr>
            <a:spLocks noGrp="1" noChangeArrowheads="1"/>
          </p:cNvSpPr>
          <p:nvPr>
            <p:ph type="body" idx="1"/>
          </p:nvPr>
        </p:nvSpPr>
        <p:spPr>
          <a:xfrm>
            <a:off x="0" y="1066800"/>
            <a:ext cx="6705600" cy="2057400"/>
          </a:xfrm>
          <a:noFill/>
          <a:ln/>
        </p:spPr>
        <p:txBody>
          <a:bodyPr lIns="82124" tIns="41061" rIns="82124" bIns="41061" anchor="ctr" anchorCtr="1"/>
          <a:lstStyle/>
          <a:p>
            <a:pPr>
              <a:buFont typeface="Arial" panose="020B0604020202020204" pitchFamily="34" charset="0"/>
              <a:buNone/>
            </a:pPr>
            <a:r>
              <a:rPr lang="en-US" altLang="en-US" sz="1800"/>
              <a:t>We now get the following link-state information from </a:t>
            </a:r>
            <a:r>
              <a:rPr lang="en-US" altLang="en-US" sz="1800" b="1">
                <a:solidFill>
                  <a:srgbClr val="3F42C3"/>
                </a:solidFill>
              </a:rPr>
              <a:t>RouterE</a:t>
            </a:r>
            <a:r>
              <a:rPr lang="en-US" altLang="en-US" sz="1800"/>
              <a:t>:</a:t>
            </a:r>
          </a:p>
          <a:p>
            <a:r>
              <a:rPr lang="en-US" altLang="en-US" sz="1800"/>
              <a:t>Connected to RouterB on network 15.0.0.0/8, cost of 2</a:t>
            </a:r>
          </a:p>
          <a:p>
            <a:r>
              <a:rPr lang="en-US" altLang="en-US" sz="1800"/>
              <a:t>Connected to RouterD on network 18.0.0.0/8, cost of 10</a:t>
            </a:r>
          </a:p>
          <a:p>
            <a:r>
              <a:rPr lang="en-US" altLang="en-US" sz="1800"/>
              <a:t>Have a “leaf” network 20.0.0.0/8, cost of 2</a:t>
            </a:r>
          </a:p>
        </p:txBody>
      </p:sp>
      <p:sp>
        <p:nvSpPr>
          <p:cNvPr id="95238" name="Text Box 6"/>
          <p:cNvSpPr txBox="1">
            <a:spLocks noChangeArrowheads="1"/>
          </p:cNvSpPr>
          <p:nvPr/>
        </p:nvSpPr>
        <p:spPr bwMode="auto">
          <a:xfrm>
            <a:off x="7242175" y="1524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39" name="Text Box 7"/>
          <p:cNvSpPr txBox="1">
            <a:spLocks noChangeArrowheads="1"/>
          </p:cNvSpPr>
          <p:nvPr/>
        </p:nvSpPr>
        <p:spPr bwMode="auto">
          <a:xfrm>
            <a:off x="7242175" y="2971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40" name="Text Box 8"/>
          <p:cNvSpPr txBox="1">
            <a:spLocks noChangeArrowheads="1"/>
          </p:cNvSpPr>
          <p:nvPr/>
        </p:nvSpPr>
        <p:spPr bwMode="auto">
          <a:xfrm>
            <a:off x="8232775" y="2514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graphicFrame>
        <p:nvGraphicFramePr>
          <p:cNvPr id="95241" name="Object 9"/>
          <p:cNvGraphicFramePr>
            <a:graphicFrameLocks noChangeAspect="1"/>
          </p:cNvGraphicFramePr>
          <p:nvPr/>
        </p:nvGraphicFramePr>
        <p:xfrm>
          <a:off x="0" y="3429000"/>
          <a:ext cx="3298825" cy="2724150"/>
        </p:xfrm>
        <a:graphic>
          <a:graphicData uri="http://schemas.openxmlformats.org/presentationml/2006/ole">
            <mc:AlternateContent xmlns:mc="http://schemas.openxmlformats.org/markup-compatibility/2006">
              <mc:Choice xmlns:v="urn:schemas-microsoft-com:vml" Requires="v">
                <p:oleObj spid="_x0000_s509256" name="VISIO" r:id="rId8" imgW="3298320" imgH="2723400" progId="Visio.Drawing.6">
                  <p:embed/>
                </p:oleObj>
              </mc:Choice>
              <mc:Fallback>
                <p:oleObj name="VISIO" r:id="rId8" imgW="3298320" imgH="2723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3429000"/>
                        <a:ext cx="3298825"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42" name="Text Box 10"/>
          <p:cNvSpPr txBox="1">
            <a:spLocks noChangeArrowheads="1"/>
          </p:cNvSpPr>
          <p:nvPr/>
        </p:nvSpPr>
        <p:spPr bwMode="auto">
          <a:xfrm>
            <a:off x="555625"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5243" name="Text Box 11"/>
          <p:cNvSpPr txBox="1">
            <a:spLocks noChangeArrowheads="1"/>
          </p:cNvSpPr>
          <p:nvPr/>
        </p:nvSpPr>
        <p:spPr bwMode="auto">
          <a:xfrm>
            <a:off x="1393825"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5244" name="Text Box 12"/>
          <p:cNvSpPr txBox="1">
            <a:spLocks noChangeArrowheads="1"/>
          </p:cNvSpPr>
          <p:nvPr/>
        </p:nvSpPr>
        <p:spPr bwMode="auto">
          <a:xfrm>
            <a:off x="2155825" y="3824288"/>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45" name="Text Box 13"/>
          <p:cNvSpPr txBox="1">
            <a:spLocks noChangeArrowheads="1"/>
          </p:cNvSpPr>
          <p:nvPr/>
        </p:nvSpPr>
        <p:spPr bwMode="auto">
          <a:xfrm>
            <a:off x="936625" y="44132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5246" name="Text Box 14"/>
          <p:cNvSpPr txBox="1">
            <a:spLocks noChangeArrowheads="1"/>
          </p:cNvSpPr>
          <p:nvPr/>
        </p:nvSpPr>
        <p:spPr bwMode="auto">
          <a:xfrm>
            <a:off x="403225" y="5403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5247" name="Text Box 15"/>
          <p:cNvSpPr txBox="1">
            <a:spLocks noChangeArrowheads="1"/>
          </p:cNvSpPr>
          <p:nvPr/>
        </p:nvSpPr>
        <p:spPr bwMode="auto">
          <a:xfrm>
            <a:off x="250825" y="4876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48" name="Text Box 16"/>
          <p:cNvSpPr txBox="1">
            <a:spLocks noChangeArrowheads="1"/>
          </p:cNvSpPr>
          <p:nvPr/>
        </p:nvSpPr>
        <p:spPr bwMode="auto">
          <a:xfrm>
            <a:off x="1927225" y="34290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49" name="Text Box 17"/>
          <p:cNvSpPr txBox="1">
            <a:spLocks noChangeArrowheads="1"/>
          </p:cNvSpPr>
          <p:nvPr/>
        </p:nvSpPr>
        <p:spPr bwMode="auto">
          <a:xfrm>
            <a:off x="1927225" y="4489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5250" name="Text Box 18"/>
          <p:cNvSpPr txBox="1">
            <a:spLocks noChangeArrowheads="1"/>
          </p:cNvSpPr>
          <p:nvPr/>
        </p:nvSpPr>
        <p:spPr bwMode="auto">
          <a:xfrm>
            <a:off x="1371600" y="4953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5251" name="Text Box 19"/>
          <p:cNvSpPr txBox="1">
            <a:spLocks noChangeArrowheads="1"/>
          </p:cNvSpPr>
          <p:nvPr/>
        </p:nvSpPr>
        <p:spPr bwMode="auto">
          <a:xfrm>
            <a:off x="2155825" y="5410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52" name="Text Box 20"/>
          <p:cNvSpPr txBox="1">
            <a:spLocks noChangeArrowheads="1"/>
          </p:cNvSpPr>
          <p:nvPr/>
        </p:nvSpPr>
        <p:spPr bwMode="auto">
          <a:xfrm>
            <a:off x="1774825" y="5791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5253" name="Text Box 21"/>
          <p:cNvSpPr txBox="1">
            <a:spLocks noChangeArrowheads="1"/>
          </p:cNvSpPr>
          <p:nvPr/>
        </p:nvSpPr>
        <p:spPr bwMode="auto">
          <a:xfrm>
            <a:off x="1546225" y="5791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54" name="Text Box 22"/>
          <p:cNvSpPr txBox="1">
            <a:spLocks noChangeArrowheads="1"/>
          </p:cNvSpPr>
          <p:nvPr/>
        </p:nvSpPr>
        <p:spPr bwMode="auto">
          <a:xfrm>
            <a:off x="0" y="4648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5255" name="Text Box 23"/>
          <p:cNvSpPr txBox="1">
            <a:spLocks noChangeArrowheads="1"/>
          </p:cNvSpPr>
          <p:nvPr/>
        </p:nvSpPr>
        <p:spPr bwMode="auto">
          <a:xfrm>
            <a:off x="3200400" y="44958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solidFill>
                  <a:srgbClr val="3F42C3"/>
                </a:solidFill>
                <a:latin typeface="Arial" panose="020B0604020202020204" pitchFamily="34" charset="0"/>
              </a:rPr>
              <a:t>+</a:t>
            </a:r>
          </a:p>
        </p:txBody>
      </p:sp>
      <p:sp>
        <p:nvSpPr>
          <p:cNvPr id="95256" name="Text Box 24"/>
          <p:cNvSpPr txBox="1">
            <a:spLocks noChangeArrowheads="1"/>
          </p:cNvSpPr>
          <p:nvPr/>
        </p:nvSpPr>
        <p:spPr bwMode="auto">
          <a:xfrm>
            <a:off x="7924800" y="2057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graphicFrame>
        <p:nvGraphicFramePr>
          <p:cNvPr id="95257" name="Object 25"/>
          <p:cNvGraphicFramePr>
            <a:graphicFrameLocks noChangeAspect="1"/>
          </p:cNvGraphicFramePr>
          <p:nvPr/>
        </p:nvGraphicFramePr>
        <p:xfrm>
          <a:off x="3505200" y="3727450"/>
          <a:ext cx="1984375" cy="2063750"/>
        </p:xfrm>
        <a:graphic>
          <a:graphicData uri="http://schemas.openxmlformats.org/presentationml/2006/ole">
            <mc:AlternateContent xmlns:mc="http://schemas.openxmlformats.org/markup-compatibility/2006">
              <mc:Choice xmlns:v="urn:schemas-microsoft-com:vml" Requires="v">
                <p:oleObj spid="_x0000_s509257" name="VISIO" r:id="rId10" imgW="1983960" imgH="2063520" progId="Visio.Drawing.6">
                  <p:embed/>
                </p:oleObj>
              </mc:Choice>
              <mc:Fallback>
                <p:oleObj name="VISIO" r:id="rId10" imgW="1983960" imgH="2063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3727450"/>
                        <a:ext cx="1984375"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58" name="Text Box 26"/>
          <p:cNvSpPr txBox="1">
            <a:spLocks noChangeArrowheads="1"/>
          </p:cNvSpPr>
          <p:nvPr/>
        </p:nvSpPr>
        <p:spPr bwMode="auto">
          <a:xfrm>
            <a:off x="5108575" y="487045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59" name="Text Box 27"/>
          <p:cNvSpPr txBox="1">
            <a:spLocks noChangeArrowheads="1"/>
          </p:cNvSpPr>
          <p:nvPr/>
        </p:nvSpPr>
        <p:spPr bwMode="auto">
          <a:xfrm>
            <a:off x="48006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5260" name="Text Box 28"/>
          <p:cNvSpPr txBox="1">
            <a:spLocks noChangeArrowheads="1"/>
          </p:cNvSpPr>
          <p:nvPr/>
        </p:nvSpPr>
        <p:spPr bwMode="auto">
          <a:xfrm>
            <a:off x="60198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5261" name="Text Box 29"/>
          <p:cNvSpPr txBox="1">
            <a:spLocks noChangeArrowheads="1"/>
          </p:cNvSpPr>
          <p:nvPr/>
        </p:nvSpPr>
        <p:spPr bwMode="auto">
          <a:xfrm>
            <a:off x="6858000"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5262" name="Text Box 30"/>
          <p:cNvSpPr txBox="1">
            <a:spLocks noChangeArrowheads="1"/>
          </p:cNvSpPr>
          <p:nvPr/>
        </p:nvSpPr>
        <p:spPr bwMode="auto">
          <a:xfrm>
            <a:off x="6400800" y="50228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5263" name="Text Box 31"/>
          <p:cNvSpPr txBox="1">
            <a:spLocks noChangeArrowheads="1"/>
          </p:cNvSpPr>
          <p:nvPr/>
        </p:nvSpPr>
        <p:spPr bwMode="auto">
          <a:xfrm>
            <a:off x="5867400" y="60134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5264" name="Text Box 32"/>
          <p:cNvSpPr txBox="1">
            <a:spLocks noChangeArrowheads="1"/>
          </p:cNvSpPr>
          <p:nvPr/>
        </p:nvSpPr>
        <p:spPr bwMode="auto">
          <a:xfrm>
            <a:off x="5715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65" name="Text Box 33"/>
          <p:cNvSpPr txBox="1">
            <a:spLocks noChangeArrowheads="1"/>
          </p:cNvSpPr>
          <p:nvPr/>
        </p:nvSpPr>
        <p:spPr bwMode="auto">
          <a:xfrm>
            <a:off x="7391400" y="40386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66" name="Text Box 34"/>
          <p:cNvSpPr txBox="1">
            <a:spLocks noChangeArrowheads="1"/>
          </p:cNvSpPr>
          <p:nvPr/>
        </p:nvSpPr>
        <p:spPr bwMode="auto">
          <a:xfrm>
            <a:off x="7391400" y="509905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5267" name="Text Box 35"/>
          <p:cNvSpPr txBox="1">
            <a:spLocks noChangeArrowheads="1"/>
          </p:cNvSpPr>
          <p:nvPr/>
        </p:nvSpPr>
        <p:spPr bwMode="auto">
          <a:xfrm>
            <a:off x="68580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5268" name="Text Box 36"/>
          <p:cNvSpPr txBox="1">
            <a:spLocks noChangeArrowheads="1"/>
          </p:cNvSpPr>
          <p:nvPr/>
        </p:nvSpPr>
        <p:spPr bwMode="auto">
          <a:xfrm>
            <a:off x="7239000" y="6400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5269" name="Text Box 37"/>
          <p:cNvSpPr txBox="1">
            <a:spLocks noChangeArrowheads="1"/>
          </p:cNvSpPr>
          <p:nvPr/>
        </p:nvSpPr>
        <p:spPr bwMode="auto">
          <a:xfrm>
            <a:off x="7010400" y="64008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70" name="Text Box 38"/>
          <p:cNvSpPr txBox="1">
            <a:spLocks noChangeArrowheads="1"/>
          </p:cNvSpPr>
          <p:nvPr/>
        </p:nvSpPr>
        <p:spPr bwMode="auto">
          <a:xfrm>
            <a:off x="5181600" y="5181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5271" name="Text Box 39"/>
          <p:cNvSpPr txBox="1">
            <a:spLocks noChangeArrowheads="1"/>
          </p:cNvSpPr>
          <p:nvPr/>
        </p:nvSpPr>
        <p:spPr bwMode="auto">
          <a:xfrm>
            <a:off x="76962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5272" name="Text Box 40"/>
          <p:cNvSpPr txBox="1">
            <a:spLocks noChangeArrowheads="1"/>
          </p:cNvSpPr>
          <p:nvPr/>
        </p:nvSpPr>
        <p:spPr bwMode="auto">
          <a:xfrm>
            <a:off x="7696200" y="6019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5273" name="Text Box 41"/>
          <p:cNvSpPr txBox="1">
            <a:spLocks noChangeArrowheads="1"/>
          </p:cNvSpPr>
          <p:nvPr/>
        </p:nvSpPr>
        <p:spPr bwMode="auto">
          <a:xfrm>
            <a:off x="8001000" y="4876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5274" name="Text Box 42"/>
          <p:cNvSpPr txBox="1">
            <a:spLocks noChangeArrowheads="1"/>
          </p:cNvSpPr>
          <p:nvPr/>
        </p:nvSpPr>
        <p:spPr bwMode="auto">
          <a:xfrm>
            <a:off x="8763000" y="5410200"/>
            <a:ext cx="3048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200">
                <a:latin typeface="Arial" panose="020B0604020202020204" pitchFamily="34" charset="0"/>
              </a:rPr>
              <a:t>2</a:t>
            </a:r>
          </a:p>
        </p:txBody>
      </p:sp>
      <p:sp>
        <p:nvSpPr>
          <p:cNvPr id="95275" name="Oval 43"/>
          <p:cNvSpPr>
            <a:spLocks noChangeArrowheads="1"/>
          </p:cNvSpPr>
          <p:nvPr/>
        </p:nvSpPr>
        <p:spPr bwMode="auto">
          <a:xfrm>
            <a:off x="7851775" y="2286000"/>
            <a:ext cx="457200" cy="457200"/>
          </a:xfrm>
          <a:prstGeom prst="ellipse">
            <a:avLst/>
          </a:prstGeom>
          <a:noFill/>
          <a:ln w="25400">
            <a:solidFill>
              <a:srgbClr val="0066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95276" name="Rectangle 44"/>
          <p:cNvSpPr>
            <a:spLocks noChangeArrowheads="1"/>
          </p:cNvSpPr>
          <p:nvPr/>
        </p:nvSpPr>
        <p:spPr bwMode="auto">
          <a:xfrm>
            <a:off x="2895600" y="2819400"/>
            <a:ext cx="3581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None/>
            </a:pPr>
            <a:r>
              <a:rPr lang="en-US" altLang="en-US" sz="2000" b="0">
                <a:latin typeface="Arial" panose="020B0604020202020204" pitchFamily="34" charset="0"/>
              </a:rPr>
              <a:t>Now, </a:t>
            </a:r>
            <a:r>
              <a:rPr lang="en-US" altLang="en-US" sz="2000">
                <a:solidFill>
                  <a:schemeClr val="accent2"/>
                </a:solidFill>
                <a:latin typeface="Arial" panose="020B0604020202020204" pitchFamily="34" charset="0"/>
              </a:rPr>
              <a:t>RouterA</a:t>
            </a:r>
            <a:r>
              <a:rPr lang="en-US" altLang="en-US" sz="2000" b="0">
                <a:latin typeface="Arial" panose="020B0604020202020204" pitchFamily="34" charset="0"/>
              </a:rPr>
              <a:t> attaches the two graphs…</a:t>
            </a:r>
          </a:p>
        </p:txBody>
      </p:sp>
    </p:spTree>
    <p:extLst>
      <p:ext uri="{BB962C8B-B14F-4D97-AF65-F5344CB8AC3E}">
        <p14:creationId xmlns:p14="http://schemas.microsoft.com/office/powerpoint/2010/main" val="14958873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152400" y="1143000"/>
            <a:ext cx="8839200" cy="1600200"/>
          </a:xfrm>
        </p:spPr>
        <p:txBody>
          <a:bodyPr/>
          <a:lstStyle/>
          <a:p>
            <a:r>
              <a:rPr lang="en-US" altLang="en-US" sz="1800"/>
              <a:t>Using the topological information we listed, RouterA has now built a complete topology of the network.</a:t>
            </a:r>
          </a:p>
          <a:p>
            <a:r>
              <a:rPr lang="en-US" altLang="en-US" sz="1800"/>
              <a:t>The next step is for the link-state algorithm to find the best path to each node and leaf network.</a:t>
            </a:r>
          </a:p>
        </p:txBody>
      </p:sp>
      <p:graphicFrame>
        <p:nvGraphicFramePr>
          <p:cNvPr id="97283" name="Object 3"/>
          <p:cNvGraphicFramePr>
            <a:graphicFrameLocks noChangeAspect="1"/>
          </p:cNvGraphicFramePr>
          <p:nvPr>
            <p:extLst>
              <p:ext uri="{D42A27DB-BD31-4B8C-83A1-F6EECF244321}">
                <p14:modId xmlns:p14="http://schemas.microsoft.com/office/powerpoint/2010/main" val="3394586210"/>
              </p:ext>
            </p:extLst>
          </p:nvPr>
        </p:nvGraphicFramePr>
        <p:xfrm>
          <a:off x="1790700" y="2564780"/>
          <a:ext cx="5867400" cy="4383087"/>
        </p:xfrm>
        <a:graphic>
          <a:graphicData uri="http://schemas.openxmlformats.org/presentationml/2006/ole">
            <mc:AlternateContent xmlns:mc="http://schemas.openxmlformats.org/markup-compatibility/2006">
              <mc:Choice xmlns:v="urn:schemas-microsoft-com:vml" Requires="v">
                <p:oleObj spid="_x0000_s510035"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0700" y="2564780"/>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p:cNvSpPr txBox="1">
            <a:spLocks noChangeArrowheads="1"/>
          </p:cNvSpPr>
          <p:nvPr/>
        </p:nvSpPr>
        <p:spPr bwMode="auto">
          <a:xfrm>
            <a:off x="19812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5" name="Text Box 5"/>
          <p:cNvSpPr txBox="1">
            <a:spLocks noChangeArrowheads="1"/>
          </p:cNvSpPr>
          <p:nvPr/>
        </p:nvSpPr>
        <p:spPr bwMode="auto">
          <a:xfrm>
            <a:off x="4724400" y="2590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6" name="Text Box 6"/>
          <p:cNvSpPr txBox="1">
            <a:spLocks noChangeArrowheads="1"/>
          </p:cNvSpPr>
          <p:nvPr/>
        </p:nvSpPr>
        <p:spPr bwMode="auto">
          <a:xfrm>
            <a:off x="4724400" y="6324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7" name="Text Box 7"/>
          <p:cNvSpPr txBox="1">
            <a:spLocks noChangeArrowheads="1"/>
          </p:cNvSpPr>
          <p:nvPr/>
        </p:nvSpPr>
        <p:spPr bwMode="auto">
          <a:xfrm>
            <a:off x="7086600" y="4724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8" name="Text Box 8"/>
          <p:cNvSpPr txBox="1">
            <a:spLocks noChangeArrowheads="1"/>
          </p:cNvSpPr>
          <p:nvPr/>
        </p:nvSpPr>
        <p:spPr bwMode="auto">
          <a:xfrm>
            <a:off x="51054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97289" name="Text Box 9"/>
          <p:cNvSpPr txBox="1">
            <a:spLocks noChangeArrowheads="1"/>
          </p:cNvSpPr>
          <p:nvPr/>
        </p:nvSpPr>
        <p:spPr bwMode="auto">
          <a:xfrm>
            <a:off x="25908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97290" name="Text Box 10"/>
          <p:cNvSpPr txBox="1">
            <a:spLocks noChangeArrowheads="1"/>
          </p:cNvSpPr>
          <p:nvPr/>
        </p:nvSpPr>
        <p:spPr bwMode="auto">
          <a:xfrm>
            <a:off x="37338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97291" name="Text Box 11"/>
          <p:cNvSpPr txBox="1">
            <a:spLocks noChangeArrowheads="1"/>
          </p:cNvSpPr>
          <p:nvPr/>
        </p:nvSpPr>
        <p:spPr bwMode="auto">
          <a:xfrm>
            <a:off x="32766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97292" name="Text Box 12"/>
          <p:cNvSpPr txBox="1">
            <a:spLocks noChangeArrowheads="1"/>
          </p:cNvSpPr>
          <p:nvPr/>
        </p:nvSpPr>
        <p:spPr bwMode="auto">
          <a:xfrm>
            <a:off x="28956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97293" name="Text Box 13"/>
          <p:cNvSpPr txBox="1">
            <a:spLocks noChangeArrowheads="1"/>
          </p:cNvSpPr>
          <p:nvPr/>
        </p:nvSpPr>
        <p:spPr bwMode="auto">
          <a:xfrm>
            <a:off x="48768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97294" name="Text Box 14"/>
          <p:cNvSpPr txBox="1">
            <a:spLocks noChangeArrowheads="1"/>
          </p:cNvSpPr>
          <p:nvPr/>
        </p:nvSpPr>
        <p:spPr bwMode="auto">
          <a:xfrm>
            <a:off x="42672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97295" name="Text Box 15"/>
          <p:cNvSpPr txBox="1">
            <a:spLocks noChangeArrowheads="1"/>
          </p:cNvSpPr>
          <p:nvPr/>
        </p:nvSpPr>
        <p:spPr bwMode="auto">
          <a:xfrm>
            <a:off x="58674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97296" name="Text Box 16"/>
          <p:cNvSpPr txBox="1">
            <a:spLocks noChangeArrowheads="1"/>
          </p:cNvSpPr>
          <p:nvPr/>
        </p:nvSpPr>
        <p:spPr bwMode="auto">
          <a:xfrm>
            <a:off x="57912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97297" name="Text Box 17"/>
          <p:cNvSpPr txBox="1">
            <a:spLocks noChangeArrowheads="1"/>
          </p:cNvSpPr>
          <p:nvPr/>
        </p:nvSpPr>
        <p:spPr bwMode="auto">
          <a:xfrm>
            <a:off x="68580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97298" name="Text Box 18"/>
          <p:cNvSpPr txBox="1">
            <a:spLocks noChangeArrowheads="1"/>
          </p:cNvSpPr>
          <p:nvPr/>
        </p:nvSpPr>
        <p:spPr bwMode="auto">
          <a:xfrm>
            <a:off x="48768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97299" name="Text Box 19"/>
          <p:cNvSpPr txBox="1">
            <a:spLocks noChangeArrowheads="1"/>
          </p:cNvSpPr>
          <p:nvPr/>
        </p:nvSpPr>
        <p:spPr bwMode="auto">
          <a:xfrm>
            <a:off x="15240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97300" name="Rectangle 20"/>
          <p:cNvSpPr>
            <a:spLocks noGrp="1" noChangeArrowheads="1"/>
          </p:cNvSpPr>
          <p:nvPr>
            <p:ph type="title"/>
          </p:nvPr>
        </p:nvSpPr>
        <p:spPr>
          <a:xfrm>
            <a:off x="210787" y="152400"/>
            <a:ext cx="7886700" cy="854074"/>
          </a:xfrm>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dirty="0"/>
              <a:t>Topology</a:t>
            </a:r>
          </a:p>
        </p:txBody>
      </p:sp>
    </p:spTree>
    <p:extLst>
      <p:ext uri="{BB962C8B-B14F-4D97-AF65-F5344CB8AC3E}">
        <p14:creationId xmlns:p14="http://schemas.microsoft.com/office/powerpoint/2010/main" val="11310304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3200400" y="1219200"/>
            <a:ext cx="5745163" cy="5638800"/>
          </a:xfrm>
          <a:ln>
            <a:solidFill>
              <a:schemeClr val="tx1"/>
            </a:solidFill>
            <a:miter lim="800000"/>
            <a:headEnd/>
            <a:tailEnd/>
          </a:ln>
        </p:spPr>
        <p:txBody>
          <a:bodyPr/>
          <a:lstStyle/>
          <a:p>
            <a:pPr>
              <a:buFont typeface="Arial" panose="020B0604020202020204" pitchFamily="34" charset="0"/>
              <a:buNone/>
            </a:pPr>
            <a:r>
              <a:rPr lang="en-US" altLang="en-US" sz="1500"/>
              <a:t>RouterB:</a:t>
            </a:r>
          </a:p>
          <a:p>
            <a:r>
              <a:rPr lang="en-US" altLang="en-US" sz="1500" b="1"/>
              <a:t>Connected to RouterA on network 11.0.0.0/8, cost of 15</a:t>
            </a:r>
          </a:p>
          <a:p>
            <a:r>
              <a:rPr lang="en-US" altLang="en-US" sz="1500" b="1"/>
              <a:t>Connected to RouterE on network 15.0.0.0/8, cost of 2</a:t>
            </a:r>
          </a:p>
          <a:p>
            <a:r>
              <a:rPr lang="en-US" altLang="en-US" sz="1500" b="1"/>
              <a:t>Has a “leaf” network 14.0.0.0/8, cost of 15</a:t>
            </a:r>
          </a:p>
          <a:p>
            <a:pPr>
              <a:buFont typeface="Arial" panose="020B0604020202020204" pitchFamily="34" charset="0"/>
              <a:buNone/>
            </a:pPr>
            <a:r>
              <a:rPr lang="en-US" altLang="en-US" sz="1500"/>
              <a:t>RouterC:</a:t>
            </a:r>
          </a:p>
          <a:p>
            <a:r>
              <a:rPr lang="en-US" altLang="en-US" sz="1500" b="1"/>
              <a:t>Connected to RouterA on network 12.0.0.0/8, cost of 2</a:t>
            </a:r>
          </a:p>
          <a:p>
            <a:r>
              <a:rPr lang="en-US" altLang="en-US" sz="1500" b="1"/>
              <a:t>Connected to RouterD on network 16.0.0.0/8, cost of 2</a:t>
            </a:r>
          </a:p>
          <a:p>
            <a:r>
              <a:rPr lang="en-US" altLang="en-US" sz="1500" b="1"/>
              <a:t>Has a “leaf” network 17.0.0.0/8, cost of 2</a:t>
            </a:r>
            <a:endParaRPr lang="en-US" altLang="en-US" sz="1500"/>
          </a:p>
          <a:p>
            <a:pPr>
              <a:buFont typeface="Arial" panose="020B0604020202020204" pitchFamily="34" charset="0"/>
              <a:buNone/>
            </a:pPr>
            <a:r>
              <a:rPr lang="en-US" altLang="en-US" sz="1500"/>
              <a:t>RouterD:</a:t>
            </a:r>
          </a:p>
          <a:p>
            <a:r>
              <a:rPr lang="en-US" altLang="en-US" sz="1500" b="1"/>
              <a:t>Connected to RouterA on network 13.0.0.0/8, cost of 5</a:t>
            </a:r>
          </a:p>
          <a:p>
            <a:r>
              <a:rPr lang="en-US" altLang="en-US" sz="1500" b="1"/>
              <a:t>Connected to RouterC on network 16.0.0.0/8, cost of 2</a:t>
            </a:r>
          </a:p>
          <a:p>
            <a:r>
              <a:rPr lang="en-US" altLang="en-US" sz="1500" b="1"/>
              <a:t>Connected to RouterE on network 18.0.0.0/8, cost of 2 </a:t>
            </a:r>
          </a:p>
          <a:p>
            <a:r>
              <a:rPr lang="en-US" altLang="en-US" sz="1500" b="1"/>
              <a:t>Has a “leaf” network 19.0.0.0/8, cost of 2</a:t>
            </a:r>
          </a:p>
          <a:p>
            <a:pPr>
              <a:buFont typeface="Arial" panose="020B0604020202020204" pitchFamily="34" charset="0"/>
              <a:buNone/>
            </a:pPr>
            <a:r>
              <a:rPr lang="en-US" altLang="en-US" sz="1500"/>
              <a:t>RouterE:</a:t>
            </a:r>
          </a:p>
          <a:p>
            <a:r>
              <a:rPr lang="en-US" altLang="en-US" sz="1500" b="1"/>
              <a:t>Connected to RouterB on network 15.0.0.0/8, cost of 2</a:t>
            </a:r>
          </a:p>
          <a:p>
            <a:r>
              <a:rPr lang="en-US" altLang="en-US" sz="1500" b="1"/>
              <a:t>Connected to RouterD on network 18.0.0.0/8, cost of 10</a:t>
            </a:r>
          </a:p>
          <a:p>
            <a:r>
              <a:rPr lang="en-US" altLang="en-US" sz="1500" b="1"/>
              <a:t>Has a “leaf” network 20.0.0.0/8, cost of 2</a:t>
            </a:r>
          </a:p>
        </p:txBody>
      </p:sp>
      <p:sp>
        <p:nvSpPr>
          <p:cNvPr id="99331" name="Rectangle 3"/>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Extra: Simplified Link State Example</a:t>
            </a:r>
          </a:p>
        </p:txBody>
      </p:sp>
      <p:sp>
        <p:nvSpPr>
          <p:cNvPr id="99332" name="Text Box 4"/>
          <p:cNvSpPr txBox="1">
            <a:spLocks noChangeArrowheads="1"/>
          </p:cNvSpPr>
          <p:nvPr/>
        </p:nvSpPr>
        <p:spPr bwMode="auto">
          <a:xfrm>
            <a:off x="381000" y="1371600"/>
            <a:ext cx="26670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solidFill>
                  <a:schemeClr val="accent2"/>
                </a:solidFill>
                <a:latin typeface="Arial" panose="020B0604020202020204" pitchFamily="34" charset="0"/>
              </a:rPr>
              <a:t>RouterA’s Topological Data Base (Link State Database)</a:t>
            </a:r>
          </a:p>
        </p:txBody>
      </p:sp>
      <p:sp>
        <p:nvSpPr>
          <p:cNvPr id="99333" name="Line 5"/>
          <p:cNvSpPr>
            <a:spLocks noChangeShapeType="1"/>
          </p:cNvSpPr>
          <p:nvPr/>
        </p:nvSpPr>
        <p:spPr bwMode="auto">
          <a:xfrm>
            <a:off x="2057400" y="2133600"/>
            <a:ext cx="1143000" cy="0"/>
          </a:xfrm>
          <a:prstGeom prst="line">
            <a:avLst/>
          </a:prstGeom>
          <a:noFill/>
          <a:ln w="635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Tree>
    <p:extLst>
      <p:ext uri="{BB962C8B-B14F-4D97-AF65-F5344CB8AC3E}">
        <p14:creationId xmlns:p14="http://schemas.microsoft.com/office/powerpoint/2010/main" val="4251950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152400" y="1371600"/>
            <a:ext cx="8382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SzPct val="80000"/>
              <a:buFont typeface="Wingdings" panose="05000000000000000000" pitchFamily="2" charset="2"/>
              <a:buChar char="n"/>
            </a:pPr>
            <a:r>
              <a:rPr lang="en-US" altLang="en-US" sz="2000" b="0">
                <a:latin typeface="Arial" panose="020B0604020202020204" pitchFamily="34" charset="0"/>
              </a:rPr>
              <a:t>Using the link-state algorithm RouterA can now proceed to find the shortest path to each leaf network.</a:t>
            </a:r>
          </a:p>
        </p:txBody>
      </p:sp>
      <p:graphicFrame>
        <p:nvGraphicFramePr>
          <p:cNvPr id="100355" name="Object 3"/>
          <p:cNvGraphicFramePr>
            <a:graphicFrameLocks noChangeAspect="1"/>
          </p:cNvGraphicFramePr>
          <p:nvPr/>
        </p:nvGraphicFramePr>
        <p:xfrm>
          <a:off x="1752600" y="2474913"/>
          <a:ext cx="5867400" cy="4383087"/>
        </p:xfrm>
        <a:graphic>
          <a:graphicData uri="http://schemas.openxmlformats.org/presentationml/2006/ole">
            <mc:AlternateContent xmlns:mc="http://schemas.openxmlformats.org/markup-compatibility/2006">
              <mc:Choice xmlns:v="urn:schemas-microsoft-com:vml" Requires="v">
                <p:oleObj spid="_x0000_s511059"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2474913"/>
                        <a:ext cx="5867400"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6" name="Text Box 4"/>
          <p:cNvSpPr txBox="1">
            <a:spLocks noChangeArrowheads="1"/>
          </p:cNvSpPr>
          <p:nvPr/>
        </p:nvSpPr>
        <p:spPr bwMode="auto">
          <a:xfrm>
            <a:off x="19812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7" name="Text Box 5"/>
          <p:cNvSpPr txBox="1">
            <a:spLocks noChangeArrowheads="1"/>
          </p:cNvSpPr>
          <p:nvPr/>
        </p:nvSpPr>
        <p:spPr bwMode="auto">
          <a:xfrm>
            <a:off x="4724400" y="2590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8" name="Text Box 6"/>
          <p:cNvSpPr txBox="1">
            <a:spLocks noChangeArrowheads="1"/>
          </p:cNvSpPr>
          <p:nvPr/>
        </p:nvSpPr>
        <p:spPr bwMode="auto">
          <a:xfrm>
            <a:off x="4724400" y="6324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59" name="Text Box 7"/>
          <p:cNvSpPr txBox="1">
            <a:spLocks noChangeArrowheads="1"/>
          </p:cNvSpPr>
          <p:nvPr/>
        </p:nvSpPr>
        <p:spPr bwMode="auto">
          <a:xfrm>
            <a:off x="7086600" y="4724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60" name="Text Box 8"/>
          <p:cNvSpPr txBox="1">
            <a:spLocks noChangeArrowheads="1"/>
          </p:cNvSpPr>
          <p:nvPr/>
        </p:nvSpPr>
        <p:spPr bwMode="auto">
          <a:xfrm>
            <a:off x="5105400" y="48006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0361" name="Text Box 9"/>
          <p:cNvSpPr txBox="1">
            <a:spLocks noChangeArrowheads="1"/>
          </p:cNvSpPr>
          <p:nvPr/>
        </p:nvSpPr>
        <p:spPr bwMode="auto">
          <a:xfrm>
            <a:off x="25908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0362" name="Text Box 10"/>
          <p:cNvSpPr txBox="1">
            <a:spLocks noChangeArrowheads="1"/>
          </p:cNvSpPr>
          <p:nvPr/>
        </p:nvSpPr>
        <p:spPr bwMode="auto">
          <a:xfrm>
            <a:off x="3733800" y="251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0363" name="Text Box 11"/>
          <p:cNvSpPr txBox="1">
            <a:spLocks noChangeArrowheads="1"/>
          </p:cNvSpPr>
          <p:nvPr/>
        </p:nvSpPr>
        <p:spPr bwMode="auto">
          <a:xfrm>
            <a:off x="32766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0364" name="Text Box 12"/>
          <p:cNvSpPr txBox="1">
            <a:spLocks noChangeArrowheads="1"/>
          </p:cNvSpPr>
          <p:nvPr/>
        </p:nvSpPr>
        <p:spPr bwMode="auto">
          <a:xfrm>
            <a:off x="28956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0365" name="Text Box 13"/>
          <p:cNvSpPr txBox="1">
            <a:spLocks noChangeArrowheads="1"/>
          </p:cNvSpPr>
          <p:nvPr/>
        </p:nvSpPr>
        <p:spPr bwMode="auto">
          <a:xfrm>
            <a:off x="48768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0366" name="Text Box 14"/>
          <p:cNvSpPr txBox="1">
            <a:spLocks noChangeArrowheads="1"/>
          </p:cNvSpPr>
          <p:nvPr/>
        </p:nvSpPr>
        <p:spPr bwMode="auto">
          <a:xfrm>
            <a:off x="42672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0367" name="Text Box 15"/>
          <p:cNvSpPr txBox="1">
            <a:spLocks noChangeArrowheads="1"/>
          </p:cNvSpPr>
          <p:nvPr/>
        </p:nvSpPr>
        <p:spPr bwMode="auto">
          <a:xfrm>
            <a:off x="5867400" y="3352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0368" name="Text Box 16"/>
          <p:cNvSpPr txBox="1">
            <a:spLocks noChangeArrowheads="1"/>
          </p:cNvSpPr>
          <p:nvPr/>
        </p:nvSpPr>
        <p:spPr bwMode="auto">
          <a:xfrm>
            <a:off x="5791200" y="5638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0369" name="Text Box 17"/>
          <p:cNvSpPr txBox="1">
            <a:spLocks noChangeArrowheads="1"/>
          </p:cNvSpPr>
          <p:nvPr/>
        </p:nvSpPr>
        <p:spPr bwMode="auto">
          <a:xfrm>
            <a:off x="68580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0370" name="Text Box 18"/>
          <p:cNvSpPr txBox="1">
            <a:spLocks noChangeArrowheads="1"/>
          </p:cNvSpPr>
          <p:nvPr/>
        </p:nvSpPr>
        <p:spPr bwMode="auto">
          <a:xfrm>
            <a:off x="4876800" y="6324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0371" name="Text Box 19"/>
          <p:cNvSpPr txBox="1">
            <a:spLocks noChangeArrowheads="1"/>
          </p:cNvSpPr>
          <p:nvPr/>
        </p:nvSpPr>
        <p:spPr bwMode="auto">
          <a:xfrm>
            <a:off x="15240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0372" name="Rectangle 20"/>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Choosing the Best Path</a:t>
            </a:r>
          </a:p>
        </p:txBody>
      </p:sp>
    </p:spTree>
    <p:extLst>
      <p:ext uri="{BB962C8B-B14F-4D97-AF65-F5344CB8AC3E}">
        <p14:creationId xmlns:p14="http://schemas.microsoft.com/office/powerpoint/2010/main" val="18594750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762000" y="1295400"/>
            <a:ext cx="7772400" cy="838200"/>
          </a:xfrm>
        </p:spPr>
        <p:txBody>
          <a:bodyPr/>
          <a:lstStyle/>
          <a:p>
            <a:pPr>
              <a:buFont typeface="Arial" panose="020B0604020202020204" pitchFamily="34" charset="0"/>
              <a:buNone/>
            </a:pPr>
            <a:r>
              <a:rPr lang="en-US" altLang="en-US" sz="2000"/>
              <a:t>Now RouterA knows the best path to each network, creating an SPT (Shortest Path Tree).</a:t>
            </a:r>
          </a:p>
        </p:txBody>
      </p:sp>
      <p:graphicFrame>
        <p:nvGraphicFramePr>
          <p:cNvPr id="102403" name="Object 3"/>
          <p:cNvGraphicFramePr>
            <a:graphicFrameLocks noChangeAspect="1"/>
          </p:cNvGraphicFramePr>
          <p:nvPr>
            <p:extLst>
              <p:ext uri="{D42A27DB-BD31-4B8C-83A1-F6EECF244321}">
                <p14:modId xmlns:p14="http://schemas.microsoft.com/office/powerpoint/2010/main" val="3677574652"/>
              </p:ext>
            </p:extLst>
          </p:nvPr>
        </p:nvGraphicFramePr>
        <p:xfrm>
          <a:off x="1524000" y="2218531"/>
          <a:ext cx="6096000" cy="4554537"/>
        </p:xfrm>
        <a:graphic>
          <a:graphicData uri="http://schemas.openxmlformats.org/presentationml/2006/ole">
            <mc:AlternateContent xmlns:mc="http://schemas.openxmlformats.org/markup-compatibility/2006">
              <mc:Choice xmlns:v="urn:schemas-microsoft-com:vml" Requires="v">
                <p:oleObj spid="_x0000_s512083"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18531"/>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4" name="Text Box 4"/>
          <p:cNvSpPr txBox="1">
            <a:spLocks noChangeArrowheads="1"/>
          </p:cNvSpPr>
          <p:nvPr/>
        </p:nvSpPr>
        <p:spPr bwMode="auto">
          <a:xfrm>
            <a:off x="4648200" y="24384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5" name="Text Box 5"/>
          <p:cNvSpPr txBox="1">
            <a:spLocks noChangeArrowheads="1"/>
          </p:cNvSpPr>
          <p:nvPr/>
        </p:nvSpPr>
        <p:spPr bwMode="auto">
          <a:xfrm>
            <a:off x="4648200" y="6172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6" name="Text Box 6"/>
          <p:cNvSpPr txBox="1">
            <a:spLocks noChangeArrowheads="1"/>
          </p:cNvSpPr>
          <p:nvPr/>
        </p:nvSpPr>
        <p:spPr bwMode="auto">
          <a:xfrm>
            <a:off x="7010400" y="4572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7" name="Text Box 7"/>
          <p:cNvSpPr txBox="1">
            <a:spLocks noChangeArrowheads="1"/>
          </p:cNvSpPr>
          <p:nvPr/>
        </p:nvSpPr>
        <p:spPr bwMode="auto">
          <a:xfrm>
            <a:off x="5029200" y="4648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2408" name="Text Box 8"/>
          <p:cNvSpPr txBox="1">
            <a:spLocks noChangeArrowheads="1"/>
          </p:cNvSpPr>
          <p:nvPr/>
        </p:nvSpPr>
        <p:spPr bwMode="auto">
          <a:xfrm>
            <a:off x="2514600"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2409" name="Text Box 9"/>
          <p:cNvSpPr txBox="1">
            <a:spLocks noChangeArrowheads="1"/>
          </p:cNvSpPr>
          <p:nvPr/>
        </p:nvSpPr>
        <p:spPr bwMode="auto">
          <a:xfrm>
            <a:off x="3581400" y="236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2410" name="Text Box 10"/>
          <p:cNvSpPr txBox="1">
            <a:spLocks noChangeArrowheads="1"/>
          </p:cNvSpPr>
          <p:nvPr/>
        </p:nvSpPr>
        <p:spPr bwMode="auto">
          <a:xfrm>
            <a:off x="3200400" y="4114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2411" name="Text Box 11"/>
          <p:cNvSpPr txBox="1">
            <a:spLocks noChangeArrowheads="1"/>
          </p:cNvSpPr>
          <p:nvPr/>
        </p:nvSpPr>
        <p:spPr bwMode="auto">
          <a:xfrm>
            <a:off x="2743200" y="5562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2412" name="Text Box 12"/>
          <p:cNvSpPr txBox="1">
            <a:spLocks noChangeArrowheads="1"/>
          </p:cNvSpPr>
          <p:nvPr/>
        </p:nvSpPr>
        <p:spPr bwMode="auto">
          <a:xfrm>
            <a:off x="4800600" y="4343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2413" name="Text Box 13"/>
          <p:cNvSpPr txBox="1">
            <a:spLocks noChangeArrowheads="1"/>
          </p:cNvSpPr>
          <p:nvPr/>
        </p:nvSpPr>
        <p:spPr bwMode="auto">
          <a:xfrm>
            <a:off x="4191000" y="4953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2414" name="Text Box 14"/>
          <p:cNvSpPr txBox="1">
            <a:spLocks noChangeArrowheads="1"/>
          </p:cNvSpPr>
          <p:nvPr/>
        </p:nvSpPr>
        <p:spPr bwMode="auto">
          <a:xfrm>
            <a:off x="5791200" y="3200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2415" name="Text Box 15"/>
          <p:cNvSpPr txBox="1">
            <a:spLocks noChangeArrowheads="1"/>
          </p:cNvSpPr>
          <p:nvPr/>
        </p:nvSpPr>
        <p:spPr bwMode="auto">
          <a:xfrm>
            <a:off x="5715000" y="5486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2416" name="Text Box 16"/>
          <p:cNvSpPr txBox="1">
            <a:spLocks noChangeArrowheads="1"/>
          </p:cNvSpPr>
          <p:nvPr/>
        </p:nvSpPr>
        <p:spPr bwMode="auto">
          <a:xfrm>
            <a:off x="6781800" y="4267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2417" name="Text Box 17"/>
          <p:cNvSpPr txBox="1">
            <a:spLocks noChangeArrowheads="1"/>
          </p:cNvSpPr>
          <p:nvPr/>
        </p:nvSpPr>
        <p:spPr bwMode="auto">
          <a:xfrm>
            <a:off x="4800600" y="6172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2418" name="Text Box 18"/>
          <p:cNvSpPr txBox="1">
            <a:spLocks noChangeArrowheads="1"/>
          </p:cNvSpPr>
          <p:nvPr/>
        </p:nvSpPr>
        <p:spPr bwMode="auto">
          <a:xfrm>
            <a:off x="1447800" y="4419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2419" name="Rectangle 19"/>
          <p:cNvSpPr>
            <a:spLocks noGrp="1" noChangeArrowheads="1"/>
          </p:cNvSpPr>
          <p:nvPr>
            <p:ph type="title"/>
          </p:nvPr>
        </p:nvSpPr>
        <p:spPr>
          <a:noFill/>
          <a:ln/>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nchor="b"/>
          <a:lstStyle/>
          <a:p>
            <a:r>
              <a:rPr lang="en-US" altLang="en-US"/>
              <a:t>Choosing the Best Path</a:t>
            </a:r>
          </a:p>
        </p:txBody>
      </p:sp>
    </p:spTree>
    <p:extLst>
      <p:ext uri="{BB962C8B-B14F-4D97-AF65-F5344CB8AC3E}">
        <p14:creationId xmlns:p14="http://schemas.microsoft.com/office/powerpoint/2010/main" val="39501814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SPT Results Get Put into the Routing Table</a:t>
            </a:r>
          </a:p>
        </p:txBody>
      </p:sp>
      <p:sp>
        <p:nvSpPr>
          <p:cNvPr id="104451" name="Rectangle 3"/>
          <p:cNvSpPr>
            <a:spLocks noGrp="1" noChangeArrowheads="1"/>
          </p:cNvSpPr>
          <p:nvPr>
            <p:ph type="body" idx="1"/>
          </p:nvPr>
        </p:nvSpPr>
        <p:spPr>
          <a:xfrm>
            <a:off x="228600" y="1219200"/>
            <a:ext cx="3886200" cy="5105400"/>
          </a:xfrm>
        </p:spPr>
        <p:txBody>
          <a:bodyPr/>
          <a:lstStyle/>
          <a:p>
            <a:pPr>
              <a:spcBef>
                <a:spcPct val="30000"/>
              </a:spcBef>
              <a:buFont typeface="Arial" panose="020B0604020202020204" pitchFamily="34" charset="0"/>
              <a:buNone/>
            </a:pPr>
            <a:r>
              <a:rPr lang="en-US" altLang="en-US" sz="1600" b="1" u="sng">
                <a:latin typeface="Courier New" panose="02070309020205020404" pitchFamily="49" charset="0"/>
              </a:rPr>
              <a:t>RouterA’s Routing Table</a:t>
            </a:r>
          </a:p>
          <a:p>
            <a:pPr>
              <a:spcBef>
                <a:spcPct val="30000"/>
              </a:spcBef>
              <a:buFont typeface="Arial" panose="020B0604020202020204" pitchFamily="34" charset="0"/>
              <a:buNone/>
            </a:pPr>
            <a:r>
              <a:rPr lang="en-US" altLang="en-US" sz="1600" b="1">
                <a:latin typeface="Courier New" panose="02070309020205020404" pitchFamily="49" charset="0"/>
              </a:rPr>
              <a:t>10.0.0.0/8  connected e0</a:t>
            </a:r>
          </a:p>
          <a:p>
            <a:pPr>
              <a:spcBef>
                <a:spcPct val="30000"/>
              </a:spcBef>
              <a:buFont typeface="Arial" panose="020B0604020202020204" pitchFamily="34" charset="0"/>
              <a:buNone/>
            </a:pPr>
            <a:r>
              <a:rPr lang="en-US" altLang="en-US" sz="1600" b="1">
                <a:latin typeface="Courier New" panose="02070309020205020404" pitchFamily="49" charset="0"/>
              </a:rPr>
              <a:t>11.0.0.0/8  connected s0</a:t>
            </a:r>
          </a:p>
          <a:p>
            <a:pPr>
              <a:spcBef>
                <a:spcPct val="30000"/>
              </a:spcBef>
              <a:buFont typeface="Arial" panose="020B0604020202020204" pitchFamily="34" charset="0"/>
              <a:buNone/>
            </a:pPr>
            <a:r>
              <a:rPr lang="en-US" altLang="en-US" sz="1600" b="1">
                <a:latin typeface="Courier New" panose="02070309020205020404" pitchFamily="49" charset="0"/>
              </a:rPr>
              <a:t>12.0.0.0/8  connected s1</a:t>
            </a:r>
          </a:p>
          <a:p>
            <a:pPr>
              <a:spcBef>
                <a:spcPct val="30000"/>
              </a:spcBef>
              <a:buFont typeface="Arial" panose="020B0604020202020204" pitchFamily="34" charset="0"/>
              <a:buNone/>
            </a:pPr>
            <a:r>
              <a:rPr lang="en-US" altLang="en-US" sz="1600" b="1">
                <a:latin typeface="Courier New" panose="02070309020205020404" pitchFamily="49" charset="0"/>
              </a:rPr>
              <a:t>13.0.0.0/8  connected s2</a:t>
            </a:r>
          </a:p>
          <a:p>
            <a:pPr>
              <a:spcBef>
                <a:spcPct val="30000"/>
              </a:spcBef>
              <a:buFont typeface="Arial" panose="020B0604020202020204" pitchFamily="34" charset="0"/>
              <a:buNone/>
            </a:pPr>
            <a:endParaRPr lang="en-US" altLang="en-US" sz="1600" b="1">
              <a:latin typeface="Courier New" panose="02070309020205020404" pitchFamily="49" charset="0"/>
            </a:endParaRPr>
          </a:p>
          <a:p>
            <a:pPr>
              <a:spcBef>
                <a:spcPct val="30000"/>
              </a:spcBef>
              <a:buFont typeface="Arial" panose="020B0604020202020204" pitchFamily="34" charset="0"/>
              <a:buNone/>
            </a:pPr>
            <a:r>
              <a:rPr lang="en-US" altLang="en-US" sz="1600" b="1">
                <a:latin typeface="Courier New" panose="02070309020205020404" pitchFamily="49" charset="0"/>
              </a:rPr>
              <a:t>14.0.0.0/8  17 s0</a:t>
            </a:r>
          </a:p>
          <a:p>
            <a:pPr>
              <a:spcBef>
                <a:spcPct val="30000"/>
              </a:spcBef>
              <a:buFont typeface="Arial" panose="020B0604020202020204" pitchFamily="34" charset="0"/>
              <a:buNone/>
            </a:pPr>
            <a:r>
              <a:rPr lang="en-US" altLang="en-US" sz="1600" b="1">
                <a:latin typeface="Courier New" panose="02070309020205020404" pitchFamily="49" charset="0"/>
              </a:rPr>
              <a:t>15.0.0.0/8  17 s1</a:t>
            </a:r>
          </a:p>
          <a:p>
            <a:pPr>
              <a:spcBef>
                <a:spcPct val="30000"/>
              </a:spcBef>
              <a:buFont typeface="Arial" panose="020B0604020202020204" pitchFamily="34" charset="0"/>
              <a:buNone/>
            </a:pPr>
            <a:r>
              <a:rPr lang="en-US" altLang="en-US" sz="1600" b="1">
                <a:latin typeface="Courier New" panose="02070309020205020404" pitchFamily="49" charset="0"/>
              </a:rPr>
              <a:t>16.0.0.0/8   4 s1</a:t>
            </a:r>
          </a:p>
          <a:p>
            <a:pPr>
              <a:spcBef>
                <a:spcPct val="30000"/>
              </a:spcBef>
              <a:buFont typeface="Arial" panose="020B0604020202020204" pitchFamily="34" charset="0"/>
              <a:buNone/>
            </a:pPr>
            <a:r>
              <a:rPr lang="en-US" altLang="en-US" sz="1600" b="1">
                <a:latin typeface="Courier New" panose="02070309020205020404" pitchFamily="49" charset="0"/>
              </a:rPr>
              <a:t>17.0.0.0/8   4 s1</a:t>
            </a:r>
          </a:p>
          <a:p>
            <a:pPr>
              <a:spcBef>
                <a:spcPct val="30000"/>
              </a:spcBef>
              <a:buFont typeface="Arial" panose="020B0604020202020204" pitchFamily="34" charset="0"/>
              <a:buNone/>
            </a:pPr>
            <a:r>
              <a:rPr lang="en-US" altLang="en-US" sz="1600" b="1">
                <a:latin typeface="Courier New" panose="02070309020205020404" pitchFamily="49" charset="0"/>
              </a:rPr>
              <a:t>18.0.0.0/8  14 s1</a:t>
            </a:r>
          </a:p>
          <a:p>
            <a:pPr>
              <a:spcBef>
                <a:spcPct val="30000"/>
              </a:spcBef>
              <a:buFont typeface="Arial" panose="020B0604020202020204" pitchFamily="34" charset="0"/>
              <a:buNone/>
            </a:pPr>
            <a:r>
              <a:rPr lang="en-US" altLang="en-US" sz="1600" b="1">
                <a:latin typeface="Courier New" panose="02070309020205020404" pitchFamily="49" charset="0"/>
              </a:rPr>
              <a:t>19.0.0.0/8   6 s1</a:t>
            </a:r>
          </a:p>
          <a:p>
            <a:pPr>
              <a:spcBef>
                <a:spcPct val="30000"/>
              </a:spcBef>
              <a:buFont typeface="Arial" panose="020B0604020202020204" pitchFamily="34" charset="0"/>
              <a:buNone/>
            </a:pPr>
            <a:r>
              <a:rPr lang="en-US" altLang="en-US" sz="1600" b="1">
                <a:latin typeface="Courier New" panose="02070309020205020404" pitchFamily="49" charset="0"/>
              </a:rPr>
              <a:t>20.0.0.0/8  16 s1</a:t>
            </a:r>
          </a:p>
        </p:txBody>
      </p:sp>
      <p:graphicFrame>
        <p:nvGraphicFramePr>
          <p:cNvPr id="104452" name="Object 4"/>
          <p:cNvGraphicFramePr>
            <a:graphicFrameLocks noChangeAspect="1"/>
          </p:cNvGraphicFramePr>
          <p:nvPr/>
        </p:nvGraphicFramePr>
        <p:xfrm>
          <a:off x="2743200" y="1846263"/>
          <a:ext cx="6096000" cy="4554537"/>
        </p:xfrm>
        <a:graphic>
          <a:graphicData uri="http://schemas.openxmlformats.org/presentationml/2006/ole">
            <mc:AlternateContent xmlns:mc="http://schemas.openxmlformats.org/markup-compatibility/2006">
              <mc:Choice xmlns:v="urn:schemas-microsoft-com:vml" Requires="v">
                <p:oleObj spid="_x0000_s513107" name="VISIO" r:id="rId4" imgW="3647160" imgH="2723400" progId="Visio.Drawing.6">
                  <p:embed/>
                </p:oleObj>
              </mc:Choice>
              <mc:Fallback>
                <p:oleObj name="VISIO" r:id="rId4" imgW="3647160" imgH="27234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1846263"/>
                        <a:ext cx="6096000" cy="455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Text Box 5"/>
          <p:cNvSpPr txBox="1">
            <a:spLocks noChangeArrowheads="1"/>
          </p:cNvSpPr>
          <p:nvPr/>
        </p:nvSpPr>
        <p:spPr bwMode="auto">
          <a:xfrm>
            <a:off x="5867400" y="19812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4" name="Text Box 6"/>
          <p:cNvSpPr txBox="1">
            <a:spLocks noChangeArrowheads="1"/>
          </p:cNvSpPr>
          <p:nvPr/>
        </p:nvSpPr>
        <p:spPr bwMode="auto">
          <a:xfrm>
            <a:off x="5867400" y="5715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5" name="Text Box 7"/>
          <p:cNvSpPr txBox="1">
            <a:spLocks noChangeArrowheads="1"/>
          </p:cNvSpPr>
          <p:nvPr/>
        </p:nvSpPr>
        <p:spPr bwMode="auto">
          <a:xfrm>
            <a:off x="8229600" y="41148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6" name="Text Box 8"/>
          <p:cNvSpPr txBox="1">
            <a:spLocks noChangeArrowheads="1"/>
          </p:cNvSpPr>
          <p:nvPr/>
        </p:nvSpPr>
        <p:spPr bwMode="auto">
          <a:xfrm>
            <a:off x="6248400" y="4191000"/>
            <a:ext cx="3810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800">
                <a:latin typeface="Arial" panose="020B0604020202020204" pitchFamily="34" charset="0"/>
              </a:rPr>
              <a:t>2</a:t>
            </a:r>
          </a:p>
        </p:txBody>
      </p:sp>
      <p:sp>
        <p:nvSpPr>
          <p:cNvPr id="104457" name="Text Box 9"/>
          <p:cNvSpPr txBox="1">
            <a:spLocks noChangeArrowheads="1"/>
          </p:cNvSpPr>
          <p:nvPr/>
        </p:nvSpPr>
        <p:spPr bwMode="auto">
          <a:xfrm>
            <a:off x="3733800" y="2743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11.0.0.0/8</a:t>
            </a:r>
          </a:p>
        </p:txBody>
      </p:sp>
      <p:sp>
        <p:nvSpPr>
          <p:cNvPr id="104458" name="Text Box 10"/>
          <p:cNvSpPr txBox="1">
            <a:spLocks noChangeArrowheads="1"/>
          </p:cNvSpPr>
          <p:nvPr/>
        </p:nvSpPr>
        <p:spPr bwMode="auto">
          <a:xfrm>
            <a:off x="4800600" y="190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14.0.0.0/8</a:t>
            </a:r>
          </a:p>
        </p:txBody>
      </p:sp>
      <p:sp>
        <p:nvSpPr>
          <p:cNvPr id="104459" name="Text Box 11"/>
          <p:cNvSpPr txBox="1">
            <a:spLocks noChangeArrowheads="1"/>
          </p:cNvSpPr>
          <p:nvPr/>
        </p:nvSpPr>
        <p:spPr bwMode="auto">
          <a:xfrm>
            <a:off x="4419600" y="3657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12.0.0.0/8</a:t>
            </a:r>
          </a:p>
        </p:txBody>
      </p:sp>
      <p:sp>
        <p:nvSpPr>
          <p:cNvPr id="104460" name="Text Box 12"/>
          <p:cNvSpPr txBox="1">
            <a:spLocks noChangeArrowheads="1"/>
          </p:cNvSpPr>
          <p:nvPr/>
        </p:nvSpPr>
        <p:spPr bwMode="auto">
          <a:xfrm>
            <a:off x="3962400" y="5105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13.0.0.0/8</a:t>
            </a:r>
          </a:p>
        </p:txBody>
      </p:sp>
      <p:sp>
        <p:nvSpPr>
          <p:cNvPr id="104461" name="Text Box 13"/>
          <p:cNvSpPr txBox="1">
            <a:spLocks noChangeArrowheads="1"/>
          </p:cNvSpPr>
          <p:nvPr/>
        </p:nvSpPr>
        <p:spPr bwMode="auto">
          <a:xfrm>
            <a:off x="6019800" y="3886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17.0.0.0/8</a:t>
            </a:r>
          </a:p>
        </p:txBody>
      </p:sp>
      <p:sp>
        <p:nvSpPr>
          <p:cNvPr id="104462" name="Text Box 14"/>
          <p:cNvSpPr txBox="1">
            <a:spLocks noChangeArrowheads="1"/>
          </p:cNvSpPr>
          <p:nvPr/>
        </p:nvSpPr>
        <p:spPr bwMode="auto">
          <a:xfrm>
            <a:off x="5410200" y="44958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16.0.0.0/8</a:t>
            </a:r>
          </a:p>
        </p:txBody>
      </p:sp>
      <p:sp>
        <p:nvSpPr>
          <p:cNvPr id="104463" name="Text Box 15"/>
          <p:cNvSpPr txBox="1">
            <a:spLocks noChangeArrowheads="1"/>
          </p:cNvSpPr>
          <p:nvPr/>
        </p:nvSpPr>
        <p:spPr bwMode="auto">
          <a:xfrm>
            <a:off x="7010400" y="2743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15.0.0.0/8</a:t>
            </a:r>
          </a:p>
        </p:txBody>
      </p:sp>
      <p:sp>
        <p:nvSpPr>
          <p:cNvPr id="104464" name="Text Box 16"/>
          <p:cNvSpPr txBox="1">
            <a:spLocks noChangeArrowheads="1"/>
          </p:cNvSpPr>
          <p:nvPr/>
        </p:nvSpPr>
        <p:spPr bwMode="auto">
          <a:xfrm>
            <a:off x="6934200" y="50292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18.0.0.0/8</a:t>
            </a:r>
          </a:p>
        </p:txBody>
      </p:sp>
      <p:sp>
        <p:nvSpPr>
          <p:cNvPr id="104465" name="Text Box 17"/>
          <p:cNvSpPr txBox="1">
            <a:spLocks noChangeArrowheads="1"/>
          </p:cNvSpPr>
          <p:nvPr/>
        </p:nvSpPr>
        <p:spPr bwMode="auto">
          <a:xfrm>
            <a:off x="8001000" y="3810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a:solidFill>
                  <a:schemeClr val="accent2"/>
                </a:solidFill>
                <a:latin typeface="Arial" panose="020B0604020202020204" pitchFamily="34" charset="0"/>
              </a:rPr>
              <a:t>20.0.0.0/8</a:t>
            </a:r>
          </a:p>
        </p:txBody>
      </p:sp>
      <p:sp>
        <p:nvSpPr>
          <p:cNvPr id="104466" name="Text Box 18"/>
          <p:cNvSpPr txBox="1">
            <a:spLocks noChangeArrowheads="1"/>
          </p:cNvSpPr>
          <p:nvPr/>
        </p:nvSpPr>
        <p:spPr bwMode="auto">
          <a:xfrm>
            <a:off x="6019800" y="57150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19.0.0.0/8</a:t>
            </a:r>
          </a:p>
        </p:txBody>
      </p:sp>
      <p:sp>
        <p:nvSpPr>
          <p:cNvPr id="104467" name="Text Box 19"/>
          <p:cNvSpPr txBox="1">
            <a:spLocks noChangeArrowheads="1"/>
          </p:cNvSpPr>
          <p:nvPr/>
        </p:nvSpPr>
        <p:spPr bwMode="auto">
          <a:xfrm>
            <a:off x="2667000" y="39624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chemeClr val="accent2"/>
                </a:solidFill>
                <a:latin typeface="Arial" panose="020B0604020202020204" pitchFamily="34" charset="0"/>
              </a:rPr>
              <a:t>10.0.0.0/8</a:t>
            </a:r>
          </a:p>
        </p:txBody>
      </p:sp>
      <p:sp>
        <p:nvSpPr>
          <p:cNvPr id="104468" name="Text Box 20"/>
          <p:cNvSpPr txBox="1">
            <a:spLocks noChangeArrowheads="1"/>
          </p:cNvSpPr>
          <p:nvPr/>
        </p:nvSpPr>
        <p:spPr bwMode="auto">
          <a:xfrm>
            <a:off x="3657600" y="36576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s0</a:t>
            </a:r>
          </a:p>
        </p:txBody>
      </p:sp>
      <p:sp>
        <p:nvSpPr>
          <p:cNvPr id="104469" name="Text Box 21"/>
          <p:cNvSpPr txBox="1">
            <a:spLocks noChangeArrowheads="1"/>
          </p:cNvSpPr>
          <p:nvPr/>
        </p:nvSpPr>
        <p:spPr bwMode="auto">
          <a:xfrm>
            <a:off x="4191000" y="40386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s1</a:t>
            </a:r>
          </a:p>
        </p:txBody>
      </p:sp>
      <p:sp>
        <p:nvSpPr>
          <p:cNvPr id="104470" name="Text Box 22"/>
          <p:cNvSpPr txBox="1">
            <a:spLocks noChangeArrowheads="1"/>
          </p:cNvSpPr>
          <p:nvPr/>
        </p:nvSpPr>
        <p:spPr bwMode="auto">
          <a:xfrm>
            <a:off x="3733800" y="45720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s2</a:t>
            </a:r>
          </a:p>
        </p:txBody>
      </p:sp>
      <p:sp>
        <p:nvSpPr>
          <p:cNvPr id="104471" name="Text Box 23"/>
          <p:cNvSpPr txBox="1">
            <a:spLocks noChangeArrowheads="1"/>
          </p:cNvSpPr>
          <p:nvPr/>
        </p:nvSpPr>
        <p:spPr bwMode="auto">
          <a:xfrm>
            <a:off x="3276600" y="4267200"/>
            <a:ext cx="3810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1400">
                <a:latin typeface="Arial" panose="020B0604020202020204" pitchFamily="34" charset="0"/>
              </a:rPr>
              <a:t>e0</a:t>
            </a:r>
          </a:p>
        </p:txBody>
      </p:sp>
    </p:spTree>
    <p:extLst>
      <p:ext uri="{BB962C8B-B14F-4D97-AF65-F5344CB8AC3E}">
        <p14:creationId xmlns:p14="http://schemas.microsoft.com/office/powerpoint/2010/main" val="3850233174"/>
      </p:ext>
    </p:extLst>
  </p:cSld>
  <p:clrMapOvr>
    <a:masterClrMapping/>
  </p:clrMapOvr>
  <p:transition>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Introduction to OSPF Concepts</a:t>
            </a:r>
          </a:p>
        </p:txBody>
      </p:sp>
      <p:sp>
        <p:nvSpPr>
          <p:cNvPr id="106499" name="Rectangle 3"/>
          <p:cNvSpPr>
            <a:spLocks noGrp="1" noChangeArrowheads="1"/>
          </p:cNvSpPr>
          <p:nvPr>
            <p:ph type="body" idx="1"/>
          </p:nvPr>
        </p:nvSpPr>
        <p:spPr>
          <a:xfrm>
            <a:off x="455613" y="1371600"/>
            <a:ext cx="8459787" cy="5257800"/>
          </a:xfrm>
        </p:spPr>
        <p:txBody>
          <a:bodyPr/>
          <a:lstStyle/>
          <a:p>
            <a:pPr marL="288925" indent="-288925" defTabSz="814388">
              <a:spcBef>
                <a:spcPct val="30000"/>
              </a:spcBef>
              <a:buFont typeface="Arial" panose="020B0604020202020204" pitchFamily="34" charset="0"/>
              <a:buNone/>
            </a:pPr>
            <a:r>
              <a:rPr lang="en-US" altLang="en-US" sz="2200"/>
              <a:t>Introducing OSPF and Link State Concepts</a:t>
            </a:r>
          </a:p>
          <a:p>
            <a:pPr marL="288925" indent="-288925" defTabSz="814388">
              <a:spcBef>
                <a:spcPct val="30000"/>
              </a:spcBef>
            </a:pPr>
            <a:r>
              <a:rPr lang="en-US" altLang="en-US" sz="2200" b="1"/>
              <a:t>Advantages of OSPF</a:t>
            </a:r>
          </a:p>
          <a:p>
            <a:pPr marL="288925" indent="-288925" defTabSz="814388">
              <a:spcBef>
                <a:spcPct val="30000"/>
              </a:spcBef>
            </a:pPr>
            <a:r>
              <a:rPr lang="en-US" altLang="en-US" sz="2200" b="1"/>
              <a:t>Brief History</a:t>
            </a:r>
          </a:p>
          <a:p>
            <a:pPr marL="288925" indent="-288925" defTabSz="814388">
              <a:spcBef>
                <a:spcPct val="30000"/>
              </a:spcBef>
            </a:pPr>
            <a:r>
              <a:rPr lang="en-US" altLang="en-US" sz="2200" b="1"/>
              <a:t>Terminology</a:t>
            </a:r>
          </a:p>
          <a:p>
            <a:pPr marL="288925" indent="-288925" defTabSz="814388">
              <a:spcBef>
                <a:spcPct val="30000"/>
              </a:spcBef>
            </a:pPr>
            <a:r>
              <a:rPr lang="en-US" altLang="en-US" sz="2200" b="1"/>
              <a:t>Link State Concepts</a:t>
            </a:r>
          </a:p>
          <a:p>
            <a:pPr marL="288925" indent="-288925" defTabSz="814388">
              <a:spcBef>
                <a:spcPct val="30000"/>
              </a:spcBef>
              <a:buFont typeface="Arial" panose="020B0604020202020204" pitchFamily="34" charset="0"/>
              <a:buNone/>
            </a:pPr>
            <a:r>
              <a:rPr lang="en-US" altLang="en-US" sz="2200"/>
              <a:t>Introducing the OSPF Routing Protocol</a:t>
            </a:r>
          </a:p>
          <a:p>
            <a:pPr marL="288925" indent="-288925" defTabSz="814388">
              <a:spcBef>
                <a:spcPct val="30000"/>
              </a:spcBef>
            </a:pPr>
            <a:r>
              <a:rPr lang="en-US" altLang="en-US" sz="2200" b="1"/>
              <a:t>Metric based on Cost (Bandwidth)</a:t>
            </a:r>
          </a:p>
          <a:p>
            <a:pPr marL="288925" indent="-288925" defTabSz="814388">
              <a:spcBef>
                <a:spcPct val="30000"/>
              </a:spcBef>
            </a:pPr>
            <a:r>
              <a:rPr lang="en-US" altLang="en-US" sz="2200" b="1"/>
              <a:t>Hello Protocol</a:t>
            </a:r>
          </a:p>
          <a:p>
            <a:pPr marL="288925" indent="-288925" defTabSz="814388">
              <a:spcBef>
                <a:spcPct val="30000"/>
              </a:spcBef>
            </a:pPr>
            <a:r>
              <a:rPr lang="en-US" altLang="en-US" sz="2200" b="1"/>
              <a:t>Steps to OSPF Operation</a:t>
            </a:r>
          </a:p>
          <a:p>
            <a:pPr marL="288925" indent="-288925" defTabSz="814388">
              <a:spcBef>
                <a:spcPct val="30000"/>
              </a:spcBef>
            </a:pPr>
            <a:r>
              <a:rPr lang="en-US" altLang="en-US" sz="2200" b="1"/>
              <a:t>DR/BDR</a:t>
            </a:r>
          </a:p>
          <a:p>
            <a:pPr marL="288925" indent="-288925" defTabSz="814388">
              <a:spcBef>
                <a:spcPct val="30000"/>
              </a:spcBef>
            </a:pPr>
            <a:r>
              <a:rPr lang="en-US" altLang="en-US" sz="2200" b="1"/>
              <a:t>OSPF Network Types</a:t>
            </a:r>
          </a:p>
        </p:txBody>
      </p:sp>
    </p:spTree>
    <p:extLst>
      <p:ext uri="{BB962C8B-B14F-4D97-AF65-F5344CB8AC3E}">
        <p14:creationId xmlns:p14="http://schemas.microsoft.com/office/powerpoint/2010/main" val="3349624206"/>
      </p:ext>
    </p:extLst>
  </p:cSld>
  <p:clrMapOvr>
    <a:masterClrMapping/>
  </p:clrMapOvr>
  <p:transition>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t>OSPF’s Metric is Cost (Bandwidth)</a:t>
            </a:r>
          </a:p>
        </p:txBody>
      </p:sp>
      <p:sp>
        <p:nvSpPr>
          <p:cNvPr id="108547"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dirty="0"/>
              <a:t>RFC 2328,  OSPF version 2, J. Moy</a:t>
            </a:r>
          </a:p>
          <a:p>
            <a:pPr>
              <a:spcBef>
                <a:spcPts val="500"/>
              </a:spcBef>
              <a:spcAft>
                <a:spcPts val="500"/>
              </a:spcAft>
            </a:pPr>
            <a:r>
              <a:rPr lang="en-US" altLang="en-US" sz="2000" dirty="0"/>
              <a:t>“A cost is associated with the output side of each router interface. This cost is configurable by the system administrator. The lower the cost, the more likely the interface is to be used to forward data traffic.”</a:t>
            </a:r>
          </a:p>
          <a:p>
            <a:pPr>
              <a:spcBef>
                <a:spcPts val="500"/>
              </a:spcBef>
              <a:spcAft>
                <a:spcPts val="500"/>
              </a:spcAft>
            </a:pPr>
            <a:r>
              <a:rPr lang="en-US" altLang="en-US" sz="2000" dirty="0"/>
              <a:t>RFC 2328 does not specify any values for cost.</a:t>
            </a:r>
          </a:p>
          <a:p>
            <a:r>
              <a:rPr lang="en-US" altLang="en-US" sz="2000" dirty="0"/>
              <a:t>Bay and some other vendors use a default cost of 1 on all interfaces, essentially making the OSPF cost reflect hop counts.</a:t>
            </a:r>
          </a:p>
        </p:txBody>
      </p:sp>
    </p:spTree>
    <p:extLst>
      <p:ext uri="{BB962C8B-B14F-4D97-AF65-F5344CB8AC3E}">
        <p14:creationId xmlns:p14="http://schemas.microsoft.com/office/powerpoint/2010/main" val="2036551372"/>
      </p:ext>
    </p:extLst>
  </p:cSld>
  <p:clrMapOvr>
    <a:masterClrMapping/>
  </p:clrMapOvr>
  <p:transition>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a:t>OSPF’s Metric is Cost (Bandwidth)</a:t>
            </a:r>
          </a:p>
        </p:txBody>
      </p:sp>
      <p:sp>
        <p:nvSpPr>
          <p:cNvPr id="110595" name="Rectangle 3"/>
          <p:cNvSpPr>
            <a:spLocks noGrp="1" noChangeArrowheads="1"/>
          </p:cNvSpPr>
          <p:nvPr>
            <p:ph type="body" idx="1"/>
          </p:nvPr>
        </p:nvSpPr>
        <p:spPr>
          <a:xfrm>
            <a:off x="304800" y="1295400"/>
            <a:ext cx="8612188" cy="5410200"/>
          </a:xfrm>
        </p:spPr>
        <p:txBody>
          <a:bodyPr/>
          <a:lstStyle/>
          <a:p>
            <a:pPr>
              <a:spcBef>
                <a:spcPts val="500"/>
              </a:spcBef>
              <a:spcAft>
                <a:spcPts val="500"/>
              </a:spcAft>
              <a:buFont typeface="Arial" panose="020B0604020202020204" pitchFamily="34" charset="0"/>
              <a:buNone/>
            </a:pPr>
            <a:r>
              <a:rPr lang="en-US" altLang="en-US" sz="2000" b="1"/>
              <a:t>Cisco:  Cost = Bandwidth</a:t>
            </a:r>
          </a:p>
          <a:p>
            <a:pPr>
              <a:spcBef>
                <a:spcPts val="500"/>
              </a:spcBef>
              <a:spcAft>
                <a:spcPts val="500"/>
              </a:spcAft>
            </a:pPr>
            <a:r>
              <a:rPr lang="en-US" altLang="en-US" sz="2000"/>
              <a:t>Cisco uses a default cost of </a:t>
            </a:r>
            <a:r>
              <a:rPr lang="en-US" altLang="en-US" sz="2000" b="1">
                <a:solidFill>
                  <a:schemeClr val="accent2"/>
                </a:solidFill>
              </a:rPr>
              <a:t>10</a:t>
            </a:r>
            <a:r>
              <a:rPr lang="en-US" altLang="en-US" sz="2000" b="1" baseline="30000">
                <a:solidFill>
                  <a:schemeClr val="accent2"/>
                </a:solidFill>
              </a:rPr>
              <a:t>8</a:t>
            </a:r>
            <a:r>
              <a:rPr lang="en-US" altLang="en-US" sz="2000" b="1">
                <a:solidFill>
                  <a:schemeClr val="accent2"/>
                </a:solidFill>
              </a:rPr>
              <a:t>/bandwidth</a:t>
            </a:r>
          </a:p>
          <a:p>
            <a:pPr>
              <a:spcBef>
                <a:spcPts val="500"/>
              </a:spcBef>
              <a:spcAft>
                <a:spcPts val="500"/>
              </a:spcAft>
            </a:pPr>
            <a:r>
              <a:rPr lang="en-US" altLang="en-US" sz="2000"/>
              <a:t>Default bandwidth of the interface (bandwidth command) </a:t>
            </a:r>
          </a:p>
          <a:p>
            <a:pPr>
              <a:spcBef>
                <a:spcPts val="500"/>
              </a:spcBef>
              <a:spcAft>
                <a:spcPts val="500"/>
              </a:spcAft>
            </a:pPr>
            <a:r>
              <a:rPr lang="en-US" altLang="en-US" sz="2000" b="1" i="1">
                <a:solidFill>
                  <a:schemeClr val="accent2"/>
                </a:solidFill>
              </a:rPr>
              <a:t>10</a:t>
            </a:r>
            <a:r>
              <a:rPr lang="en-US" altLang="en-US" sz="2000" b="1" i="1" baseline="30000">
                <a:solidFill>
                  <a:schemeClr val="accent2"/>
                </a:solidFill>
              </a:rPr>
              <a:t>8</a:t>
            </a:r>
            <a:r>
              <a:rPr lang="en-US" altLang="en-US" sz="2000" b="1" i="1">
                <a:solidFill>
                  <a:schemeClr val="accent2"/>
                </a:solidFill>
              </a:rPr>
              <a:t> (100,000,000)</a:t>
            </a:r>
            <a:r>
              <a:rPr lang="en-US" altLang="en-US" sz="2000" b="1" i="1"/>
              <a:t> as the reference bandwidth</a:t>
            </a:r>
            <a:r>
              <a:rPr lang="en-US" altLang="en-US" sz="2000"/>
              <a:t>: This is used so that the faster links (higher bandwidth) have lower costs.</a:t>
            </a:r>
          </a:p>
          <a:p>
            <a:pPr lvl="1">
              <a:spcBef>
                <a:spcPts val="500"/>
              </a:spcBef>
              <a:spcAft>
                <a:spcPts val="500"/>
              </a:spcAft>
            </a:pPr>
            <a:r>
              <a:rPr lang="en-US" altLang="en-US" sz="2000"/>
              <a:t> Routing metrics, lower the cost the better the route.</a:t>
            </a:r>
          </a:p>
          <a:p>
            <a:pPr lvl="1">
              <a:spcBef>
                <a:spcPts val="500"/>
              </a:spcBef>
              <a:spcAft>
                <a:spcPts val="500"/>
              </a:spcAft>
            </a:pPr>
            <a:r>
              <a:rPr lang="en-US" altLang="en-US" sz="2000"/>
              <a:t> I.e. RIP:  3 hops is better than 10 hops</a:t>
            </a:r>
          </a:p>
          <a:p>
            <a:pPr lvl="1">
              <a:spcBef>
                <a:spcPts val="500"/>
              </a:spcBef>
              <a:spcAft>
                <a:spcPts val="500"/>
              </a:spcAft>
            </a:pPr>
            <a:r>
              <a:rPr lang="en-US" altLang="en-US" sz="2000"/>
              <a:t> Extra: The reference bandwidth can be modified to accommodate networks with links faster than 100,000,000 bps (100 Mbps).  See </a:t>
            </a:r>
            <a:r>
              <a:rPr lang="en-US" altLang="en-US" sz="2000" b="1">
                <a:latin typeface="Courier New" panose="02070309020205020404" pitchFamily="49" charset="0"/>
              </a:rPr>
              <a:t>ospf</a:t>
            </a:r>
            <a:r>
              <a:rPr lang="en-US" altLang="en-US" sz="2000" b="1"/>
              <a:t> </a:t>
            </a:r>
            <a:r>
              <a:rPr lang="en-US" altLang="en-US" sz="2000" b="1">
                <a:latin typeface="Courier New" panose="02070309020205020404" pitchFamily="49" charset="0"/>
              </a:rPr>
              <a:t>auto-cost reference-bandwidth</a:t>
            </a:r>
            <a:r>
              <a:rPr lang="en-US" altLang="en-US" sz="2000"/>
              <a:t> command.</a:t>
            </a:r>
          </a:p>
          <a:p>
            <a:pPr>
              <a:spcBef>
                <a:spcPts val="500"/>
              </a:spcBef>
              <a:spcAft>
                <a:spcPts val="500"/>
              </a:spcAft>
            </a:pPr>
            <a:r>
              <a:rPr lang="en-US" altLang="en-US" sz="2000" b="1" i="1"/>
              <a:t>Cost of a route is the cumulative costs of the outgoing interfaces from this router to the network.</a:t>
            </a:r>
          </a:p>
        </p:txBody>
      </p:sp>
    </p:spTree>
    <p:extLst>
      <p:ext uri="{BB962C8B-B14F-4D97-AF65-F5344CB8AC3E}">
        <p14:creationId xmlns:p14="http://schemas.microsoft.com/office/powerpoint/2010/main" val="2658055143"/>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486686099"/>
              </p:ext>
            </p:extLst>
          </p:nvPr>
        </p:nvGraphicFramePr>
        <p:xfrm>
          <a:off x="2667000" y="3190164"/>
          <a:ext cx="6096000" cy="225044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A</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B</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D</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E</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dirty="0" smtClean="0">
                          <a:latin typeface="+mj-lt"/>
                          <a:cs typeface="Arial" panose="020B0604020202020204" pitchFamily="34" charset="0"/>
                        </a:rPr>
                        <a:t>∞</a:t>
                      </a:r>
                      <a:endParaRPr lang="en-US" sz="1800" b="1" dirty="0">
                        <a:latin typeface="+mj-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191487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en-US"/>
              <a:t>OSPF’s Metric is Cost (Bandwidth)</a:t>
            </a:r>
          </a:p>
        </p:txBody>
      </p:sp>
      <p:sp>
        <p:nvSpPr>
          <p:cNvPr id="112643" name="Rectangle 3"/>
          <p:cNvSpPr>
            <a:spLocks noGrp="1" noChangeArrowheads="1"/>
          </p:cNvSpPr>
          <p:nvPr>
            <p:ph type="body" idx="1"/>
          </p:nvPr>
        </p:nvSpPr>
        <p:spPr>
          <a:xfrm>
            <a:off x="455613" y="1219200"/>
            <a:ext cx="8459787" cy="5410200"/>
          </a:xfrm>
        </p:spPr>
        <p:txBody>
          <a:bodyPr/>
          <a:lstStyle/>
          <a:p>
            <a:pPr marL="288925" indent="-288925" defTabSz="814388">
              <a:lnSpc>
                <a:spcPct val="90000"/>
              </a:lnSpc>
              <a:spcBef>
                <a:spcPts val="500"/>
              </a:spcBef>
              <a:spcAft>
                <a:spcPts val="500"/>
              </a:spcAft>
              <a:buFont typeface="Arial" panose="020B0604020202020204" pitchFamily="34" charset="0"/>
              <a:buNone/>
            </a:pPr>
            <a:r>
              <a:rPr lang="en-US" altLang="en-US" sz="1800" b="1"/>
              <a:t>Cisco default interface costs:</a:t>
            </a:r>
          </a:p>
          <a:p>
            <a:pPr marL="288925" indent="-288925" defTabSz="814388">
              <a:lnSpc>
                <a:spcPct val="90000"/>
              </a:lnSpc>
              <a:spcBef>
                <a:spcPts val="500"/>
              </a:spcBef>
              <a:spcAft>
                <a:spcPts val="500"/>
              </a:spcAft>
            </a:pPr>
            <a:r>
              <a:rPr lang="en-US" altLang="en-US" sz="1800"/>
              <a:t>56-kbps serial link = </a:t>
            </a:r>
            <a:r>
              <a:rPr lang="en-US" altLang="en-US" sz="1800">
                <a:solidFill>
                  <a:schemeClr val="accent2"/>
                </a:solidFill>
              </a:rPr>
              <a:t>1785</a:t>
            </a:r>
            <a:r>
              <a:rPr lang="en-US" altLang="en-US" sz="1800"/>
              <a:t> </a:t>
            </a:r>
          </a:p>
          <a:p>
            <a:pPr marL="288925" indent="-288925" defTabSz="814388">
              <a:lnSpc>
                <a:spcPct val="90000"/>
              </a:lnSpc>
              <a:spcBef>
                <a:spcPts val="500"/>
              </a:spcBef>
              <a:spcAft>
                <a:spcPts val="500"/>
              </a:spcAft>
            </a:pPr>
            <a:r>
              <a:rPr lang="en-US" altLang="en-US" sz="1800"/>
              <a:t>64-kbps serial link = </a:t>
            </a:r>
            <a:r>
              <a:rPr lang="en-US" altLang="en-US" sz="1800">
                <a:solidFill>
                  <a:schemeClr val="accent2"/>
                </a:solidFill>
              </a:rPr>
              <a:t>1562</a:t>
            </a:r>
            <a:r>
              <a:rPr lang="en-US" altLang="en-US" sz="1800"/>
              <a:t>     128-kbps serial link = </a:t>
            </a:r>
            <a:r>
              <a:rPr lang="en-US" altLang="en-US" sz="1800">
                <a:solidFill>
                  <a:schemeClr val="accent2"/>
                </a:solidFill>
              </a:rPr>
              <a:t>781</a:t>
            </a:r>
            <a:r>
              <a:rPr lang="en-US" altLang="en-US" sz="1800"/>
              <a:t> </a:t>
            </a:r>
          </a:p>
          <a:p>
            <a:pPr marL="288925" indent="-288925" defTabSz="814388">
              <a:lnSpc>
                <a:spcPct val="90000"/>
              </a:lnSpc>
              <a:spcBef>
                <a:spcPts val="500"/>
              </a:spcBef>
              <a:spcAft>
                <a:spcPts val="500"/>
              </a:spcAft>
            </a:pPr>
            <a:r>
              <a:rPr lang="en-US" altLang="en-US" sz="1800"/>
              <a:t>T1 (1.544-Mbps serial link) = </a:t>
            </a:r>
            <a:r>
              <a:rPr lang="en-US" altLang="en-US" sz="1800">
                <a:solidFill>
                  <a:schemeClr val="accent2"/>
                </a:solidFill>
              </a:rPr>
              <a:t>64</a:t>
            </a:r>
            <a:r>
              <a:rPr lang="en-US" altLang="en-US" sz="1800"/>
              <a:t> </a:t>
            </a:r>
          </a:p>
          <a:p>
            <a:pPr marL="288925" indent="-288925" defTabSz="814388">
              <a:lnSpc>
                <a:spcPct val="90000"/>
              </a:lnSpc>
              <a:spcBef>
                <a:spcPts val="500"/>
              </a:spcBef>
              <a:spcAft>
                <a:spcPts val="500"/>
              </a:spcAft>
            </a:pPr>
            <a:r>
              <a:rPr lang="en-US" altLang="en-US" sz="1800"/>
              <a:t>E1 (2.048-Mbps serial link) = </a:t>
            </a:r>
            <a:r>
              <a:rPr lang="en-US" altLang="en-US" sz="1800">
                <a:solidFill>
                  <a:schemeClr val="accent2"/>
                </a:solidFill>
              </a:rPr>
              <a:t>48</a:t>
            </a:r>
            <a:r>
              <a:rPr lang="en-US" altLang="en-US" sz="1800"/>
              <a:t> </a:t>
            </a:r>
          </a:p>
          <a:p>
            <a:pPr marL="288925" indent="-288925" defTabSz="814388">
              <a:lnSpc>
                <a:spcPct val="90000"/>
              </a:lnSpc>
              <a:spcBef>
                <a:spcPts val="500"/>
              </a:spcBef>
              <a:spcAft>
                <a:spcPts val="500"/>
              </a:spcAft>
            </a:pPr>
            <a:r>
              <a:rPr lang="en-US" altLang="en-US" sz="1800"/>
              <a:t>4-Mbps Token Ring = </a:t>
            </a:r>
            <a:r>
              <a:rPr lang="en-US" altLang="en-US" sz="1800">
                <a:solidFill>
                  <a:schemeClr val="accent2"/>
                </a:solidFill>
              </a:rPr>
              <a:t>25</a:t>
            </a:r>
            <a:r>
              <a:rPr lang="en-US" altLang="en-US" sz="1800"/>
              <a:t> </a:t>
            </a:r>
          </a:p>
          <a:p>
            <a:pPr marL="288925" indent="-288925" defTabSz="814388">
              <a:lnSpc>
                <a:spcPct val="90000"/>
              </a:lnSpc>
              <a:spcBef>
                <a:spcPts val="500"/>
              </a:spcBef>
              <a:spcAft>
                <a:spcPts val="500"/>
              </a:spcAft>
            </a:pPr>
            <a:r>
              <a:rPr lang="en-US" altLang="en-US" sz="1800"/>
              <a:t>Ethernet = </a:t>
            </a:r>
            <a:r>
              <a:rPr lang="en-US" altLang="en-US" sz="1800">
                <a:solidFill>
                  <a:schemeClr val="accent2"/>
                </a:solidFill>
              </a:rPr>
              <a:t>10</a:t>
            </a:r>
            <a:r>
              <a:rPr lang="en-US" altLang="en-US" sz="1800"/>
              <a:t> </a:t>
            </a:r>
          </a:p>
          <a:p>
            <a:pPr marL="288925" indent="-288925" defTabSz="814388">
              <a:lnSpc>
                <a:spcPct val="90000"/>
              </a:lnSpc>
              <a:spcBef>
                <a:spcPts val="500"/>
              </a:spcBef>
              <a:spcAft>
                <a:spcPts val="500"/>
              </a:spcAft>
            </a:pPr>
            <a:r>
              <a:rPr lang="en-US" altLang="en-US" sz="1800"/>
              <a:t>16-Mbps Token Ring  = </a:t>
            </a:r>
            <a:r>
              <a:rPr lang="en-US" altLang="en-US" sz="1800">
                <a:solidFill>
                  <a:schemeClr val="accent2"/>
                </a:solidFill>
              </a:rPr>
              <a:t>6</a:t>
            </a:r>
            <a:r>
              <a:rPr lang="en-US" altLang="en-US" sz="1800"/>
              <a:t> </a:t>
            </a:r>
          </a:p>
          <a:p>
            <a:pPr marL="288925" indent="-288925" defTabSz="814388">
              <a:lnSpc>
                <a:spcPct val="90000"/>
              </a:lnSpc>
              <a:spcBef>
                <a:spcPts val="500"/>
              </a:spcBef>
              <a:spcAft>
                <a:spcPts val="500"/>
              </a:spcAft>
            </a:pPr>
            <a:r>
              <a:rPr lang="en-US" altLang="en-US" sz="1800"/>
              <a:t>Fast Ethernet  = </a:t>
            </a:r>
            <a:r>
              <a:rPr lang="en-US" altLang="en-US" sz="1800">
                <a:solidFill>
                  <a:schemeClr val="accent2"/>
                </a:solidFill>
              </a:rPr>
              <a:t>1</a:t>
            </a:r>
          </a:p>
          <a:p>
            <a:pPr marL="288925" indent="-288925" defTabSz="814388">
              <a:lnSpc>
                <a:spcPct val="90000"/>
              </a:lnSpc>
              <a:spcBef>
                <a:spcPts val="500"/>
              </a:spcBef>
              <a:spcAft>
                <a:spcPts val="500"/>
              </a:spcAft>
            </a:pPr>
            <a:r>
              <a:rPr lang="en-US" altLang="en-US" sz="1800"/>
              <a:t>Problem: Gigabit Ethernet and faster = </a:t>
            </a:r>
            <a:r>
              <a:rPr lang="en-US" altLang="en-US" sz="1800">
                <a:solidFill>
                  <a:schemeClr val="accent2"/>
                </a:solidFill>
              </a:rPr>
              <a:t>1</a:t>
            </a:r>
          </a:p>
          <a:p>
            <a:pPr marL="288925" indent="-288925" defTabSz="814388">
              <a:lnSpc>
                <a:spcPct val="90000"/>
              </a:lnSpc>
              <a:spcBef>
                <a:spcPts val="500"/>
              </a:spcBef>
              <a:spcAft>
                <a:spcPts val="500"/>
              </a:spcAft>
              <a:buFont typeface="Arial" panose="020B0604020202020204" pitchFamily="34" charset="0"/>
              <a:buNone/>
            </a:pPr>
            <a:r>
              <a:rPr lang="en-US" altLang="en-US" sz="1800" b="1"/>
              <a:t>Notes</a:t>
            </a:r>
            <a:r>
              <a:rPr lang="en-US" altLang="en-US" sz="1800"/>
              <a:t>: </a:t>
            </a:r>
          </a:p>
          <a:p>
            <a:pPr marL="288925" indent="-288925" defTabSz="814388">
              <a:lnSpc>
                <a:spcPct val="90000"/>
              </a:lnSpc>
              <a:spcBef>
                <a:spcPts val="500"/>
              </a:spcBef>
              <a:spcAft>
                <a:spcPts val="500"/>
              </a:spcAft>
            </a:pPr>
            <a:r>
              <a:rPr lang="en-US" altLang="en-US" sz="1800"/>
              <a:t>Cisco routers default to T1 (1.544 Mbps) on all serial interfaces and require manual modification with the bandwidth command.</a:t>
            </a:r>
          </a:p>
          <a:p>
            <a:pPr marL="288925" indent="-288925" defTabSz="814388">
              <a:lnSpc>
                <a:spcPct val="90000"/>
              </a:lnSpc>
              <a:spcBef>
                <a:spcPts val="500"/>
              </a:spcBef>
              <a:spcAft>
                <a:spcPts val="500"/>
              </a:spcAft>
            </a:pPr>
            <a:r>
              <a:rPr lang="en-US" altLang="en-US" sz="1800" b="1">
                <a:latin typeface="Courier New" panose="02070309020205020404" pitchFamily="49" charset="0"/>
              </a:rPr>
              <a:t>ospf auto-cost reference-bandwidth</a:t>
            </a:r>
            <a:r>
              <a:rPr lang="en-US" altLang="en-US" sz="1800"/>
              <a:t> </a:t>
            </a:r>
            <a:r>
              <a:rPr lang="en-US" altLang="en-US" sz="1800" i="1"/>
              <a:t>reference-bandwidth </a:t>
            </a:r>
            <a:r>
              <a:rPr lang="en-US" altLang="en-US" sz="1800"/>
              <a:t>can be used to modify the reference-bandwidth for higher speed interfaces</a:t>
            </a:r>
          </a:p>
        </p:txBody>
      </p:sp>
      <p:sp>
        <p:nvSpPr>
          <p:cNvPr id="112644" name="Text Box 4"/>
          <p:cNvSpPr txBox="1">
            <a:spLocks noChangeArrowheads="1"/>
          </p:cNvSpPr>
          <p:nvPr/>
        </p:nvSpPr>
        <p:spPr bwMode="auto">
          <a:xfrm>
            <a:off x="5105400" y="2514600"/>
            <a:ext cx="3048000" cy="701675"/>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spcBef>
                <a:spcPct val="50000"/>
              </a:spcBef>
            </a:pPr>
            <a:r>
              <a:rPr lang="en-US" altLang="en-US" sz="2000">
                <a:solidFill>
                  <a:schemeClr val="accent2"/>
                </a:solidFill>
                <a:latin typeface="Arial" panose="020B0604020202020204" pitchFamily="34" charset="0"/>
              </a:rPr>
              <a:t>Cost = 100,000,000/Bandwidth</a:t>
            </a:r>
          </a:p>
        </p:txBody>
      </p:sp>
    </p:spTree>
    <p:extLst>
      <p:ext uri="{BB962C8B-B14F-4D97-AF65-F5344CB8AC3E}">
        <p14:creationId xmlns:p14="http://schemas.microsoft.com/office/powerpoint/2010/main" val="3134487032"/>
      </p:ext>
    </p:extLst>
  </p:cSld>
  <p:clrMapOvr>
    <a:masterClrMapping/>
  </p:clrMapOvr>
  <p:transition>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OSPF’s Metric is Cost (Bandwidth)</a:t>
            </a:r>
          </a:p>
        </p:txBody>
      </p:sp>
      <p:sp>
        <p:nvSpPr>
          <p:cNvPr id="114691" name="Rectangle 3"/>
          <p:cNvSpPr>
            <a:spLocks noGrp="1" noChangeArrowheads="1"/>
          </p:cNvSpPr>
          <p:nvPr>
            <p:ph type="body" idx="1"/>
          </p:nvPr>
        </p:nvSpPr>
        <p:spPr>
          <a:xfrm>
            <a:off x="455613" y="1371600"/>
            <a:ext cx="8459787" cy="5257800"/>
          </a:xfrm>
        </p:spPr>
        <p:txBody>
          <a:bodyPr/>
          <a:lstStyle/>
          <a:p>
            <a:pPr>
              <a:spcBef>
                <a:spcPct val="30000"/>
              </a:spcBef>
              <a:buFont typeface="Arial" panose="020B0604020202020204" pitchFamily="34" charset="0"/>
              <a:buNone/>
            </a:pPr>
            <a:r>
              <a:rPr lang="en-US" altLang="en-US" sz="2000"/>
              <a:t>Few final notes</a:t>
            </a:r>
          </a:p>
          <a:p>
            <a:pPr>
              <a:spcBef>
                <a:spcPct val="30000"/>
              </a:spcBef>
            </a:pPr>
            <a:r>
              <a:rPr lang="en-US" altLang="en-US" sz="2000"/>
              <a:t>For serial links, if it is not a T1 line, use the bandwidth command to configure the interface to the right bandwidth</a:t>
            </a:r>
          </a:p>
          <a:p>
            <a:pPr>
              <a:spcBef>
                <a:spcPct val="30000"/>
              </a:spcBef>
            </a:pPr>
            <a:r>
              <a:rPr lang="en-US" altLang="en-US" sz="2000"/>
              <a:t>Both sides of the link should have the same bandwidth value</a:t>
            </a:r>
          </a:p>
          <a:p>
            <a:pPr>
              <a:spcBef>
                <a:spcPct val="30000"/>
              </a:spcBef>
            </a:pPr>
            <a:r>
              <a:rPr lang="en-US" altLang="en-US" sz="2000"/>
              <a:t>If you use the command </a:t>
            </a:r>
            <a:r>
              <a:rPr lang="en-US" altLang="en-US" sz="2000" b="1">
                <a:latin typeface="Courier New" panose="02070309020205020404" pitchFamily="49" charset="0"/>
              </a:rPr>
              <a:t>ospf auto-cost reference-bandwidth </a:t>
            </a:r>
            <a:r>
              <a:rPr lang="en-US" altLang="en-US" sz="2000" b="1" i="1">
                <a:latin typeface="Courier New" panose="02070309020205020404" pitchFamily="49" charset="0"/>
              </a:rPr>
              <a:t>reference-bandwidth</a:t>
            </a:r>
            <a:r>
              <a:rPr lang="en-US" altLang="en-US" sz="2000" i="1"/>
              <a:t>, </a:t>
            </a:r>
            <a:r>
              <a:rPr lang="en-US" altLang="en-US" sz="2000"/>
              <a:t>configure all of the routers to use the same value.</a:t>
            </a:r>
          </a:p>
          <a:p>
            <a:pPr>
              <a:spcBef>
                <a:spcPct val="30000"/>
              </a:spcBef>
            </a:pPr>
            <a:endParaRPr lang="en-US" altLang="en-US" sz="2000"/>
          </a:p>
        </p:txBody>
      </p:sp>
    </p:spTree>
    <p:extLst>
      <p:ext uri="{BB962C8B-B14F-4D97-AF65-F5344CB8AC3E}">
        <p14:creationId xmlns:p14="http://schemas.microsoft.com/office/powerpoint/2010/main" val="3581927066"/>
      </p:ext>
    </p:extLst>
  </p:cSld>
  <p:clrMapOvr>
    <a:masterClrMapping/>
  </p:clrMapOvr>
  <p:transition>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1" name="Rectangle 3"/>
          <p:cNvSpPr>
            <a:spLocks noGrp="1" noChangeArrowheads="1"/>
          </p:cNvSpPr>
          <p:nvPr>
            <p:ph type="title"/>
          </p:nvPr>
        </p:nvSpPr>
        <p:spPr/>
        <p:txBody>
          <a:bodyPr lIns="71412" tIns="35706" rIns="71412" bIns="35706"/>
          <a:lstStyle/>
          <a:p>
            <a:r>
              <a:rPr lang="en-US" altLang="en-US" smtClean="0"/>
              <a:t>OSPF Areas</a:t>
            </a:r>
          </a:p>
        </p:txBody>
      </p:sp>
      <p:sp>
        <p:nvSpPr>
          <p:cNvPr id="37892" name="Rectangle 4"/>
          <p:cNvSpPr>
            <a:spLocks noGrp="1" noChangeArrowheads="1"/>
          </p:cNvSpPr>
          <p:nvPr>
            <p:ph idx="1"/>
          </p:nvPr>
        </p:nvSpPr>
        <p:spPr>
          <a:xfrm>
            <a:off x="214313" y="2143125"/>
            <a:ext cx="4198937" cy="3582988"/>
          </a:xfrm>
        </p:spPr>
        <p:txBody>
          <a:bodyPr lIns="71412" tIns="35706" rIns="71412" bIns="35706"/>
          <a:lstStyle/>
          <a:p>
            <a:pPr marL="254000" indent="-254000" defTabSz="627063">
              <a:lnSpc>
                <a:spcPct val="85000"/>
              </a:lnSpc>
            </a:pPr>
            <a:r>
              <a:rPr lang="en-US" altLang="en-US" sz="2200" dirty="0" smtClean="0"/>
              <a:t>Group of contiguous nodes/networks</a:t>
            </a:r>
          </a:p>
          <a:p>
            <a:pPr marL="254000" indent="-254000" defTabSz="627063">
              <a:lnSpc>
                <a:spcPct val="85000"/>
              </a:lnSpc>
            </a:pPr>
            <a:r>
              <a:rPr lang="en-US" altLang="en-US" sz="2200" dirty="0" smtClean="0"/>
              <a:t>Per area topology DB</a:t>
            </a:r>
          </a:p>
          <a:p>
            <a:pPr marL="496888" lvl="1" defTabSz="627063">
              <a:lnSpc>
                <a:spcPct val="85000"/>
              </a:lnSpc>
            </a:pPr>
            <a:r>
              <a:rPr lang="en-US" altLang="en-US" sz="1900" dirty="0" smtClean="0"/>
              <a:t>Invisible outside the area</a:t>
            </a:r>
          </a:p>
          <a:p>
            <a:pPr marL="496888" lvl="1" defTabSz="627063">
              <a:lnSpc>
                <a:spcPct val="85000"/>
              </a:lnSpc>
            </a:pPr>
            <a:r>
              <a:rPr lang="en-US" altLang="en-US" sz="1900" dirty="0" smtClean="0"/>
              <a:t>Reduces routing traffic</a:t>
            </a:r>
          </a:p>
          <a:p>
            <a:pPr marL="254000" indent="-254000" defTabSz="627063">
              <a:lnSpc>
                <a:spcPct val="85000"/>
              </a:lnSpc>
            </a:pPr>
            <a:r>
              <a:rPr lang="en-US" altLang="en-US" sz="2200" dirty="0" smtClean="0"/>
              <a:t>Backbone Area is contiguous</a:t>
            </a:r>
          </a:p>
          <a:p>
            <a:pPr marL="496888" lvl="1" defTabSz="627063">
              <a:lnSpc>
                <a:spcPct val="85000"/>
              </a:lnSpc>
            </a:pPr>
            <a:r>
              <a:rPr lang="en-US" altLang="en-US" sz="1900" dirty="0" smtClean="0"/>
              <a:t>All others areas must connect to the backbone</a:t>
            </a:r>
          </a:p>
          <a:p>
            <a:pPr marL="254000" indent="-254000" defTabSz="627063">
              <a:lnSpc>
                <a:spcPct val="85000"/>
              </a:lnSpc>
            </a:pPr>
            <a:r>
              <a:rPr lang="en-US" altLang="en-US" sz="2200" dirty="0" smtClean="0"/>
              <a:t>Virtual Links</a:t>
            </a:r>
          </a:p>
        </p:txBody>
      </p:sp>
      <p:grpSp>
        <p:nvGrpSpPr>
          <p:cNvPr id="37893" name="Group 55"/>
          <p:cNvGrpSpPr>
            <a:grpSpLocks/>
          </p:cNvGrpSpPr>
          <p:nvPr/>
        </p:nvGrpSpPr>
        <p:grpSpPr bwMode="auto">
          <a:xfrm>
            <a:off x="3786188" y="1571625"/>
            <a:ext cx="5091112" cy="4725988"/>
            <a:chOff x="2091" y="617"/>
            <a:chExt cx="2852" cy="2630"/>
          </a:xfrm>
        </p:grpSpPr>
        <p:sp>
          <p:nvSpPr>
            <p:cNvPr id="37894" name="Freeform 5"/>
            <p:cNvSpPr>
              <a:spLocks/>
            </p:cNvSpPr>
            <p:nvPr/>
          </p:nvSpPr>
          <p:spPr bwMode="auto">
            <a:xfrm>
              <a:off x="3345" y="2442"/>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5" name="Oval 6"/>
            <p:cNvSpPr>
              <a:spLocks noChangeArrowheads="1"/>
            </p:cNvSpPr>
            <p:nvPr/>
          </p:nvSpPr>
          <p:spPr bwMode="auto">
            <a:xfrm>
              <a:off x="2854" y="1356"/>
              <a:ext cx="1325" cy="843"/>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6" name="Oval 7"/>
            <p:cNvSpPr>
              <a:spLocks noChangeArrowheads="1"/>
            </p:cNvSpPr>
            <p:nvPr/>
          </p:nvSpPr>
          <p:spPr bwMode="auto">
            <a:xfrm>
              <a:off x="3479" y="201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897" name="Line 8"/>
            <p:cNvSpPr>
              <a:spLocks noChangeShapeType="1"/>
            </p:cNvSpPr>
            <p:nvPr/>
          </p:nvSpPr>
          <p:spPr bwMode="auto">
            <a:xfrm>
              <a:off x="3689" y="2675"/>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8" name="Line 9"/>
            <p:cNvSpPr>
              <a:spLocks noChangeShapeType="1"/>
            </p:cNvSpPr>
            <p:nvPr/>
          </p:nvSpPr>
          <p:spPr bwMode="auto">
            <a:xfrm flipV="1">
              <a:off x="3762"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899" name="Line 10"/>
            <p:cNvSpPr>
              <a:spLocks noChangeShapeType="1"/>
            </p:cNvSpPr>
            <p:nvPr/>
          </p:nvSpPr>
          <p:spPr bwMode="auto">
            <a:xfrm flipV="1">
              <a:off x="4027" y="267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00" name="Line 11"/>
            <p:cNvSpPr>
              <a:spLocks noChangeShapeType="1"/>
            </p:cNvSpPr>
            <p:nvPr/>
          </p:nvSpPr>
          <p:spPr bwMode="auto">
            <a:xfrm flipV="1">
              <a:off x="4267" y="2488"/>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0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3"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6" y="233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274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4" name="Rectangle 15"/>
            <p:cNvSpPr>
              <a:spLocks noChangeArrowheads="1"/>
            </p:cNvSpPr>
            <p:nvPr/>
          </p:nvSpPr>
          <p:spPr bwMode="auto">
            <a:xfrm>
              <a:off x="3440" y="2669"/>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1</a:t>
              </a:r>
            </a:p>
          </p:txBody>
        </p:sp>
        <p:sp>
          <p:nvSpPr>
            <p:cNvPr id="37905" name="Oval 16"/>
            <p:cNvSpPr>
              <a:spLocks noChangeArrowheads="1"/>
            </p:cNvSpPr>
            <p:nvPr/>
          </p:nvSpPr>
          <p:spPr bwMode="auto">
            <a:xfrm>
              <a:off x="2427" y="2206"/>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06" name="Line 17"/>
            <p:cNvSpPr>
              <a:spLocks noChangeShapeType="1"/>
            </p:cNvSpPr>
            <p:nvPr/>
          </p:nvSpPr>
          <p:spPr bwMode="auto">
            <a:xfrm>
              <a:off x="2630" y="2817"/>
              <a:ext cx="659"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nvGrpSpPr>
            <p:cNvPr id="37907" name="Group 20"/>
            <p:cNvGrpSpPr>
              <a:grpSpLocks/>
            </p:cNvGrpSpPr>
            <p:nvPr/>
          </p:nvGrpSpPr>
          <p:grpSpPr bwMode="auto">
            <a:xfrm>
              <a:off x="3010" y="2527"/>
              <a:ext cx="353" cy="287"/>
              <a:chOff x="3010" y="2527"/>
              <a:chExt cx="353" cy="287"/>
            </a:xfrm>
          </p:grpSpPr>
          <p:sp>
            <p:nvSpPr>
              <p:cNvPr id="37942" name="Line 18"/>
              <p:cNvSpPr>
                <a:spLocks noChangeShapeType="1"/>
              </p:cNvSpPr>
              <p:nvPr/>
            </p:nvSpPr>
            <p:spPr bwMode="auto">
              <a:xfrm flipV="1">
                <a:off x="3186"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3"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0"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8" name="Group 23"/>
            <p:cNvGrpSpPr>
              <a:grpSpLocks/>
            </p:cNvGrpSpPr>
            <p:nvPr/>
          </p:nvGrpSpPr>
          <p:grpSpPr bwMode="auto">
            <a:xfrm>
              <a:off x="2548" y="2527"/>
              <a:ext cx="353" cy="287"/>
              <a:chOff x="2548" y="2527"/>
              <a:chExt cx="353" cy="287"/>
            </a:xfrm>
          </p:grpSpPr>
          <p:sp>
            <p:nvSpPr>
              <p:cNvPr id="37940" name="Line 21"/>
              <p:cNvSpPr>
                <a:spLocks noChangeShapeType="1"/>
              </p:cNvSpPr>
              <p:nvPr/>
            </p:nvSpPr>
            <p:spPr bwMode="auto">
              <a:xfrm flipV="1">
                <a:off x="2724" y="263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41"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8" y="2527"/>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09" name="Group 26"/>
            <p:cNvGrpSpPr>
              <a:grpSpLocks/>
            </p:cNvGrpSpPr>
            <p:nvPr/>
          </p:nvGrpSpPr>
          <p:grpSpPr bwMode="auto">
            <a:xfrm>
              <a:off x="2799" y="2820"/>
              <a:ext cx="353" cy="307"/>
              <a:chOff x="2799" y="2820"/>
              <a:chExt cx="353" cy="307"/>
            </a:xfrm>
          </p:grpSpPr>
          <p:sp>
            <p:nvSpPr>
              <p:cNvPr id="37938" name="Line 24"/>
              <p:cNvSpPr>
                <a:spLocks noChangeShapeType="1"/>
              </p:cNvSpPr>
              <p:nvPr/>
            </p:nvSpPr>
            <p:spPr bwMode="auto">
              <a:xfrm flipV="1">
                <a:off x="2975" y="2820"/>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9"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288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10" name="Rectangle 27"/>
            <p:cNvSpPr>
              <a:spLocks noChangeArrowheads="1"/>
            </p:cNvSpPr>
            <p:nvPr/>
          </p:nvSpPr>
          <p:spPr bwMode="auto">
            <a:xfrm>
              <a:off x="2390" y="2811"/>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4</a:t>
              </a:r>
            </a:p>
          </p:txBody>
        </p:sp>
        <p:sp>
          <p:nvSpPr>
            <p:cNvPr id="37911" name="Line 28"/>
            <p:cNvSpPr>
              <a:spLocks noChangeShapeType="1"/>
            </p:cNvSpPr>
            <p:nvPr/>
          </p:nvSpPr>
          <p:spPr bwMode="auto">
            <a:xfrm flipH="1">
              <a:off x="3597" y="2062"/>
              <a:ext cx="252" cy="285"/>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12" name="Freeform 29"/>
            <p:cNvSpPr>
              <a:spLocks/>
            </p:cNvSpPr>
            <p:nvPr/>
          </p:nvSpPr>
          <p:spPr bwMode="auto">
            <a:xfrm>
              <a:off x="3766" y="2110"/>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3" name="Freeform 30"/>
            <p:cNvSpPr>
              <a:spLocks/>
            </p:cNvSpPr>
            <p:nvPr/>
          </p:nvSpPr>
          <p:spPr bwMode="auto">
            <a:xfrm>
              <a:off x="4019" y="2110"/>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4" name="Freeform 31"/>
            <p:cNvSpPr>
              <a:spLocks/>
            </p:cNvSpPr>
            <p:nvPr/>
          </p:nvSpPr>
          <p:spPr bwMode="auto">
            <a:xfrm>
              <a:off x="4006" y="1564"/>
              <a:ext cx="43" cy="428"/>
            </a:xfrm>
            <a:custGeom>
              <a:avLst/>
              <a:gdLst>
                <a:gd name="T0" fmla="*/ 42 w 43"/>
                <a:gd name="T1" fmla="*/ 0 h 428"/>
                <a:gd name="T2" fmla="*/ 42 w 43"/>
                <a:gd name="T3" fmla="*/ 237 h 428"/>
                <a:gd name="T4" fmla="*/ 0 w 43"/>
                <a:gd name="T5" fmla="*/ 189 h 428"/>
                <a:gd name="T6" fmla="*/ 0 w 43"/>
                <a:gd name="T7" fmla="*/ 427 h 428"/>
                <a:gd name="T8" fmla="*/ 0 60000 65536"/>
                <a:gd name="T9" fmla="*/ 0 60000 65536"/>
                <a:gd name="T10" fmla="*/ 0 60000 65536"/>
                <a:gd name="T11" fmla="*/ 0 60000 65536"/>
                <a:gd name="T12" fmla="*/ 0 w 43"/>
                <a:gd name="T13" fmla="*/ 0 h 428"/>
                <a:gd name="T14" fmla="*/ 43 w 43"/>
                <a:gd name="T15" fmla="*/ 428 h 428"/>
              </a:gdLst>
              <a:ahLst/>
              <a:cxnLst>
                <a:cxn ang="T8">
                  <a:pos x="T0" y="T1"/>
                </a:cxn>
                <a:cxn ang="T9">
                  <a:pos x="T2" y="T3"/>
                </a:cxn>
                <a:cxn ang="T10">
                  <a:pos x="T4" y="T5"/>
                </a:cxn>
                <a:cxn ang="T11">
                  <a:pos x="T6" y="T7"/>
                </a:cxn>
              </a:cxnLst>
              <a:rect l="T12" t="T13" r="T14" b="T15"/>
              <a:pathLst>
                <a:path w="43" h="428">
                  <a:moveTo>
                    <a:pt x="42" y="0"/>
                  </a:moveTo>
                  <a:lnTo>
                    <a:pt x="42"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5" name="Freeform 32"/>
            <p:cNvSpPr>
              <a:spLocks/>
            </p:cNvSpPr>
            <p:nvPr/>
          </p:nvSpPr>
          <p:spPr bwMode="auto">
            <a:xfrm>
              <a:off x="2924" y="1564"/>
              <a:ext cx="44" cy="428"/>
            </a:xfrm>
            <a:custGeom>
              <a:avLst/>
              <a:gdLst>
                <a:gd name="T0" fmla="*/ 43 w 44"/>
                <a:gd name="T1" fmla="*/ 0 h 428"/>
                <a:gd name="T2" fmla="*/ 43 w 44"/>
                <a:gd name="T3" fmla="*/ 237 h 428"/>
                <a:gd name="T4" fmla="*/ 0 w 44"/>
                <a:gd name="T5" fmla="*/ 189 h 428"/>
                <a:gd name="T6" fmla="*/ 0 w 44"/>
                <a:gd name="T7" fmla="*/ 427 h 428"/>
                <a:gd name="T8" fmla="*/ 0 60000 65536"/>
                <a:gd name="T9" fmla="*/ 0 60000 65536"/>
                <a:gd name="T10" fmla="*/ 0 60000 65536"/>
                <a:gd name="T11" fmla="*/ 0 60000 65536"/>
                <a:gd name="T12" fmla="*/ 0 w 44"/>
                <a:gd name="T13" fmla="*/ 0 h 428"/>
                <a:gd name="T14" fmla="*/ 44 w 44"/>
                <a:gd name="T15" fmla="*/ 428 h 428"/>
              </a:gdLst>
              <a:ahLst/>
              <a:cxnLst>
                <a:cxn ang="T8">
                  <a:pos x="T0" y="T1"/>
                </a:cxn>
                <a:cxn ang="T9">
                  <a:pos x="T2" y="T3"/>
                </a:cxn>
                <a:cxn ang="T10">
                  <a:pos x="T4" y="T5"/>
                </a:cxn>
                <a:cxn ang="T11">
                  <a:pos x="T6" y="T7"/>
                </a:cxn>
              </a:cxnLst>
              <a:rect l="T12" t="T13" r="T14" b="T15"/>
              <a:pathLst>
                <a:path w="44" h="428">
                  <a:moveTo>
                    <a:pt x="43" y="0"/>
                  </a:moveTo>
                  <a:lnTo>
                    <a:pt x="43" y="237"/>
                  </a:lnTo>
                  <a:lnTo>
                    <a:pt x="0" y="189"/>
                  </a:lnTo>
                  <a:lnTo>
                    <a:pt x="0" y="42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6" name="Freeform 33"/>
            <p:cNvSpPr>
              <a:spLocks/>
            </p:cNvSpPr>
            <p:nvPr/>
          </p:nvSpPr>
          <p:spPr bwMode="auto">
            <a:xfrm>
              <a:off x="2967" y="2015"/>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7" name="Freeform 34"/>
            <p:cNvSpPr>
              <a:spLocks/>
            </p:cNvSpPr>
            <p:nvPr/>
          </p:nvSpPr>
          <p:spPr bwMode="auto">
            <a:xfrm>
              <a:off x="2967" y="1540"/>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8" name="Freeform 35"/>
            <p:cNvSpPr>
              <a:spLocks/>
            </p:cNvSpPr>
            <p:nvPr/>
          </p:nvSpPr>
          <p:spPr bwMode="auto">
            <a:xfrm>
              <a:off x="4019" y="1351"/>
              <a:ext cx="674" cy="143"/>
            </a:xfrm>
            <a:custGeom>
              <a:avLst/>
              <a:gdLst>
                <a:gd name="T0" fmla="*/ 673 w 674"/>
                <a:gd name="T1" fmla="*/ 0 h 143"/>
                <a:gd name="T2" fmla="*/ 0 w 674"/>
                <a:gd name="T3" fmla="*/ 0 h 143"/>
                <a:gd name="T4" fmla="*/ 0 w 674"/>
                <a:gd name="T5" fmla="*/ 142 h 143"/>
                <a:gd name="T6" fmla="*/ 0 60000 65536"/>
                <a:gd name="T7" fmla="*/ 0 60000 65536"/>
                <a:gd name="T8" fmla="*/ 0 60000 65536"/>
                <a:gd name="T9" fmla="*/ 0 w 674"/>
                <a:gd name="T10" fmla="*/ 0 h 143"/>
                <a:gd name="T11" fmla="*/ 674 w 674"/>
                <a:gd name="T12" fmla="*/ 143 h 143"/>
              </a:gdLst>
              <a:ahLst/>
              <a:cxnLst>
                <a:cxn ang="T6">
                  <a:pos x="T0" y="T1"/>
                </a:cxn>
                <a:cxn ang="T7">
                  <a:pos x="T2" y="T3"/>
                </a:cxn>
                <a:cxn ang="T8">
                  <a:pos x="T4" y="T5"/>
                </a:cxn>
              </a:cxnLst>
              <a:rect l="T9" t="T10" r="T11" b="T12"/>
              <a:pathLst>
                <a:path w="674" h="143">
                  <a:moveTo>
                    <a:pt x="673"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19" name="Line 36"/>
            <p:cNvSpPr>
              <a:spLocks noChangeShapeType="1"/>
            </p:cNvSpPr>
            <p:nvPr/>
          </p:nvSpPr>
          <p:spPr bwMode="auto">
            <a:xfrm flipV="1">
              <a:off x="2963" y="1350"/>
              <a:ext cx="0" cy="18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2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91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 y="143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2"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436"/>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9" y="191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Line 41"/>
            <p:cNvSpPr>
              <a:spLocks noChangeShapeType="1"/>
            </p:cNvSpPr>
            <p:nvPr/>
          </p:nvSpPr>
          <p:spPr bwMode="auto">
            <a:xfrm>
              <a:off x="2386" y="1347"/>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sp>
          <p:nvSpPr>
            <p:cNvPr id="37925" name="Rectangle 42"/>
            <p:cNvSpPr>
              <a:spLocks noChangeArrowheads="1"/>
            </p:cNvSpPr>
            <p:nvPr/>
          </p:nvSpPr>
          <p:spPr bwMode="auto">
            <a:xfrm>
              <a:off x="3011" y="1684"/>
              <a:ext cx="101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0</a:t>
              </a:r>
            </a:p>
            <a:p>
              <a:pPr algn="ctr"/>
              <a:r>
                <a:rPr lang="es-MX" altLang="en-US" sz="1600"/>
                <a:t>Backbone Area</a:t>
              </a:r>
            </a:p>
          </p:txBody>
        </p:sp>
        <p:sp>
          <p:nvSpPr>
            <p:cNvPr id="37926" name="Oval 43"/>
            <p:cNvSpPr>
              <a:spLocks noChangeArrowheads="1"/>
            </p:cNvSpPr>
            <p:nvPr/>
          </p:nvSpPr>
          <p:spPr bwMode="auto">
            <a:xfrm>
              <a:off x="2091" y="640"/>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7927" name="Group 47"/>
            <p:cNvGrpSpPr>
              <a:grpSpLocks/>
            </p:cNvGrpSpPr>
            <p:nvPr/>
          </p:nvGrpSpPr>
          <p:grpSpPr bwMode="auto">
            <a:xfrm>
              <a:off x="2372" y="920"/>
              <a:ext cx="426" cy="424"/>
              <a:chOff x="2372" y="920"/>
              <a:chExt cx="426" cy="424"/>
            </a:xfrm>
          </p:grpSpPr>
          <p:sp>
            <p:nvSpPr>
              <p:cNvPr id="37935" name="Line 44"/>
              <p:cNvSpPr>
                <a:spLocks noChangeShapeType="1"/>
              </p:cNvSpPr>
              <p:nvPr/>
            </p:nvSpPr>
            <p:spPr bwMode="auto">
              <a:xfrm flipV="1">
                <a:off x="2585" y="924"/>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6"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 y="100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7" name="Line 46"/>
              <p:cNvSpPr>
                <a:spLocks noChangeShapeType="1"/>
              </p:cNvSpPr>
              <p:nvPr/>
            </p:nvSpPr>
            <p:spPr bwMode="auto">
              <a:xfrm>
                <a:off x="2372" y="920"/>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sp>
          <p:nvSpPr>
            <p:cNvPr id="37928" name="Rectangle 48"/>
            <p:cNvSpPr>
              <a:spLocks noChangeArrowheads="1"/>
            </p:cNvSpPr>
            <p:nvPr/>
          </p:nvSpPr>
          <p:spPr bwMode="auto">
            <a:xfrm>
              <a:off x="2304" y="1385"/>
              <a:ext cx="53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2</a:t>
              </a:r>
            </a:p>
          </p:txBody>
        </p:sp>
        <p:sp>
          <p:nvSpPr>
            <p:cNvPr id="37929" name="Oval 49"/>
            <p:cNvSpPr>
              <a:spLocks noChangeArrowheads="1"/>
            </p:cNvSpPr>
            <p:nvPr/>
          </p:nvSpPr>
          <p:spPr bwMode="auto">
            <a:xfrm>
              <a:off x="3941" y="617"/>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65629" tIns="82814" rIns="165629" bIns="82814">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7930" name="Rectangle 50"/>
            <p:cNvSpPr>
              <a:spLocks noChangeArrowheads="1"/>
            </p:cNvSpPr>
            <p:nvPr/>
          </p:nvSpPr>
          <p:spPr bwMode="auto">
            <a:xfrm>
              <a:off x="4176" y="1404"/>
              <a:ext cx="53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65629" tIns="82814" rIns="165629" bIns="82814">
              <a:spAutoFit/>
            </a:bodyPr>
            <a:lstStyle>
              <a:lvl1pPr defTabSz="1028700"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1028700"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Area 3</a:t>
              </a:r>
            </a:p>
          </p:txBody>
        </p:sp>
        <p:grpSp>
          <p:nvGrpSpPr>
            <p:cNvPr id="37931" name="Group 54"/>
            <p:cNvGrpSpPr>
              <a:grpSpLocks/>
            </p:cNvGrpSpPr>
            <p:nvPr/>
          </p:nvGrpSpPr>
          <p:grpSpPr bwMode="auto">
            <a:xfrm>
              <a:off x="4233" y="917"/>
              <a:ext cx="426" cy="424"/>
              <a:chOff x="4233" y="917"/>
              <a:chExt cx="426" cy="424"/>
            </a:xfrm>
          </p:grpSpPr>
          <p:sp>
            <p:nvSpPr>
              <p:cNvPr id="37932" name="Line 51"/>
              <p:cNvSpPr>
                <a:spLocks noChangeShapeType="1"/>
              </p:cNvSpPr>
              <p:nvPr/>
            </p:nvSpPr>
            <p:spPr bwMode="auto">
              <a:xfrm flipV="1">
                <a:off x="4446" y="921"/>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pic>
            <p:nvPicPr>
              <p:cNvPr id="37933"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9" y="1006"/>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4" name="Line 53"/>
              <p:cNvSpPr>
                <a:spLocks noChangeShapeType="1"/>
              </p:cNvSpPr>
              <p:nvPr/>
            </p:nvSpPr>
            <p:spPr bwMode="auto">
              <a:xfrm>
                <a:off x="4233" y="917"/>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65629" tIns="82814" rIns="165629" bIns="82814">
                <a:spAutoFit/>
              </a:bodyPr>
              <a:lstStyle/>
              <a:p>
                <a:endParaRPr lang="en-US"/>
              </a:p>
            </p:txBody>
          </p:sp>
        </p:grpSp>
      </p:grpSp>
    </p:spTree>
    <p:extLst>
      <p:ext uri="{BB962C8B-B14F-4D97-AF65-F5344CB8AC3E}">
        <p14:creationId xmlns:p14="http://schemas.microsoft.com/office/powerpoint/2010/main" val="250625529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61988" y="6223000"/>
            <a:ext cx="19542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39" name="Rectangle 3"/>
          <p:cNvSpPr>
            <a:spLocks noGrp="1" noChangeArrowheads="1"/>
          </p:cNvSpPr>
          <p:nvPr>
            <p:ph type="title"/>
          </p:nvPr>
        </p:nvSpPr>
        <p:spPr/>
        <p:txBody>
          <a:bodyPr lIns="71412" tIns="35706" rIns="71412" bIns="35706"/>
          <a:lstStyle/>
          <a:p>
            <a:r>
              <a:rPr lang="en-US" altLang="en-US" smtClean="0"/>
              <a:t>Router Classification</a:t>
            </a:r>
          </a:p>
        </p:txBody>
      </p:sp>
      <p:sp>
        <p:nvSpPr>
          <p:cNvPr id="39940" name="Rectangle 4"/>
          <p:cNvSpPr>
            <a:spLocks noGrp="1" noChangeArrowheads="1"/>
          </p:cNvSpPr>
          <p:nvPr>
            <p:ph idx="1"/>
          </p:nvPr>
        </p:nvSpPr>
        <p:spPr>
          <a:xfrm>
            <a:off x="5637213" y="3857625"/>
            <a:ext cx="3327400" cy="2143125"/>
          </a:xfrm>
        </p:spPr>
        <p:txBody>
          <a:bodyPr lIns="71412" tIns="35706" rIns="71412" bIns="35706"/>
          <a:lstStyle/>
          <a:p>
            <a:pPr marL="254000" indent="-254000" defTabSz="627063">
              <a:lnSpc>
                <a:spcPct val="85000"/>
              </a:lnSpc>
            </a:pPr>
            <a:r>
              <a:rPr lang="en-US" altLang="en-US" sz="2000" smtClean="0"/>
              <a:t>Internal Router (IR)</a:t>
            </a:r>
          </a:p>
          <a:p>
            <a:pPr marL="254000" indent="-254000" defTabSz="627063">
              <a:lnSpc>
                <a:spcPct val="85000"/>
              </a:lnSpc>
            </a:pPr>
            <a:r>
              <a:rPr lang="en-US" altLang="en-US" sz="2000" smtClean="0"/>
              <a:t>Area Border Router (ABR)</a:t>
            </a:r>
          </a:p>
          <a:p>
            <a:pPr marL="254000" indent="-254000" defTabSz="627063">
              <a:lnSpc>
                <a:spcPct val="85000"/>
              </a:lnSpc>
            </a:pPr>
            <a:r>
              <a:rPr lang="en-US" altLang="en-US" sz="2000" smtClean="0"/>
              <a:t>Backbone Router (BR)</a:t>
            </a:r>
          </a:p>
          <a:p>
            <a:pPr marL="254000" indent="-254000" defTabSz="627063">
              <a:lnSpc>
                <a:spcPct val="85000"/>
              </a:lnSpc>
            </a:pPr>
            <a:r>
              <a:rPr lang="en-US" altLang="en-US" sz="2000" smtClean="0"/>
              <a:t>Autonomous System Border Router (ASBR)</a:t>
            </a:r>
          </a:p>
        </p:txBody>
      </p:sp>
      <p:sp>
        <p:nvSpPr>
          <p:cNvPr id="39941" name="Rectangle 5"/>
          <p:cNvSpPr>
            <a:spLocks noChangeArrowheads="1"/>
          </p:cNvSpPr>
          <p:nvPr/>
        </p:nvSpPr>
        <p:spPr bwMode="auto">
          <a:xfrm>
            <a:off x="1714500" y="5143500"/>
            <a:ext cx="69373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1</a:t>
            </a:r>
          </a:p>
        </p:txBody>
      </p:sp>
      <p:sp>
        <p:nvSpPr>
          <p:cNvPr id="39942" name="Freeform 6"/>
          <p:cNvSpPr>
            <a:spLocks/>
          </p:cNvSpPr>
          <p:nvPr/>
        </p:nvSpPr>
        <p:spPr bwMode="auto">
          <a:xfrm>
            <a:off x="4500563" y="2714625"/>
            <a:ext cx="1054100" cy="255588"/>
          </a:xfrm>
          <a:custGeom>
            <a:avLst/>
            <a:gdLst>
              <a:gd name="T0" fmla="*/ 589 w 590"/>
              <a:gd name="T1" fmla="*/ 0 h 143"/>
              <a:gd name="T2" fmla="*/ 0 w 590"/>
              <a:gd name="T3" fmla="*/ 0 h 143"/>
              <a:gd name="T4" fmla="*/ 0 w 590"/>
              <a:gd name="T5" fmla="*/ 142 h 143"/>
              <a:gd name="T6" fmla="*/ 0 60000 65536"/>
              <a:gd name="T7" fmla="*/ 0 60000 65536"/>
              <a:gd name="T8" fmla="*/ 0 60000 65536"/>
              <a:gd name="T9" fmla="*/ 0 w 590"/>
              <a:gd name="T10" fmla="*/ 0 h 143"/>
              <a:gd name="T11" fmla="*/ 590 w 590"/>
              <a:gd name="T12" fmla="*/ 143 h 143"/>
            </a:gdLst>
            <a:ahLst/>
            <a:cxnLst>
              <a:cxn ang="T6">
                <a:pos x="T0" y="T1"/>
              </a:cxn>
              <a:cxn ang="T7">
                <a:pos x="T2" y="T3"/>
              </a:cxn>
              <a:cxn ang="T8">
                <a:pos x="T4" y="T5"/>
              </a:cxn>
            </a:cxnLst>
            <a:rect l="T9" t="T10" r="T11" b="T12"/>
            <a:pathLst>
              <a:path w="590" h="143">
                <a:moveTo>
                  <a:pt x="589" y="0"/>
                </a:moveTo>
                <a:lnTo>
                  <a:pt x="0" y="0"/>
                </a:lnTo>
                <a:lnTo>
                  <a:pt x="0" y="142"/>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3" name="Rectangle 7"/>
          <p:cNvSpPr>
            <a:spLocks noChangeArrowheads="1"/>
          </p:cNvSpPr>
          <p:nvPr/>
        </p:nvSpPr>
        <p:spPr bwMode="auto">
          <a:xfrm>
            <a:off x="4357688" y="4071938"/>
            <a:ext cx="8048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IR/BR</a:t>
            </a:r>
          </a:p>
        </p:txBody>
      </p:sp>
      <p:grpSp>
        <p:nvGrpSpPr>
          <p:cNvPr id="39944" name="Group 48"/>
          <p:cNvGrpSpPr>
            <a:grpSpLocks/>
          </p:cNvGrpSpPr>
          <p:nvPr/>
        </p:nvGrpSpPr>
        <p:grpSpPr bwMode="auto">
          <a:xfrm>
            <a:off x="142875" y="1428750"/>
            <a:ext cx="5992813" cy="4357688"/>
            <a:chOff x="337" y="760"/>
            <a:chExt cx="3356" cy="2441"/>
          </a:xfrm>
        </p:grpSpPr>
        <p:sp>
          <p:nvSpPr>
            <p:cNvPr id="39945" name="Freeform 8"/>
            <p:cNvSpPr>
              <a:spLocks/>
            </p:cNvSpPr>
            <p:nvPr/>
          </p:nvSpPr>
          <p:spPr bwMode="auto">
            <a:xfrm>
              <a:off x="496" y="2538"/>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6" name="Oval 9"/>
            <p:cNvSpPr>
              <a:spLocks noChangeArrowheads="1"/>
            </p:cNvSpPr>
            <p:nvPr/>
          </p:nvSpPr>
          <p:spPr bwMode="auto">
            <a:xfrm>
              <a:off x="1177" y="2159"/>
              <a:ext cx="1002" cy="104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47" name="Line 10"/>
            <p:cNvSpPr>
              <a:spLocks noChangeShapeType="1"/>
            </p:cNvSpPr>
            <p:nvPr/>
          </p:nvSpPr>
          <p:spPr bwMode="auto">
            <a:xfrm>
              <a:off x="1387" y="2818"/>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8" name="Line 11"/>
            <p:cNvSpPr>
              <a:spLocks noChangeShapeType="1"/>
            </p:cNvSpPr>
            <p:nvPr/>
          </p:nvSpPr>
          <p:spPr bwMode="auto">
            <a:xfrm flipV="1">
              <a:off x="1460"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49" name="Line 12"/>
            <p:cNvSpPr>
              <a:spLocks noChangeShapeType="1"/>
            </p:cNvSpPr>
            <p:nvPr/>
          </p:nvSpPr>
          <p:spPr bwMode="auto">
            <a:xfrm flipV="1">
              <a:off x="1724" y="282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50" name="Line 13"/>
            <p:cNvSpPr>
              <a:spLocks noChangeShapeType="1"/>
            </p:cNvSpPr>
            <p:nvPr/>
          </p:nvSpPr>
          <p:spPr bwMode="auto">
            <a:xfrm flipV="1">
              <a:off x="1965" y="2631"/>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51"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1"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2"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4" y="2480"/>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8" y="2883"/>
              <a:ext cx="35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4" name="Freeform 17"/>
            <p:cNvSpPr>
              <a:spLocks/>
            </p:cNvSpPr>
            <p:nvPr/>
          </p:nvSpPr>
          <p:spPr bwMode="auto">
            <a:xfrm>
              <a:off x="1464" y="2253"/>
              <a:ext cx="254" cy="238"/>
            </a:xfrm>
            <a:custGeom>
              <a:avLst/>
              <a:gdLst>
                <a:gd name="T0" fmla="*/ 0 w 254"/>
                <a:gd name="T1" fmla="*/ 237 h 238"/>
                <a:gd name="T2" fmla="*/ 126 w 254"/>
                <a:gd name="T3" fmla="*/ 94 h 238"/>
                <a:gd name="T4" fmla="*/ 126 w 254"/>
                <a:gd name="T5" fmla="*/ 142 h 238"/>
                <a:gd name="T6" fmla="*/ 253 w 254"/>
                <a:gd name="T7" fmla="*/ 0 h 238"/>
                <a:gd name="T8" fmla="*/ 0 60000 65536"/>
                <a:gd name="T9" fmla="*/ 0 60000 65536"/>
                <a:gd name="T10" fmla="*/ 0 60000 65536"/>
                <a:gd name="T11" fmla="*/ 0 60000 65536"/>
                <a:gd name="T12" fmla="*/ 0 w 254"/>
                <a:gd name="T13" fmla="*/ 0 h 238"/>
                <a:gd name="T14" fmla="*/ 254 w 254"/>
                <a:gd name="T15" fmla="*/ 238 h 238"/>
              </a:gdLst>
              <a:ahLst/>
              <a:cxnLst>
                <a:cxn ang="T8">
                  <a:pos x="T0" y="T1"/>
                </a:cxn>
                <a:cxn ang="T9">
                  <a:pos x="T2" y="T3"/>
                </a:cxn>
                <a:cxn ang="T10">
                  <a:pos x="T4" y="T5"/>
                </a:cxn>
                <a:cxn ang="T11">
                  <a:pos x="T6" y="T7"/>
                </a:cxn>
              </a:cxnLst>
              <a:rect l="T12" t="T13" r="T14" b="T15"/>
              <a:pathLst>
                <a:path w="254" h="238">
                  <a:moveTo>
                    <a:pt x="0" y="237"/>
                  </a:moveTo>
                  <a:lnTo>
                    <a:pt x="126" y="94"/>
                  </a:lnTo>
                  <a:lnTo>
                    <a:pt x="126" y="142"/>
                  </a:lnTo>
                  <a:lnTo>
                    <a:pt x="253"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5" name="Freeform 18"/>
            <p:cNvSpPr>
              <a:spLocks/>
            </p:cNvSpPr>
            <p:nvPr/>
          </p:nvSpPr>
          <p:spPr bwMode="auto">
            <a:xfrm>
              <a:off x="1717" y="2253"/>
              <a:ext cx="253" cy="238"/>
            </a:xfrm>
            <a:custGeom>
              <a:avLst/>
              <a:gdLst>
                <a:gd name="T0" fmla="*/ 252 w 253"/>
                <a:gd name="T1" fmla="*/ 237 h 238"/>
                <a:gd name="T2" fmla="*/ 126 w 253"/>
                <a:gd name="T3" fmla="*/ 94 h 238"/>
                <a:gd name="T4" fmla="*/ 126 w 253"/>
                <a:gd name="T5" fmla="*/ 142 h 238"/>
                <a:gd name="T6" fmla="*/ 0 w 253"/>
                <a:gd name="T7" fmla="*/ 0 h 238"/>
                <a:gd name="T8" fmla="*/ 0 60000 65536"/>
                <a:gd name="T9" fmla="*/ 0 60000 65536"/>
                <a:gd name="T10" fmla="*/ 0 60000 65536"/>
                <a:gd name="T11" fmla="*/ 0 60000 65536"/>
                <a:gd name="T12" fmla="*/ 0 w 253"/>
                <a:gd name="T13" fmla="*/ 0 h 238"/>
                <a:gd name="T14" fmla="*/ 253 w 253"/>
                <a:gd name="T15" fmla="*/ 238 h 238"/>
              </a:gdLst>
              <a:ahLst/>
              <a:cxnLst>
                <a:cxn ang="T8">
                  <a:pos x="T0" y="T1"/>
                </a:cxn>
                <a:cxn ang="T9">
                  <a:pos x="T2" y="T3"/>
                </a:cxn>
                <a:cxn ang="T10">
                  <a:pos x="T4" y="T5"/>
                </a:cxn>
                <a:cxn ang="T11">
                  <a:pos x="T6" y="T7"/>
                </a:cxn>
              </a:cxnLst>
              <a:rect l="T12" t="T13" r="T14" b="T15"/>
              <a:pathLst>
                <a:path w="253" h="238">
                  <a:moveTo>
                    <a:pt x="252" y="237"/>
                  </a:moveTo>
                  <a:lnTo>
                    <a:pt x="126" y="94"/>
                  </a:lnTo>
                  <a:lnTo>
                    <a:pt x="126" y="142"/>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56" name="Line 19"/>
            <p:cNvSpPr>
              <a:spLocks noChangeShapeType="1"/>
            </p:cNvSpPr>
            <p:nvPr/>
          </p:nvSpPr>
          <p:spPr bwMode="auto">
            <a:xfrm flipV="1">
              <a:off x="1713" y="1493"/>
              <a:ext cx="0" cy="184"/>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nvGrpSpPr>
            <p:cNvPr id="39957" name="Group 27"/>
            <p:cNvGrpSpPr>
              <a:grpSpLocks/>
            </p:cNvGrpSpPr>
            <p:nvPr/>
          </p:nvGrpSpPr>
          <p:grpSpPr bwMode="auto">
            <a:xfrm>
              <a:off x="1604" y="1499"/>
              <a:ext cx="1350" cy="844"/>
              <a:chOff x="1604" y="1499"/>
              <a:chExt cx="1350" cy="844"/>
            </a:xfrm>
          </p:grpSpPr>
          <p:sp>
            <p:nvSpPr>
              <p:cNvPr id="39978" name="Oval 20"/>
              <p:cNvSpPr>
                <a:spLocks noChangeArrowheads="1"/>
              </p:cNvSpPr>
              <p:nvPr/>
            </p:nvSpPr>
            <p:spPr bwMode="auto">
              <a:xfrm>
                <a:off x="1604" y="1499"/>
                <a:ext cx="1325" cy="844"/>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79" name="Freeform 21"/>
              <p:cNvSpPr>
                <a:spLocks/>
              </p:cNvSpPr>
              <p:nvPr/>
            </p:nvSpPr>
            <p:spPr bwMode="auto">
              <a:xfrm>
                <a:off x="2756" y="1708"/>
                <a:ext cx="43" cy="427"/>
              </a:xfrm>
              <a:custGeom>
                <a:avLst/>
                <a:gdLst>
                  <a:gd name="T0" fmla="*/ 42 w 43"/>
                  <a:gd name="T1" fmla="*/ 0 h 427"/>
                  <a:gd name="T2" fmla="*/ 42 w 43"/>
                  <a:gd name="T3" fmla="*/ 236 h 427"/>
                  <a:gd name="T4" fmla="*/ 0 w 43"/>
                  <a:gd name="T5" fmla="*/ 189 h 427"/>
                  <a:gd name="T6" fmla="*/ 0 w 43"/>
                  <a:gd name="T7" fmla="*/ 426 h 427"/>
                  <a:gd name="T8" fmla="*/ 0 60000 65536"/>
                  <a:gd name="T9" fmla="*/ 0 60000 65536"/>
                  <a:gd name="T10" fmla="*/ 0 60000 65536"/>
                  <a:gd name="T11" fmla="*/ 0 60000 65536"/>
                  <a:gd name="T12" fmla="*/ 0 w 43"/>
                  <a:gd name="T13" fmla="*/ 0 h 427"/>
                  <a:gd name="T14" fmla="*/ 43 w 43"/>
                  <a:gd name="T15" fmla="*/ 427 h 427"/>
                </a:gdLst>
                <a:ahLst/>
                <a:cxnLst>
                  <a:cxn ang="T8">
                    <a:pos x="T0" y="T1"/>
                  </a:cxn>
                  <a:cxn ang="T9">
                    <a:pos x="T2" y="T3"/>
                  </a:cxn>
                  <a:cxn ang="T10">
                    <a:pos x="T4" y="T5"/>
                  </a:cxn>
                  <a:cxn ang="T11">
                    <a:pos x="T6" y="T7"/>
                  </a:cxn>
                </a:cxnLst>
                <a:rect l="T12" t="T13" r="T14" b="T15"/>
                <a:pathLst>
                  <a:path w="43" h="427">
                    <a:moveTo>
                      <a:pt x="42" y="0"/>
                    </a:moveTo>
                    <a:lnTo>
                      <a:pt x="42"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0" name="Freeform 22"/>
              <p:cNvSpPr>
                <a:spLocks/>
              </p:cNvSpPr>
              <p:nvPr/>
            </p:nvSpPr>
            <p:spPr bwMode="auto">
              <a:xfrm>
                <a:off x="1674" y="1708"/>
                <a:ext cx="44" cy="427"/>
              </a:xfrm>
              <a:custGeom>
                <a:avLst/>
                <a:gdLst>
                  <a:gd name="T0" fmla="*/ 43 w 44"/>
                  <a:gd name="T1" fmla="*/ 0 h 427"/>
                  <a:gd name="T2" fmla="*/ 43 w 44"/>
                  <a:gd name="T3" fmla="*/ 236 h 427"/>
                  <a:gd name="T4" fmla="*/ 0 w 44"/>
                  <a:gd name="T5" fmla="*/ 189 h 427"/>
                  <a:gd name="T6" fmla="*/ 0 w 44"/>
                  <a:gd name="T7" fmla="*/ 426 h 427"/>
                  <a:gd name="T8" fmla="*/ 0 60000 65536"/>
                  <a:gd name="T9" fmla="*/ 0 60000 65536"/>
                  <a:gd name="T10" fmla="*/ 0 60000 65536"/>
                  <a:gd name="T11" fmla="*/ 0 60000 65536"/>
                  <a:gd name="T12" fmla="*/ 0 w 44"/>
                  <a:gd name="T13" fmla="*/ 0 h 427"/>
                  <a:gd name="T14" fmla="*/ 44 w 44"/>
                  <a:gd name="T15" fmla="*/ 427 h 427"/>
                </a:gdLst>
                <a:ahLst/>
                <a:cxnLst>
                  <a:cxn ang="T8">
                    <a:pos x="T0" y="T1"/>
                  </a:cxn>
                  <a:cxn ang="T9">
                    <a:pos x="T2" y="T3"/>
                  </a:cxn>
                  <a:cxn ang="T10">
                    <a:pos x="T4" y="T5"/>
                  </a:cxn>
                  <a:cxn ang="T11">
                    <a:pos x="T6" y="T7"/>
                  </a:cxn>
                </a:cxnLst>
                <a:rect l="T12" t="T13" r="T14" b="T15"/>
                <a:pathLst>
                  <a:path w="44" h="427">
                    <a:moveTo>
                      <a:pt x="43" y="0"/>
                    </a:moveTo>
                    <a:lnTo>
                      <a:pt x="43" y="236"/>
                    </a:lnTo>
                    <a:lnTo>
                      <a:pt x="0" y="189"/>
                    </a:lnTo>
                    <a:lnTo>
                      <a:pt x="0" y="426"/>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1" name="Freeform 23"/>
              <p:cNvSpPr>
                <a:spLocks/>
              </p:cNvSpPr>
              <p:nvPr/>
            </p:nvSpPr>
            <p:spPr bwMode="auto">
              <a:xfrm>
                <a:off x="1717" y="2158"/>
                <a:ext cx="1053" cy="49"/>
              </a:xfrm>
              <a:custGeom>
                <a:avLst/>
                <a:gdLst>
                  <a:gd name="T0" fmla="*/ 0 w 1053"/>
                  <a:gd name="T1" fmla="*/ 0 h 49"/>
                  <a:gd name="T2" fmla="*/ 547 w 1053"/>
                  <a:gd name="T3" fmla="*/ 0 h 49"/>
                  <a:gd name="T4" fmla="*/ 504 w 1053"/>
                  <a:gd name="T5" fmla="*/ 48 h 49"/>
                  <a:gd name="T6" fmla="*/ 1052 w 1053"/>
                  <a:gd name="T7" fmla="*/ 48 h 49"/>
                  <a:gd name="T8" fmla="*/ 0 60000 65536"/>
                  <a:gd name="T9" fmla="*/ 0 60000 65536"/>
                  <a:gd name="T10" fmla="*/ 0 60000 65536"/>
                  <a:gd name="T11" fmla="*/ 0 60000 65536"/>
                  <a:gd name="T12" fmla="*/ 0 w 1053"/>
                  <a:gd name="T13" fmla="*/ 0 h 49"/>
                  <a:gd name="T14" fmla="*/ 1053 w 1053"/>
                  <a:gd name="T15" fmla="*/ 49 h 49"/>
                </a:gdLst>
                <a:ahLst/>
                <a:cxnLst>
                  <a:cxn ang="T8">
                    <a:pos x="T0" y="T1"/>
                  </a:cxn>
                  <a:cxn ang="T9">
                    <a:pos x="T2" y="T3"/>
                  </a:cxn>
                  <a:cxn ang="T10">
                    <a:pos x="T4" y="T5"/>
                  </a:cxn>
                  <a:cxn ang="T11">
                    <a:pos x="T6" y="T7"/>
                  </a:cxn>
                </a:cxnLst>
                <a:rect l="T12" t="T13" r="T14" b="T15"/>
                <a:pathLst>
                  <a:path w="1053" h="49">
                    <a:moveTo>
                      <a:pt x="0" y="0"/>
                    </a:moveTo>
                    <a:lnTo>
                      <a:pt x="547" y="0"/>
                    </a:lnTo>
                    <a:lnTo>
                      <a:pt x="504" y="48"/>
                    </a:lnTo>
                    <a:lnTo>
                      <a:pt x="1052" y="48"/>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82" name="Freeform 24"/>
              <p:cNvSpPr>
                <a:spLocks/>
              </p:cNvSpPr>
              <p:nvPr/>
            </p:nvSpPr>
            <p:spPr bwMode="auto">
              <a:xfrm>
                <a:off x="1717" y="1684"/>
                <a:ext cx="1053" cy="48"/>
              </a:xfrm>
              <a:custGeom>
                <a:avLst/>
                <a:gdLst>
                  <a:gd name="T0" fmla="*/ 0 w 1053"/>
                  <a:gd name="T1" fmla="*/ 0 h 48"/>
                  <a:gd name="T2" fmla="*/ 547 w 1053"/>
                  <a:gd name="T3" fmla="*/ 0 h 48"/>
                  <a:gd name="T4" fmla="*/ 504 w 1053"/>
                  <a:gd name="T5" fmla="*/ 47 h 48"/>
                  <a:gd name="T6" fmla="*/ 1052 w 1053"/>
                  <a:gd name="T7" fmla="*/ 47 h 48"/>
                  <a:gd name="T8" fmla="*/ 0 60000 65536"/>
                  <a:gd name="T9" fmla="*/ 0 60000 65536"/>
                  <a:gd name="T10" fmla="*/ 0 60000 65536"/>
                  <a:gd name="T11" fmla="*/ 0 60000 65536"/>
                  <a:gd name="T12" fmla="*/ 0 w 1053"/>
                  <a:gd name="T13" fmla="*/ 0 h 48"/>
                  <a:gd name="T14" fmla="*/ 1053 w 1053"/>
                  <a:gd name="T15" fmla="*/ 48 h 48"/>
                </a:gdLst>
                <a:ahLst/>
                <a:cxnLst>
                  <a:cxn ang="T8">
                    <a:pos x="T0" y="T1"/>
                  </a:cxn>
                  <a:cxn ang="T9">
                    <a:pos x="T2" y="T3"/>
                  </a:cxn>
                  <a:cxn ang="T10">
                    <a:pos x="T4" y="T5"/>
                  </a:cxn>
                  <a:cxn ang="T11">
                    <a:pos x="T6" y="T7"/>
                  </a:cxn>
                </a:cxnLst>
                <a:rect l="T12" t="T13" r="T14" b="T15"/>
                <a:pathLst>
                  <a:path w="1053" h="48">
                    <a:moveTo>
                      <a:pt x="0" y="0"/>
                    </a:moveTo>
                    <a:lnTo>
                      <a:pt x="547" y="0"/>
                    </a:lnTo>
                    <a:lnTo>
                      <a:pt x="504" y="47"/>
                    </a:lnTo>
                    <a:lnTo>
                      <a:pt x="1052" y="47"/>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39983"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2053"/>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84"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0" y="1579"/>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9958"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1579"/>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9" y="2053"/>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0" name="Line 30"/>
            <p:cNvSpPr>
              <a:spLocks noChangeShapeType="1"/>
            </p:cNvSpPr>
            <p:nvPr/>
          </p:nvSpPr>
          <p:spPr bwMode="auto">
            <a:xfrm>
              <a:off x="1136" y="1490"/>
              <a:ext cx="651"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sp>
          <p:nvSpPr>
            <p:cNvPr id="39961" name="Rectangle 31"/>
            <p:cNvSpPr>
              <a:spLocks noChangeArrowheads="1"/>
            </p:cNvSpPr>
            <p:nvPr/>
          </p:nvSpPr>
          <p:spPr bwMode="auto">
            <a:xfrm>
              <a:off x="2171" y="1925"/>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39962" name="Oval 32"/>
            <p:cNvSpPr>
              <a:spLocks noChangeArrowheads="1"/>
            </p:cNvSpPr>
            <p:nvPr/>
          </p:nvSpPr>
          <p:spPr bwMode="auto">
            <a:xfrm>
              <a:off x="841" y="784"/>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39963" name="Group 36"/>
            <p:cNvGrpSpPr>
              <a:grpSpLocks/>
            </p:cNvGrpSpPr>
            <p:nvPr/>
          </p:nvGrpSpPr>
          <p:grpSpPr bwMode="auto">
            <a:xfrm>
              <a:off x="1122" y="1063"/>
              <a:ext cx="426" cy="424"/>
              <a:chOff x="1122" y="1063"/>
              <a:chExt cx="426" cy="424"/>
            </a:xfrm>
          </p:grpSpPr>
          <p:sp>
            <p:nvSpPr>
              <p:cNvPr id="39975" name="Line 33"/>
              <p:cNvSpPr>
                <a:spLocks noChangeShapeType="1"/>
              </p:cNvSpPr>
              <p:nvPr/>
            </p:nvSpPr>
            <p:spPr bwMode="auto">
              <a:xfrm flipV="1">
                <a:off x="1335" y="1067"/>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6"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9" y="1152"/>
                <a:ext cx="35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7" name="Line 35"/>
              <p:cNvSpPr>
                <a:spLocks noChangeShapeType="1"/>
              </p:cNvSpPr>
              <p:nvPr/>
            </p:nvSpPr>
            <p:spPr bwMode="auto">
              <a:xfrm>
                <a:off x="1122" y="1063"/>
                <a:ext cx="42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sp>
          <p:nvSpPr>
            <p:cNvPr id="39964" name="Rectangle 37"/>
            <p:cNvSpPr>
              <a:spLocks noChangeArrowheads="1"/>
            </p:cNvSpPr>
            <p:nvPr/>
          </p:nvSpPr>
          <p:spPr bwMode="auto">
            <a:xfrm>
              <a:off x="1075" y="1533"/>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39965" name="Oval 38"/>
            <p:cNvSpPr>
              <a:spLocks noChangeArrowheads="1"/>
            </p:cNvSpPr>
            <p:nvPr/>
          </p:nvSpPr>
          <p:spPr bwMode="auto">
            <a:xfrm>
              <a:off x="2691" y="760"/>
              <a:ext cx="1002" cy="1041"/>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lIns="184190" tIns="90290" rIns="184190" bIns="90290">
              <a:spAutoFit/>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39966" name="Rectangle 39"/>
            <p:cNvSpPr>
              <a:spLocks noChangeArrowheads="1"/>
            </p:cNvSpPr>
            <p:nvPr/>
          </p:nvSpPr>
          <p:spPr bwMode="auto">
            <a:xfrm>
              <a:off x="2937" y="1520"/>
              <a:ext cx="49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39967" name="Rectangle 40"/>
            <p:cNvSpPr>
              <a:spLocks noChangeArrowheads="1"/>
            </p:cNvSpPr>
            <p:nvPr/>
          </p:nvSpPr>
          <p:spPr bwMode="auto">
            <a:xfrm>
              <a:off x="1426" y="1152"/>
              <a:ext cx="3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IR</a:t>
              </a:r>
            </a:p>
          </p:txBody>
        </p:sp>
        <p:sp>
          <p:nvSpPr>
            <p:cNvPr id="39968" name="Rectangle 41"/>
            <p:cNvSpPr>
              <a:spLocks noChangeArrowheads="1"/>
            </p:cNvSpPr>
            <p:nvPr/>
          </p:nvSpPr>
          <p:spPr bwMode="auto">
            <a:xfrm>
              <a:off x="1657" y="1720"/>
              <a:ext cx="70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ABR/BR</a:t>
              </a:r>
            </a:p>
          </p:txBody>
        </p:sp>
        <p:sp>
          <p:nvSpPr>
            <p:cNvPr id="39969" name="Rectangle 42"/>
            <p:cNvSpPr>
              <a:spLocks noChangeArrowheads="1"/>
            </p:cNvSpPr>
            <p:nvPr/>
          </p:nvSpPr>
          <p:spPr bwMode="auto">
            <a:xfrm>
              <a:off x="337" y="2603"/>
              <a:ext cx="83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39970" name="Rectangle 43"/>
            <p:cNvSpPr>
              <a:spLocks noChangeArrowheads="1"/>
            </p:cNvSpPr>
            <p:nvPr/>
          </p:nvSpPr>
          <p:spPr bwMode="auto">
            <a:xfrm>
              <a:off x="930" y="2290"/>
              <a:ext cx="5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84190" tIns="90290" rIns="184190" bIns="90290">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39971" name="Group 47"/>
            <p:cNvGrpSpPr>
              <a:grpSpLocks/>
            </p:cNvGrpSpPr>
            <p:nvPr/>
          </p:nvGrpSpPr>
          <p:grpSpPr bwMode="auto">
            <a:xfrm>
              <a:off x="2983" y="1061"/>
              <a:ext cx="427" cy="424"/>
              <a:chOff x="2983" y="1061"/>
              <a:chExt cx="427" cy="424"/>
            </a:xfrm>
          </p:grpSpPr>
          <p:sp>
            <p:nvSpPr>
              <p:cNvPr id="39972" name="Line 44"/>
              <p:cNvSpPr>
                <a:spLocks noChangeShapeType="1"/>
              </p:cNvSpPr>
              <p:nvPr/>
            </p:nvSpPr>
            <p:spPr bwMode="auto">
              <a:xfrm flipV="1">
                <a:off x="3197" y="1065"/>
                <a:ext cx="0" cy="42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pic>
            <p:nvPicPr>
              <p:cNvPr id="39973" name="Picture 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0" y="1150"/>
                <a:ext cx="35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4" name="Line 46"/>
              <p:cNvSpPr>
                <a:spLocks noChangeShapeType="1"/>
              </p:cNvSpPr>
              <p:nvPr/>
            </p:nvSpPr>
            <p:spPr bwMode="auto">
              <a:xfrm>
                <a:off x="2983" y="1061"/>
                <a:ext cx="42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lIns="184190" tIns="90290" rIns="184190" bIns="90290">
                <a:spAutoFit/>
              </a:bodyPr>
              <a:lstStyle/>
              <a:p>
                <a:endParaRPr lang="en-US"/>
              </a:p>
            </p:txBody>
          </p:sp>
        </p:grpSp>
      </p:grpSp>
    </p:spTree>
    <p:extLst>
      <p:ext uri="{BB962C8B-B14F-4D97-AF65-F5344CB8AC3E}">
        <p14:creationId xmlns:p14="http://schemas.microsoft.com/office/powerpoint/2010/main" val="69802052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OSPF Route Types</a:t>
            </a:r>
          </a:p>
        </p:txBody>
      </p:sp>
      <p:sp>
        <p:nvSpPr>
          <p:cNvPr id="41987" name="Rectangle 3"/>
          <p:cNvSpPr>
            <a:spLocks noGrp="1" noChangeArrowheads="1"/>
          </p:cNvSpPr>
          <p:nvPr>
            <p:ph idx="1"/>
          </p:nvPr>
        </p:nvSpPr>
        <p:spPr>
          <a:xfrm>
            <a:off x="4602163" y="3357563"/>
            <a:ext cx="4541837" cy="2801937"/>
          </a:xfrm>
        </p:spPr>
        <p:txBody>
          <a:bodyPr>
            <a:normAutofit lnSpcReduction="10000"/>
          </a:bodyPr>
          <a:lstStyle/>
          <a:p>
            <a:pPr>
              <a:lnSpc>
                <a:spcPct val="75000"/>
              </a:lnSpc>
              <a:buFontTx/>
              <a:buNone/>
            </a:pPr>
            <a:r>
              <a:rPr lang="en-US" altLang="en-US" sz="2200" smtClean="0"/>
              <a:t>Intra-Area Route</a:t>
            </a:r>
          </a:p>
          <a:p>
            <a:pPr lvl="1">
              <a:lnSpc>
                <a:spcPct val="75000"/>
              </a:lnSpc>
            </a:pPr>
            <a:r>
              <a:rPr lang="en-US" altLang="en-US" sz="1900" smtClean="0"/>
              <a:t>All routes within an area</a:t>
            </a:r>
          </a:p>
          <a:p>
            <a:pPr lvl="1">
              <a:lnSpc>
                <a:spcPct val="75000"/>
              </a:lnSpc>
              <a:buFontTx/>
              <a:buNone/>
            </a:pPr>
            <a:endParaRPr lang="en-US" altLang="en-US" sz="1900" smtClean="0"/>
          </a:p>
          <a:p>
            <a:pPr>
              <a:lnSpc>
                <a:spcPct val="75000"/>
              </a:lnSpc>
              <a:buFontTx/>
              <a:buNone/>
            </a:pPr>
            <a:r>
              <a:rPr lang="en-US" altLang="en-US" sz="2200" smtClean="0"/>
              <a:t>Inter-Area Route</a:t>
            </a:r>
          </a:p>
          <a:p>
            <a:pPr lvl="1">
              <a:lnSpc>
                <a:spcPct val="75000"/>
              </a:lnSpc>
            </a:pPr>
            <a:r>
              <a:rPr lang="en-US" altLang="en-US" sz="1900" smtClean="0"/>
              <a:t>Routes announced from area to another by an ABR</a:t>
            </a:r>
          </a:p>
          <a:p>
            <a:pPr lvl="1">
              <a:lnSpc>
                <a:spcPct val="75000"/>
              </a:lnSpc>
            </a:pPr>
            <a:endParaRPr lang="en-US" altLang="en-US" sz="1900" smtClean="0"/>
          </a:p>
          <a:p>
            <a:pPr>
              <a:lnSpc>
                <a:spcPct val="75000"/>
              </a:lnSpc>
              <a:buFontTx/>
              <a:buNone/>
            </a:pPr>
            <a:r>
              <a:rPr lang="en-US" altLang="en-US" sz="2200" smtClean="0"/>
              <a:t>External Route</a:t>
            </a:r>
          </a:p>
          <a:p>
            <a:pPr lvl="1">
              <a:lnSpc>
                <a:spcPct val="75000"/>
              </a:lnSpc>
            </a:pPr>
            <a:r>
              <a:rPr lang="en-US" altLang="en-US" sz="1900" smtClean="0"/>
              <a:t>Routes imported into OSPF from another protocol or Static routes</a:t>
            </a:r>
          </a:p>
        </p:txBody>
      </p:sp>
      <p:sp>
        <p:nvSpPr>
          <p:cNvPr id="41988" name="Freeform 4"/>
          <p:cNvSpPr>
            <a:spLocks/>
          </p:cNvSpPr>
          <p:nvPr/>
        </p:nvSpPr>
        <p:spPr bwMode="auto">
          <a:xfrm>
            <a:off x="363538" y="4438650"/>
            <a:ext cx="1749425" cy="80963"/>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89" name="Oval 5"/>
          <p:cNvSpPr>
            <a:spLocks noChangeArrowheads="1"/>
          </p:cNvSpPr>
          <p:nvPr/>
        </p:nvSpPr>
        <p:spPr bwMode="auto">
          <a:xfrm>
            <a:off x="1497013" y="3814763"/>
            <a:ext cx="1660525" cy="1719262"/>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0" name="Line 6"/>
          <p:cNvSpPr>
            <a:spLocks noChangeShapeType="1"/>
          </p:cNvSpPr>
          <p:nvPr/>
        </p:nvSpPr>
        <p:spPr bwMode="auto">
          <a:xfrm>
            <a:off x="1843088" y="4902200"/>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1" name="Line 7"/>
          <p:cNvSpPr>
            <a:spLocks noChangeShapeType="1"/>
          </p:cNvSpPr>
          <p:nvPr/>
        </p:nvSpPr>
        <p:spPr bwMode="auto">
          <a:xfrm flipV="1">
            <a:off x="1963738" y="4592638"/>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2" name="Line 8"/>
          <p:cNvSpPr>
            <a:spLocks noChangeShapeType="1"/>
          </p:cNvSpPr>
          <p:nvPr/>
        </p:nvSpPr>
        <p:spPr bwMode="auto">
          <a:xfrm flipV="1">
            <a:off x="2403475" y="4906963"/>
            <a:ext cx="0" cy="303212"/>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3" name="Line 9"/>
          <p:cNvSpPr>
            <a:spLocks noChangeShapeType="1"/>
          </p:cNvSpPr>
          <p:nvPr/>
        </p:nvSpPr>
        <p:spPr bwMode="auto">
          <a:xfrm flipV="1">
            <a:off x="2803525" y="4592638"/>
            <a:ext cx="0" cy="30480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1994" name="Picture 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0475" y="4344988"/>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2425" y="4344988"/>
            <a:ext cx="5857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9788" y="5008563"/>
            <a:ext cx="588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7" name="Freeform 13"/>
          <p:cNvSpPr>
            <a:spLocks/>
          </p:cNvSpPr>
          <p:nvPr/>
        </p:nvSpPr>
        <p:spPr bwMode="auto">
          <a:xfrm>
            <a:off x="1971675" y="3970338"/>
            <a:ext cx="420688" cy="392112"/>
          </a:xfrm>
          <a:custGeom>
            <a:avLst/>
            <a:gdLst>
              <a:gd name="T0" fmla="*/ 0 w 236"/>
              <a:gd name="T1" fmla="*/ 219 h 220"/>
              <a:gd name="T2" fmla="*/ 117 w 236"/>
              <a:gd name="T3" fmla="*/ 87 h 220"/>
              <a:gd name="T4" fmla="*/ 117 w 236"/>
              <a:gd name="T5" fmla="*/ 131 h 220"/>
              <a:gd name="T6" fmla="*/ 235 w 236"/>
              <a:gd name="T7" fmla="*/ 0 h 220"/>
              <a:gd name="T8" fmla="*/ 0 60000 65536"/>
              <a:gd name="T9" fmla="*/ 0 60000 65536"/>
              <a:gd name="T10" fmla="*/ 0 60000 65536"/>
              <a:gd name="T11" fmla="*/ 0 60000 65536"/>
              <a:gd name="T12" fmla="*/ 0 w 236"/>
              <a:gd name="T13" fmla="*/ 0 h 220"/>
              <a:gd name="T14" fmla="*/ 236 w 236"/>
              <a:gd name="T15" fmla="*/ 220 h 220"/>
            </a:gdLst>
            <a:ahLst/>
            <a:cxnLst>
              <a:cxn ang="T8">
                <a:pos x="T0" y="T1"/>
              </a:cxn>
              <a:cxn ang="T9">
                <a:pos x="T2" y="T3"/>
              </a:cxn>
              <a:cxn ang="T10">
                <a:pos x="T4" y="T5"/>
              </a:cxn>
              <a:cxn ang="T11">
                <a:pos x="T6" y="T7"/>
              </a:cxn>
            </a:cxnLst>
            <a:rect l="T12" t="T13" r="T14" b="T15"/>
            <a:pathLst>
              <a:path w="236" h="220">
                <a:moveTo>
                  <a:pt x="0" y="219"/>
                </a:moveTo>
                <a:lnTo>
                  <a:pt x="117" y="87"/>
                </a:lnTo>
                <a:lnTo>
                  <a:pt x="117" y="131"/>
                </a:lnTo>
                <a:lnTo>
                  <a:pt x="235"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8" name="Freeform 14"/>
          <p:cNvSpPr>
            <a:spLocks/>
          </p:cNvSpPr>
          <p:nvPr/>
        </p:nvSpPr>
        <p:spPr bwMode="auto">
          <a:xfrm>
            <a:off x="2390775" y="3970338"/>
            <a:ext cx="419100" cy="392112"/>
          </a:xfrm>
          <a:custGeom>
            <a:avLst/>
            <a:gdLst>
              <a:gd name="T0" fmla="*/ 234 w 235"/>
              <a:gd name="T1" fmla="*/ 219 h 220"/>
              <a:gd name="T2" fmla="*/ 117 w 235"/>
              <a:gd name="T3" fmla="*/ 87 h 220"/>
              <a:gd name="T4" fmla="*/ 117 w 235"/>
              <a:gd name="T5" fmla="*/ 131 h 220"/>
              <a:gd name="T6" fmla="*/ 0 w 235"/>
              <a:gd name="T7" fmla="*/ 0 h 220"/>
              <a:gd name="T8" fmla="*/ 0 60000 65536"/>
              <a:gd name="T9" fmla="*/ 0 60000 65536"/>
              <a:gd name="T10" fmla="*/ 0 60000 65536"/>
              <a:gd name="T11" fmla="*/ 0 60000 65536"/>
              <a:gd name="T12" fmla="*/ 0 w 235"/>
              <a:gd name="T13" fmla="*/ 0 h 220"/>
              <a:gd name="T14" fmla="*/ 235 w 235"/>
              <a:gd name="T15" fmla="*/ 220 h 220"/>
            </a:gdLst>
            <a:ahLst/>
            <a:cxnLst>
              <a:cxn ang="T8">
                <a:pos x="T0" y="T1"/>
              </a:cxn>
              <a:cxn ang="T9">
                <a:pos x="T2" y="T3"/>
              </a:cxn>
              <a:cxn ang="T10">
                <a:pos x="T4" y="T5"/>
              </a:cxn>
              <a:cxn ang="T11">
                <a:pos x="T6" y="T7"/>
              </a:cxn>
            </a:cxnLst>
            <a:rect l="T12" t="T13" r="T14" b="T15"/>
            <a:pathLst>
              <a:path w="235" h="220">
                <a:moveTo>
                  <a:pt x="234" y="219"/>
                </a:moveTo>
                <a:lnTo>
                  <a:pt x="117" y="87"/>
                </a:lnTo>
                <a:lnTo>
                  <a:pt x="117" y="131"/>
                </a:lnTo>
                <a:lnTo>
                  <a:pt x="0" y="0"/>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1999" name="Line 15"/>
          <p:cNvSpPr>
            <a:spLocks noChangeShapeType="1"/>
          </p:cNvSpPr>
          <p:nvPr/>
        </p:nvSpPr>
        <p:spPr bwMode="auto">
          <a:xfrm flipV="1">
            <a:off x="2384425" y="2714625"/>
            <a:ext cx="0" cy="303213"/>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42000" name="Group 23"/>
          <p:cNvGrpSpPr>
            <a:grpSpLocks/>
          </p:cNvGrpSpPr>
          <p:nvPr/>
        </p:nvGrpSpPr>
        <p:grpSpPr bwMode="auto">
          <a:xfrm>
            <a:off x="2205038" y="2725738"/>
            <a:ext cx="2239962" cy="1390650"/>
            <a:chOff x="1092" y="1444"/>
            <a:chExt cx="1254" cy="779"/>
          </a:xfrm>
        </p:grpSpPr>
        <p:sp>
          <p:nvSpPr>
            <p:cNvPr id="42026" name="Oval 16"/>
            <p:cNvSpPr>
              <a:spLocks noChangeArrowheads="1"/>
            </p:cNvSpPr>
            <p:nvPr/>
          </p:nvSpPr>
          <p:spPr bwMode="auto">
            <a:xfrm>
              <a:off x="1092" y="1444"/>
              <a:ext cx="1230" cy="779"/>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7" name="Freeform 17"/>
            <p:cNvSpPr>
              <a:spLocks/>
            </p:cNvSpPr>
            <p:nvPr/>
          </p:nvSpPr>
          <p:spPr bwMode="auto">
            <a:xfrm>
              <a:off x="2162" y="1636"/>
              <a:ext cx="40" cy="396"/>
            </a:xfrm>
            <a:custGeom>
              <a:avLst/>
              <a:gdLst>
                <a:gd name="T0" fmla="*/ 39 w 40"/>
                <a:gd name="T1" fmla="*/ 0 h 396"/>
                <a:gd name="T2" fmla="*/ 39 w 40"/>
                <a:gd name="T3" fmla="*/ 219 h 396"/>
                <a:gd name="T4" fmla="*/ 0 w 40"/>
                <a:gd name="T5" fmla="*/ 175 h 396"/>
                <a:gd name="T6" fmla="*/ 0 w 40"/>
                <a:gd name="T7" fmla="*/ 395 h 396"/>
                <a:gd name="T8" fmla="*/ 0 60000 65536"/>
                <a:gd name="T9" fmla="*/ 0 60000 65536"/>
                <a:gd name="T10" fmla="*/ 0 60000 65536"/>
                <a:gd name="T11" fmla="*/ 0 60000 65536"/>
                <a:gd name="T12" fmla="*/ 0 w 40"/>
                <a:gd name="T13" fmla="*/ 0 h 396"/>
                <a:gd name="T14" fmla="*/ 40 w 40"/>
                <a:gd name="T15" fmla="*/ 396 h 396"/>
              </a:gdLst>
              <a:ahLst/>
              <a:cxnLst>
                <a:cxn ang="T8">
                  <a:pos x="T0" y="T1"/>
                </a:cxn>
                <a:cxn ang="T9">
                  <a:pos x="T2" y="T3"/>
                </a:cxn>
                <a:cxn ang="T10">
                  <a:pos x="T4" y="T5"/>
                </a:cxn>
                <a:cxn ang="T11">
                  <a:pos x="T6" y="T7"/>
                </a:cxn>
              </a:cxnLst>
              <a:rect l="T12" t="T13" r="T14" b="T15"/>
              <a:pathLst>
                <a:path w="40" h="396">
                  <a:moveTo>
                    <a:pt x="39" y="0"/>
                  </a:moveTo>
                  <a:lnTo>
                    <a:pt x="39"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8" name="Freeform 18"/>
            <p:cNvSpPr>
              <a:spLocks/>
            </p:cNvSpPr>
            <p:nvPr/>
          </p:nvSpPr>
          <p:spPr bwMode="auto">
            <a:xfrm>
              <a:off x="1156" y="1636"/>
              <a:ext cx="41" cy="396"/>
            </a:xfrm>
            <a:custGeom>
              <a:avLst/>
              <a:gdLst>
                <a:gd name="T0" fmla="*/ 40 w 41"/>
                <a:gd name="T1" fmla="*/ 0 h 396"/>
                <a:gd name="T2" fmla="*/ 40 w 41"/>
                <a:gd name="T3" fmla="*/ 219 h 396"/>
                <a:gd name="T4" fmla="*/ 0 w 41"/>
                <a:gd name="T5" fmla="*/ 175 h 396"/>
                <a:gd name="T6" fmla="*/ 0 w 41"/>
                <a:gd name="T7" fmla="*/ 395 h 396"/>
                <a:gd name="T8" fmla="*/ 0 60000 65536"/>
                <a:gd name="T9" fmla="*/ 0 60000 65536"/>
                <a:gd name="T10" fmla="*/ 0 60000 65536"/>
                <a:gd name="T11" fmla="*/ 0 60000 65536"/>
                <a:gd name="T12" fmla="*/ 0 w 41"/>
                <a:gd name="T13" fmla="*/ 0 h 396"/>
                <a:gd name="T14" fmla="*/ 41 w 41"/>
                <a:gd name="T15" fmla="*/ 396 h 396"/>
              </a:gdLst>
              <a:ahLst/>
              <a:cxnLst>
                <a:cxn ang="T8">
                  <a:pos x="T0" y="T1"/>
                </a:cxn>
                <a:cxn ang="T9">
                  <a:pos x="T2" y="T3"/>
                </a:cxn>
                <a:cxn ang="T10">
                  <a:pos x="T4" y="T5"/>
                </a:cxn>
                <a:cxn ang="T11">
                  <a:pos x="T6" y="T7"/>
                </a:cxn>
              </a:cxnLst>
              <a:rect l="T12" t="T13" r="T14" b="T15"/>
              <a:pathLst>
                <a:path w="41" h="396">
                  <a:moveTo>
                    <a:pt x="40" y="0"/>
                  </a:moveTo>
                  <a:lnTo>
                    <a:pt x="40" y="219"/>
                  </a:lnTo>
                  <a:lnTo>
                    <a:pt x="0" y="175"/>
                  </a:lnTo>
                  <a:lnTo>
                    <a:pt x="0" y="395"/>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29" name="Freeform 19"/>
            <p:cNvSpPr>
              <a:spLocks/>
            </p:cNvSpPr>
            <p:nvPr/>
          </p:nvSpPr>
          <p:spPr bwMode="auto">
            <a:xfrm>
              <a:off x="1196" y="2053"/>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30" name="Freeform 20"/>
            <p:cNvSpPr>
              <a:spLocks/>
            </p:cNvSpPr>
            <p:nvPr/>
          </p:nvSpPr>
          <p:spPr bwMode="auto">
            <a:xfrm>
              <a:off x="1196" y="1614"/>
              <a:ext cx="979" cy="45"/>
            </a:xfrm>
            <a:custGeom>
              <a:avLst/>
              <a:gdLst>
                <a:gd name="T0" fmla="*/ 0 w 979"/>
                <a:gd name="T1" fmla="*/ 0 h 45"/>
                <a:gd name="T2" fmla="*/ 508 w 979"/>
                <a:gd name="T3" fmla="*/ 0 h 45"/>
                <a:gd name="T4" fmla="*/ 469 w 979"/>
                <a:gd name="T5" fmla="*/ 44 h 45"/>
                <a:gd name="T6" fmla="*/ 978 w 979"/>
                <a:gd name="T7" fmla="*/ 44 h 45"/>
                <a:gd name="T8" fmla="*/ 0 60000 65536"/>
                <a:gd name="T9" fmla="*/ 0 60000 65536"/>
                <a:gd name="T10" fmla="*/ 0 60000 65536"/>
                <a:gd name="T11" fmla="*/ 0 60000 65536"/>
                <a:gd name="T12" fmla="*/ 0 w 979"/>
                <a:gd name="T13" fmla="*/ 0 h 45"/>
                <a:gd name="T14" fmla="*/ 979 w 979"/>
                <a:gd name="T15" fmla="*/ 45 h 45"/>
              </a:gdLst>
              <a:ahLst/>
              <a:cxnLst>
                <a:cxn ang="T8">
                  <a:pos x="T0" y="T1"/>
                </a:cxn>
                <a:cxn ang="T9">
                  <a:pos x="T2" y="T3"/>
                </a:cxn>
                <a:cxn ang="T10">
                  <a:pos x="T4" y="T5"/>
                </a:cxn>
                <a:cxn ang="T11">
                  <a:pos x="T6" y="T7"/>
                </a:cxn>
              </a:cxnLst>
              <a:rect l="T12" t="T13" r="T14" b="T15"/>
              <a:pathLst>
                <a:path w="979" h="45">
                  <a:moveTo>
                    <a:pt x="0" y="0"/>
                  </a:moveTo>
                  <a:lnTo>
                    <a:pt x="508" y="0"/>
                  </a:lnTo>
                  <a:lnTo>
                    <a:pt x="469" y="44"/>
                  </a:lnTo>
                  <a:lnTo>
                    <a:pt x="978" y="44"/>
                  </a:lnTo>
                </a:path>
              </a:pathLst>
            </a:custGeom>
            <a:noFill/>
            <a:ln w="25399"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4203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956"/>
              <a:ext cx="32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32"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7" y="1517"/>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001"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963" y="2855913"/>
            <a:ext cx="5857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02"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963" y="3640138"/>
            <a:ext cx="58578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3" name="Line 26"/>
          <p:cNvSpPr>
            <a:spLocks noChangeShapeType="1"/>
          </p:cNvSpPr>
          <p:nvPr/>
        </p:nvSpPr>
        <p:spPr bwMode="auto">
          <a:xfrm>
            <a:off x="1427163" y="2709863"/>
            <a:ext cx="1079500"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04" name="Rectangle 27"/>
          <p:cNvSpPr>
            <a:spLocks noChangeArrowheads="1"/>
          </p:cNvSpPr>
          <p:nvPr/>
        </p:nvSpPr>
        <p:spPr bwMode="auto">
          <a:xfrm>
            <a:off x="2927350" y="2741613"/>
            <a:ext cx="69373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r"/>
            <a:r>
              <a:rPr lang="es-MX" altLang="en-US" sz="1300"/>
              <a:t>Area 0</a:t>
            </a:r>
          </a:p>
        </p:txBody>
      </p:sp>
      <p:sp>
        <p:nvSpPr>
          <p:cNvPr id="42005" name="Oval 28"/>
          <p:cNvSpPr>
            <a:spLocks noChangeArrowheads="1"/>
          </p:cNvSpPr>
          <p:nvPr/>
        </p:nvSpPr>
        <p:spPr bwMode="auto">
          <a:xfrm>
            <a:off x="939800" y="1544638"/>
            <a:ext cx="1660525" cy="1716087"/>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2006" name="Group 32"/>
          <p:cNvGrpSpPr>
            <a:grpSpLocks/>
          </p:cNvGrpSpPr>
          <p:nvPr/>
        </p:nvGrpSpPr>
        <p:grpSpPr bwMode="auto">
          <a:xfrm>
            <a:off x="1403350" y="2005013"/>
            <a:ext cx="706438" cy="698500"/>
            <a:chOff x="643" y="1040"/>
            <a:chExt cx="396" cy="392"/>
          </a:xfrm>
        </p:grpSpPr>
        <p:sp>
          <p:nvSpPr>
            <p:cNvPr id="42023" name="Line 29"/>
            <p:cNvSpPr>
              <a:spLocks noChangeShapeType="1"/>
            </p:cNvSpPr>
            <p:nvPr/>
          </p:nvSpPr>
          <p:spPr bwMode="auto">
            <a:xfrm flipV="1">
              <a:off x="841" y="1043"/>
              <a:ext cx="0" cy="389"/>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4"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 y="1122"/>
              <a:ext cx="32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5" name="Line 31"/>
            <p:cNvSpPr>
              <a:spLocks noChangeShapeType="1"/>
            </p:cNvSpPr>
            <p:nvPr/>
          </p:nvSpPr>
          <p:spPr bwMode="auto">
            <a:xfrm>
              <a:off x="643" y="1040"/>
              <a:ext cx="396"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07" name="Rectangle 33"/>
          <p:cNvSpPr>
            <a:spLocks noChangeArrowheads="1"/>
          </p:cNvSpPr>
          <p:nvPr/>
        </p:nvSpPr>
        <p:spPr bwMode="auto">
          <a:xfrm>
            <a:off x="1387475" y="2781300"/>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2</a:t>
            </a:r>
          </a:p>
        </p:txBody>
      </p:sp>
      <p:sp>
        <p:nvSpPr>
          <p:cNvPr id="42008" name="Oval 34"/>
          <p:cNvSpPr>
            <a:spLocks noChangeArrowheads="1"/>
          </p:cNvSpPr>
          <p:nvPr/>
        </p:nvSpPr>
        <p:spPr bwMode="auto">
          <a:xfrm>
            <a:off x="4008438" y="1504950"/>
            <a:ext cx="1660525" cy="1717675"/>
          </a:xfrm>
          <a:prstGeom prst="ellipse">
            <a:avLst/>
          </a:prstGeom>
          <a:noFill/>
          <a:ln w="25399">
            <a:solidFill>
              <a:schemeClr val="bg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09" name="Rectangle 35"/>
          <p:cNvSpPr>
            <a:spLocks noChangeArrowheads="1"/>
          </p:cNvSpPr>
          <p:nvPr/>
        </p:nvSpPr>
        <p:spPr bwMode="auto">
          <a:xfrm>
            <a:off x="4492625" y="2809875"/>
            <a:ext cx="692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300"/>
              <a:t>Area 3</a:t>
            </a:r>
          </a:p>
        </p:txBody>
      </p:sp>
      <p:sp>
        <p:nvSpPr>
          <p:cNvPr id="42010" name="Rectangle 36"/>
          <p:cNvSpPr>
            <a:spLocks noChangeArrowheads="1"/>
          </p:cNvSpPr>
          <p:nvPr/>
        </p:nvSpPr>
        <p:spPr bwMode="auto">
          <a:xfrm>
            <a:off x="2093913" y="2151063"/>
            <a:ext cx="1825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1" name="Rectangle 37"/>
          <p:cNvSpPr>
            <a:spLocks noChangeArrowheads="1"/>
          </p:cNvSpPr>
          <p:nvPr/>
        </p:nvSpPr>
        <p:spPr bwMode="auto">
          <a:xfrm>
            <a:off x="2727325" y="3333750"/>
            <a:ext cx="6191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600"/>
              <a:t>ABR</a:t>
            </a:r>
          </a:p>
        </p:txBody>
      </p:sp>
      <p:sp>
        <p:nvSpPr>
          <p:cNvPr id="42012" name="Rectangle 38"/>
          <p:cNvSpPr>
            <a:spLocks noChangeArrowheads="1"/>
          </p:cNvSpPr>
          <p:nvPr/>
        </p:nvSpPr>
        <p:spPr bwMode="auto">
          <a:xfrm>
            <a:off x="130175" y="4546600"/>
            <a:ext cx="133032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n-US" altLang="en-US" sz="1300"/>
              <a:t>To Another AS</a:t>
            </a:r>
          </a:p>
        </p:txBody>
      </p:sp>
      <p:sp>
        <p:nvSpPr>
          <p:cNvPr id="42013" name="Rectangle 39"/>
          <p:cNvSpPr>
            <a:spLocks noChangeArrowheads="1"/>
          </p:cNvSpPr>
          <p:nvPr/>
        </p:nvSpPr>
        <p:spPr bwMode="auto">
          <a:xfrm>
            <a:off x="1144588" y="4030663"/>
            <a:ext cx="827087"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050" tIns="44633" rIns="91050" bIns="44633">
            <a:spAutoFit/>
          </a:bodyPr>
          <a:lstStyle>
            <a:lvl1pPr defTabSz="790575"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defTabSz="79057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pPr algn="ctr"/>
            <a:r>
              <a:rPr lang="es-MX" altLang="en-US" sz="1800"/>
              <a:t>ASBR</a:t>
            </a:r>
          </a:p>
        </p:txBody>
      </p:sp>
      <p:grpSp>
        <p:nvGrpSpPr>
          <p:cNvPr id="42014" name="Group 43"/>
          <p:cNvGrpSpPr>
            <a:grpSpLocks/>
          </p:cNvGrpSpPr>
          <p:nvPr/>
        </p:nvGrpSpPr>
        <p:grpSpPr bwMode="auto">
          <a:xfrm>
            <a:off x="4492625" y="2000250"/>
            <a:ext cx="708025" cy="700088"/>
            <a:chOff x="2373" y="1038"/>
            <a:chExt cx="397" cy="392"/>
          </a:xfrm>
        </p:grpSpPr>
        <p:sp>
          <p:nvSpPr>
            <p:cNvPr id="42020" name="Line 40"/>
            <p:cNvSpPr>
              <a:spLocks noChangeShapeType="1"/>
            </p:cNvSpPr>
            <p:nvPr/>
          </p:nvSpPr>
          <p:spPr bwMode="auto">
            <a:xfrm flipV="1">
              <a:off x="2572" y="1042"/>
              <a:ext cx="0" cy="388"/>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pic>
          <p:nvPicPr>
            <p:cNvPr id="42021" name="Picture 4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7" y="1120"/>
              <a:ext cx="32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2" name="Line 42"/>
            <p:cNvSpPr>
              <a:spLocks noChangeShapeType="1"/>
            </p:cNvSpPr>
            <p:nvPr/>
          </p:nvSpPr>
          <p:spPr bwMode="auto">
            <a:xfrm>
              <a:off x="2373" y="1038"/>
              <a:ext cx="397" cy="0"/>
            </a:xfrm>
            <a:prstGeom prst="line">
              <a:avLst/>
            </a:prstGeom>
            <a:noFill/>
            <a:ln w="25399">
              <a:solidFill>
                <a:srgbClr val="FF2A35"/>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42015" name="Arc 44"/>
          <p:cNvSpPr>
            <a:spLocks/>
          </p:cNvSpPr>
          <p:nvPr/>
        </p:nvSpPr>
        <p:spPr bwMode="auto">
          <a:xfrm>
            <a:off x="2686050" y="4005263"/>
            <a:ext cx="1970088" cy="428625"/>
          </a:xfrm>
          <a:custGeom>
            <a:avLst/>
            <a:gdLst>
              <a:gd name="T0" fmla="*/ 1970088 w 21600"/>
              <a:gd name="T1" fmla="*/ 428625 h 21600"/>
              <a:gd name="T2" fmla="*/ 0 w 21600"/>
              <a:gd name="T3" fmla="*/ 0 h 21600"/>
              <a:gd name="T4" fmla="*/ 197008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6" name="Arc 45"/>
          <p:cNvSpPr>
            <a:spLocks/>
          </p:cNvSpPr>
          <p:nvPr/>
        </p:nvSpPr>
        <p:spPr bwMode="auto">
          <a:xfrm>
            <a:off x="4311650" y="3151188"/>
            <a:ext cx="315913" cy="1206500"/>
          </a:xfrm>
          <a:custGeom>
            <a:avLst/>
            <a:gdLst>
              <a:gd name="T0" fmla="*/ 0 w 21690"/>
              <a:gd name="T1" fmla="*/ 0 h 21600"/>
              <a:gd name="T2" fmla="*/ 315913 w 21690"/>
              <a:gd name="T3" fmla="*/ 1206505 h 21600"/>
              <a:gd name="T4" fmla="*/ 1311 w 21690"/>
              <a:gd name="T5" fmla="*/ 1206505 h 21600"/>
              <a:gd name="T6" fmla="*/ 0 60000 65536"/>
              <a:gd name="T7" fmla="*/ 0 60000 65536"/>
              <a:gd name="T8" fmla="*/ 0 60000 65536"/>
              <a:gd name="T9" fmla="*/ 0 w 21690"/>
              <a:gd name="T10" fmla="*/ 0 h 21600"/>
              <a:gd name="T11" fmla="*/ 21690 w 21690"/>
              <a:gd name="T12" fmla="*/ 21600 h 21600"/>
            </a:gdLst>
            <a:ahLst/>
            <a:cxnLst>
              <a:cxn ang="T6">
                <a:pos x="T0" y="T1"/>
              </a:cxn>
              <a:cxn ang="T7">
                <a:pos x="T2" y="T3"/>
              </a:cxn>
              <a:cxn ang="T8">
                <a:pos x="T4" y="T5"/>
              </a:cxn>
            </a:cxnLst>
            <a:rect l="T9" t="T10" r="T11" b="T12"/>
            <a:pathLst>
              <a:path w="21690" h="21600" fill="none" extrusionOk="0">
                <a:moveTo>
                  <a:pt x="0" y="0"/>
                </a:moveTo>
                <a:cubicBezTo>
                  <a:pt x="30" y="0"/>
                  <a:pt x="60" y="-1"/>
                  <a:pt x="90" y="0"/>
                </a:cubicBezTo>
                <a:cubicBezTo>
                  <a:pt x="12019" y="0"/>
                  <a:pt x="21690" y="9670"/>
                  <a:pt x="21690" y="21600"/>
                </a:cubicBezTo>
              </a:path>
              <a:path w="21690" h="21600" stroke="0" extrusionOk="0">
                <a:moveTo>
                  <a:pt x="0" y="0"/>
                </a:moveTo>
                <a:cubicBezTo>
                  <a:pt x="30" y="0"/>
                  <a:pt x="60" y="-1"/>
                  <a:pt x="90" y="0"/>
                </a:cubicBezTo>
                <a:cubicBezTo>
                  <a:pt x="12019" y="0"/>
                  <a:pt x="21690" y="9670"/>
                  <a:pt x="21690" y="21600"/>
                </a:cubicBezTo>
                <a:lnTo>
                  <a:pt x="90" y="21600"/>
                </a:lnTo>
                <a:close/>
              </a:path>
            </a:pathLst>
          </a:custGeom>
          <a:noFill/>
          <a:ln w="12699"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7" name="Arc 46"/>
          <p:cNvSpPr>
            <a:spLocks/>
          </p:cNvSpPr>
          <p:nvPr/>
        </p:nvSpPr>
        <p:spPr bwMode="auto">
          <a:xfrm>
            <a:off x="1543050" y="4541838"/>
            <a:ext cx="3170238" cy="1284287"/>
          </a:xfrm>
          <a:custGeom>
            <a:avLst/>
            <a:gdLst>
              <a:gd name="T0" fmla="*/ 3170238 w 21600"/>
              <a:gd name="T1" fmla="*/ 1284287 h 21600"/>
              <a:gd name="T2" fmla="*/ 0 w 21600"/>
              <a:gd name="T3" fmla="*/ 0 h 21600"/>
              <a:gd name="T4" fmla="*/ 317023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699"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MS PGothic" panose="020B0600070205080204" pitchFamily="34" charset="-128"/>
              </a:defRPr>
            </a:lvl1pPr>
            <a:lvl2pPr marL="37931725" indent="-37474525" eaLnBrk="0" hangingPunct="0">
              <a:defRPr sz="2400" b="1">
                <a:solidFill>
                  <a:schemeClr val="tx1"/>
                </a:solidFill>
                <a:latin typeface="Arial" panose="020B0604020202020204" pitchFamily="34" charset="0"/>
                <a:ea typeface="MS PGothic" panose="020B0600070205080204" pitchFamily="34" charset="-128"/>
              </a:defRPr>
            </a:lvl2pPr>
            <a:lvl3pPr eaLnBrk="0" hangingPunct="0">
              <a:defRPr sz="2400" b="1">
                <a:solidFill>
                  <a:schemeClr val="tx1"/>
                </a:solidFill>
                <a:latin typeface="Arial" panose="020B0604020202020204" pitchFamily="34" charset="0"/>
                <a:ea typeface="MS PGothic" panose="020B0600070205080204" pitchFamily="34" charset="-128"/>
              </a:defRPr>
            </a:lvl3pPr>
            <a:lvl4pPr eaLnBrk="0" hangingPunct="0">
              <a:defRPr sz="2400" b="1">
                <a:solidFill>
                  <a:schemeClr val="tx1"/>
                </a:solidFill>
                <a:latin typeface="Arial" panose="020B0604020202020204" pitchFamily="34" charset="0"/>
                <a:ea typeface="MS PGothic" panose="020B0600070205080204" pitchFamily="34" charset="-128"/>
              </a:defRPr>
            </a:lvl4pPr>
            <a:lvl5pPr eaLnBrk="0" hangingPunct="0">
              <a:defRPr sz="2400" b="1">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b="1">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2018" name="Line 47"/>
          <p:cNvSpPr>
            <a:spLocks noChangeShapeType="1"/>
          </p:cNvSpPr>
          <p:nvPr/>
        </p:nvSpPr>
        <p:spPr bwMode="auto">
          <a:xfrm>
            <a:off x="2513013" y="3233738"/>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9" name="Line 48"/>
          <p:cNvSpPr>
            <a:spLocks noChangeShapeType="1"/>
          </p:cNvSpPr>
          <p:nvPr/>
        </p:nvSpPr>
        <p:spPr bwMode="auto">
          <a:xfrm flipV="1">
            <a:off x="2513013" y="3490913"/>
            <a:ext cx="257175" cy="171450"/>
          </a:xfrm>
          <a:prstGeom prst="line">
            <a:avLst/>
          </a:prstGeom>
          <a:noFill/>
          <a:ln w="12699">
            <a:solidFill>
              <a:schemeClr val="tx1"/>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8475467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a:xfrm>
            <a:off x="381000" y="254000"/>
            <a:ext cx="8439150" cy="838200"/>
          </a:xfrm>
        </p:spPr>
        <p:txBody>
          <a:bodyPr lIns="71412" tIns="35706" rIns="71412" bIns="35706"/>
          <a:lstStyle/>
          <a:p>
            <a:r>
              <a:rPr lang="en-US" altLang="en-US" sz="2800" smtClean="0"/>
              <a:t>Topology/Links-State DB</a:t>
            </a:r>
          </a:p>
        </p:txBody>
      </p:sp>
      <p:sp>
        <p:nvSpPr>
          <p:cNvPr id="51203" name="Rectangle 4"/>
          <p:cNvSpPr>
            <a:spLocks noGrp="1" noChangeArrowheads="1"/>
          </p:cNvSpPr>
          <p:nvPr>
            <p:ph idx="1"/>
          </p:nvPr>
        </p:nvSpPr>
        <p:spPr>
          <a:xfrm>
            <a:off x="428625" y="1798638"/>
            <a:ext cx="7972425" cy="3059112"/>
          </a:xfrm>
        </p:spPr>
        <p:txBody>
          <a:bodyPr lIns="71412" tIns="35706" rIns="71412" bIns="35706"/>
          <a:lstStyle/>
          <a:p>
            <a:pPr marL="254000" indent="-254000" defTabSz="627063"/>
            <a:r>
              <a:rPr lang="en-US" altLang="en-US" sz="2700" smtClean="0"/>
              <a:t>A router has a separate DB for each area it belongs</a:t>
            </a:r>
          </a:p>
          <a:p>
            <a:pPr marL="254000" indent="-254000" defTabSz="627063"/>
            <a:r>
              <a:rPr lang="en-US" altLang="en-US" sz="2700" smtClean="0"/>
              <a:t>All routers within an area have an identical DB</a:t>
            </a:r>
          </a:p>
          <a:p>
            <a:pPr marL="254000" indent="-254000" defTabSz="627063"/>
            <a:r>
              <a:rPr lang="en-US" altLang="en-US" sz="2700" smtClean="0"/>
              <a:t>SPF calculation is done separately for each area</a:t>
            </a:r>
          </a:p>
          <a:p>
            <a:pPr marL="254000" indent="-254000" defTabSz="627063"/>
            <a:r>
              <a:rPr lang="en-US" altLang="en-US" sz="2700" smtClean="0"/>
              <a:t>LSA flooding is limited to the particular area</a:t>
            </a:r>
          </a:p>
        </p:txBody>
      </p:sp>
    </p:spTree>
    <p:extLst>
      <p:ext uri="{BB962C8B-B14F-4D97-AF65-F5344CB8AC3E}">
        <p14:creationId xmlns:p14="http://schemas.microsoft.com/office/powerpoint/2010/main" val="1461404929"/>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en-US"/>
              <a:t>OSPF Packet Types</a:t>
            </a:r>
          </a:p>
        </p:txBody>
      </p:sp>
      <p:pic>
        <p:nvPicPr>
          <p:cNvPr id="215044"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2009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5"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648200"/>
            <a:ext cx="73533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46"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14825"/>
            <a:ext cx="329565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8711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5240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p:txBody>
          <a:bodyPr/>
          <a:lstStyle/>
          <a:p>
            <a:r>
              <a:rPr lang="en-US" dirty="0" smtClean="0"/>
              <a:t>OSPF Packet Format</a:t>
            </a:r>
            <a:endParaRPr lang="en-US" dirty="0"/>
          </a:p>
        </p:txBody>
      </p:sp>
      <p:sp>
        <p:nvSpPr>
          <p:cNvPr id="4" name="Rectangle 3"/>
          <p:cNvSpPr/>
          <p:nvPr/>
        </p:nvSpPr>
        <p:spPr>
          <a:xfrm>
            <a:off x="22098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5" name="Rectangle 4"/>
          <p:cNvSpPr/>
          <p:nvPr/>
        </p:nvSpPr>
        <p:spPr>
          <a:xfrm>
            <a:off x="4191000" y="15240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a:t>
            </a:r>
            <a:r>
              <a:rPr lang="en-US" sz="2000" dirty="0" err="1" smtClean="0"/>
              <a:t>Hdr</a:t>
            </a:r>
            <a:endParaRPr lang="en-US" sz="2000" dirty="0"/>
          </a:p>
        </p:txBody>
      </p:sp>
      <p:sp>
        <p:nvSpPr>
          <p:cNvPr id="6" name="Rectangle 5"/>
          <p:cNvSpPr/>
          <p:nvPr/>
        </p:nvSpPr>
        <p:spPr>
          <a:xfrm>
            <a:off x="6153150" y="15240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OSPF type-specific Data</a:t>
            </a:r>
            <a:endParaRPr lang="en-US" sz="2000" dirty="0"/>
          </a:p>
        </p:txBody>
      </p:sp>
      <p:sp>
        <p:nvSpPr>
          <p:cNvPr id="7" name="TextBox 6"/>
          <p:cNvSpPr txBox="1"/>
          <p:nvPr/>
        </p:nvSpPr>
        <p:spPr>
          <a:xfrm>
            <a:off x="685800" y="2518387"/>
            <a:ext cx="782955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MAC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MAC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0100:5E00:0005 or 0100:5E00:0006</a:t>
            </a:r>
          </a:p>
          <a:p>
            <a:pPr marL="800100" lvl="1" indent="-342900">
              <a:buFont typeface="Arial" panose="020B0604020202020204" pitchFamily="34" charset="0"/>
              <a:buChar char="•"/>
            </a:pPr>
            <a:r>
              <a:rPr lang="en-US" sz="2000" dirty="0" smtClean="0">
                <a:latin typeface="+mn-lt"/>
              </a:rPr>
              <a:t>Type – 0x0800</a:t>
            </a:r>
          </a:p>
          <a:p>
            <a:pPr marL="342900" indent="-342900">
              <a:buFont typeface="Arial" panose="020B0604020202020204" pitchFamily="34" charset="0"/>
              <a:buChar char="•"/>
            </a:pPr>
            <a:r>
              <a:rPr lang="en-US" sz="2000" dirty="0" smtClean="0">
                <a:latin typeface="+mn-lt"/>
              </a:rPr>
              <a:t>IP Header</a:t>
            </a:r>
          </a:p>
          <a:p>
            <a:pPr marL="800100" lvl="1" indent="-342900">
              <a:buFont typeface="Arial" panose="020B0604020202020204" pitchFamily="34" charset="0"/>
              <a:buChar char="•"/>
            </a:pPr>
            <a:r>
              <a:rPr lang="en-US" sz="2000" dirty="0" err="1" smtClean="0">
                <a:latin typeface="+mn-lt"/>
              </a:rPr>
              <a:t>Src</a:t>
            </a:r>
            <a:r>
              <a:rPr lang="en-US" sz="2000" dirty="0" smtClean="0">
                <a:latin typeface="+mn-lt"/>
              </a:rPr>
              <a:t> – IP </a:t>
            </a:r>
            <a:r>
              <a:rPr lang="en-US" sz="2000" dirty="0" err="1" smtClean="0">
                <a:latin typeface="+mn-lt"/>
              </a:rPr>
              <a:t>addr</a:t>
            </a:r>
            <a:r>
              <a:rPr lang="en-US" sz="2000" dirty="0" smtClean="0">
                <a:latin typeface="+mn-lt"/>
              </a:rPr>
              <a:t> of sending interface</a:t>
            </a:r>
          </a:p>
          <a:p>
            <a:pPr marL="800100" lvl="1" indent="-342900">
              <a:buFont typeface="Arial" panose="020B0604020202020204" pitchFamily="34" charset="0"/>
              <a:buChar char="•"/>
            </a:pPr>
            <a:r>
              <a:rPr lang="en-US" sz="2000" dirty="0" err="1" smtClean="0">
                <a:latin typeface="+mn-lt"/>
              </a:rPr>
              <a:t>Dst</a:t>
            </a:r>
            <a:r>
              <a:rPr lang="en-US" sz="2000" dirty="0" smtClean="0">
                <a:latin typeface="+mn-lt"/>
              </a:rPr>
              <a:t> – 224.0.0.5 or 224.0.0.6</a:t>
            </a:r>
          </a:p>
          <a:p>
            <a:pPr marL="800100" lvl="1" indent="-342900">
              <a:buFont typeface="Arial" panose="020B0604020202020204" pitchFamily="34" charset="0"/>
              <a:buChar char="•"/>
            </a:pPr>
            <a:r>
              <a:rPr lang="en-US" sz="2000" dirty="0" smtClean="0">
                <a:latin typeface="+mn-lt"/>
              </a:rPr>
              <a:t>Protocol – 89</a:t>
            </a:r>
          </a:p>
          <a:p>
            <a:pPr marL="342900" indent="-342900">
              <a:buFont typeface="Arial" panose="020B0604020202020204" pitchFamily="34" charset="0"/>
              <a:buChar char="•"/>
            </a:pPr>
            <a:r>
              <a:rPr lang="en-US" sz="2000" dirty="0" smtClean="0">
                <a:latin typeface="+mn-lt"/>
              </a:rPr>
              <a:t>OSPF Header</a:t>
            </a:r>
          </a:p>
          <a:p>
            <a:pPr marL="800100" lvl="1" indent="-342900">
              <a:buFont typeface="Arial" panose="020B0604020202020204" pitchFamily="34" charset="0"/>
              <a:buChar char="•"/>
            </a:pPr>
            <a:r>
              <a:rPr lang="en-US" sz="2000" dirty="0" smtClean="0">
                <a:latin typeface="+mn-lt"/>
              </a:rPr>
              <a:t>Version </a:t>
            </a:r>
          </a:p>
          <a:p>
            <a:pPr marL="800100" lvl="1" indent="-342900">
              <a:buFont typeface="Arial" panose="020B0604020202020204" pitchFamily="34" charset="0"/>
              <a:buChar char="•"/>
            </a:pPr>
            <a:r>
              <a:rPr lang="en-US" sz="2000" dirty="0" smtClean="0">
                <a:latin typeface="+mn-lt"/>
              </a:rPr>
              <a:t>Type</a:t>
            </a:r>
          </a:p>
          <a:p>
            <a:pPr marL="800100" lvl="1" indent="-342900">
              <a:buFont typeface="Arial" panose="020B0604020202020204" pitchFamily="34" charset="0"/>
              <a:buChar char="•"/>
            </a:pPr>
            <a:r>
              <a:rPr lang="en-US" sz="2000" dirty="0" smtClean="0">
                <a:latin typeface="+mn-lt"/>
              </a:rPr>
              <a:t>Router ID</a:t>
            </a:r>
          </a:p>
          <a:p>
            <a:pPr marL="800100" lvl="1" indent="-342900">
              <a:buFont typeface="Arial" panose="020B0604020202020204" pitchFamily="34" charset="0"/>
              <a:buChar char="•"/>
            </a:pPr>
            <a:r>
              <a:rPr lang="en-US" sz="2000" dirty="0" smtClean="0">
                <a:latin typeface="+mn-lt"/>
              </a:rPr>
              <a:t>Area ID</a:t>
            </a:r>
            <a:endParaRPr lang="en-US" sz="2000" dirty="0">
              <a:latin typeface="+mn-lt"/>
            </a:endParaRPr>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ltLang="en-US"/>
              <a:t>OSPF Packet Format</a:t>
            </a:r>
          </a:p>
        </p:txBody>
      </p:sp>
      <p:pic>
        <p:nvPicPr>
          <p:cNvPr id="12"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175" y="1143000"/>
            <a:ext cx="73533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494" name="AutoShape 6"/>
          <p:cNvSpPr>
            <a:spLocks/>
          </p:cNvSpPr>
          <p:nvPr/>
        </p:nvSpPr>
        <p:spPr bwMode="auto">
          <a:xfrm>
            <a:off x="240475" y="1510506"/>
            <a:ext cx="2057400" cy="584769"/>
          </a:xfrm>
          <a:prstGeom prst="accentCallout1">
            <a:avLst>
              <a:gd name="adj1" fmla="val 48967"/>
              <a:gd name="adj2" fmla="val 99664"/>
              <a:gd name="adj3" fmla="val 53262"/>
              <a:gd name="adj4" fmla="val 1439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2: current version is OSPF V2</a:t>
            </a:r>
          </a:p>
        </p:txBody>
      </p:sp>
      <p:sp>
        <p:nvSpPr>
          <p:cNvPr id="319495" name="AutoShape 7"/>
          <p:cNvSpPr>
            <a:spLocks/>
          </p:cNvSpPr>
          <p:nvPr/>
        </p:nvSpPr>
        <p:spPr bwMode="auto">
          <a:xfrm>
            <a:off x="152400" y="3124200"/>
            <a:ext cx="3200400" cy="1587500"/>
          </a:xfrm>
          <a:prstGeom prst="accentCallout1">
            <a:avLst>
              <a:gd name="adj1" fmla="val 7199"/>
              <a:gd name="adj2" fmla="val 102380"/>
              <a:gd name="adj3" fmla="val -84026"/>
              <a:gd name="adj4" fmla="val 129527"/>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Message types:</a:t>
            </a:r>
          </a:p>
          <a:p>
            <a:pPr>
              <a:spcBef>
                <a:spcPct val="0"/>
              </a:spcBef>
              <a:spcAft>
                <a:spcPct val="0"/>
              </a:spcAft>
              <a:buFontTx/>
              <a:buNone/>
            </a:pPr>
            <a:r>
              <a:rPr lang="en-US" altLang="en-US" sz="1600" i="0" dirty="0">
                <a:solidFill>
                  <a:schemeClr val="accent2"/>
                </a:solidFill>
                <a:latin typeface="Arial" panose="020B0604020202020204" pitchFamily="34" charset="0"/>
              </a:rPr>
              <a:t>1: Hello (tests reachability)</a:t>
            </a:r>
          </a:p>
          <a:p>
            <a:pPr>
              <a:spcBef>
                <a:spcPct val="0"/>
              </a:spcBef>
              <a:spcAft>
                <a:spcPct val="0"/>
              </a:spcAft>
              <a:buFontTx/>
              <a:buNone/>
            </a:pPr>
            <a:r>
              <a:rPr lang="en-US" altLang="en-US" sz="1600" i="0" dirty="0">
                <a:solidFill>
                  <a:schemeClr val="accent2"/>
                </a:solidFill>
                <a:latin typeface="Arial" panose="020B0604020202020204" pitchFamily="34" charset="0"/>
              </a:rPr>
              <a:t>2: Database description</a:t>
            </a:r>
          </a:p>
          <a:p>
            <a:pPr>
              <a:spcBef>
                <a:spcPct val="0"/>
              </a:spcBef>
              <a:spcAft>
                <a:spcPct val="0"/>
              </a:spcAft>
              <a:buFontTx/>
              <a:buNone/>
            </a:pPr>
            <a:r>
              <a:rPr lang="en-US" altLang="en-US" sz="1600" i="0" dirty="0">
                <a:solidFill>
                  <a:schemeClr val="accent2"/>
                </a:solidFill>
                <a:latin typeface="Arial" panose="020B0604020202020204" pitchFamily="34" charset="0"/>
              </a:rPr>
              <a:t>3: Link Status request</a:t>
            </a:r>
          </a:p>
          <a:p>
            <a:pPr>
              <a:spcBef>
                <a:spcPct val="0"/>
              </a:spcBef>
              <a:spcAft>
                <a:spcPct val="0"/>
              </a:spcAft>
              <a:buFontTx/>
              <a:buNone/>
            </a:pPr>
            <a:r>
              <a:rPr lang="en-US" altLang="en-US" sz="1600" i="0" dirty="0">
                <a:solidFill>
                  <a:schemeClr val="accent2"/>
                </a:solidFill>
                <a:latin typeface="Arial" panose="020B0604020202020204" pitchFamily="34" charset="0"/>
              </a:rPr>
              <a:t>4: Link state update</a:t>
            </a:r>
          </a:p>
          <a:p>
            <a:pPr>
              <a:spcBef>
                <a:spcPct val="0"/>
              </a:spcBef>
              <a:spcAft>
                <a:spcPct val="0"/>
              </a:spcAft>
              <a:buFontTx/>
              <a:buNone/>
            </a:pPr>
            <a:r>
              <a:rPr lang="en-US" altLang="en-US" sz="1600" i="0" dirty="0">
                <a:solidFill>
                  <a:schemeClr val="accent2"/>
                </a:solidFill>
                <a:latin typeface="Arial" panose="020B0604020202020204" pitchFamily="34" charset="0"/>
              </a:rPr>
              <a:t>5: Link state acknowledgement</a:t>
            </a:r>
            <a:endParaRPr lang="en-US" altLang="en-US" sz="1800" i="0" dirty="0">
              <a:solidFill>
                <a:schemeClr val="tx1"/>
              </a:solidFill>
              <a:latin typeface="Arial" panose="020B0604020202020204" pitchFamily="34" charset="0"/>
            </a:endParaRPr>
          </a:p>
        </p:txBody>
      </p:sp>
      <p:sp>
        <p:nvSpPr>
          <p:cNvPr id="319497" name="AutoShape 9"/>
          <p:cNvSpPr>
            <a:spLocks/>
          </p:cNvSpPr>
          <p:nvPr/>
        </p:nvSpPr>
        <p:spPr bwMode="auto">
          <a:xfrm>
            <a:off x="4800600" y="3684649"/>
            <a:ext cx="1876425" cy="854075"/>
          </a:xfrm>
          <a:prstGeom prst="accentCallout1">
            <a:avLst>
              <a:gd name="adj1" fmla="val 13384"/>
              <a:gd name="adj2" fmla="val -4060"/>
              <a:gd name="adj3" fmla="val -129230"/>
              <a:gd name="adj4" fmla="val 2928"/>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ID of the Area from which the packet originated</a:t>
            </a:r>
            <a:endParaRPr lang="en-US" altLang="en-US" sz="1800" i="0" dirty="0">
              <a:solidFill>
                <a:schemeClr val="tx1"/>
              </a:solidFill>
              <a:latin typeface="Arial" panose="020B0604020202020204" pitchFamily="34" charset="0"/>
            </a:endParaRPr>
          </a:p>
        </p:txBody>
      </p:sp>
      <p:sp>
        <p:nvSpPr>
          <p:cNvPr id="319499" name="AutoShape 11"/>
          <p:cNvSpPr>
            <a:spLocks/>
          </p:cNvSpPr>
          <p:nvPr/>
        </p:nvSpPr>
        <p:spPr bwMode="auto">
          <a:xfrm>
            <a:off x="7070766" y="4148138"/>
            <a:ext cx="1876425" cy="1397000"/>
          </a:xfrm>
          <a:prstGeom prst="accentCallout1">
            <a:avLst>
              <a:gd name="adj1" fmla="val 13384"/>
              <a:gd name="adj2" fmla="val -4060"/>
              <a:gd name="adj3" fmla="val -85199"/>
              <a:gd name="adj4" fmla="val 24473"/>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dirty="0">
                <a:solidFill>
                  <a:schemeClr val="tx1"/>
                </a:solidFill>
                <a:latin typeface="Arial" panose="020B0604020202020204" pitchFamily="34" charset="0"/>
              </a:rPr>
              <a:t>0: no authentication</a:t>
            </a:r>
          </a:p>
          <a:p>
            <a:pPr>
              <a:spcBef>
                <a:spcPct val="0"/>
              </a:spcBef>
              <a:spcAft>
                <a:spcPct val="0"/>
              </a:spcAft>
              <a:buFontTx/>
              <a:buNone/>
            </a:pPr>
            <a:r>
              <a:rPr lang="en-US" altLang="en-US" sz="1400" i="0" dirty="0">
                <a:solidFill>
                  <a:schemeClr val="tx1"/>
                </a:solidFill>
                <a:latin typeface="Arial" panose="020B0604020202020204" pitchFamily="34" charset="0"/>
              </a:rPr>
              <a:t>1: </a:t>
            </a:r>
            <a:r>
              <a:rPr lang="en-US" altLang="en-US" sz="1400" i="0" dirty="0" err="1">
                <a:solidFill>
                  <a:schemeClr val="tx1"/>
                </a:solidFill>
                <a:latin typeface="Arial" panose="020B0604020202020204" pitchFamily="34" charset="0"/>
              </a:rPr>
              <a:t>Cleartext</a:t>
            </a:r>
            <a:r>
              <a:rPr lang="en-US" altLang="en-US" sz="1400" i="0" dirty="0">
                <a:solidFill>
                  <a:schemeClr val="tx1"/>
                </a:solidFill>
                <a:latin typeface="Arial" panose="020B0604020202020204" pitchFamily="34" charset="0"/>
              </a:rPr>
              <a:t> password</a:t>
            </a:r>
          </a:p>
          <a:p>
            <a:pPr>
              <a:spcBef>
                <a:spcPct val="0"/>
              </a:spcBef>
              <a:spcAft>
                <a:spcPct val="0"/>
              </a:spcAft>
              <a:buFontTx/>
              <a:buNone/>
            </a:pPr>
            <a:r>
              <a:rPr lang="en-US" altLang="en-US" sz="1400" i="0" dirty="0">
                <a:solidFill>
                  <a:schemeClr val="tx1"/>
                </a:solidFill>
                <a:latin typeface="Arial" panose="020B0604020202020204" pitchFamily="34" charset="0"/>
              </a:rPr>
              <a:t>2: MD5 checksum</a:t>
            </a:r>
          </a:p>
          <a:p>
            <a:pPr>
              <a:spcBef>
                <a:spcPct val="0"/>
              </a:spcBef>
              <a:spcAft>
                <a:spcPct val="0"/>
              </a:spcAft>
              <a:buFontTx/>
              <a:buNone/>
            </a:pPr>
            <a:r>
              <a:rPr lang="en-US" altLang="en-US" sz="1400" i="0" dirty="0">
                <a:solidFill>
                  <a:schemeClr val="tx1"/>
                </a:solidFill>
                <a:latin typeface="Arial" panose="020B0604020202020204" pitchFamily="34" charset="0"/>
              </a:rPr>
              <a:t>(added to end packet)</a:t>
            </a:r>
            <a:endParaRPr lang="en-US" altLang="en-US" sz="1800" i="0" dirty="0">
              <a:solidFill>
                <a:schemeClr val="tx1"/>
              </a:solidFill>
              <a:latin typeface="Arial" panose="020B0604020202020204" pitchFamily="34" charset="0"/>
            </a:endParaRPr>
          </a:p>
        </p:txBody>
      </p:sp>
      <p:sp>
        <p:nvSpPr>
          <p:cNvPr id="319500" name="AutoShape 12"/>
          <p:cNvSpPr>
            <a:spLocks/>
          </p:cNvSpPr>
          <p:nvPr/>
        </p:nvSpPr>
        <p:spPr bwMode="auto">
          <a:xfrm>
            <a:off x="282575" y="5545138"/>
            <a:ext cx="6194425" cy="1184275"/>
          </a:xfrm>
          <a:prstGeom prst="accentCallout1">
            <a:avLst>
              <a:gd name="adj1" fmla="val 9653"/>
              <a:gd name="adj2" fmla="val 101231"/>
              <a:gd name="adj3" fmla="val -188324"/>
              <a:gd name="adj4" fmla="val 109004"/>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400" i="0">
                <a:solidFill>
                  <a:schemeClr val="tx1"/>
                </a:solidFill>
                <a:latin typeface="Arial" panose="020B0604020202020204" pitchFamily="34" charset="0"/>
              </a:rPr>
              <a:t>Authentication passwd = 1:    64 cleartext password </a:t>
            </a:r>
          </a:p>
          <a:p>
            <a:pPr>
              <a:spcBef>
                <a:spcPct val="0"/>
              </a:spcBef>
              <a:spcAft>
                <a:spcPct val="0"/>
              </a:spcAft>
              <a:buFontTx/>
              <a:buNone/>
            </a:pPr>
            <a:r>
              <a:rPr lang="en-US" altLang="en-US" sz="1400" i="0">
                <a:solidFill>
                  <a:schemeClr val="tx1"/>
                </a:solidFill>
                <a:latin typeface="Arial" panose="020B0604020202020204" pitchFamily="34" charset="0"/>
              </a:rPr>
              <a:t>Authentication passwd = 2:    0x0000 (16 bits)</a:t>
            </a:r>
          </a:p>
          <a:p>
            <a:pPr>
              <a:spcBef>
                <a:spcPct val="0"/>
              </a:spcBef>
              <a:spcAft>
                <a:spcPct val="0"/>
              </a:spcAft>
              <a:buFontTx/>
              <a:buNone/>
            </a:pPr>
            <a:r>
              <a:rPr lang="en-US" altLang="en-US" sz="1400" i="0">
                <a:solidFill>
                  <a:schemeClr val="tx1"/>
                </a:solidFill>
                <a:latin typeface="Arial" panose="020B0604020202020204" pitchFamily="34" charset="0"/>
              </a:rPr>
              <a:t>		          KeyID (8 bits)</a:t>
            </a:r>
          </a:p>
          <a:p>
            <a:pPr>
              <a:spcBef>
                <a:spcPct val="0"/>
              </a:spcBef>
              <a:spcAft>
                <a:spcPct val="0"/>
              </a:spcAft>
              <a:buFontTx/>
              <a:buNone/>
            </a:pPr>
            <a:r>
              <a:rPr lang="en-US" altLang="en-US" sz="1400" i="0">
                <a:solidFill>
                  <a:schemeClr val="tx1"/>
                </a:solidFill>
                <a:latin typeface="Arial" panose="020B0604020202020204" pitchFamily="34" charset="0"/>
              </a:rPr>
              <a:t>		          Length of MD5 checksum (8 bits)</a:t>
            </a:r>
            <a:br>
              <a:rPr lang="en-US" altLang="en-US" sz="1400" i="0">
                <a:solidFill>
                  <a:schemeClr val="tx1"/>
                </a:solidFill>
                <a:latin typeface="Arial" panose="020B0604020202020204" pitchFamily="34" charset="0"/>
              </a:rPr>
            </a:br>
            <a:r>
              <a:rPr lang="en-US" altLang="en-US" sz="1400" i="0">
                <a:solidFill>
                  <a:schemeClr val="tx1"/>
                </a:solidFill>
                <a:latin typeface="Arial" panose="020B0604020202020204" pitchFamily="34" charset="0"/>
              </a:rPr>
              <a:t>		          Nondecreasing sequence number (32 bits)</a:t>
            </a:r>
          </a:p>
        </p:txBody>
      </p:sp>
      <p:sp>
        <p:nvSpPr>
          <p:cNvPr id="319498" name="AutoShape 10"/>
          <p:cNvSpPr>
            <a:spLocks/>
          </p:cNvSpPr>
          <p:nvPr/>
        </p:nvSpPr>
        <p:spPr bwMode="auto">
          <a:xfrm>
            <a:off x="152400" y="4762500"/>
            <a:ext cx="2971800" cy="609600"/>
          </a:xfrm>
          <a:prstGeom prst="accentCallout1">
            <a:avLst>
              <a:gd name="adj1" fmla="val 18750"/>
              <a:gd name="adj2" fmla="val 102565"/>
              <a:gd name="adj3" fmla="val -308601"/>
              <a:gd name="adj4" fmla="val 128861"/>
            </a:avLst>
          </a:prstGeom>
          <a:solidFill>
            <a:srgbClr val="FFFF99"/>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600" i="0" dirty="0">
                <a:solidFill>
                  <a:schemeClr val="tx1"/>
                </a:solidFill>
                <a:latin typeface="Arial" panose="020B0604020202020204" pitchFamily="34" charset="0"/>
              </a:rPr>
              <a:t>Standard IP checksum taken over entire packet</a:t>
            </a:r>
          </a:p>
        </p:txBody>
      </p:sp>
      <p:sp>
        <p:nvSpPr>
          <p:cNvPr id="319501" name="AutoShape 13"/>
          <p:cNvSpPr>
            <a:spLocks/>
          </p:cNvSpPr>
          <p:nvPr/>
        </p:nvSpPr>
        <p:spPr bwMode="auto">
          <a:xfrm>
            <a:off x="7086600" y="5884863"/>
            <a:ext cx="1876425" cy="669925"/>
          </a:xfrm>
          <a:prstGeom prst="accentCallout1">
            <a:avLst>
              <a:gd name="adj1" fmla="val 17060"/>
              <a:gd name="adj2" fmla="val -4060"/>
              <a:gd name="adj3" fmla="val 96921"/>
              <a:gd name="adj4" fmla="val -45856"/>
            </a:avLst>
          </a:prstGeom>
          <a:solidFill>
            <a:srgbClr val="FFCC66"/>
          </a:solidFill>
          <a:ln w="2857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7" rIns="91433" bIns="45717">
            <a:spAutoFit/>
          </a:bodyPr>
          <a:lstStyle/>
          <a:p>
            <a:pPr>
              <a:spcBef>
                <a:spcPct val="0"/>
              </a:spcBef>
              <a:spcAft>
                <a:spcPct val="0"/>
              </a:spcAft>
              <a:buFontTx/>
              <a:buNone/>
            </a:pPr>
            <a:r>
              <a:rPr lang="en-US" altLang="en-US" sz="1800" i="0" dirty="0">
                <a:solidFill>
                  <a:schemeClr val="tx1"/>
                </a:solidFill>
                <a:latin typeface="Arial" panose="020B0604020202020204" pitchFamily="34" charset="0"/>
              </a:rPr>
              <a:t>Prevents replay attacks</a:t>
            </a:r>
          </a:p>
        </p:txBody>
      </p:sp>
    </p:spTree>
    <p:extLst>
      <p:ext uri="{BB962C8B-B14F-4D97-AF65-F5344CB8AC3E}">
        <p14:creationId xmlns:p14="http://schemas.microsoft.com/office/powerpoint/2010/main" val="199510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4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4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5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4" grpId="0" animBg="1" autoUpdateAnimBg="0"/>
      <p:bldP spid="319495" grpId="0" animBg="1" autoUpdateAnimBg="0"/>
      <p:bldP spid="319497" grpId="0" animBg="1" autoUpdateAnimBg="0"/>
      <p:bldP spid="319499" grpId="0" animBg="1" autoUpdateAnimBg="0"/>
      <p:bldP spid="319500" grpId="0" animBg="1" autoUpdateAnimBg="0"/>
      <p:bldP spid="319498" grpId="0" animBg="1" autoUpdateAnimBg="0"/>
      <p:bldP spid="319501"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en-US"/>
              <a:t>OSPF Hello Protocol</a:t>
            </a:r>
          </a:p>
        </p:txBody>
      </p:sp>
      <p:sp>
        <p:nvSpPr>
          <p:cNvPr id="116739" name="Rectangle 3"/>
          <p:cNvSpPr>
            <a:spLocks noGrp="1" noChangeArrowheads="1"/>
          </p:cNvSpPr>
          <p:nvPr>
            <p:ph type="body" idx="1"/>
          </p:nvPr>
        </p:nvSpPr>
        <p:spPr>
          <a:xfrm>
            <a:off x="457200" y="3886200"/>
            <a:ext cx="8459788" cy="2819400"/>
          </a:xfrm>
        </p:spPr>
        <p:txBody>
          <a:bodyPr/>
          <a:lstStyle/>
          <a:p>
            <a:pPr>
              <a:lnSpc>
                <a:spcPct val="90000"/>
              </a:lnSpc>
              <a:spcBef>
                <a:spcPct val="30000"/>
              </a:spcBef>
              <a:buFont typeface="Arial" panose="020B0604020202020204" pitchFamily="34" charset="0"/>
              <a:buNone/>
            </a:pPr>
            <a:r>
              <a:rPr lang="en-US" altLang="en-US" sz="2000" b="1"/>
              <a:t>Hello subprotocol</a:t>
            </a:r>
            <a:r>
              <a:rPr lang="en-US" altLang="en-US" sz="2000"/>
              <a:t> is intended to perform the following tasks within OSPF:</a:t>
            </a:r>
          </a:p>
          <a:p>
            <a:pPr>
              <a:lnSpc>
                <a:spcPct val="90000"/>
              </a:lnSpc>
              <a:spcBef>
                <a:spcPct val="30000"/>
              </a:spcBef>
            </a:pPr>
            <a:r>
              <a:rPr lang="en-US" altLang="en-US" sz="2000"/>
              <a:t>Dynamic neighbor discovery</a:t>
            </a:r>
          </a:p>
          <a:p>
            <a:pPr>
              <a:lnSpc>
                <a:spcPct val="90000"/>
              </a:lnSpc>
              <a:spcBef>
                <a:spcPct val="30000"/>
              </a:spcBef>
            </a:pPr>
            <a:r>
              <a:rPr lang="en-US" altLang="en-US" sz="2000"/>
              <a:t>Detect unreachable neighbors</a:t>
            </a:r>
          </a:p>
          <a:p>
            <a:pPr>
              <a:lnSpc>
                <a:spcPct val="90000"/>
              </a:lnSpc>
              <a:spcBef>
                <a:spcPct val="30000"/>
              </a:spcBef>
            </a:pPr>
            <a:r>
              <a:rPr lang="en-US" altLang="en-US" sz="2000"/>
              <a:t>Ensure two-way communications between neighbors</a:t>
            </a:r>
          </a:p>
          <a:p>
            <a:pPr>
              <a:lnSpc>
                <a:spcPct val="90000"/>
              </a:lnSpc>
              <a:spcBef>
                <a:spcPct val="30000"/>
              </a:spcBef>
            </a:pPr>
            <a:r>
              <a:rPr lang="en-US" altLang="en-US" sz="2000"/>
              <a:t>Ensure correctness of basic interface parameters between neighbors</a:t>
            </a:r>
          </a:p>
          <a:p>
            <a:pPr>
              <a:lnSpc>
                <a:spcPct val="90000"/>
              </a:lnSpc>
              <a:spcBef>
                <a:spcPct val="30000"/>
              </a:spcBef>
            </a:pPr>
            <a:r>
              <a:rPr lang="en-US" altLang="en-US" sz="2000"/>
              <a:t>Provide necessary information for the election of the Designated and Backup Designated routers on a LAN segment  (coming)</a:t>
            </a:r>
          </a:p>
        </p:txBody>
      </p:sp>
      <p:pic>
        <p:nvPicPr>
          <p:cNvPr id="1167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29615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726452"/>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Routing Table</a:t>
            </a:r>
            <a:endParaRPr lang="en-US" sz="2000" b="1" dirty="0">
              <a:latin typeface="+mn-lt"/>
            </a:endParaRPr>
          </a:p>
        </p:txBody>
      </p:sp>
      <p:sp>
        <p:nvSpPr>
          <p:cNvPr id="19" name="TextBox 18"/>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Routing Table</a:t>
            </a:r>
            <a:endParaRPr lang="en-US" sz="2000" b="1" dirty="0">
              <a:latin typeface="+mn-lt"/>
            </a:endParaRPr>
          </a:p>
        </p:txBody>
      </p:sp>
      <p:sp>
        <p:nvSpPr>
          <p:cNvPr id="21" name="TextBox 20"/>
          <p:cNvSpPr txBox="1"/>
          <p:nvPr/>
        </p:nvSpPr>
        <p:spPr>
          <a:xfrm flipH="1">
            <a:off x="5715000" y="3581400"/>
            <a:ext cx="2057400" cy="400110"/>
          </a:xfrm>
          <a:prstGeom prst="rect">
            <a:avLst/>
          </a:prstGeom>
          <a:noFill/>
        </p:spPr>
        <p:txBody>
          <a:bodyPr wrap="square" rtlCol="0">
            <a:spAutoFit/>
          </a:bodyPr>
          <a:lstStyle/>
          <a:p>
            <a:r>
              <a:rPr lang="en-US" sz="2000" b="1" dirty="0" smtClean="0">
                <a:latin typeface="+mn-lt"/>
              </a:rPr>
              <a:t>E: Routing Table</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477000" y="526660"/>
            <a:ext cx="2057400" cy="400110"/>
          </a:xfrm>
          <a:prstGeom prst="rect">
            <a:avLst/>
          </a:prstGeom>
          <a:noFill/>
        </p:spPr>
        <p:txBody>
          <a:bodyPr wrap="square" rtlCol="0">
            <a:spAutoFit/>
          </a:bodyPr>
          <a:lstStyle/>
          <a:p>
            <a:r>
              <a:rPr lang="en-US" sz="2000" b="1" dirty="0" smtClean="0">
                <a:latin typeface="+mn-lt"/>
              </a:rPr>
              <a:t>B: Routing Table</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12230265"/>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1533827666"/>
              </p:ext>
            </p:extLst>
          </p:nvPr>
        </p:nvGraphicFramePr>
        <p:xfrm>
          <a:off x="5857164"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7196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1" grpId="0"/>
      <p:bldP spid="2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en-US"/>
              <a:t>OSPF Hello Protocol</a:t>
            </a:r>
          </a:p>
        </p:txBody>
      </p:sp>
      <p:sp>
        <p:nvSpPr>
          <p:cNvPr id="118787" name="Rectangle 3"/>
          <p:cNvSpPr>
            <a:spLocks noGrp="1" noChangeArrowheads="1"/>
          </p:cNvSpPr>
          <p:nvPr>
            <p:ph type="body" idx="1"/>
          </p:nvPr>
        </p:nvSpPr>
        <p:spPr>
          <a:xfrm>
            <a:off x="457200" y="2971800"/>
            <a:ext cx="8459788" cy="3657600"/>
          </a:xfrm>
        </p:spPr>
        <p:txBody>
          <a:bodyPr/>
          <a:lstStyle/>
          <a:p>
            <a:pPr marL="288925" indent="-288925" defTabSz="814388">
              <a:lnSpc>
                <a:spcPct val="90000"/>
              </a:lnSpc>
            </a:pPr>
            <a:r>
              <a:rPr lang="en-US" altLang="en-US" sz="1800"/>
              <a:t>OSPF routers send </a:t>
            </a:r>
            <a:r>
              <a:rPr lang="en-US" altLang="en-US" sz="1800" b="1">
                <a:solidFill>
                  <a:srgbClr val="009999"/>
                </a:solidFill>
              </a:rPr>
              <a:t>Hellos</a:t>
            </a:r>
            <a:r>
              <a:rPr lang="en-US" altLang="en-US" sz="1800"/>
              <a:t> on OSPF enabled interfaces:</a:t>
            </a:r>
          </a:p>
          <a:p>
            <a:pPr marL="627063" lvl="1" indent="0" defTabSz="814388">
              <a:lnSpc>
                <a:spcPct val="90000"/>
              </a:lnSpc>
            </a:pPr>
            <a:r>
              <a:rPr lang="en-US" altLang="en-US" sz="1600"/>
              <a:t>Default </a:t>
            </a:r>
            <a:r>
              <a:rPr lang="en-US" altLang="en-US" sz="1600">
                <a:solidFill>
                  <a:schemeClr val="accent2"/>
                </a:solidFill>
              </a:rPr>
              <a:t>every 10 seconds</a:t>
            </a:r>
            <a:r>
              <a:rPr lang="en-US" altLang="en-US" sz="1600"/>
              <a:t> on multi-access and point-to-point segments</a:t>
            </a:r>
          </a:p>
          <a:p>
            <a:pPr marL="627063" lvl="1" indent="0" defTabSz="814388">
              <a:lnSpc>
                <a:spcPct val="90000"/>
              </a:lnSpc>
            </a:pPr>
            <a:r>
              <a:rPr lang="en-US" altLang="en-US" sz="1600"/>
              <a:t>Default </a:t>
            </a:r>
            <a:r>
              <a:rPr lang="en-US" altLang="en-US" sz="1600">
                <a:solidFill>
                  <a:schemeClr val="accent2"/>
                </a:solidFill>
              </a:rPr>
              <a:t>every 30 seconds</a:t>
            </a:r>
            <a:r>
              <a:rPr lang="en-US" altLang="en-US" sz="1600"/>
              <a:t> on NBMA segments (Frame Relay, X.25, ATM)</a:t>
            </a:r>
          </a:p>
          <a:p>
            <a:pPr marL="627063" lvl="1" indent="0" defTabSz="814388">
              <a:lnSpc>
                <a:spcPct val="90000"/>
              </a:lnSpc>
            </a:pPr>
            <a:r>
              <a:rPr lang="en-US" altLang="en-US" sz="1600"/>
              <a:t>Most cases OSPF Hello packets are sent as multicast to ALLSPFRouters (</a:t>
            </a:r>
            <a:r>
              <a:rPr lang="en-US" altLang="en-US" sz="1600">
                <a:solidFill>
                  <a:schemeClr val="accent2"/>
                </a:solidFill>
              </a:rPr>
              <a:t>224.0.0.5</a:t>
            </a:r>
            <a:r>
              <a:rPr lang="en-US" altLang="en-US" sz="1600"/>
              <a:t>)</a:t>
            </a:r>
          </a:p>
          <a:p>
            <a:pPr marL="288925" indent="-288925" defTabSz="814388">
              <a:lnSpc>
                <a:spcPct val="90000"/>
              </a:lnSpc>
            </a:pPr>
            <a:r>
              <a:rPr lang="en-US" altLang="en-US" sz="1800" b="1">
                <a:solidFill>
                  <a:srgbClr val="009999"/>
                </a:solidFill>
              </a:rPr>
              <a:t>HelloInterval</a:t>
            </a:r>
            <a:r>
              <a:rPr lang="en-US" altLang="en-US" sz="1800"/>
              <a:t> - Cisco default = </a:t>
            </a:r>
            <a:r>
              <a:rPr lang="en-US" altLang="en-US" sz="1800">
                <a:solidFill>
                  <a:schemeClr val="accent2"/>
                </a:solidFill>
              </a:rPr>
              <a:t>10 seconds or 30 seconds</a:t>
            </a:r>
            <a:r>
              <a:rPr lang="en-US" altLang="en-US" sz="1800"/>
              <a:t> and can be changed with the command </a:t>
            </a:r>
            <a:r>
              <a:rPr lang="en-US" altLang="en-US" sz="1800" b="1">
                <a:latin typeface="Courier New" panose="02070309020205020404" pitchFamily="49" charset="0"/>
              </a:rPr>
              <a:t>ip ospf hello-interval</a:t>
            </a:r>
            <a:r>
              <a:rPr lang="en-US" altLang="en-US" sz="1800"/>
              <a:t>.</a:t>
            </a:r>
            <a:endParaRPr lang="en-US" altLang="en-US" sz="1800">
              <a:solidFill>
                <a:srgbClr val="009999"/>
              </a:solidFill>
            </a:endParaRPr>
          </a:p>
          <a:p>
            <a:pPr marL="288925" indent="-288925" defTabSz="814388">
              <a:lnSpc>
                <a:spcPct val="90000"/>
              </a:lnSpc>
            </a:pPr>
            <a:r>
              <a:rPr lang="en-US" altLang="en-US" sz="1800" b="1">
                <a:solidFill>
                  <a:srgbClr val="009999"/>
                </a:solidFill>
              </a:rPr>
              <a:t>RouterDeadInterval</a:t>
            </a:r>
            <a:r>
              <a:rPr lang="en-US" altLang="en-US" sz="1800" b="1"/>
              <a:t> </a:t>
            </a:r>
            <a:r>
              <a:rPr lang="en-US" altLang="en-US" sz="1800"/>
              <a:t>- The period in seconds that the router will wait to hear a Hello from a neighbor before declaring the neighbor down.  </a:t>
            </a:r>
          </a:p>
          <a:p>
            <a:pPr marL="627063" lvl="1" indent="0" defTabSz="814388">
              <a:lnSpc>
                <a:spcPct val="90000"/>
              </a:lnSpc>
            </a:pPr>
            <a:r>
              <a:rPr lang="en-US" altLang="en-US" sz="1600"/>
              <a:t>Cisco uses a default of </a:t>
            </a:r>
            <a:r>
              <a:rPr lang="en-US" altLang="en-US" sz="1600" b="1" i="1"/>
              <a:t>four-times the</a:t>
            </a:r>
            <a:r>
              <a:rPr lang="en-US" altLang="en-US" sz="1600"/>
              <a:t> </a:t>
            </a:r>
            <a:r>
              <a:rPr lang="en-US" altLang="en-US" sz="1600" b="1">
                <a:solidFill>
                  <a:srgbClr val="009999"/>
                </a:solidFill>
              </a:rPr>
              <a:t>HelloInterval</a:t>
            </a:r>
            <a:r>
              <a:rPr lang="en-US" altLang="en-US" sz="1600"/>
              <a:t> (4 x 10 sec. = </a:t>
            </a:r>
            <a:r>
              <a:rPr lang="en-US" altLang="en-US" sz="1600">
                <a:solidFill>
                  <a:schemeClr val="accent2"/>
                </a:solidFill>
              </a:rPr>
              <a:t>40 seconds, 120 secconds for NBMA</a:t>
            </a:r>
            <a:r>
              <a:rPr lang="en-US" altLang="en-US" sz="1600"/>
              <a:t>) and can be changed with the command </a:t>
            </a:r>
            <a:r>
              <a:rPr lang="en-US" altLang="en-US" sz="1600" b="1">
                <a:latin typeface="Courier New" panose="02070309020205020404" pitchFamily="49" charset="0"/>
              </a:rPr>
              <a:t>ip ospf dead-interval</a:t>
            </a:r>
            <a:r>
              <a:rPr lang="en-US" altLang="en-US" sz="1600"/>
              <a:t>.</a:t>
            </a:r>
          </a:p>
          <a:p>
            <a:pPr marL="288925" indent="-288925" defTabSz="814388">
              <a:lnSpc>
                <a:spcPct val="90000"/>
              </a:lnSpc>
            </a:pPr>
            <a:r>
              <a:rPr lang="en-US" altLang="en-US" sz="1800" b="1"/>
              <a:t>Note</a:t>
            </a:r>
            <a:r>
              <a:rPr lang="en-US" altLang="en-US" sz="1800"/>
              <a:t>: For routers to become adjacent,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118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43000"/>
            <a:ext cx="4953000"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708542"/>
      </p:ext>
    </p:extLst>
  </p:cSld>
  <p:clrMapOvr>
    <a:masterClrMapping/>
  </p:clrMapOvr>
  <p:transition>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4294967295"/>
          </p:nvPr>
        </p:nvSpPr>
        <p:spPr>
          <a:xfrm>
            <a:off x="3028950" y="6356351"/>
            <a:ext cx="3086100" cy="365125"/>
          </a:xfrm>
          <a:prstGeom prst="rect">
            <a:avLst/>
          </a:prstGeom>
        </p:spPr>
        <p:txBody>
          <a:bodyPr/>
          <a:lstStyle/>
          <a:p>
            <a:endParaRPr lang="en-US" altLang="en-US" dirty="0"/>
          </a:p>
        </p:txBody>
      </p:sp>
      <p:sp>
        <p:nvSpPr>
          <p:cNvPr id="223234" name="Rectangle 1026"/>
          <p:cNvSpPr>
            <a:spLocks noGrp="1" noChangeArrowheads="1"/>
          </p:cNvSpPr>
          <p:nvPr>
            <p:ph type="title"/>
          </p:nvPr>
        </p:nvSpPr>
        <p:spPr/>
        <p:txBody>
          <a:bodyPr/>
          <a:lstStyle/>
          <a:p>
            <a:r>
              <a:rPr lang="en-US" altLang="en-US"/>
              <a:t>Network Types – </a:t>
            </a:r>
            <a:r>
              <a:rPr lang="en-US" altLang="en-US" i="1"/>
              <a:t>more later</a:t>
            </a:r>
          </a:p>
        </p:txBody>
      </p:sp>
      <p:pic>
        <p:nvPicPr>
          <p:cNvPr id="223235"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3429000"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23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38600"/>
            <a:ext cx="60960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3237" name="Text Box 1029"/>
          <p:cNvSpPr txBox="1">
            <a:spLocks noChangeArrowheads="1"/>
          </p:cNvSpPr>
          <p:nvPr/>
        </p:nvSpPr>
        <p:spPr bwMode="auto">
          <a:xfrm>
            <a:off x="685800" y="3733800"/>
            <a:ext cx="3886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Courier New" panose="02070309020205020404" pitchFamily="49" charset="0"/>
              </a:rPr>
              <a:t>show ip ospf interface</a:t>
            </a:r>
          </a:p>
        </p:txBody>
      </p:sp>
      <p:sp>
        <p:nvSpPr>
          <p:cNvPr id="223238" name="Rectangle 1030"/>
          <p:cNvSpPr>
            <a:spLocks noChangeArrowheads="1"/>
          </p:cNvSpPr>
          <p:nvPr/>
        </p:nvSpPr>
        <p:spPr bwMode="auto">
          <a:xfrm>
            <a:off x="457200" y="5486400"/>
            <a:ext cx="84597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30000"/>
              </a:spcBef>
              <a:buClr>
                <a:srgbClr val="009999"/>
              </a:buClr>
              <a:buSzPct val="125000"/>
              <a:buFont typeface="Arial" panose="020B0604020202020204" pitchFamily="34" charset="0"/>
              <a:buNone/>
            </a:pPr>
            <a:r>
              <a:rPr lang="en-US" altLang="en-US" sz="1800" b="0" dirty="0">
                <a:latin typeface="Arial" panose="020B0604020202020204" pitchFamily="34" charset="0"/>
              </a:rPr>
              <a:t>Unless you are configuring an NBMA network like Frame Relay, this won’t be an issue.  </a:t>
            </a:r>
          </a:p>
          <a:p>
            <a:pPr>
              <a:lnSpc>
                <a:spcPct val="90000"/>
              </a:lnSpc>
              <a:spcBef>
                <a:spcPct val="30000"/>
              </a:spcBef>
              <a:buClr>
                <a:srgbClr val="009999"/>
              </a:buClr>
              <a:buSzPct val="125000"/>
              <a:buFont typeface="Arial" panose="020B0604020202020204" pitchFamily="34" charset="0"/>
              <a:buChar char="•"/>
            </a:pPr>
            <a:r>
              <a:rPr lang="en-US" altLang="en-US" sz="1800" b="0" dirty="0">
                <a:latin typeface="Arial" panose="020B0604020202020204" pitchFamily="34" charset="0"/>
              </a:rPr>
              <a:t>Many administrators prefer to use </a:t>
            </a:r>
            <a:r>
              <a:rPr lang="en-US" altLang="en-US" sz="1800" dirty="0">
                <a:latin typeface="Arial" panose="020B0604020202020204" pitchFamily="34" charset="0"/>
              </a:rPr>
              <a:t>point-to-point </a:t>
            </a:r>
            <a:r>
              <a:rPr lang="en-US" altLang="en-US" sz="1800" b="0" dirty="0">
                <a:latin typeface="Arial" panose="020B0604020202020204" pitchFamily="34" charset="0"/>
              </a:rPr>
              <a:t>or</a:t>
            </a:r>
            <a:r>
              <a:rPr lang="en-US" altLang="en-US" sz="1800" dirty="0">
                <a:latin typeface="Arial" panose="020B0604020202020204" pitchFamily="34" charset="0"/>
              </a:rPr>
              <a:t> point-to-multipoint</a:t>
            </a:r>
            <a:r>
              <a:rPr lang="en-US" altLang="en-US" sz="1800" b="0" dirty="0">
                <a:latin typeface="Arial" panose="020B0604020202020204" pitchFamily="34" charset="0"/>
              </a:rPr>
              <a:t> for </a:t>
            </a:r>
            <a:r>
              <a:rPr lang="en-US" altLang="en-US" sz="1800" dirty="0">
                <a:latin typeface="Arial" panose="020B0604020202020204" pitchFamily="34" charset="0"/>
              </a:rPr>
              <a:t>NMBA</a:t>
            </a:r>
            <a:r>
              <a:rPr lang="en-US" altLang="en-US" sz="1800" b="0" dirty="0">
                <a:latin typeface="Arial" panose="020B0604020202020204" pitchFamily="34" charset="0"/>
              </a:rPr>
              <a:t> to avoid the DR/BDR and full-mesh issues. </a:t>
            </a:r>
          </a:p>
        </p:txBody>
      </p:sp>
    </p:spTree>
    <p:extLst>
      <p:ext uri="{BB962C8B-B14F-4D97-AF65-F5344CB8AC3E}">
        <p14:creationId xmlns:p14="http://schemas.microsoft.com/office/powerpoint/2010/main" val="4691903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81000" y="188913"/>
            <a:ext cx="7702550" cy="554037"/>
          </a:xfrm>
        </p:spPr>
        <p:txBody>
          <a:bodyPr/>
          <a:lstStyle/>
          <a:p>
            <a:r>
              <a:rPr lang="en-US" altLang="en-US" dirty="0"/>
              <a:t>OSPF packet </a:t>
            </a:r>
            <a:r>
              <a:rPr lang="en-US" altLang="en-US" dirty="0" smtClean="0"/>
              <a:t>types</a:t>
            </a:r>
            <a:endParaRPr lang="en-US" altLang="en-US" dirty="0"/>
          </a:p>
        </p:txBody>
      </p:sp>
      <p:pic>
        <p:nvPicPr>
          <p:cNvPr id="120835" name="Picture 3"/>
          <p:cNvPicPr>
            <a:picLocks noChangeAspect="1" noChangeArrowheads="1"/>
          </p:cNvPicPr>
          <p:nvPr/>
        </p:nvPicPr>
        <p:blipFill>
          <a:blip r:embed="rId2">
            <a:extLst>
              <a:ext uri="{28A0092B-C50C-407E-A947-70E740481C1C}">
                <a14:useLocalDpi xmlns:a14="http://schemas.microsoft.com/office/drawing/2010/main" val="0"/>
              </a:ext>
            </a:extLst>
          </a:blip>
          <a:srcRect l="8333" t="24074" r="40279" b="37964"/>
          <a:stretch>
            <a:fillRect/>
          </a:stretch>
        </p:blipFill>
        <p:spPr bwMode="auto">
          <a:xfrm>
            <a:off x="152400" y="1468438"/>
            <a:ext cx="8763000" cy="4856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836" name="Text Box 4"/>
          <p:cNvSpPr txBox="1">
            <a:spLocks noChangeArrowheads="1"/>
          </p:cNvSpPr>
          <p:nvPr/>
        </p:nvSpPr>
        <p:spPr bwMode="auto">
          <a:xfrm>
            <a:off x="4800600" y="3221038"/>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Type-2 (DBD)</a:t>
            </a:r>
            <a:endParaRPr lang="en-US" altLang="en-US" b="0"/>
          </a:p>
        </p:txBody>
      </p:sp>
      <p:sp>
        <p:nvSpPr>
          <p:cNvPr id="120837" name="Text Box 5"/>
          <p:cNvSpPr txBox="1">
            <a:spLocks noChangeArrowheads="1"/>
          </p:cNvSpPr>
          <p:nvPr/>
        </p:nvSpPr>
        <p:spPr bwMode="auto">
          <a:xfrm>
            <a:off x="3962400" y="4059238"/>
            <a:ext cx="2286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Type-3 (LSR)</a:t>
            </a:r>
            <a:endParaRPr lang="en-US" altLang="en-US" b="0"/>
          </a:p>
        </p:txBody>
      </p:sp>
      <p:sp>
        <p:nvSpPr>
          <p:cNvPr id="120838" name="Text Box 6"/>
          <p:cNvSpPr txBox="1">
            <a:spLocks noChangeArrowheads="1"/>
          </p:cNvSpPr>
          <p:nvPr/>
        </p:nvSpPr>
        <p:spPr bwMode="auto">
          <a:xfrm>
            <a:off x="3581400" y="4897438"/>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Type-4 (LSU)</a:t>
            </a:r>
            <a:endParaRPr lang="en-US" altLang="en-US" b="0"/>
          </a:p>
        </p:txBody>
      </p:sp>
      <p:sp>
        <p:nvSpPr>
          <p:cNvPr id="120839" name="Text Box 7"/>
          <p:cNvSpPr txBox="1">
            <a:spLocks noChangeArrowheads="1"/>
          </p:cNvSpPr>
          <p:nvPr/>
        </p:nvSpPr>
        <p:spPr bwMode="auto">
          <a:xfrm>
            <a:off x="3810000" y="5735638"/>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OSPF Type-5 (LSAck)</a:t>
            </a:r>
            <a:endParaRPr lang="en-US" altLang="en-US" b="0"/>
          </a:p>
        </p:txBody>
      </p:sp>
    </p:spTree>
    <p:extLst>
      <p:ext uri="{BB962C8B-B14F-4D97-AF65-F5344CB8AC3E}">
        <p14:creationId xmlns:p14="http://schemas.microsoft.com/office/powerpoint/2010/main" val="36837390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en-US"/>
              <a:t>Steps to OSPF Operation</a:t>
            </a:r>
          </a:p>
        </p:txBody>
      </p:sp>
      <p:pic>
        <p:nvPicPr>
          <p:cNvPr id="123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914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962400"/>
            <a:ext cx="73056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733800"/>
            <a:ext cx="16764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91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71600"/>
            <a:ext cx="3295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351265"/>
      </p:ext>
    </p:extLst>
  </p:cSld>
  <p:clrMapOvr>
    <a:masterClrMapping/>
  </p:clrMapOvr>
  <p:transition>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125955"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a:t>1.  Establishing router adjacencies  (Routers are adjacent)</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800" b="1"/>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chemeClr val="accent2"/>
                </a:solidFill>
              </a:rPr>
              <a:t>Full State  (Routers are “fully adjacent”)</a:t>
            </a:r>
          </a:p>
        </p:txBody>
      </p:sp>
      <p:sp>
        <p:nvSpPr>
          <p:cNvPr id="125956"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125957" name="Line 5"/>
          <p:cNvSpPr>
            <a:spLocks noChangeShapeType="1"/>
          </p:cNvSpPr>
          <p:nvPr/>
        </p:nvSpPr>
        <p:spPr bwMode="auto">
          <a:xfrm>
            <a:off x="0" y="1447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05112560"/>
      </p:ext>
    </p:extLst>
  </p:cSld>
  <p:clrMapOvr>
    <a:masterClrMapping/>
  </p:clrMapOvr>
  <p:transition>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title"/>
          </p:nvPr>
        </p:nvSpPr>
        <p:spPr>
          <a:xfrm>
            <a:off x="381000" y="152400"/>
            <a:ext cx="7772400" cy="609600"/>
          </a:xfrm>
        </p:spPr>
        <p:txBody>
          <a:bodyPr/>
          <a:lstStyle/>
          <a:p>
            <a:r>
              <a:rPr lang="en-US" altLang="en-US"/>
              <a:t>1. Establishing Adjacencies</a:t>
            </a:r>
          </a:p>
        </p:txBody>
      </p:sp>
      <p:sp>
        <p:nvSpPr>
          <p:cNvPr id="216067" name="Rectangle 1027"/>
          <p:cNvSpPr>
            <a:spLocks noChangeArrowheads="1"/>
          </p:cNvSpPr>
          <p:nvPr/>
        </p:nvSpPr>
        <p:spPr bwMode="auto">
          <a:xfrm>
            <a:off x="2090738" y="2486025"/>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6068" name="Picture 1028"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962400"/>
            <a:ext cx="7096125" cy="2697163"/>
          </a:xfrm>
          <a:prstGeom prst="rect">
            <a:avLst/>
          </a:prstGeom>
          <a:noFill/>
          <a:extLst>
            <a:ext uri="{909E8E84-426E-40DD-AFC4-6F175D3DCCD1}">
              <a14:hiddenFill xmlns:a14="http://schemas.microsoft.com/office/drawing/2010/main">
                <a:solidFill>
                  <a:srgbClr val="FFFFFF"/>
                </a:solidFill>
              </a14:hiddenFill>
            </a:ext>
          </a:extLst>
        </p:spPr>
      </p:pic>
      <p:sp>
        <p:nvSpPr>
          <p:cNvPr id="216069" name="Rectangle 1029"/>
          <p:cNvSpPr>
            <a:spLocks noGrp="1" noChangeArrowheads="1"/>
          </p:cNvSpPr>
          <p:nvPr>
            <p:ph type="body" idx="1"/>
          </p:nvPr>
        </p:nvSpPr>
        <p:spPr>
          <a:xfrm>
            <a:off x="381000" y="1143000"/>
            <a:ext cx="7772400" cy="2895600"/>
          </a:xfrm>
          <a:noFill/>
          <a:ln/>
        </p:spPr>
        <p:txBody>
          <a:bodyPr/>
          <a:lstStyle/>
          <a:p>
            <a:r>
              <a:rPr lang="en-US" altLang="en-US" sz="1800">
                <a:cs typeface="Times New Roman" panose="02020603050405020304" pitchFamily="18" charset="0"/>
              </a:rPr>
              <a:t>Initially, an OSPF router interface is in the </a:t>
            </a:r>
            <a:r>
              <a:rPr lang="en-US" altLang="en-US" sz="1800" b="1">
                <a:solidFill>
                  <a:srgbClr val="009999"/>
                </a:solidFill>
                <a:cs typeface="Times New Roman" panose="02020603050405020304" pitchFamily="18" charset="0"/>
              </a:rPr>
              <a:t>down state</a:t>
            </a:r>
            <a:r>
              <a:rPr lang="en-US" altLang="en-US" sz="1800" b="1">
                <a:cs typeface="Times New Roman" panose="02020603050405020304" pitchFamily="18" charset="0"/>
              </a:rPr>
              <a:t>.</a:t>
            </a:r>
          </a:p>
          <a:p>
            <a:r>
              <a:rPr lang="en-US" altLang="en-US" sz="1800">
                <a:cs typeface="Times New Roman" panose="02020603050405020304" pitchFamily="18" charset="0"/>
              </a:rPr>
              <a:t>An OSPF interface can transition back to this state if it has not received a Hello packet from a neighbor within the RouterDeadInterval time (40 seconds unless NBMA, 120 seconds).</a:t>
            </a:r>
          </a:p>
          <a:p>
            <a:r>
              <a:rPr lang="en-US" altLang="en-US" sz="1800">
                <a:cs typeface="Times New Roman" panose="02020603050405020304" pitchFamily="18" charset="0"/>
              </a:rPr>
              <a:t>In the </a:t>
            </a:r>
            <a:r>
              <a:rPr lang="en-US" altLang="en-US" sz="1800" b="1">
                <a:solidFill>
                  <a:srgbClr val="009999"/>
                </a:solidFill>
                <a:cs typeface="Times New Roman" panose="02020603050405020304" pitchFamily="18" charset="0"/>
              </a:rPr>
              <a:t>down state</a:t>
            </a:r>
            <a:r>
              <a:rPr lang="en-US" altLang="en-US" sz="1800">
                <a:cs typeface="Times New Roman" panose="02020603050405020304" pitchFamily="18" charset="0"/>
              </a:rPr>
              <a:t>, the OSPF process has not exchanged information with any neighbor.</a:t>
            </a:r>
          </a:p>
          <a:p>
            <a:r>
              <a:rPr lang="en-US" altLang="en-US" sz="1800">
                <a:cs typeface="Times New Roman" panose="02020603050405020304" pitchFamily="18" charset="0"/>
              </a:rPr>
              <a:t>OSPF is waiting to enter the </a:t>
            </a:r>
            <a:r>
              <a:rPr lang="en-US" altLang="en-US" sz="1800" b="1">
                <a:solidFill>
                  <a:srgbClr val="009999"/>
                </a:solidFill>
                <a:cs typeface="Times New Roman" panose="02020603050405020304" pitchFamily="18" charset="0"/>
              </a:rPr>
              <a:t>init state</a:t>
            </a:r>
            <a:r>
              <a:rPr lang="en-US" altLang="en-US" sz="1800">
                <a:cs typeface="Times New Roman" panose="02020603050405020304" pitchFamily="18" charset="0"/>
              </a:rPr>
              <a:t>.</a:t>
            </a:r>
          </a:p>
          <a:p>
            <a:r>
              <a:rPr lang="en-US" altLang="en-US" sz="1800">
                <a:cs typeface="Times New Roman" panose="02020603050405020304" pitchFamily="18" charset="0"/>
              </a:rPr>
              <a:t>An OSPF router tries to form an adjacency with at least one neighbor for each IP network it’s connected to.</a:t>
            </a:r>
            <a:r>
              <a:rPr lang="en-US" altLang="en-US" sz="1800"/>
              <a:t> </a:t>
            </a:r>
          </a:p>
        </p:txBody>
      </p:sp>
    </p:spTree>
    <p:extLst>
      <p:ext uri="{BB962C8B-B14F-4D97-AF65-F5344CB8AC3E}">
        <p14:creationId xmlns:p14="http://schemas.microsoft.com/office/powerpoint/2010/main" val="39490144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4294967295"/>
          </p:nvPr>
        </p:nvSpPr>
        <p:spPr>
          <a:xfrm>
            <a:off x="3028950" y="6356351"/>
            <a:ext cx="3086100" cy="365125"/>
          </a:xfrm>
          <a:prstGeom prst="rect">
            <a:avLst/>
          </a:prstGeom>
        </p:spPr>
        <p:txBody>
          <a:bodyPr/>
          <a:lstStyle/>
          <a:p>
            <a:fld id="{94E6CA05-01BB-4979-B53C-D4ACD59002D1}" type="slidenum">
              <a:rPr lang="en-US" altLang="en-US"/>
              <a:pPr/>
              <a:t>86</a:t>
            </a:fld>
            <a:endParaRPr lang="en-US" altLang="en-US"/>
          </a:p>
        </p:txBody>
      </p:sp>
      <p:sp>
        <p:nvSpPr>
          <p:cNvPr id="21709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7091" name="Rectangle 3"/>
          <p:cNvSpPr>
            <a:spLocks noGrp="1" noChangeArrowheads="1"/>
          </p:cNvSpPr>
          <p:nvPr>
            <p:ph type="body" idx="1"/>
          </p:nvPr>
        </p:nvSpPr>
        <p:spPr>
          <a:xfrm>
            <a:off x="381000" y="1143000"/>
            <a:ext cx="8305800" cy="3048000"/>
          </a:xfrm>
          <a:noFill/>
          <a:ln/>
        </p:spPr>
        <p:txBody>
          <a:bodyPr/>
          <a:lstStyle/>
          <a:p>
            <a:pPr>
              <a:lnSpc>
                <a:spcPct val="90000"/>
              </a:lnSpc>
            </a:pPr>
            <a:r>
              <a:rPr lang="en-US" altLang="en-US" sz="1800"/>
              <a:t>The process of establishing adjacencies is asymmetric, meaning the states between two adjacent routers may be different as they both transition to full state.</a:t>
            </a:r>
          </a:p>
          <a:p>
            <a:pPr>
              <a:lnSpc>
                <a:spcPct val="90000"/>
              </a:lnSpc>
            </a:pPr>
            <a:r>
              <a:rPr lang="en-US" altLang="en-US" sz="1800"/>
              <a:t>RTB perspective and assuming routers are configured correctly.</a:t>
            </a:r>
          </a:p>
          <a:p>
            <a:pPr>
              <a:lnSpc>
                <a:spcPct val="90000"/>
              </a:lnSpc>
            </a:pPr>
            <a:r>
              <a:rPr lang="en-US" altLang="en-US" sz="1800"/>
              <a:t>Trying to start a relationship and wanting to enter the </a:t>
            </a:r>
            <a:r>
              <a:rPr lang="en-US" altLang="en-US" sz="1800" b="1">
                <a:solidFill>
                  <a:srgbClr val="009999"/>
                </a:solidFill>
              </a:rPr>
              <a:t>init state </a:t>
            </a:r>
            <a:r>
              <a:rPr lang="en-US" altLang="en-US" sz="1800"/>
              <a:t>or really the</a:t>
            </a:r>
            <a:r>
              <a:rPr lang="en-US" altLang="en-US" sz="1800" b="1">
                <a:solidFill>
                  <a:srgbClr val="009999"/>
                </a:solidFill>
              </a:rPr>
              <a:t> two-way-state</a:t>
            </a:r>
            <a:endParaRPr lang="en-US" altLang="en-US" sz="1800" b="1"/>
          </a:p>
          <a:p>
            <a:pPr>
              <a:lnSpc>
                <a:spcPct val="90000"/>
              </a:lnSpc>
            </a:pPr>
            <a:r>
              <a:rPr lang="en-US" altLang="en-US" sz="1800"/>
              <a:t>RTB begins multicasts </a:t>
            </a:r>
            <a:r>
              <a:rPr lang="en-US" altLang="en-US" sz="1800" b="1"/>
              <a:t>OSPF</a:t>
            </a:r>
            <a:r>
              <a:rPr lang="en-US" altLang="en-US" sz="1800"/>
              <a:t> </a:t>
            </a:r>
            <a:r>
              <a:rPr lang="en-US" altLang="en-US" sz="1800" b="1"/>
              <a:t>Hello packets</a:t>
            </a:r>
            <a:r>
              <a:rPr lang="en-US" altLang="en-US" sz="1800"/>
              <a:t> (</a:t>
            </a:r>
            <a:r>
              <a:rPr lang="en-US" altLang="en-US" sz="1800" b="1"/>
              <a:t>224.0.0.5</a:t>
            </a:r>
            <a:r>
              <a:rPr lang="en-US" altLang="en-US" sz="1800"/>
              <a:t>, AllSPFRouters), advertising its own </a:t>
            </a:r>
            <a:r>
              <a:rPr lang="en-US" altLang="en-US" sz="1800" b="1">
                <a:solidFill>
                  <a:srgbClr val="009999"/>
                </a:solidFill>
              </a:rPr>
              <a:t>Router ID</a:t>
            </a:r>
            <a:r>
              <a:rPr lang="en-US" altLang="en-US" sz="1800"/>
              <a:t>. </a:t>
            </a:r>
          </a:p>
          <a:p>
            <a:pPr lvl="1">
              <a:lnSpc>
                <a:spcPct val="90000"/>
              </a:lnSpc>
            </a:pPr>
            <a:r>
              <a:rPr lang="en-US" altLang="en-US" sz="2000"/>
              <a:t>224.0.0.5: All OSPF routers should be able to transmit and listen to this address.</a:t>
            </a:r>
          </a:p>
        </p:txBody>
      </p:sp>
      <p:pic>
        <p:nvPicPr>
          <p:cNvPr id="217092" name="Picture 4"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160838"/>
            <a:ext cx="7096125" cy="2697162"/>
          </a:xfrm>
          <a:prstGeom prst="rect">
            <a:avLst/>
          </a:prstGeom>
          <a:noFill/>
          <a:extLst>
            <a:ext uri="{909E8E84-426E-40DD-AFC4-6F175D3DCCD1}">
              <a14:hiddenFill xmlns:a14="http://schemas.microsoft.com/office/drawing/2010/main">
                <a:solidFill>
                  <a:srgbClr val="FFFFFF"/>
                </a:solidFill>
              </a14:hiddenFill>
            </a:ext>
          </a:extLst>
        </p:spPr>
      </p:pic>
      <p:sp>
        <p:nvSpPr>
          <p:cNvPr id="217095"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24185116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8116" name="Rectangle 4"/>
          <p:cNvSpPr>
            <a:spLocks noGrp="1" noChangeArrowheads="1"/>
          </p:cNvSpPr>
          <p:nvPr>
            <p:ph type="body" idx="1"/>
          </p:nvPr>
        </p:nvSpPr>
        <p:spPr>
          <a:xfrm>
            <a:off x="304800" y="3962400"/>
            <a:ext cx="8001000" cy="2667000"/>
          </a:xfrm>
          <a:noFill/>
          <a:ln/>
        </p:spPr>
        <p:txBody>
          <a:bodyPr/>
          <a:lstStyle/>
          <a:p>
            <a:pPr>
              <a:lnSpc>
                <a:spcPct val="90000"/>
              </a:lnSpc>
            </a:pPr>
            <a:r>
              <a:rPr lang="en-US" altLang="en-US" sz="1800" b="1">
                <a:solidFill>
                  <a:srgbClr val="009999"/>
                </a:solidFill>
              </a:rPr>
              <a:t>Router ID</a:t>
            </a:r>
            <a:r>
              <a:rPr lang="en-US" altLang="en-US" sz="1800"/>
              <a:t> = Highest loopback address else highest active IP address.</a:t>
            </a:r>
          </a:p>
          <a:p>
            <a:pPr>
              <a:lnSpc>
                <a:spcPct val="90000"/>
              </a:lnSpc>
            </a:pPr>
            <a:r>
              <a:rPr lang="en-US" altLang="en-US" sz="1800" b="1"/>
              <a:t>Loopback address</a:t>
            </a:r>
            <a:r>
              <a:rPr lang="en-US" altLang="en-US" sz="1800"/>
              <a:t> has the advantage of never going down, thus diminishing the possibility of having to re-establish adjacencies. (more in a moment)</a:t>
            </a:r>
          </a:p>
          <a:p>
            <a:pPr lvl="1">
              <a:lnSpc>
                <a:spcPct val="90000"/>
              </a:lnSpc>
            </a:pPr>
            <a:r>
              <a:rPr lang="en-US" altLang="en-US" sz="1800" b="1"/>
              <a:t>Use private ip addresses for loopbacks</a:t>
            </a:r>
            <a:r>
              <a:rPr lang="en-US" altLang="en-US" sz="1800"/>
              <a:t>, so you do not inadvertently advertise a route to a real network that does not exist on your router.</a:t>
            </a:r>
          </a:p>
          <a:p>
            <a:pPr eaLnBrk="0" hangingPunct="0">
              <a:lnSpc>
                <a:spcPct val="90000"/>
              </a:lnSpc>
              <a:spcBef>
                <a:spcPct val="0"/>
              </a:spcBef>
              <a:buClrTx/>
              <a:buSzTx/>
              <a:buFontTx/>
              <a:buChar char="•"/>
            </a:pPr>
            <a:r>
              <a:rPr lang="en-US" altLang="en-US" sz="1800" b="1"/>
              <a:t>For routers to become adjacent</a:t>
            </a:r>
            <a:r>
              <a:rPr lang="en-US" altLang="en-US" sz="1800"/>
              <a:t>, the </a:t>
            </a:r>
            <a:r>
              <a:rPr lang="en-US" altLang="en-US" sz="1800" b="1">
                <a:solidFill>
                  <a:srgbClr val="009999"/>
                </a:solidFill>
              </a:rPr>
              <a:t>Hello</a:t>
            </a:r>
            <a:r>
              <a:rPr lang="en-US" altLang="en-US" sz="1800"/>
              <a:t>, </a:t>
            </a:r>
            <a:r>
              <a:rPr lang="en-US" altLang="en-US" sz="1800" b="1">
                <a:solidFill>
                  <a:srgbClr val="009999"/>
                </a:solidFill>
              </a:rPr>
              <a:t>DeadInterval</a:t>
            </a:r>
            <a:r>
              <a:rPr lang="en-US" altLang="en-US" sz="1800"/>
              <a:t> and </a:t>
            </a:r>
            <a:r>
              <a:rPr lang="en-US" altLang="en-US" sz="1800" b="1">
                <a:solidFill>
                  <a:srgbClr val="009999"/>
                </a:solidFill>
              </a:rPr>
              <a:t>network types</a:t>
            </a:r>
            <a:r>
              <a:rPr lang="en-US" altLang="en-US" sz="1800"/>
              <a:t> must be identical between routers or Hello packets get dropped!</a:t>
            </a:r>
          </a:p>
        </p:txBody>
      </p:sp>
      <p:pic>
        <p:nvPicPr>
          <p:cNvPr id="218117" name="Picture 5"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838200"/>
            <a:ext cx="7086600" cy="2693988"/>
          </a:xfrm>
          <a:prstGeom prst="rect">
            <a:avLst/>
          </a:prstGeom>
          <a:noFill/>
          <a:extLst>
            <a:ext uri="{909E8E84-426E-40DD-AFC4-6F175D3DCCD1}">
              <a14:hiddenFill xmlns:a14="http://schemas.microsoft.com/office/drawing/2010/main">
                <a:solidFill>
                  <a:srgbClr val="FFFFFF"/>
                </a:solidFill>
              </a14:hiddenFill>
            </a:ext>
          </a:extLst>
        </p:spPr>
      </p:pic>
      <p:sp>
        <p:nvSpPr>
          <p:cNvPr id="218119" name="Rectangle 7"/>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88815949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19139"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19141"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2"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19143"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19144"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5"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19146"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19147"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8"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9149"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0"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1"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19152"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19153"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4"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19155" name="Rectangle 19"/>
          <p:cNvSpPr>
            <a:spLocks noGrp="1" noChangeArrowheads="1"/>
          </p:cNvSpPr>
          <p:nvPr>
            <p:ph type="body" idx="1"/>
          </p:nvPr>
        </p:nvSpPr>
        <p:spPr>
          <a:xfrm>
            <a:off x="304800" y="3124200"/>
            <a:ext cx="8686800" cy="3505200"/>
          </a:xfrm>
          <a:noFill/>
          <a:ln/>
        </p:spPr>
        <p:txBody>
          <a:bodyPr/>
          <a:lstStyle/>
          <a:p>
            <a:pPr>
              <a:buFont typeface="Arial" panose="020B0604020202020204" pitchFamily="34" charset="0"/>
              <a:buNone/>
            </a:pPr>
            <a:r>
              <a:rPr lang="en-US" altLang="en-US" sz="1800" b="1">
                <a:solidFill>
                  <a:srgbClr val="009999"/>
                </a:solidFill>
              </a:rPr>
              <a:t>Down State  - Init State – Two Way State</a:t>
            </a:r>
          </a:p>
          <a:p>
            <a:r>
              <a:rPr lang="en-US" altLang="en-US" sz="1800" b="1">
                <a:solidFill>
                  <a:srgbClr val="009999"/>
                </a:solidFill>
              </a:rPr>
              <a:t>Down State</a:t>
            </a:r>
            <a:r>
              <a:rPr lang="en-US" altLang="en-US" sz="1800"/>
              <a:t> - OSPF routers send Type 1 Hello packets at regular intervals (10 sec.) to establish neighbors.</a:t>
            </a:r>
          </a:p>
          <a:p>
            <a:r>
              <a:rPr lang="en-US" altLang="en-US" sz="1800"/>
              <a:t>When a router (sends or) receives its first </a:t>
            </a:r>
            <a:r>
              <a:rPr lang="en-US" altLang="en-US" sz="1800" b="1"/>
              <a:t>Hello packet</a:t>
            </a:r>
            <a:r>
              <a:rPr lang="en-US" altLang="en-US" sz="1800"/>
              <a:t>, it enters the </a:t>
            </a:r>
            <a:r>
              <a:rPr lang="en-US" altLang="en-US" sz="1800" b="1">
                <a:solidFill>
                  <a:srgbClr val="009999"/>
                </a:solidFill>
              </a:rPr>
              <a:t>init state</a:t>
            </a:r>
            <a:r>
              <a:rPr lang="en-US" altLang="en-US" sz="1800"/>
              <a:t>, indicating that the Hello packet was received but did not contain the Router ID of the receiving router in the list of neighbors, so two-way communications is not yet ensured.</a:t>
            </a:r>
          </a:p>
          <a:p>
            <a:r>
              <a:rPr lang="en-US" altLang="en-US" sz="1800"/>
              <a:t>As soon as the router sends a Hello packet to the neighbor with its RouterID and the neighbor sends a Hello packet packet back with that Router ID, the router’s interface will transition to the </a:t>
            </a:r>
            <a:r>
              <a:rPr lang="en-US" altLang="en-US" sz="1800" b="1">
                <a:solidFill>
                  <a:srgbClr val="009999"/>
                </a:solidFill>
              </a:rPr>
              <a:t>two-way state</a:t>
            </a:r>
            <a:r>
              <a:rPr lang="en-US" altLang="en-US" sz="1800"/>
              <a:t>.</a:t>
            </a:r>
          </a:p>
          <a:p>
            <a:r>
              <a:rPr lang="en-US" altLang="en-US" sz="1800"/>
              <a:t>Now, the router is ready to take the relationship to the next level.</a:t>
            </a:r>
          </a:p>
        </p:txBody>
      </p:sp>
      <p:sp>
        <p:nvSpPr>
          <p:cNvPr id="219157"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389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1+#ppt_w/2"/>
                                          </p:val>
                                        </p:tav>
                                        <p:tav tm="100000">
                                          <p:val>
                                            <p:strVal val="#ppt_x"/>
                                          </p:val>
                                        </p:tav>
                                      </p:tavLst>
                                    </p:anim>
                                    <p:anim calcmode="lin" valueType="num">
                                      <p:cBhvr additive="base">
                                        <p:cTn id="8" dur="500" fill="hold"/>
                                        <p:tgtEl>
                                          <p:spTgt spid="21914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19142"/>
                                        </p:tgtEl>
                                        <p:attrNameLst>
                                          <p:attrName>style.visibility</p:attrName>
                                        </p:attrNameLst>
                                      </p:cBhvr>
                                      <p:to>
                                        <p:strVal val="visible"/>
                                      </p:to>
                                    </p:set>
                                    <p:anim calcmode="lin" valueType="num">
                                      <p:cBhvr additive="base">
                                        <p:cTn id="12" dur="500" fill="hold"/>
                                        <p:tgtEl>
                                          <p:spTgt spid="219142"/>
                                        </p:tgtEl>
                                        <p:attrNameLst>
                                          <p:attrName>ppt_x</p:attrName>
                                        </p:attrNameLst>
                                      </p:cBhvr>
                                      <p:tavLst>
                                        <p:tav tm="0">
                                          <p:val>
                                            <p:strVal val="1+#ppt_w/2"/>
                                          </p:val>
                                        </p:tav>
                                        <p:tav tm="100000">
                                          <p:val>
                                            <p:strVal val="#ppt_x"/>
                                          </p:val>
                                        </p:tav>
                                      </p:tavLst>
                                    </p:anim>
                                    <p:anim calcmode="lin" valueType="num">
                                      <p:cBhvr additive="base">
                                        <p:cTn id="13" dur="500" fill="hold"/>
                                        <p:tgtEl>
                                          <p:spTgt spid="21914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19150"/>
                                        </p:tgtEl>
                                        <p:attrNameLst>
                                          <p:attrName>style.visibility</p:attrName>
                                        </p:attrNameLst>
                                      </p:cBhvr>
                                      <p:to>
                                        <p:strVal val="visible"/>
                                      </p:to>
                                    </p:set>
                                    <p:anim calcmode="lin" valueType="num">
                                      <p:cBhvr additive="base">
                                        <p:cTn id="17" dur="500" fill="hold"/>
                                        <p:tgtEl>
                                          <p:spTgt spid="219150"/>
                                        </p:tgtEl>
                                        <p:attrNameLst>
                                          <p:attrName>ppt_x</p:attrName>
                                        </p:attrNameLst>
                                      </p:cBhvr>
                                      <p:tavLst>
                                        <p:tav tm="0">
                                          <p:val>
                                            <p:strVal val="1+#ppt_w/2"/>
                                          </p:val>
                                        </p:tav>
                                        <p:tav tm="100000">
                                          <p:val>
                                            <p:strVal val="#ppt_x"/>
                                          </p:val>
                                        </p:tav>
                                      </p:tavLst>
                                    </p:anim>
                                    <p:anim calcmode="lin" valueType="num">
                                      <p:cBhvr additive="base">
                                        <p:cTn id="18" dur="500" fill="hold"/>
                                        <p:tgtEl>
                                          <p:spTgt spid="21915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19144"/>
                                        </p:tgtEl>
                                        <p:attrNameLst>
                                          <p:attrName>style.visibility</p:attrName>
                                        </p:attrNameLst>
                                      </p:cBhvr>
                                      <p:to>
                                        <p:strVal val="visible"/>
                                      </p:to>
                                    </p:set>
                                    <p:anim calcmode="lin" valueType="num">
                                      <p:cBhvr additive="base">
                                        <p:cTn id="22" dur="500" fill="hold"/>
                                        <p:tgtEl>
                                          <p:spTgt spid="219144"/>
                                        </p:tgtEl>
                                        <p:attrNameLst>
                                          <p:attrName>ppt_x</p:attrName>
                                        </p:attrNameLst>
                                      </p:cBhvr>
                                      <p:tavLst>
                                        <p:tav tm="0">
                                          <p:val>
                                            <p:strVal val="0-#ppt_w/2"/>
                                          </p:val>
                                        </p:tav>
                                        <p:tav tm="100000">
                                          <p:val>
                                            <p:strVal val="#ppt_x"/>
                                          </p:val>
                                        </p:tav>
                                      </p:tavLst>
                                    </p:anim>
                                    <p:anim calcmode="lin" valueType="num">
                                      <p:cBhvr additive="base">
                                        <p:cTn id="23" dur="500" fill="hold"/>
                                        <p:tgtEl>
                                          <p:spTgt spid="21914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19143"/>
                                        </p:tgtEl>
                                        <p:attrNameLst>
                                          <p:attrName>style.visibility</p:attrName>
                                        </p:attrNameLst>
                                      </p:cBhvr>
                                      <p:to>
                                        <p:strVal val="visible"/>
                                      </p:to>
                                    </p:set>
                                    <p:anim calcmode="lin" valueType="num">
                                      <p:cBhvr additive="base">
                                        <p:cTn id="27" dur="500" fill="hold"/>
                                        <p:tgtEl>
                                          <p:spTgt spid="219143"/>
                                        </p:tgtEl>
                                        <p:attrNameLst>
                                          <p:attrName>ppt_x</p:attrName>
                                        </p:attrNameLst>
                                      </p:cBhvr>
                                      <p:tavLst>
                                        <p:tav tm="0">
                                          <p:val>
                                            <p:strVal val="0-#ppt_w/2"/>
                                          </p:val>
                                        </p:tav>
                                        <p:tav tm="100000">
                                          <p:val>
                                            <p:strVal val="#ppt_x"/>
                                          </p:val>
                                        </p:tav>
                                      </p:tavLst>
                                    </p:anim>
                                    <p:anim calcmode="lin" valueType="num">
                                      <p:cBhvr additive="base">
                                        <p:cTn id="28" dur="500" fill="hold"/>
                                        <p:tgtEl>
                                          <p:spTgt spid="219143"/>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19152"/>
                                        </p:tgtEl>
                                        <p:attrNameLst>
                                          <p:attrName>style.visibility</p:attrName>
                                        </p:attrNameLst>
                                      </p:cBhvr>
                                      <p:to>
                                        <p:strVal val="visible"/>
                                      </p:to>
                                    </p:set>
                                    <p:anim calcmode="lin" valueType="num">
                                      <p:cBhvr additive="base">
                                        <p:cTn id="32" dur="500" fill="hold"/>
                                        <p:tgtEl>
                                          <p:spTgt spid="219152"/>
                                        </p:tgtEl>
                                        <p:attrNameLst>
                                          <p:attrName>ppt_x</p:attrName>
                                        </p:attrNameLst>
                                      </p:cBhvr>
                                      <p:tavLst>
                                        <p:tav tm="0">
                                          <p:val>
                                            <p:strVal val="1+#ppt_w/2"/>
                                          </p:val>
                                        </p:tav>
                                        <p:tav tm="100000">
                                          <p:val>
                                            <p:strVal val="#ppt_x"/>
                                          </p:val>
                                        </p:tav>
                                      </p:tavLst>
                                    </p:anim>
                                    <p:anim calcmode="lin" valueType="num">
                                      <p:cBhvr additive="base">
                                        <p:cTn id="33" dur="500" fill="hold"/>
                                        <p:tgtEl>
                                          <p:spTgt spid="2191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19145"/>
                                        </p:tgtEl>
                                        <p:attrNameLst>
                                          <p:attrName>style.visibility</p:attrName>
                                        </p:attrNameLst>
                                      </p:cBhvr>
                                      <p:to>
                                        <p:strVal val="visible"/>
                                      </p:to>
                                    </p:set>
                                    <p:anim calcmode="lin" valueType="num">
                                      <p:cBhvr additive="base">
                                        <p:cTn id="37" dur="500" fill="hold"/>
                                        <p:tgtEl>
                                          <p:spTgt spid="219145"/>
                                        </p:tgtEl>
                                        <p:attrNameLst>
                                          <p:attrName>ppt_x</p:attrName>
                                        </p:attrNameLst>
                                      </p:cBhvr>
                                      <p:tavLst>
                                        <p:tav tm="0">
                                          <p:val>
                                            <p:strVal val="1+#ppt_w/2"/>
                                          </p:val>
                                        </p:tav>
                                        <p:tav tm="100000">
                                          <p:val>
                                            <p:strVal val="#ppt_x"/>
                                          </p:val>
                                        </p:tav>
                                      </p:tavLst>
                                    </p:anim>
                                    <p:anim calcmode="lin" valueType="num">
                                      <p:cBhvr additive="base">
                                        <p:cTn id="38" dur="500" fill="hold"/>
                                        <p:tgtEl>
                                          <p:spTgt spid="21914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19147"/>
                                        </p:tgtEl>
                                        <p:attrNameLst>
                                          <p:attrName>style.visibility</p:attrName>
                                        </p:attrNameLst>
                                      </p:cBhvr>
                                      <p:to>
                                        <p:strVal val="visible"/>
                                      </p:to>
                                    </p:set>
                                    <p:anim calcmode="lin" valueType="num">
                                      <p:cBhvr additive="base">
                                        <p:cTn id="42" dur="500" fill="hold"/>
                                        <p:tgtEl>
                                          <p:spTgt spid="219147"/>
                                        </p:tgtEl>
                                        <p:attrNameLst>
                                          <p:attrName>ppt_x</p:attrName>
                                        </p:attrNameLst>
                                      </p:cBhvr>
                                      <p:tavLst>
                                        <p:tav tm="0">
                                          <p:val>
                                            <p:strVal val="1+#ppt_w/2"/>
                                          </p:val>
                                        </p:tav>
                                        <p:tav tm="100000">
                                          <p:val>
                                            <p:strVal val="#ppt_x"/>
                                          </p:val>
                                        </p:tav>
                                      </p:tavLst>
                                    </p:anim>
                                    <p:anim calcmode="lin" valueType="num">
                                      <p:cBhvr additive="base">
                                        <p:cTn id="43" dur="500" fill="hold"/>
                                        <p:tgtEl>
                                          <p:spTgt spid="219147"/>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19153"/>
                                        </p:tgtEl>
                                        <p:attrNameLst>
                                          <p:attrName>style.visibility</p:attrName>
                                        </p:attrNameLst>
                                      </p:cBhvr>
                                      <p:to>
                                        <p:strVal val="visible"/>
                                      </p:to>
                                    </p:set>
                                    <p:anim calcmode="lin" valueType="num">
                                      <p:cBhvr additive="base">
                                        <p:cTn id="47" dur="500" fill="hold"/>
                                        <p:tgtEl>
                                          <p:spTgt spid="219153"/>
                                        </p:tgtEl>
                                        <p:attrNameLst>
                                          <p:attrName>ppt_x</p:attrName>
                                        </p:attrNameLst>
                                      </p:cBhvr>
                                      <p:tavLst>
                                        <p:tav tm="0">
                                          <p:val>
                                            <p:strVal val="1+#ppt_w/2"/>
                                          </p:val>
                                        </p:tav>
                                        <p:tav tm="100000">
                                          <p:val>
                                            <p:strVal val="#ppt_x"/>
                                          </p:val>
                                        </p:tav>
                                      </p:tavLst>
                                    </p:anim>
                                    <p:anim calcmode="lin" valueType="num">
                                      <p:cBhvr additive="base">
                                        <p:cTn id="48" dur="500" fill="hold"/>
                                        <p:tgtEl>
                                          <p:spTgt spid="219153"/>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19148"/>
                                        </p:tgtEl>
                                        <p:attrNameLst>
                                          <p:attrName>style.visibility</p:attrName>
                                        </p:attrNameLst>
                                      </p:cBhvr>
                                      <p:to>
                                        <p:strVal val="visible"/>
                                      </p:to>
                                    </p:set>
                                    <p:anim calcmode="lin" valueType="num">
                                      <p:cBhvr additive="base">
                                        <p:cTn id="52" dur="500" fill="hold"/>
                                        <p:tgtEl>
                                          <p:spTgt spid="219148"/>
                                        </p:tgtEl>
                                        <p:attrNameLst>
                                          <p:attrName>ppt_x</p:attrName>
                                        </p:attrNameLst>
                                      </p:cBhvr>
                                      <p:tavLst>
                                        <p:tav tm="0">
                                          <p:val>
                                            <p:strVal val="0-#ppt_w/2"/>
                                          </p:val>
                                        </p:tav>
                                        <p:tav tm="100000">
                                          <p:val>
                                            <p:strVal val="#ppt_x"/>
                                          </p:val>
                                        </p:tav>
                                      </p:tavLst>
                                    </p:anim>
                                    <p:anim calcmode="lin" valueType="num">
                                      <p:cBhvr additive="base">
                                        <p:cTn id="53" dur="500" fill="hold"/>
                                        <p:tgtEl>
                                          <p:spTgt spid="219148"/>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19146"/>
                                        </p:tgtEl>
                                        <p:attrNameLst>
                                          <p:attrName>style.visibility</p:attrName>
                                        </p:attrNameLst>
                                      </p:cBhvr>
                                      <p:to>
                                        <p:strVal val="visible"/>
                                      </p:to>
                                    </p:set>
                                    <p:anim calcmode="lin" valueType="num">
                                      <p:cBhvr additive="base">
                                        <p:cTn id="57" dur="500" fill="hold"/>
                                        <p:tgtEl>
                                          <p:spTgt spid="219146"/>
                                        </p:tgtEl>
                                        <p:attrNameLst>
                                          <p:attrName>ppt_x</p:attrName>
                                        </p:attrNameLst>
                                      </p:cBhvr>
                                      <p:tavLst>
                                        <p:tav tm="0">
                                          <p:val>
                                            <p:strVal val="0-#ppt_w/2"/>
                                          </p:val>
                                        </p:tav>
                                        <p:tav tm="100000">
                                          <p:val>
                                            <p:strVal val="#ppt_x"/>
                                          </p:val>
                                        </p:tav>
                                      </p:tavLst>
                                    </p:anim>
                                    <p:anim calcmode="lin" valueType="num">
                                      <p:cBhvr additive="base">
                                        <p:cTn id="58" dur="500" fill="hold"/>
                                        <p:tgtEl>
                                          <p:spTgt spid="219146"/>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19154"/>
                                        </p:tgtEl>
                                        <p:attrNameLst>
                                          <p:attrName>style.visibility</p:attrName>
                                        </p:attrNameLst>
                                      </p:cBhvr>
                                      <p:to>
                                        <p:strVal val="visible"/>
                                      </p:to>
                                    </p:set>
                                    <p:anim calcmode="lin" valueType="num">
                                      <p:cBhvr additive="base">
                                        <p:cTn id="62" dur="500" fill="hold"/>
                                        <p:tgtEl>
                                          <p:spTgt spid="219154"/>
                                        </p:tgtEl>
                                        <p:attrNameLst>
                                          <p:attrName>ppt_x</p:attrName>
                                        </p:attrNameLst>
                                      </p:cBhvr>
                                      <p:tavLst>
                                        <p:tav tm="0">
                                          <p:val>
                                            <p:strVal val="1+#ppt_w/2"/>
                                          </p:val>
                                        </p:tav>
                                        <p:tav tm="100000">
                                          <p:val>
                                            <p:strVal val="#ppt_x"/>
                                          </p:val>
                                        </p:tav>
                                      </p:tavLst>
                                    </p:anim>
                                    <p:anim calcmode="lin" valueType="num">
                                      <p:cBhvr additive="base">
                                        <p:cTn id="63" dur="500" fill="hold"/>
                                        <p:tgtEl>
                                          <p:spTgt spid="219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animBg="1"/>
      <p:bldP spid="219142" grpId="0" autoUpdateAnimBg="0"/>
      <p:bldP spid="219143" grpId="0" autoUpdateAnimBg="0"/>
      <p:bldP spid="219144" grpId="0" animBg="1"/>
      <p:bldP spid="219145" grpId="0" autoUpdateAnimBg="0"/>
      <p:bldP spid="219146" grpId="0" autoUpdateAnimBg="0"/>
      <p:bldP spid="219147" grpId="0" animBg="1"/>
      <p:bldP spid="219148" grpId="0" animBg="1"/>
      <p:bldP spid="219150" grpId="0" animBg="1" autoUpdateAnimBg="0"/>
      <p:bldP spid="219152" grpId="0" animBg="1" autoUpdateAnimBg="0"/>
      <p:bldP spid="219153" grpId="0" animBg="1" autoUpdateAnimBg="0"/>
      <p:bldP spid="219154"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20163" name="Picture 3" descr="figure 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582613"/>
            <a:ext cx="7086600" cy="2693987"/>
          </a:xfrm>
          <a:prstGeom prst="rect">
            <a:avLst/>
          </a:prstGeom>
          <a:noFill/>
          <a:extLst>
            <a:ext uri="{909E8E84-426E-40DD-AFC4-6F175D3DCCD1}">
              <a14:hiddenFill xmlns:a14="http://schemas.microsoft.com/office/drawing/2010/main">
                <a:solidFill>
                  <a:srgbClr val="FFFFFF"/>
                </a:solidFill>
              </a14:hiddenFill>
            </a:ext>
          </a:extLst>
        </p:spPr>
      </p:pic>
      <p:sp>
        <p:nvSpPr>
          <p:cNvPr id="220165" name="Line 5"/>
          <p:cNvSpPr>
            <a:spLocks noChangeShapeType="1"/>
          </p:cNvSpPr>
          <p:nvPr/>
        </p:nvSpPr>
        <p:spPr bwMode="auto">
          <a:xfrm flipH="1">
            <a:off x="3429000" y="14478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6" name="Text Box 6"/>
          <p:cNvSpPr txBox="1">
            <a:spLocks noChangeArrowheads="1"/>
          </p:cNvSpPr>
          <p:nvPr/>
        </p:nvSpPr>
        <p:spPr bwMode="auto">
          <a:xfrm>
            <a:off x="3429000" y="1066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10.6.0.1</a:t>
            </a:r>
          </a:p>
        </p:txBody>
      </p:sp>
      <p:sp>
        <p:nvSpPr>
          <p:cNvPr id="220167" name="Text Box 7"/>
          <p:cNvSpPr txBox="1">
            <a:spLocks noChangeArrowheads="1"/>
          </p:cNvSpPr>
          <p:nvPr/>
        </p:nvSpPr>
        <p:spPr bwMode="auto">
          <a:xfrm>
            <a:off x="3048000" y="22098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Hello 10.5.0.1</a:t>
            </a:r>
          </a:p>
        </p:txBody>
      </p:sp>
      <p:sp>
        <p:nvSpPr>
          <p:cNvPr id="220168" name="Line 8"/>
          <p:cNvSpPr>
            <a:spLocks noChangeShapeType="1"/>
          </p:cNvSpPr>
          <p:nvPr/>
        </p:nvSpPr>
        <p:spPr bwMode="auto">
          <a:xfrm>
            <a:off x="3429000" y="2133600"/>
            <a:ext cx="1371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69" name="Text Box 9"/>
          <p:cNvSpPr txBox="1">
            <a:spLocks noChangeArrowheads="1"/>
          </p:cNvSpPr>
          <p:nvPr/>
        </p:nvSpPr>
        <p:spPr bwMode="auto">
          <a:xfrm>
            <a:off x="3276600" y="609600"/>
            <a:ext cx="2438400" cy="33655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10.6.0.1 10.5.0.1</a:t>
            </a:r>
          </a:p>
        </p:txBody>
      </p:sp>
      <p:sp>
        <p:nvSpPr>
          <p:cNvPr id="220170" name="Text Box 10"/>
          <p:cNvSpPr txBox="1">
            <a:spLocks noChangeArrowheads="1"/>
          </p:cNvSpPr>
          <p:nvPr/>
        </p:nvSpPr>
        <p:spPr bwMode="auto">
          <a:xfrm>
            <a:off x="2590800" y="2743200"/>
            <a:ext cx="2362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Hello 10.5.0.1 10.6.0.1</a:t>
            </a:r>
          </a:p>
        </p:txBody>
      </p:sp>
      <p:sp>
        <p:nvSpPr>
          <p:cNvPr id="220171" name="Line 11"/>
          <p:cNvSpPr>
            <a:spLocks noChangeShapeType="1"/>
          </p:cNvSpPr>
          <p:nvPr/>
        </p:nvSpPr>
        <p:spPr bwMode="auto">
          <a:xfrm flipH="1">
            <a:off x="3429000" y="990600"/>
            <a:ext cx="19812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2" name="Line 12"/>
          <p:cNvSpPr>
            <a:spLocks noChangeShapeType="1"/>
          </p:cNvSpPr>
          <p:nvPr/>
        </p:nvSpPr>
        <p:spPr bwMode="auto">
          <a:xfrm>
            <a:off x="3048000" y="2667000"/>
            <a:ext cx="1371600"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0173" name="Text Box 13"/>
          <p:cNvSpPr txBox="1">
            <a:spLocks noChangeArrowheads="1"/>
          </p:cNvSpPr>
          <p:nvPr/>
        </p:nvSpPr>
        <p:spPr bwMode="auto">
          <a:xfrm>
            <a:off x="25146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4" name="Text Box 14"/>
          <p:cNvSpPr txBox="1">
            <a:spLocks noChangeArrowheads="1"/>
          </p:cNvSpPr>
          <p:nvPr/>
        </p:nvSpPr>
        <p:spPr bwMode="auto">
          <a:xfrm>
            <a:off x="2590800" y="1295400"/>
            <a:ext cx="6096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5" name="Text Box 15"/>
          <p:cNvSpPr txBox="1">
            <a:spLocks noChangeArrowheads="1"/>
          </p:cNvSpPr>
          <p:nvPr/>
        </p:nvSpPr>
        <p:spPr bwMode="auto">
          <a:xfrm>
            <a:off x="5029200" y="1295400"/>
            <a:ext cx="762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latin typeface="Arial" panose="020B0604020202020204" pitchFamily="34" charset="0"/>
              </a:rPr>
              <a:t>Down</a:t>
            </a:r>
          </a:p>
        </p:txBody>
      </p:sp>
      <p:sp>
        <p:nvSpPr>
          <p:cNvPr id="220176" name="Text Box 16"/>
          <p:cNvSpPr txBox="1">
            <a:spLocks noChangeArrowheads="1"/>
          </p:cNvSpPr>
          <p:nvPr/>
        </p:nvSpPr>
        <p:spPr bwMode="auto">
          <a:xfrm>
            <a:off x="5105400" y="1295400"/>
            <a:ext cx="5334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chemeClr val="accent2"/>
                </a:solidFill>
                <a:latin typeface="Arial" panose="020B0604020202020204" pitchFamily="34" charset="0"/>
              </a:rPr>
              <a:t>Init</a:t>
            </a:r>
          </a:p>
        </p:txBody>
      </p:sp>
      <p:sp>
        <p:nvSpPr>
          <p:cNvPr id="220177" name="Text Box 17"/>
          <p:cNvSpPr txBox="1">
            <a:spLocks noChangeArrowheads="1"/>
          </p:cNvSpPr>
          <p:nvPr/>
        </p:nvSpPr>
        <p:spPr bwMode="auto">
          <a:xfrm>
            <a:off x="24384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8" name="Text Box 18"/>
          <p:cNvSpPr txBox="1">
            <a:spLocks noChangeArrowheads="1"/>
          </p:cNvSpPr>
          <p:nvPr/>
        </p:nvSpPr>
        <p:spPr bwMode="auto">
          <a:xfrm>
            <a:off x="4953000" y="1295400"/>
            <a:ext cx="762000" cy="336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solidFill>
                  <a:srgbClr val="CC0000"/>
                </a:solidFill>
                <a:latin typeface="Arial" panose="020B0604020202020204" pitchFamily="34" charset="0"/>
              </a:rPr>
              <a:t>2-way</a:t>
            </a:r>
          </a:p>
        </p:txBody>
      </p:sp>
      <p:sp>
        <p:nvSpPr>
          <p:cNvPr id="220179" name="Rectangle 19"/>
          <p:cNvSpPr>
            <a:spLocks noGrp="1" noChangeArrowheads="1"/>
          </p:cNvSpPr>
          <p:nvPr>
            <p:ph type="body" idx="1"/>
          </p:nvPr>
        </p:nvSpPr>
        <p:spPr>
          <a:xfrm>
            <a:off x="457200" y="3352800"/>
            <a:ext cx="8534400" cy="3276600"/>
          </a:xfrm>
          <a:noFill/>
          <a:ln/>
        </p:spPr>
        <p:txBody>
          <a:bodyPr/>
          <a:lstStyle/>
          <a:p>
            <a:pPr>
              <a:buFont typeface="Arial" panose="020B0604020202020204" pitchFamily="34" charset="0"/>
              <a:buNone/>
            </a:pPr>
            <a:r>
              <a:rPr lang="en-US" altLang="en-US" sz="1800"/>
              <a:t>From </a:t>
            </a:r>
            <a:r>
              <a:rPr lang="en-US" altLang="en-US" sz="1800" b="1">
                <a:solidFill>
                  <a:srgbClr val="009999"/>
                </a:solidFill>
              </a:rPr>
              <a:t>Init state</a:t>
            </a:r>
            <a:r>
              <a:rPr lang="en-US" altLang="en-US" sz="1800"/>
              <a:t> to the </a:t>
            </a:r>
            <a:r>
              <a:rPr lang="en-US" altLang="en-US" sz="1800" b="1">
                <a:solidFill>
                  <a:srgbClr val="009999"/>
                </a:solidFill>
              </a:rPr>
              <a:t>Two-way state</a:t>
            </a:r>
            <a:endParaRPr lang="en-US" altLang="en-US" sz="1800" b="1"/>
          </a:p>
          <a:p>
            <a:r>
              <a:rPr lang="en-US" altLang="en-US" sz="1800"/>
              <a:t>RTB receives Hello packets from RTA and RTC (its neighbors), and sees its own Router ID (10.6.0.1) in the Neighbor ID field.</a:t>
            </a:r>
          </a:p>
          <a:p>
            <a:r>
              <a:rPr lang="en-US" altLang="en-US" sz="1800"/>
              <a:t>RTB declares takes the relationship to a new level, and declares a </a:t>
            </a:r>
            <a:r>
              <a:rPr lang="en-US" altLang="en-US" sz="1800" b="1">
                <a:solidFill>
                  <a:srgbClr val="009999"/>
                </a:solidFill>
              </a:rPr>
              <a:t>two-way state</a:t>
            </a:r>
            <a:r>
              <a:rPr lang="en-US" altLang="en-US" sz="1800"/>
              <a:t> between itself and RTA, and itself and RTC.</a:t>
            </a:r>
          </a:p>
          <a:p>
            <a:r>
              <a:rPr lang="en-US" altLang="en-US" sz="1800"/>
              <a:t>As soon as the router sends a </a:t>
            </a:r>
            <a:r>
              <a:rPr lang="en-US" altLang="en-US" sz="1800" b="1"/>
              <a:t>Hello packet</a:t>
            </a:r>
            <a:r>
              <a:rPr lang="en-US" altLang="en-US" sz="1800"/>
              <a:t> to the neighbor with its RouterID and the neighbor sends a Hello packet packet back with that Router ID, the router’s interface will transition to the two-way state.</a:t>
            </a:r>
          </a:p>
          <a:p>
            <a:r>
              <a:rPr lang="en-US" altLang="en-US" sz="1800"/>
              <a:t>Now, the router is ready to take the relationship to the next level.</a:t>
            </a:r>
          </a:p>
        </p:txBody>
      </p:sp>
      <p:sp>
        <p:nvSpPr>
          <p:cNvPr id="220181" name="Rectangle 21"/>
          <p:cNvSpPr>
            <a:spLocks noGrp="1" noChangeArrowheads="1"/>
          </p:cNvSpPr>
          <p:nvPr>
            <p:ph type="title"/>
          </p:nvPr>
        </p:nvSpPr>
        <p:spPr>
          <a:xfrm>
            <a:off x="381000" y="0"/>
            <a:ext cx="8458200" cy="609600"/>
          </a:xfrm>
          <a:noFill/>
          <a:ln/>
        </p:spPr>
        <p:txBody>
          <a:bodyPr/>
          <a:lstStyle/>
          <a:p>
            <a:r>
              <a:rPr lang="en-US" altLang="en-US"/>
              <a:t>1. Establishing Adjacencies</a:t>
            </a:r>
          </a:p>
        </p:txBody>
      </p:sp>
    </p:spTree>
    <p:extLst>
      <p:ext uri="{BB962C8B-B14F-4D97-AF65-F5344CB8AC3E}">
        <p14:creationId xmlns:p14="http://schemas.microsoft.com/office/powerpoint/2010/main" val="2389349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3000"/>
                                  </p:stCondLst>
                                  <p:childTnLst>
                                    <p:set>
                                      <p:cBhvr>
                                        <p:cTn id="6" dur="1" fill="hold">
                                          <p:stCondLst>
                                            <p:cond delay="0"/>
                                          </p:stCondLst>
                                        </p:cTn>
                                        <p:tgtEl>
                                          <p:spTgt spid="220165"/>
                                        </p:tgtEl>
                                        <p:attrNameLst>
                                          <p:attrName>style.visibility</p:attrName>
                                        </p:attrNameLst>
                                      </p:cBhvr>
                                      <p:to>
                                        <p:strVal val="visible"/>
                                      </p:to>
                                    </p:set>
                                    <p:anim calcmode="lin" valueType="num">
                                      <p:cBhvr additive="base">
                                        <p:cTn id="7" dur="500" fill="hold"/>
                                        <p:tgtEl>
                                          <p:spTgt spid="220165"/>
                                        </p:tgtEl>
                                        <p:attrNameLst>
                                          <p:attrName>ppt_x</p:attrName>
                                        </p:attrNameLst>
                                      </p:cBhvr>
                                      <p:tavLst>
                                        <p:tav tm="0">
                                          <p:val>
                                            <p:strVal val="1+#ppt_w/2"/>
                                          </p:val>
                                        </p:tav>
                                        <p:tav tm="100000">
                                          <p:val>
                                            <p:strVal val="#ppt_x"/>
                                          </p:val>
                                        </p:tav>
                                      </p:tavLst>
                                    </p:anim>
                                    <p:anim calcmode="lin" valueType="num">
                                      <p:cBhvr additive="base">
                                        <p:cTn id="8" dur="500" fill="hold"/>
                                        <p:tgtEl>
                                          <p:spTgt spid="22016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2" fill="hold" grpId="0" nodeType="afterEffect">
                                  <p:stCondLst>
                                    <p:cond delay="0"/>
                                  </p:stCondLst>
                                  <p:childTnLst>
                                    <p:set>
                                      <p:cBhvr>
                                        <p:cTn id="11" dur="1" fill="hold">
                                          <p:stCondLst>
                                            <p:cond delay="0"/>
                                          </p:stCondLst>
                                        </p:cTn>
                                        <p:tgtEl>
                                          <p:spTgt spid="220166"/>
                                        </p:tgtEl>
                                        <p:attrNameLst>
                                          <p:attrName>style.visibility</p:attrName>
                                        </p:attrNameLst>
                                      </p:cBhvr>
                                      <p:to>
                                        <p:strVal val="visible"/>
                                      </p:to>
                                    </p:set>
                                    <p:anim calcmode="lin" valueType="num">
                                      <p:cBhvr additive="base">
                                        <p:cTn id="12" dur="500" fill="hold"/>
                                        <p:tgtEl>
                                          <p:spTgt spid="220166"/>
                                        </p:tgtEl>
                                        <p:attrNameLst>
                                          <p:attrName>ppt_x</p:attrName>
                                        </p:attrNameLst>
                                      </p:cBhvr>
                                      <p:tavLst>
                                        <p:tav tm="0">
                                          <p:val>
                                            <p:strVal val="1+#ppt_w/2"/>
                                          </p:val>
                                        </p:tav>
                                        <p:tav tm="100000">
                                          <p:val>
                                            <p:strVal val="#ppt_x"/>
                                          </p:val>
                                        </p:tav>
                                      </p:tavLst>
                                    </p:anim>
                                    <p:anim calcmode="lin" valueType="num">
                                      <p:cBhvr additive="base">
                                        <p:cTn id="13" dur="500" fill="hold"/>
                                        <p:tgtEl>
                                          <p:spTgt spid="22016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4000"/>
                            </p:stCondLst>
                            <p:childTnLst>
                              <p:par>
                                <p:cTn id="15" presetID="2" presetClass="entr" presetSubtype="2" fill="hold" grpId="0" nodeType="afterEffect">
                                  <p:stCondLst>
                                    <p:cond delay="2000"/>
                                  </p:stCondLst>
                                  <p:childTnLst>
                                    <p:set>
                                      <p:cBhvr>
                                        <p:cTn id="16" dur="1" fill="hold">
                                          <p:stCondLst>
                                            <p:cond delay="0"/>
                                          </p:stCondLst>
                                        </p:cTn>
                                        <p:tgtEl>
                                          <p:spTgt spid="220174"/>
                                        </p:tgtEl>
                                        <p:attrNameLst>
                                          <p:attrName>style.visibility</p:attrName>
                                        </p:attrNameLst>
                                      </p:cBhvr>
                                      <p:to>
                                        <p:strVal val="visible"/>
                                      </p:to>
                                    </p:set>
                                    <p:anim calcmode="lin" valueType="num">
                                      <p:cBhvr additive="base">
                                        <p:cTn id="17" dur="500" fill="hold"/>
                                        <p:tgtEl>
                                          <p:spTgt spid="220174"/>
                                        </p:tgtEl>
                                        <p:attrNameLst>
                                          <p:attrName>ppt_x</p:attrName>
                                        </p:attrNameLst>
                                      </p:cBhvr>
                                      <p:tavLst>
                                        <p:tav tm="0">
                                          <p:val>
                                            <p:strVal val="1+#ppt_w/2"/>
                                          </p:val>
                                        </p:tav>
                                        <p:tav tm="100000">
                                          <p:val>
                                            <p:strVal val="#ppt_x"/>
                                          </p:val>
                                        </p:tav>
                                      </p:tavLst>
                                    </p:anim>
                                    <p:anim calcmode="lin" valueType="num">
                                      <p:cBhvr additive="base">
                                        <p:cTn id="18" dur="500" fill="hold"/>
                                        <p:tgtEl>
                                          <p:spTgt spid="220174"/>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6500"/>
                            </p:stCondLst>
                            <p:childTnLst>
                              <p:par>
                                <p:cTn id="20" presetID="2" presetClass="entr" presetSubtype="8" fill="hold" grpId="0" nodeType="afterEffect">
                                  <p:stCondLst>
                                    <p:cond delay="3000"/>
                                  </p:stCondLst>
                                  <p:childTnLst>
                                    <p:set>
                                      <p:cBhvr>
                                        <p:cTn id="21" dur="1" fill="hold">
                                          <p:stCondLst>
                                            <p:cond delay="0"/>
                                          </p:stCondLst>
                                        </p:cTn>
                                        <p:tgtEl>
                                          <p:spTgt spid="220168"/>
                                        </p:tgtEl>
                                        <p:attrNameLst>
                                          <p:attrName>style.visibility</p:attrName>
                                        </p:attrNameLst>
                                      </p:cBhvr>
                                      <p:to>
                                        <p:strVal val="visible"/>
                                      </p:to>
                                    </p:set>
                                    <p:anim calcmode="lin" valueType="num">
                                      <p:cBhvr additive="base">
                                        <p:cTn id="22" dur="500" fill="hold"/>
                                        <p:tgtEl>
                                          <p:spTgt spid="220168"/>
                                        </p:tgtEl>
                                        <p:attrNameLst>
                                          <p:attrName>ppt_x</p:attrName>
                                        </p:attrNameLst>
                                      </p:cBhvr>
                                      <p:tavLst>
                                        <p:tav tm="0">
                                          <p:val>
                                            <p:strVal val="0-#ppt_w/2"/>
                                          </p:val>
                                        </p:tav>
                                        <p:tav tm="100000">
                                          <p:val>
                                            <p:strVal val="#ppt_x"/>
                                          </p:val>
                                        </p:tav>
                                      </p:tavLst>
                                    </p:anim>
                                    <p:anim calcmode="lin" valueType="num">
                                      <p:cBhvr additive="base">
                                        <p:cTn id="23" dur="500" fill="hold"/>
                                        <p:tgtEl>
                                          <p:spTgt spid="22016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0"/>
                            </p:stCondLst>
                            <p:childTnLst>
                              <p:par>
                                <p:cTn id="25" presetID="2" presetClass="entr" presetSubtype="8" fill="hold" grpId="0" nodeType="afterEffect">
                                  <p:stCondLst>
                                    <p:cond delay="0"/>
                                  </p:stCondLst>
                                  <p:childTnLst>
                                    <p:set>
                                      <p:cBhvr>
                                        <p:cTn id="26" dur="1" fill="hold">
                                          <p:stCondLst>
                                            <p:cond delay="0"/>
                                          </p:stCondLst>
                                        </p:cTn>
                                        <p:tgtEl>
                                          <p:spTgt spid="220167"/>
                                        </p:tgtEl>
                                        <p:attrNameLst>
                                          <p:attrName>style.visibility</p:attrName>
                                        </p:attrNameLst>
                                      </p:cBhvr>
                                      <p:to>
                                        <p:strVal val="visible"/>
                                      </p:to>
                                    </p:set>
                                    <p:anim calcmode="lin" valueType="num">
                                      <p:cBhvr additive="base">
                                        <p:cTn id="27" dur="500" fill="hold"/>
                                        <p:tgtEl>
                                          <p:spTgt spid="220167"/>
                                        </p:tgtEl>
                                        <p:attrNameLst>
                                          <p:attrName>ppt_x</p:attrName>
                                        </p:attrNameLst>
                                      </p:cBhvr>
                                      <p:tavLst>
                                        <p:tav tm="0">
                                          <p:val>
                                            <p:strVal val="0-#ppt_w/2"/>
                                          </p:val>
                                        </p:tav>
                                        <p:tav tm="100000">
                                          <p:val>
                                            <p:strVal val="#ppt_x"/>
                                          </p:val>
                                        </p:tav>
                                      </p:tavLst>
                                    </p:anim>
                                    <p:anim calcmode="lin" valueType="num">
                                      <p:cBhvr additive="base">
                                        <p:cTn id="28" dur="500" fill="hold"/>
                                        <p:tgtEl>
                                          <p:spTgt spid="220167"/>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0500"/>
                            </p:stCondLst>
                            <p:childTnLst>
                              <p:par>
                                <p:cTn id="30" presetID="2" presetClass="entr" presetSubtype="2" fill="hold" grpId="0" nodeType="afterEffect">
                                  <p:stCondLst>
                                    <p:cond delay="3000"/>
                                  </p:stCondLst>
                                  <p:childTnLst>
                                    <p:set>
                                      <p:cBhvr>
                                        <p:cTn id="31" dur="1" fill="hold">
                                          <p:stCondLst>
                                            <p:cond delay="0"/>
                                          </p:stCondLst>
                                        </p:cTn>
                                        <p:tgtEl>
                                          <p:spTgt spid="220176"/>
                                        </p:tgtEl>
                                        <p:attrNameLst>
                                          <p:attrName>style.visibility</p:attrName>
                                        </p:attrNameLst>
                                      </p:cBhvr>
                                      <p:to>
                                        <p:strVal val="visible"/>
                                      </p:to>
                                    </p:set>
                                    <p:anim calcmode="lin" valueType="num">
                                      <p:cBhvr additive="base">
                                        <p:cTn id="32" dur="500" fill="hold"/>
                                        <p:tgtEl>
                                          <p:spTgt spid="220176"/>
                                        </p:tgtEl>
                                        <p:attrNameLst>
                                          <p:attrName>ppt_x</p:attrName>
                                        </p:attrNameLst>
                                      </p:cBhvr>
                                      <p:tavLst>
                                        <p:tav tm="0">
                                          <p:val>
                                            <p:strVal val="1+#ppt_w/2"/>
                                          </p:val>
                                        </p:tav>
                                        <p:tav tm="100000">
                                          <p:val>
                                            <p:strVal val="#ppt_x"/>
                                          </p:val>
                                        </p:tav>
                                      </p:tavLst>
                                    </p:anim>
                                    <p:anim calcmode="lin" valueType="num">
                                      <p:cBhvr additive="base">
                                        <p:cTn id="33" dur="500" fill="hold"/>
                                        <p:tgtEl>
                                          <p:spTgt spid="220176"/>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14000"/>
                            </p:stCondLst>
                            <p:childTnLst>
                              <p:par>
                                <p:cTn id="35" presetID="2" presetClass="entr" presetSubtype="2" fill="hold" grpId="0" nodeType="afterEffect">
                                  <p:stCondLst>
                                    <p:cond delay="3000"/>
                                  </p:stCondLst>
                                  <p:childTnLst>
                                    <p:set>
                                      <p:cBhvr>
                                        <p:cTn id="36" dur="1" fill="hold">
                                          <p:stCondLst>
                                            <p:cond delay="0"/>
                                          </p:stCondLst>
                                        </p:cTn>
                                        <p:tgtEl>
                                          <p:spTgt spid="220169"/>
                                        </p:tgtEl>
                                        <p:attrNameLst>
                                          <p:attrName>style.visibility</p:attrName>
                                        </p:attrNameLst>
                                      </p:cBhvr>
                                      <p:to>
                                        <p:strVal val="visible"/>
                                      </p:to>
                                    </p:set>
                                    <p:anim calcmode="lin" valueType="num">
                                      <p:cBhvr additive="base">
                                        <p:cTn id="37" dur="500" fill="hold"/>
                                        <p:tgtEl>
                                          <p:spTgt spid="220169"/>
                                        </p:tgtEl>
                                        <p:attrNameLst>
                                          <p:attrName>ppt_x</p:attrName>
                                        </p:attrNameLst>
                                      </p:cBhvr>
                                      <p:tavLst>
                                        <p:tav tm="0">
                                          <p:val>
                                            <p:strVal val="1+#ppt_w/2"/>
                                          </p:val>
                                        </p:tav>
                                        <p:tav tm="100000">
                                          <p:val>
                                            <p:strVal val="#ppt_x"/>
                                          </p:val>
                                        </p:tav>
                                      </p:tavLst>
                                    </p:anim>
                                    <p:anim calcmode="lin" valueType="num">
                                      <p:cBhvr additive="base">
                                        <p:cTn id="38" dur="500" fill="hold"/>
                                        <p:tgtEl>
                                          <p:spTgt spid="220169"/>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7500"/>
                            </p:stCondLst>
                            <p:childTnLst>
                              <p:par>
                                <p:cTn id="40" presetID="2" presetClass="entr" presetSubtype="2" fill="hold" grpId="0" nodeType="afterEffect">
                                  <p:stCondLst>
                                    <p:cond delay="0"/>
                                  </p:stCondLst>
                                  <p:childTnLst>
                                    <p:set>
                                      <p:cBhvr>
                                        <p:cTn id="41" dur="1" fill="hold">
                                          <p:stCondLst>
                                            <p:cond delay="0"/>
                                          </p:stCondLst>
                                        </p:cTn>
                                        <p:tgtEl>
                                          <p:spTgt spid="220171"/>
                                        </p:tgtEl>
                                        <p:attrNameLst>
                                          <p:attrName>style.visibility</p:attrName>
                                        </p:attrNameLst>
                                      </p:cBhvr>
                                      <p:to>
                                        <p:strVal val="visible"/>
                                      </p:to>
                                    </p:set>
                                    <p:anim calcmode="lin" valueType="num">
                                      <p:cBhvr additive="base">
                                        <p:cTn id="42" dur="500" fill="hold"/>
                                        <p:tgtEl>
                                          <p:spTgt spid="220171"/>
                                        </p:tgtEl>
                                        <p:attrNameLst>
                                          <p:attrName>ppt_x</p:attrName>
                                        </p:attrNameLst>
                                      </p:cBhvr>
                                      <p:tavLst>
                                        <p:tav tm="0">
                                          <p:val>
                                            <p:strVal val="1+#ppt_w/2"/>
                                          </p:val>
                                        </p:tav>
                                        <p:tav tm="100000">
                                          <p:val>
                                            <p:strVal val="#ppt_x"/>
                                          </p:val>
                                        </p:tav>
                                      </p:tavLst>
                                    </p:anim>
                                    <p:anim calcmode="lin" valueType="num">
                                      <p:cBhvr additive="base">
                                        <p:cTn id="43" dur="500" fill="hold"/>
                                        <p:tgtEl>
                                          <p:spTgt spid="220171"/>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8000"/>
                            </p:stCondLst>
                            <p:childTnLst>
                              <p:par>
                                <p:cTn id="45" presetID="2" presetClass="entr" presetSubtype="2" fill="hold" grpId="0" nodeType="afterEffect">
                                  <p:stCondLst>
                                    <p:cond delay="2000"/>
                                  </p:stCondLst>
                                  <p:childTnLst>
                                    <p:set>
                                      <p:cBhvr>
                                        <p:cTn id="46" dur="1" fill="hold">
                                          <p:stCondLst>
                                            <p:cond delay="0"/>
                                          </p:stCondLst>
                                        </p:cTn>
                                        <p:tgtEl>
                                          <p:spTgt spid="220177"/>
                                        </p:tgtEl>
                                        <p:attrNameLst>
                                          <p:attrName>style.visibility</p:attrName>
                                        </p:attrNameLst>
                                      </p:cBhvr>
                                      <p:to>
                                        <p:strVal val="visible"/>
                                      </p:to>
                                    </p:set>
                                    <p:anim calcmode="lin" valueType="num">
                                      <p:cBhvr additive="base">
                                        <p:cTn id="47" dur="500" fill="hold"/>
                                        <p:tgtEl>
                                          <p:spTgt spid="220177"/>
                                        </p:tgtEl>
                                        <p:attrNameLst>
                                          <p:attrName>ppt_x</p:attrName>
                                        </p:attrNameLst>
                                      </p:cBhvr>
                                      <p:tavLst>
                                        <p:tav tm="0">
                                          <p:val>
                                            <p:strVal val="1+#ppt_w/2"/>
                                          </p:val>
                                        </p:tav>
                                        <p:tav tm="100000">
                                          <p:val>
                                            <p:strVal val="#ppt_x"/>
                                          </p:val>
                                        </p:tav>
                                      </p:tavLst>
                                    </p:anim>
                                    <p:anim calcmode="lin" valueType="num">
                                      <p:cBhvr additive="base">
                                        <p:cTn id="48" dur="500" fill="hold"/>
                                        <p:tgtEl>
                                          <p:spTgt spid="220177"/>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500"/>
                            </p:stCondLst>
                            <p:childTnLst>
                              <p:par>
                                <p:cTn id="50" presetID="2" presetClass="entr" presetSubtype="8" fill="hold" grpId="0" nodeType="afterEffect">
                                  <p:stCondLst>
                                    <p:cond delay="3000"/>
                                  </p:stCondLst>
                                  <p:childTnLst>
                                    <p:set>
                                      <p:cBhvr>
                                        <p:cTn id="51" dur="1" fill="hold">
                                          <p:stCondLst>
                                            <p:cond delay="0"/>
                                          </p:stCondLst>
                                        </p:cTn>
                                        <p:tgtEl>
                                          <p:spTgt spid="220172"/>
                                        </p:tgtEl>
                                        <p:attrNameLst>
                                          <p:attrName>style.visibility</p:attrName>
                                        </p:attrNameLst>
                                      </p:cBhvr>
                                      <p:to>
                                        <p:strVal val="visible"/>
                                      </p:to>
                                    </p:set>
                                    <p:anim calcmode="lin" valueType="num">
                                      <p:cBhvr additive="base">
                                        <p:cTn id="52" dur="500" fill="hold"/>
                                        <p:tgtEl>
                                          <p:spTgt spid="220172"/>
                                        </p:tgtEl>
                                        <p:attrNameLst>
                                          <p:attrName>ppt_x</p:attrName>
                                        </p:attrNameLst>
                                      </p:cBhvr>
                                      <p:tavLst>
                                        <p:tav tm="0">
                                          <p:val>
                                            <p:strVal val="0-#ppt_w/2"/>
                                          </p:val>
                                        </p:tav>
                                        <p:tav tm="100000">
                                          <p:val>
                                            <p:strVal val="#ppt_x"/>
                                          </p:val>
                                        </p:tav>
                                      </p:tavLst>
                                    </p:anim>
                                    <p:anim calcmode="lin" valueType="num">
                                      <p:cBhvr additive="base">
                                        <p:cTn id="53" dur="500" fill="hold"/>
                                        <p:tgtEl>
                                          <p:spTgt spid="220172"/>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4000"/>
                            </p:stCondLst>
                            <p:childTnLst>
                              <p:par>
                                <p:cTn id="55" presetID="2" presetClass="entr" presetSubtype="8" fill="hold" grpId="0" nodeType="afterEffect">
                                  <p:stCondLst>
                                    <p:cond delay="0"/>
                                  </p:stCondLst>
                                  <p:childTnLst>
                                    <p:set>
                                      <p:cBhvr>
                                        <p:cTn id="56" dur="1" fill="hold">
                                          <p:stCondLst>
                                            <p:cond delay="0"/>
                                          </p:stCondLst>
                                        </p:cTn>
                                        <p:tgtEl>
                                          <p:spTgt spid="220170"/>
                                        </p:tgtEl>
                                        <p:attrNameLst>
                                          <p:attrName>style.visibility</p:attrName>
                                        </p:attrNameLst>
                                      </p:cBhvr>
                                      <p:to>
                                        <p:strVal val="visible"/>
                                      </p:to>
                                    </p:set>
                                    <p:anim calcmode="lin" valueType="num">
                                      <p:cBhvr additive="base">
                                        <p:cTn id="57" dur="500" fill="hold"/>
                                        <p:tgtEl>
                                          <p:spTgt spid="220170"/>
                                        </p:tgtEl>
                                        <p:attrNameLst>
                                          <p:attrName>ppt_x</p:attrName>
                                        </p:attrNameLst>
                                      </p:cBhvr>
                                      <p:tavLst>
                                        <p:tav tm="0">
                                          <p:val>
                                            <p:strVal val="0-#ppt_w/2"/>
                                          </p:val>
                                        </p:tav>
                                        <p:tav tm="100000">
                                          <p:val>
                                            <p:strVal val="#ppt_x"/>
                                          </p:val>
                                        </p:tav>
                                      </p:tavLst>
                                    </p:anim>
                                    <p:anim calcmode="lin" valueType="num">
                                      <p:cBhvr additive="base">
                                        <p:cTn id="58" dur="500" fill="hold"/>
                                        <p:tgtEl>
                                          <p:spTgt spid="220170"/>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24500"/>
                            </p:stCondLst>
                            <p:childTnLst>
                              <p:par>
                                <p:cTn id="60" presetID="2" presetClass="entr" presetSubtype="2" fill="hold" grpId="0" nodeType="afterEffect">
                                  <p:stCondLst>
                                    <p:cond delay="2000"/>
                                  </p:stCondLst>
                                  <p:childTnLst>
                                    <p:set>
                                      <p:cBhvr>
                                        <p:cTn id="61" dur="1" fill="hold">
                                          <p:stCondLst>
                                            <p:cond delay="0"/>
                                          </p:stCondLst>
                                        </p:cTn>
                                        <p:tgtEl>
                                          <p:spTgt spid="220178"/>
                                        </p:tgtEl>
                                        <p:attrNameLst>
                                          <p:attrName>style.visibility</p:attrName>
                                        </p:attrNameLst>
                                      </p:cBhvr>
                                      <p:to>
                                        <p:strVal val="visible"/>
                                      </p:to>
                                    </p:set>
                                    <p:anim calcmode="lin" valueType="num">
                                      <p:cBhvr additive="base">
                                        <p:cTn id="62" dur="500" fill="hold"/>
                                        <p:tgtEl>
                                          <p:spTgt spid="220178"/>
                                        </p:tgtEl>
                                        <p:attrNameLst>
                                          <p:attrName>ppt_x</p:attrName>
                                        </p:attrNameLst>
                                      </p:cBhvr>
                                      <p:tavLst>
                                        <p:tav tm="0">
                                          <p:val>
                                            <p:strVal val="1+#ppt_w/2"/>
                                          </p:val>
                                        </p:tav>
                                        <p:tav tm="100000">
                                          <p:val>
                                            <p:strVal val="#ppt_x"/>
                                          </p:val>
                                        </p:tav>
                                      </p:tavLst>
                                    </p:anim>
                                    <p:anim calcmode="lin" valueType="num">
                                      <p:cBhvr additive="base">
                                        <p:cTn id="63" dur="500" fill="hold"/>
                                        <p:tgtEl>
                                          <p:spTgt spid="220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animBg="1"/>
      <p:bldP spid="220166" grpId="0" autoUpdateAnimBg="0"/>
      <p:bldP spid="220167" grpId="0" autoUpdateAnimBg="0"/>
      <p:bldP spid="220168" grpId="0" animBg="1"/>
      <p:bldP spid="220169" grpId="0" autoUpdateAnimBg="0"/>
      <p:bldP spid="220170" grpId="0" autoUpdateAnimBg="0"/>
      <p:bldP spid="220171" grpId="0" animBg="1"/>
      <p:bldP spid="220172" grpId="0" animBg="1"/>
      <p:bldP spid="220174" grpId="0" animBg="1" autoUpdateAnimBg="0"/>
      <p:bldP spid="220176" grpId="0" animBg="1" autoUpdateAnimBg="0"/>
      <p:bldP spid="220177" grpId="0" animBg="1" autoUpdateAnimBg="0"/>
      <p:bldP spid="22017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609600" y="1467240"/>
            <a:ext cx="533400" cy="533400"/>
          </a:xfrm>
          <a:prstGeom prst="ellipse">
            <a:avLst/>
          </a:prstGeom>
          <a:ln w="28575">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6" name="Oval 25"/>
          <p:cNvSpPr/>
          <p:nvPr/>
        </p:nvSpPr>
        <p:spPr>
          <a:xfrm>
            <a:off x="1905000" y="381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27" name="Oval 26"/>
          <p:cNvSpPr/>
          <p:nvPr/>
        </p:nvSpPr>
        <p:spPr>
          <a:xfrm>
            <a:off x="19050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28" name="Oval 27"/>
          <p:cNvSpPr/>
          <p:nvPr/>
        </p:nvSpPr>
        <p:spPr>
          <a:xfrm>
            <a:off x="1905000" y="266700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29" name="Oval 28"/>
          <p:cNvSpPr/>
          <p:nvPr/>
        </p:nvSpPr>
        <p:spPr>
          <a:xfrm>
            <a:off x="3124200" y="1467240"/>
            <a:ext cx="533400" cy="533400"/>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t>
            </a:r>
            <a:endParaRPr lang="en-US" dirty="0"/>
          </a:p>
        </p:txBody>
      </p:sp>
      <p:cxnSp>
        <p:nvCxnSpPr>
          <p:cNvPr id="6" name="Straight Connector 5"/>
          <p:cNvCxnSpPr>
            <a:stCxn id="4" idx="0"/>
            <a:endCxn id="26" idx="2"/>
          </p:cNvCxnSpPr>
          <p:nvPr/>
        </p:nvCxnSpPr>
        <p:spPr>
          <a:xfrm flipV="1">
            <a:off x="876300" y="647700"/>
            <a:ext cx="1028700" cy="81954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a:stCxn id="4" idx="6"/>
          </p:cNvCxnSpPr>
          <p:nvPr/>
        </p:nvCxnSpPr>
        <p:spPr>
          <a:xfrm>
            <a:off x="1143000" y="1733940"/>
            <a:ext cx="762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26" idx="6"/>
            <a:endCxn id="29" idx="0"/>
          </p:cNvCxnSpPr>
          <p:nvPr/>
        </p:nvCxnSpPr>
        <p:spPr>
          <a:xfrm>
            <a:off x="2438400" y="647700"/>
            <a:ext cx="952500" cy="81954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4" idx="4"/>
            <a:endCxn id="28" idx="2"/>
          </p:cNvCxnSpPr>
          <p:nvPr/>
        </p:nvCxnSpPr>
        <p:spPr>
          <a:xfrm>
            <a:off x="876300" y="2000640"/>
            <a:ext cx="1028700" cy="93306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27" idx="4"/>
            <a:endCxn id="28" idx="0"/>
          </p:cNvCxnSpPr>
          <p:nvPr/>
        </p:nvCxnSpPr>
        <p:spPr>
          <a:xfrm>
            <a:off x="2171700" y="2000640"/>
            <a:ext cx="0" cy="66636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28" idx="6"/>
            <a:endCxn id="29" idx="4"/>
          </p:cNvCxnSpPr>
          <p:nvPr/>
        </p:nvCxnSpPr>
        <p:spPr>
          <a:xfrm flipV="1">
            <a:off x="2438400" y="2000640"/>
            <a:ext cx="952500" cy="933060"/>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flipH="1">
            <a:off x="304800" y="3600060"/>
            <a:ext cx="2057400" cy="400110"/>
          </a:xfrm>
          <a:prstGeom prst="rect">
            <a:avLst/>
          </a:prstGeom>
          <a:noFill/>
        </p:spPr>
        <p:txBody>
          <a:bodyPr wrap="square" rtlCol="0">
            <a:spAutoFit/>
          </a:bodyPr>
          <a:lstStyle/>
          <a:p>
            <a:r>
              <a:rPr lang="en-US" sz="2000" b="1" dirty="0" smtClean="0">
                <a:latin typeface="+mn-lt"/>
              </a:rPr>
              <a:t>C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22" name="Table 21"/>
          <p:cNvGraphicFramePr>
            <a:graphicFrameLocks noGrp="1"/>
          </p:cNvGraphicFramePr>
          <p:nvPr>
            <p:extLst>
              <p:ext uri="{D42A27DB-BD31-4B8C-83A1-F6EECF244321}">
                <p14:modId xmlns:p14="http://schemas.microsoft.com/office/powerpoint/2010/main" val="4014248056"/>
              </p:ext>
            </p:extLst>
          </p:nvPr>
        </p:nvGraphicFramePr>
        <p:xfrm>
          <a:off x="3886200" y="89574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B</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3" name="TextBox 22"/>
          <p:cNvSpPr txBox="1"/>
          <p:nvPr/>
        </p:nvSpPr>
        <p:spPr>
          <a:xfrm flipH="1">
            <a:off x="3810000" y="533400"/>
            <a:ext cx="2057400" cy="400110"/>
          </a:xfrm>
          <a:prstGeom prst="rect">
            <a:avLst/>
          </a:prstGeom>
          <a:noFill/>
        </p:spPr>
        <p:txBody>
          <a:bodyPr wrap="square" rtlCol="0">
            <a:spAutoFit/>
          </a:bodyPr>
          <a:lstStyle/>
          <a:p>
            <a:r>
              <a:rPr lang="en-US" sz="2000" b="1" dirty="0" smtClean="0">
                <a:latin typeface="+mn-lt"/>
              </a:rPr>
              <a:t>A: Routing Table</a:t>
            </a:r>
            <a:endParaRPr lang="en-US" sz="2000" b="1" dirty="0">
              <a:latin typeface="+mn-lt"/>
            </a:endParaRPr>
          </a:p>
        </p:txBody>
      </p:sp>
      <p:sp>
        <p:nvSpPr>
          <p:cNvPr id="25" name="TextBox 24"/>
          <p:cNvSpPr txBox="1"/>
          <p:nvPr/>
        </p:nvSpPr>
        <p:spPr>
          <a:xfrm flipH="1">
            <a:off x="6553200" y="514290"/>
            <a:ext cx="2057400" cy="400110"/>
          </a:xfrm>
          <a:prstGeom prst="rect">
            <a:avLst/>
          </a:prstGeom>
          <a:noFill/>
        </p:spPr>
        <p:txBody>
          <a:bodyPr wrap="square" rtlCol="0">
            <a:spAutoFit/>
          </a:bodyPr>
          <a:lstStyle/>
          <a:p>
            <a:r>
              <a:rPr lang="en-US" sz="2000" b="1" dirty="0" smtClean="0">
                <a:latin typeface="+mn-lt"/>
              </a:rPr>
              <a:t>B </a:t>
            </a:r>
            <a:r>
              <a:rPr lang="en-US" sz="2000" b="1" dirty="0" smtClean="0">
                <a:latin typeface="+mn-lt"/>
                <a:sym typeface="Wingdings" panose="05000000000000000000" pitchFamily="2" charset="2"/>
              </a:rPr>
              <a:t></a:t>
            </a:r>
            <a:r>
              <a:rPr lang="en-US" sz="2000" b="1" dirty="0" smtClean="0">
                <a:latin typeface="+mn-lt"/>
              </a:rPr>
              <a:t> A </a:t>
            </a:r>
            <a:endParaRPr lang="en-US" sz="2000" b="1" dirty="0">
              <a:latin typeface="+mn-lt"/>
            </a:endParaRPr>
          </a:p>
        </p:txBody>
      </p:sp>
      <p:graphicFrame>
        <p:nvGraphicFramePr>
          <p:cNvPr id="30" name="Table 29"/>
          <p:cNvGraphicFramePr>
            <a:graphicFrameLocks noGrp="1"/>
          </p:cNvGraphicFramePr>
          <p:nvPr>
            <p:extLst>
              <p:ext uri="{D42A27DB-BD31-4B8C-83A1-F6EECF244321}">
                <p14:modId xmlns:p14="http://schemas.microsoft.com/office/powerpoint/2010/main" val="565733985"/>
              </p:ext>
            </p:extLst>
          </p:nvPr>
        </p:nvGraphicFramePr>
        <p:xfrm>
          <a:off x="6629400" y="88812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2908343479"/>
              </p:ext>
            </p:extLst>
          </p:nvPr>
        </p:nvGraphicFramePr>
        <p:xfrm>
          <a:off x="381000"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D</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5" name="Straight Arrow Connector 4"/>
          <p:cNvCxnSpPr/>
          <p:nvPr/>
        </p:nvCxnSpPr>
        <p:spPr>
          <a:xfrm flipH="1">
            <a:off x="876300" y="647700"/>
            <a:ext cx="723900" cy="57150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858103" y="2209800"/>
            <a:ext cx="637322" cy="576653"/>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143000" y="1905000"/>
            <a:ext cx="704850" cy="0"/>
          </a:xfrm>
          <a:prstGeom prst="straightConnector1">
            <a:avLst/>
          </a:prstGeom>
          <a:ln w="285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flipH="1">
            <a:off x="2971800" y="3574660"/>
            <a:ext cx="2057400" cy="400110"/>
          </a:xfrm>
          <a:prstGeom prst="rect">
            <a:avLst/>
          </a:prstGeom>
          <a:noFill/>
        </p:spPr>
        <p:txBody>
          <a:bodyPr wrap="square" rtlCol="0">
            <a:spAutoFit/>
          </a:bodyPr>
          <a:lstStyle/>
          <a:p>
            <a:r>
              <a:rPr lang="en-US" sz="2000" b="1" dirty="0" smtClean="0">
                <a:latin typeface="+mn-lt"/>
              </a:rPr>
              <a:t>D </a:t>
            </a:r>
            <a:r>
              <a:rPr lang="en-US" sz="2000" b="1" dirty="0" smtClean="0">
                <a:latin typeface="+mn-lt"/>
                <a:sym typeface="Wingdings" panose="05000000000000000000" pitchFamily="2" charset="2"/>
              </a:rPr>
              <a:t> A</a:t>
            </a:r>
            <a:endParaRPr lang="en-US" sz="2000" b="1" dirty="0">
              <a:latin typeface="+mn-lt"/>
            </a:endParaRPr>
          </a:p>
        </p:txBody>
      </p:sp>
      <p:graphicFrame>
        <p:nvGraphicFramePr>
          <p:cNvPr id="37" name="Table 36"/>
          <p:cNvGraphicFramePr>
            <a:graphicFrameLocks noGrp="1"/>
          </p:cNvGraphicFramePr>
          <p:nvPr>
            <p:extLst>
              <p:ext uri="{D42A27DB-BD31-4B8C-83A1-F6EECF244321}">
                <p14:modId xmlns:p14="http://schemas.microsoft.com/office/powerpoint/2010/main" val="418443286"/>
              </p:ext>
            </p:extLst>
          </p:nvPr>
        </p:nvGraphicFramePr>
        <p:xfrm>
          <a:off x="3100316" y="3974770"/>
          <a:ext cx="2286000" cy="2225040"/>
        </p:xfrm>
        <a:graphic>
          <a:graphicData uri="http://schemas.openxmlformats.org/drawingml/2006/table">
            <a:tbl>
              <a:tblPr firstRow="1" bandRow="1">
                <a:tableStyleId>{5C22544A-7EE6-4342-B048-85BDC9FD1C3A}</a:tableStyleId>
              </a:tblPr>
              <a:tblGrid>
                <a:gridCol w="533400"/>
                <a:gridCol w="685800"/>
                <a:gridCol w="1066800"/>
              </a:tblGrid>
              <a:tr h="370840">
                <a:tc>
                  <a:txBody>
                    <a:bodyPr/>
                    <a:lstStyle/>
                    <a:p>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solidFill>
                            <a:schemeClr val="tx1"/>
                          </a:solidFill>
                        </a:rPr>
                        <a:t>Cost</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smtClean="0">
                          <a:solidFill>
                            <a:schemeClr val="tx1"/>
                          </a:solidFill>
                        </a:rPr>
                        <a:t>Nexthop</a:t>
                      </a:r>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A</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B</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C</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1</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C</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D</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a:t>
                      </a:r>
                      <a:endParaRPr lang="en-US" sz="1600" b="1" kern="1200" dirty="0" smtClean="0">
                        <a:solidFill>
                          <a:schemeClr val="dk1"/>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800" b="1" dirty="0" smtClean="0"/>
                        <a:t>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dk1"/>
                          </a:solidFill>
                          <a:latin typeface="+mn-lt"/>
                          <a:ea typeface="+mn-ea"/>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smtClean="0"/>
                        <a:t>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4756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3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ChangeArrowheads="1"/>
          </p:cNvSpPr>
          <p:nvPr/>
        </p:nvSpPr>
        <p:spPr bwMode="auto">
          <a:xfrm>
            <a:off x="2928938" y="2862263"/>
            <a:ext cx="9144000" cy="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2212" name="Rectangle 4"/>
          <p:cNvSpPr>
            <a:spLocks noGrp="1" noChangeArrowheads="1"/>
          </p:cNvSpPr>
          <p:nvPr>
            <p:ph type="body" idx="1"/>
          </p:nvPr>
        </p:nvSpPr>
        <p:spPr>
          <a:xfrm>
            <a:off x="381000" y="1143000"/>
            <a:ext cx="8610600" cy="5562600"/>
          </a:xfrm>
          <a:noFill/>
          <a:ln/>
        </p:spPr>
        <p:txBody>
          <a:bodyPr/>
          <a:lstStyle/>
          <a:p>
            <a:pPr>
              <a:buFont typeface="Arial" panose="020B0604020202020204" pitchFamily="34" charset="0"/>
              <a:buNone/>
            </a:pPr>
            <a:r>
              <a:rPr lang="en-US" altLang="en-US" sz="1800" b="1">
                <a:solidFill>
                  <a:srgbClr val="009999"/>
                </a:solidFill>
              </a:rPr>
              <a:t>Two-way state</a:t>
            </a:r>
            <a:r>
              <a:rPr lang="en-US" altLang="en-US" sz="1800" b="1"/>
              <a:t> </a:t>
            </a:r>
          </a:p>
          <a:p>
            <a:r>
              <a:rPr lang="en-US" altLang="en-US" sz="1800"/>
              <a:t>RTB now decides who to establish a “full adjacency” with depending upon the type of network that the particular interfaces resides on.</a:t>
            </a:r>
          </a:p>
          <a:p>
            <a:r>
              <a:rPr lang="en-US" altLang="en-US" sz="1800" b="1"/>
              <a:t>Note</a:t>
            </a:r>
            <a:r>
              <a:rPr lang="en-US" altLang="en-US" sz="1800"/>
              <a:t>: The term adjacency is used to both describe routers reaching 2-way state and when they reach full-state.  Not to go overboard on this, but technically OSPF routers are adjacent when the FSM reaches full-state and IS-IS is considered adjacent when the FSM reaches 2-way state.</a:t>
            </a:r>
          </a:p>
          <a:p>
            <a:pPr>
              <a:buFont typeface="Arial" panose="020B0604020202020204" pitchFamily="34" charset="0"/>
              <a:buNone/>
            </a:pPr>
            <a:endParaRPr lang="en-US" altLang="en-US" sz="1800" b="1">
              <a:solidFill>
                <a:srgbClr val="009999"/>
              </a:solidFill>
            </a:endParaRPr>
          </a:p>
          <a:p>
            <a:pPr>
              <a:buFont typeface="Arial" panose="020B0604020202020204" pitchFamily="34" charset="0"/>
              <a:buNone/>
            </a:pPr>
            <a:r>
              <a:rPr lang="en-US" altLang="en-US" sz="1800" b="1">
                <a:solidFill>
                  <a:srgbClr val="009999"/>
                </a:solidFill>
              </a:rPr>
              <a:t>Two-way state</a:t>
            </a:r>
            <a:r>
              <a:rPr lang="en-US" altLang="en-US" sz="1800" b="1"/>
              <a:t> to </a:t>
            </a:r>
            <a:r>
              <a:rPr lang="en-US" altLang="en-US" sz="1800" b="1">
                <a:solidFill>
                  <a:srgbClr val="009999"/>
                </a:solidFill>
              </a:rPr>
              <a:t>ExStart state</a:t>
            </a:r>
            <a:endParaRPr lang="en-US" altLang="en-US" sz="1800" b="1"/>
          </a:p>
          <a:p>
            <a:r>
              <a:rPr lang="en-US" altLang="en-US" sz="1800"/>
              <a:t>If the interface is on a point-to-point link, the routers becomes adjacent with its sole link partner (aka “soul mates”), and take the relationship to the next level by entering the </a:t>
            </a:r>
            <a:r>
              <a:rPr lang="en-US" altLang="en-US" sz="1800" b="1">
                <a:solidFill>
                  <a:srgbClr val="009999"/>
                </a:solidFill>
              </a:rPr>
              <a:t>ExStart state</a:t>
            </a:r>
            <a:r>
              <a:rPr lang="en-US" altLang="en-US" sz="1800"/>
              <a:t>. (coming soon)</a:t>
            </a:r>
          </a:p>
          <a:p>
            <a:pPr>
              <a:buFont typeface="Arial" panose="020B0604020202020204" pitchFamily="34" charset="0"/>
              <a:buNone/>
            </a:pPr>
            <a:r>
              <a:rPr lang="en-US" altLang="en-US" sz="1800" b="1">
                <a:solidFill>
                  <a:srgbClr val="009999"/>
                </a:solidFill>
              </a:rPr>
              <a:t>Remaining in the two-way state</a:t>
            </a:r>
            <a:endParaRPr lang="en-US" altLang="en-US" sz="1800"/>
          </a:p>
          <a:p>
            <a:r>
              <a:rPr lang="en-US" altLang="en-US" sz="1800"/>
              <a:t>If the interface is on a multi-access link (Ethernet, Frame Relay, …) RTB must enter an election process to see who it will establish a full adjacency with, and remains in the </a:t>
            </a:r>
            <a:r>
              <a:rPr lang="en-US" altLang="en-US" sz="1800" b="1">
                <a:solidFill>
                  <a:srgbClr val="009999"/>
                </a:solidFill>
              </a:rPr>
              <a:t>two-way state</a:t>
            </a:r>
            <a:r>
              <a:rPr lang="en-US" altLang="en-US" sz="1800"/>
              <a:t>.  (Next!)</a:t>
            </a:r>
          </a:p>
        </p:txBody>
      </p:sp>
      <p:sp>
        <p:nvSpPr>
          <p:cNvPr id="222214" name="Rectangle 6"/>
          <p:cNvSpPr>
            <a:spLocks noGrp="1" noChangeArrowheads="1"/>
          </p:cNvSpPr>
          <p:nvPr>
            <p:ph type="title"/>
          </p:nvPr>
        </p:nvSpPr>
        <p:spPr>
          <a:noFill/>
          <a:ln/>
        </p:spPr>
        <p:txBody>
          <a:bodyPr/>
          <a:lstStyle/>
          <a:p>
            <a:r>
              <a:rPr lang="en-US" altLang="en-US"/>
              <a:t>1. Establishing Adjacencies</a:t>
            </a:r>
          </a:p>
        </p:txBody>
      </p:sp>
    </p:spTree>
    <p:extLst>
      <p:ext uri="{BB962C8B-B14F-4D97-AF65-F5344CB8AC3E}">
        <p14:creationId xmlns:p14="http://schemas.microsoft.com/office/powerpoint/2010/main" val="42117155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228600" y="254000"/>
            <a:ext cx="8686800" cy="838200"/>
          </a:xfrm>
        </p:spPr>
        <p:txBody>
          <a:bodyPr/>
          <a:lstStyle/>
          <a:p>
            <a:r>
              <a:rPr lang="en-US" altLang="en-US"/>
              <a:t>Steps to OSPF Operation with States</a:t>
            </a:r>
          </a:p>
        </p:txBody>
      </p:sp>
      <p:sp>
        <p:nvSpPr>
          <p:cNvPr id="224259"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800" b="1"/>
              <a:t>1.  Establishing router adjacencies  (Routers are adjacent)</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800" b="1"/>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800" b="1"/>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chemeClr val="accent2"/>
                </a:solidFill>
              </a:rPr>
              <a:t>Full State  (Routers are “fully adjacent”)</a:t>
            </a:r>
          </a:p>
        </p:txBody>
      </p:sp>
      <p:sp>
        <p:nvSpPr>
          <p:cNvPr id="224260" name="Text Box 4"/>
          <p:cNvSpPr txBox="1">
            <a:spLocks noChangeArrowheads="1"/>
          </p:cNvSpPr>
          <p:nvPr/>
        </p:nvSpPr>
        <p:spPr bwMode="auto">
          <a:xfrm>
            <a:off x="4114800" y="4267200"/>
            <a:ext cx="50292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p:txBody>
      </p:sp>
      <p:sp>
        <p:nvSpPr>
          <p:cNvPr id="224261" name="Line 5"/>
          <p:cNvSpPr>
            <a:spLocks noChangeShapeType="1"/>
          </p:cNvSpPr>
          <p:nvPr/>
        </p:nvSpPr>
        <p:spPr bwMode="auto">
          <a:xfrm>
            <a:off x="0" y="33528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9304682"/>
      </p:ext>
    </p:extLst>
  </p:cSld>
  <p:clrMapOvr>
    <a:masterClrMapping/>
  </p:clrMapOvr>
  <p:transition>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a:t>Electing the DR and BDR</a:t>
            </a:r>
          </a:p>
        </p:txBody>
      </p:sp>
      <p:sp>
        <p:nvSpPr>
          <p:cNvPr id="132099" name="Rectangle 3"/>
          <p:cNvSpPr>
            <a:spLocks noGrp="1" noChangeArrowheads="1"/>
          </p:cNvSpPr>
          <p:nvPr>
            <p:ph type="body" idx="1"/>
          </p:nvPr>
        </p:nvSpPr>
        <p:spPr>
          <a:xfrm>
            <a:off x="381000" y="5181600"/>
            <a:ext cx="8459788" cy="1371600"/>
          </a:xfrm>
        </p:spPr>
        <p:txBody>
          <a:bodyPr/>
          <a:lstStyle/>
          <a:p>
            <a:pPr marL="288925" indent="-288925" defTabSz="814388"/>
            <a:r>
              <a:rPr lang="en-US" altLang="en-US" sz="1900" b="1"/>
              <a:t>Without a DR, the formation of an adjacency between every attached router would create many unnecessary LSA (Link State Advertisements), n(n-1)/2 adjacencies.</a:t>
            </a:r>
          </a:p>
          <a:p>
            <a:pPr marL="288925" indent="-288925" defTabSz="814388"/>
            <a:r>
              <a:rPr lang="en-US" altLang="en-US" sz="1900" b="1"/>
              <a:t>Flooding on the network itself would be chaotic.</a:t>
            </a:r>
          </a:p>
        </p:txBody>
      </p:sp>
      <p:sp>
        <p:nvSpPr>
          <p:cNvPr id="132101" name="Rectangle 5"/>
          <p:cNvSpPr>
            <a:spLocks noChangeArrowheads="1"/>
          </p:cNvSpPr>
          <p:nvPr/>
        </p:nvSpPr>
        <p:spPr bwMode="auto">
          <a:xfrm>
            <a:off x="457200" y="2057400"/>
            <a:ext cx="5181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DR</a:t>
            </a:r>
            <a:r>
              <a:rPr lang="en-US" altLang="en-US" sz="2000">
                <a:latin typeface="Arial" panose="020B0604020202020204" pitchFamily="34" charset="0"/>
              </a:rPr>
              <a:t> </a:t>
            </a:r>
            <a:r>
              <a:rPr lang="en-US" altLang="en-US" sz="2000" b="0">
                <a:latin typeface="Arial" panose="020B0604020202020204" pitchFamily="34" charset="0"/>
              </a:rPr>
              <a:t>-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i="1">
                <a:solidFill>
                  <a:schemeClr val="accent2"/>
                </a:solidFill>
                <a:effectLst>
                  <a:outerShdw blurRad="38100" dist="38100" dir="2700000" algn="tl">
                    <a:srgbClr val="C0C0C0"/>
                  </a:outerShdw>
                </a:effectLst>
                <a:latin typeface="Arial" panose="020B0604020202020204" pitchFamily="34" charset="0"/>
              </a:rPr>
              <a:t>BDR</a:t>
            </a:r>
            <a:r>
              <a:rPr lang="en-US" altLang="en-US" sz="2000" b="0">
                <a:latin typeface="Arial" panose="020B0604020202020204" pitchFamily="34" charset="0"/>
              </a:rPr>
              <a:t> – Backup Designated Router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DR’s serve as collection points for Link State Advertisements (LSAs) on multi-access networks</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A BDR back ups the DR.</a:t>
            </a:r>
          </a:p>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If the IP network is </a:t>
            </a:r>
            <a:r>
              <a:rPr lang="en-US" altLang="en-US" sz="2000" i="1">
                <a:solidFill>
                  <a:schemeClr val="accent2"/>
                </a:solidFill>
                <a:latin typeface="Arial" panose="020B0604020202020204" pitchFamily="34" charset="0"/>
              </a:rPr>
              <a:t>multi-access</a:t>
            </a:r>
            <a:r>
              <a:rPr lang="en-US" altLang="en-US" sz="2000" b="0">
                <a:latin typeface="Arial" panose="020B0604020202020204" pitchFamily="34" charset="0"/>
              </a:rPr>
              <a:t>, the OSPF routers will elect one DR and one BDR</a:t>
            </a:r>
          </a:p>
        </p:txBody>
      </p:sp>
      <p:sp>
        <p:nvSpPr>
          <p:cNvPr id="132102" name="Rectangle 6"/>
          <p:cNvSpPr>
            <a:spLocks noChangeArrowheads="1"/>
          </p:cNvSpPr>
          <p:nvPr/>
        </p:nvSpPr>
        <p:spPr bwMode="auto">
          <a:xfrm>
            <a:off x="455613" y="1295400"/>
            <a:ext cx="845978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lvl1pPr marL="288925" indent="-288925" defTabSz="814388">
              <a:defRPr sz="2400">
                <a:solidFill>
                  <a:schemeClr val="tx1"/>
                </a:solidFill>
                <a:latin typeface="Times New Roman" panose="02020603050405020304" pitchFamily="18" charset="0"/>
              </a:defRPr>
            </a:lvl1pPr>
            <a:lvl2pPr marL="627063" defTabSz="814388">
              <a:defRPr sz="2400">
                <a:solidFill>
                  <a:schemeClr val="tx1"/>
                </a:solidFill>
                <a:latin typeface="Times New Roman" panose="02020603050405020304" pitchFamily="18" charset="0"/>
              </a:defRPr>
            </a:lvl2pPr>
            <a:lvl3pPr marL="965200" defTabSz="814388">
              <a:defRPr sz="2400">
                <a:solidFill>
                  <a:schemeClr val="tx1"/>
                </a:solidFill>
                <a:latin typeface="Times New Roman" panose="02020603050405020304" pitchFamily="18" charset="0"/>
              </a:defRPr>
            </a:lvl3pPr>
            <a:lvl4pPr marL="1317625" defTabSz="814388">
              <a:defRPr sz="2400">
                <a:solidFill>
                  <a:schemeClr val="tx1"/>
                </a:solidFill>
                <a:latin typeface="Times New Roman" panose="02020603050405020304" pitchFamily="18" charset="0"/>
              </a:defRPr>
            </a:lvl4pPr>
            <a:lvl5pPr marL="1604963" defTabSz="814388">
              <a:defRPr sz="2400">
                <a:solidFill>
                  <a:schemeClr val="tx1"/>
                </a:solidFill>
                <a:latin typeface="Times New Roman" panose="02020603050405020304" pitchFamily="18" charset="0"/>
              </a:defRPr>
            </a:lvl5pPr>
            <a:lvl6pPr marL="2062163" defTabSz="814388" fontAlgn="base">
              <a:spcBef>
                <a:spcPct val="0"/>
              </a:spcBef>
              <a:spcAft>
                <a:spcPct val="0"/>
              </a:spcAft>
              <a:defRPr sz="2400">
                <a:solidFill>
                  <a:schemeClr val="tx1"/>
                </a:solidFill>
                <a:latin typeface="Times New Roman" panose="02020603050405020304" pitchFamily="18" charset="0"/>
              </a:defRPr>
            </a:lvl6pPr>
            <a:lvl7pPr marL="2519363" defTabSz="814388" fontAlgn="base">
              <a:spcBef>
                <a:spcPct val="0"/>
              </a:spcBef>
              <a:spcAft>
                <a:spcPct val="0"/>
              </a:spcAft>
              <a:defRPr sz="2400">
                <a:solidFill>
                  <a:schemeClr val="tx1"/>
                </a:solidFill>
                <a:latin typeface="Times New Roman" panose="02020603050405020304" pitchFamily="18" charset="0"/>
              </a:defRPr>
            </a:lvl7pPr>
            <a:lvl8pPr marL="2976563" defTabSz="814388" fontAlgn="base">
              <a:spcBef>
                <a:spcPct val="0"/>
              </a:spcBef>
              <a:spcAft>
                <a:spcPct val="0"/>
              </a:spcAft>
              <a:defRPr sz="2400">
                <a:solidFill>
                  <a:schemeClr val="tx1"/>
                </a:solidFill>
                <a:latin typeface="Times New Roman" panose="02020603050405020304" pitchFamily="18" charset="0"/>
              </a:defRPr>
            </a:lvl8pPr>
            <a:lvl9pPr marL="3433763" defTabSz="814388" fontAlgn="base">
              <a:spcBef>
                <a:spcPct val="0"/>
              </a:spcBef>
              <a:spcAft>
                <a:spcPct val="0"/>
              </a:spcAft>
              <a:defRPr sz="2400">
                <a:solidFill>
                  <a:schemeClr val="tx1"/>
                </a:solidFill>
                <a:latin typeface="Times New Roman" panose="02020603050405020304" pitchFamily="18" charset="0"/>
              </a:defRPr>
            </a:lvl9pPr>
          </a:lstStyle>
          <a:p>
            <a:pPr eaLnBrk="0" hangingPunct="0">
              <a:lnSpc>
                <a:spcPct val="85000"/>
              </a:lnSpc>
              <a:spcBef>
                <a:spcPct val="50000"/>
              </a:spcBef>
              <a:buClr>
                <a:schemeClr val="folHlink"/>
              </a:buClr>
              <a:buSzPct val="100000"/>
              <a:buFont typeface="Arial" panose="020B0604020202020204" pitchFamily="34" charset="0"/>
              <a:buChar char="•"/>
            </a:pPr>
            <a:r>
              <a:rPr lang="en-US" altLang="en-US" sz="2000" b="0">
                <a:latin typeface="Arial" panose="020B0604020202020204" pitchFamily="34" charset="0"/>
              </a:rPr>
              <a:t>On multi-access, broadcast links (Ethernet), a DR and BDR (if there is more than one router) need to be elected.</a:t>
            </a:r>
          </a:p>
        </p:txBody>
      </p:sp>
      <p:pic>
        <p:nvPicPr>
          <p:cNvPr id="132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057400"/>
            <a:ext cx="363855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649268"/>
      </p:ext>
    </p:extLst>
  </p:cSld>
  <p:clrMapOvr>
    <a:masterClrMapping/>
  </p:clrMapOvr>
  <p:transition>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Electing the DR and BDR</a:t>
            </a:r>
          </a:p>
        </p:txBody>
      </p:sp>
      <p:sp>
        <p:nvSpPr>
          <p:cNvPr id="134147" name="Rectangle 3"/>
          <p:cNvSpPr>
            <a:spLocks noGrp="1" noChangeArrowheads="1"/>
          </p:cNvSpPr>
          <p:nvPr>
            <p:ph type="body" idx="1"/>
          </p:nvPr>
        </p:nvSpPr>
        <p:spPr>
          <a:xfrm>
            <a:off x="455613" y="3048000"/>
            <a:ext cx="8459787" cy="3581400"/>
          </a:xfrm>
        </p:spPr>
        <p:txBody>
          <a:bodyPr/>
          <a:lstStyle/>
          <a:p>
            <a:pPr marL="288925" indent="-288925" defTabSz="814388"/>
            <a:r>
              <a:rPr lang="en-US" altLang="en-US" sz="1800"/>
              <a:t>Router with the </a:t>
            </a:r>
            <a:r>
              <a:rPr lang="en-US" altLang="en-US" sz="1800" b="1"/>
              <a:t>highest Router ID</a:t>
            </a:r>
            <a:r>
              <a:rPr lang="en-US" altLang="en-US" sz="1800"/>
              <a:t> is elected the DR, next is BDR.</a:t>
            </a:r>
          </a:p>
          <a:p>
            <a:pPr marL="288925" indent="-288925" defTabSz="814388"/>
            <a:r>
              <a:rPr lang="en-US" altLang="en-US" sz="1800"/>
              <a:t>But like other elections, this one can be rigged.</a:t>
            </a:r>
          </a:p>
          <a:p>
            <a:pPr marL="288925" indent="-288925" defTabSz="814388"/>
            <a:r>
              <a:rPr lang="en-US" altLang="en-US" sz="1800"/>
              <a:t>The router’s priority field can be set to either ensure that it becomes the DR or prevent it from being the DR.</a:t>
            </a:r>
          </a:p>
          <a:p>
            <a:pPr marL="288925" indent="-288925" defTabSz="814388">
              <a:buFont typeface="Arial" panose="020B0604020202020204" pitchFamily="34" charset="0"/>
              <a:buNone/>
            </a:pPr>
            <a:r>
              <a:rPr lang="en-US" altLang="en-US" sz="1800">
                <a:latin typeface="Courier New" panose="02070309020205020404" pitchFamily="49" charset="0"/>
              </a:rPr>
              <a:t>   Rtr(config-if)# </a:t>
            </a:r>
            <a:r>
              <a:rPr lang="en-US" altLang="en-US" sz="1800" b="1">
                <a:latin typeface="Courier New" panose="02070309020205020404" pitchFamily="49" charset="0"/>
              </a:rPr>
              <a:t>ip ospf priority &lt;0-255&gt;</a:t>
            </a:r>
          </a:p>
          <a:p>
            <a:pPr marL="627063" lvl="1" indent="0" defTabSz="814388"/>
            <a:r>
              <a:rPr lang="en-US" altLang="en-US" sz="1800"/>
              <a:t> Higher priority becomes DR/BDR</a:t>
            </a:r>
          </a:p>
          <a:p>
            <a:pPr marL="627063" lvl="1" indent="0" defTabSz="814388"/>
            <a:r>
              <a:rPr lang="en-US" altLang="en-US" sz="1800"/>
              <a:t> Default = 1</a:t>
            </a:r>
          </a:p>
          <a:p>
            <a:pPr marL="627063" lvl="1" indent="0" defTabSz="814388"/>
            <a:r>
              <a:rPr lang="en-US" altLang="en-US" sz="1800"/>
              <a:t> 0 = Ineligible to become DR/BDR</a:t>
            </a:r>
          </a:p>
          <a:p>
            <a:pPr marL="288925" indent="-288925" defTabSz="814388"/>
            <a:r>
              <a:rPr lang="en-US" altLang="en-US" sz="1800"/>
              <a:t>The router can be assigned a priority between 0 and 255, with 0 preventing this router from becoming the DR (or BDR) and 255 ensuring at least a tie.  (The highest Router ID would break the tie.)</a:t>
            </a:r>
          </a:p>
        </p:txBody>
      </p:sp>
      <p:pic>
        <p:nvPicPr>
          <p:cNvPr id="134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909201"/>
      </p:ext>
    </p:extLst>
  </p:cSld>
  <p:clrMapOvr>
    <a:masterClrMapping/>
  </p:clrMapOvr>
  <p:transition>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Electing the DR and BDR</a:t>
            </a:r>
          </a:p>
        </p:txBody>
      </p:sp>
      <p:sp>
        <p:nvSpPr>
          <p:cNvPr id="136195" name="Rectangle 3"/>
          <p:cNvSpPr>
            <a:spLocks noGrp="1" noChangeArrowheads="1"/>
          </p:cNvSpPr>
          <p:nvPr>
            <p:ph type="body" idx="1"/>
          </p:nvPr>
        </p:nvSpPr>
        <p:spPr>
          <a:xfrm>
            <a:off x="455613" y="3048000"/>
            <a:ext cx="8459787" cy="3581400"/>
          </a:xfrm>
        </p:spPr>
        <p:txBody>
          <a:bodyPr>
            <a:normAutofit lnSpcReduction="10000"/>
          </a:bodyPr>
          <a:lstStyle/>
          <a:p>
            <a:pPr marL="288925" indent="-288925" defTabSz="814388">
              <a:lnSpc>
                <a:spcPct val="90000"/>
              </a:lnSpc>
            </a:pPr>
            <a:r>
              <a:rPr lang="en-US" altLang="en-US" sz="1800"/>
              <a:t>All other routers, “</a:t>
            </a:r>
            <a:r>
              <a:rPr lang="en-US" altLang="en-US" sz="1800" b="1"/>
              <a:t>DROther</a:t>
            </a:r>
            <a:r>
              <a:rPr lang="en-US" altLang="en-US" sz="1800"/>
              <a:t>”, establish adjacencies with only the DR and BDR.</a:t>
            </a:r>
          </a:p>
          <a:p>
            <a:pPr marL="288925" indent="-288925" defTabSz="814388">
              <a:lnSpc>
                <a:spcPct val="90000"/>
              </a:lnSpc>
            </a:pPr>
            <a:r>
              <a:rPr lang="en-US" altLang="en-US" sz="1800"/>
              <a:t>DRother routers multicast LSAs  to only the DR and BDR</a:t>
            </a:r>
          </a:p>
          <a:p>
            <a:pPr marL="627063" lvl="1" indent="0" defTabSz="814388">
              <a:lnSpc>
                <a:spcPct val="90000"/>
              </a:lnSpc>
            </a:pPr>
            <a:r>
              <a:rPr lang="en-US" altLang="en-US" sz="1800"/>
              <a:t> </a:t>
            </a:r>
            <a:r>
              <a:rPr lang="en-US" altLang="en-US" sz="1800">
                <a:solidFill>
                  <a:schemeClr val="accent2"/>
                </a:solidFill>
              </a:rPr>
              <a:t>(224.0.0.6 - all DR routers)</a:t>
            </a:r>
          </a:p>
          <a:p>
            <a:pPr marL="288925" indent="-288925" defTabSz="814388">
              <a:lnSpc>
                <a:spcPct val="90000"/>
              </a:lnSpc>
            </a:pPr>
            <a:r>
              <a:rPr lang="en-US" altLang="en-US" sz="1800"/>
              <a:t>DR sends LSA to all adjacent neighbors  (DROthers)</a:t>
            </a:r>
          </a:p>
          <a:p>
            <a:pPr marL="627063" lvl="1" indent="0" defTabSz="814388">
              <a:lnSpc>
                <a:spcPct val="90000"/>
              </a:lnSpc>
            </a:pPr>
            <a:r>
              <a:rPr lang="en-US" altLang="en-US" sz="1800">
                <a:solidFill>
                  <a:schemeClr val="accent2"/>
                </a:solidFill>
              </a:rPr>
              <a:t>(224.0.0.5 - all OSPF routers)</a:t>
            </a:r>
          </a:p>
          <a:p>
            <a:pPr marL="288925" indent="-288925" defTabSz="814388">
              <a:lnSpc>
                <a:spcPct val="90000"/>
              </a:lnSpc>
              <a:buFont typeface="Arial" panose="020B0604020202020204" pitchFamily="34" charset="0"/>
              <a:buNone/>
            </a:pPr>
            <a:r>
              <a:rPr lang="en-US" altLang="en-US" sz="1800" b="1"/>
              <a:t>Backup Designated Router - BDR</a:t>
            </a:r>
          </a:p>
          <a:p>
            <a:pPr marL="288925" indent="-288925" defTabSz="814388">
              <a:lnSpc>
                <a:spcPct val="90000"/>
              </a:lnSpc>
            </a:pPr>
            <a:r>
              <a:rPr lang="en-US" altLang="en-US" sz="1800"/>
              <a:t>Listens, but doesn’t act.</a:t>
            </a:r>
          </a:p>
          <a:p>
            <a:pPr marL="288925" indent="-288925" defTabSz="814388">
              <a:lnSpc>
                <a:spcPct val="90000"/>
              </a:lnSpc>
            </a:pPr>
            <a:r>
              <a:rPr lang="en-US" altLang="en-US" sz="1800"/>
              <a:t>If LSA is sent, BDR sets a timer.</a:t>
            </a:r>
          </a:p>
          <a:p>
            <a:pPr marL="288925" indent="-288925" defTabSz="814388">
              <a:lnSpc>
                <a:spcPct val="90000"/>
              </a:lnSpc>
            </a:pPr>
            <a:r>
              <a:rPr lang="en-US" altLang="en-US" sz="1800"/>
              <a:t>If timer expires before it sees the reply from the DR, it becomes the DR and takes over the update process.</a:t>
            </a:r>
          </a:p>
          <a:p>
            <a:pPr marL="288925" indent="-288925" defTabSz="814388">
              <a:lnSpc>
                <a:spcPct val="90000"/>
              </a:lnSpc>
            </a:pPr>
            <a:r>
              <a:rPr lang="en-US" altLang="en-US" sz="1800"/>
              <a:t>The process for a new BDR begins.</a:t>
            </a:r>
          </a:p>
        </p:txBody>
      </p:sp>
      <p:pic>
        <p:nvPicPr>
          <p:cNvPr id="1361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26670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61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0"/>
            <a:ext cx="5410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0278994"/>
      </p:ext>
    </p:extLst>
  </p:cSld>
  <p:clrMapOvr>
    <a:masterClrMapping/>
  </p:clrMapOvr>
  <p:transition>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Electing the DR and BDR</a:t>
            </a:r>
          </a:p>
        </p:txBody>
      </p:sp>
      <p:sp>
        <p:nvSpPr>
          <p:cNvPr id="138243" name="Rectangle 3"/>
          <p:cNvSpPr>
            <a:spLocks noGrp="1" noChangeArrowheads="1"/>
          </p:cNvSpPr>
          <p:nvPr>
            <p:ph type="body" idx="1"/>
          </p:nvPr>
        </p:nvSpPr>
        <p:spPr>
          <a:xfrm>
            <a:off x="455613" y="3429000"/>
            <a:ext cx="8459787" cy="3200400"/>
          </a:xfrm>
        </p:spPr>
        <p:txBody>
          <a:bodyPr/>
          <a:lstStyle/>
          <a:p>
            <a:pPr>
              <a:buFont typeface="Arial" panose="020B0604020202020204" pitchFamily="34" charset="0"/>
              <a:buNone/>
            </a:pPr>
            <a:r>
              <a:rPr lang="en-US" altLang="en-US" sz="2000"/>
              <a:t>A new router enters the network:</a:t>
            </a:r>
          </a:p>
          <a:p>
            <a:r>
              <a:rPr lang="en-US" altLang="en-US" sz="2000"/>
              <a:t>Once a DR is established, a new router that enters the network with a higher priority or Router ID it will </a:t>
            </a:r>
            <a:r>
              <a:rPr lang="en-US" altLang="en-US" sz="2000" b="1"/>
              <a:t>NOT</a:t>
            </a:r>
            <a:r>
              <a:rPr lang="en-US" altLang="en-US" sz="2000"/>
              <a:t> become the DR or BDR.  (Bug in early IOS 12.0)</a:t>
            </a:r>
          </a:p>
          <a:p>
            <a:r>
              <a:rPr lang="en-US" altLang="en-US" sz="2000"/>
              <a:t>Regardless of the priority or Router ID, that router will become a DROther.</a:t>
            </a:r>
          </a:p>
          <a:p>
            <a:r>
              <a:rPr lang="en-US" altLang="en-US" sz="2000"/>
              <a:t>If DR fails, BDR takes over as DR and selection process for new BDR begins.</a:t>
            </a:r>
          </a:p>
          <a:p>
            <a:pPr>
              <a:spcBef>
                <a:spcPct val="30000"/>
              </a:spcBef>
              <a:buFont typeface="Arial" panose="020B0604020202020204" pitchFamily="34" charset="0"/>
              <a:buNone/>
            </a:pPr>
            <a:endParaRPr lang="en-US" altLang="en-US" sz="2000" b="1">
              <a:solidFill>
                <a:srgbClr val="009999"/>
              </a:solidFill>
            </a:endParaRPr>
          </a:p>
        </p:txBody>
      </p:sp>
      <p:pic>
        <p:nvPicPr>
          <p:cNvPr id="138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43000"/>
            <a:ext cx="26670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963826"/>
      </p:ext>
    </p:extLst>
  </p:cSld>
  <p:clrMapOvr>
    <a:masterClrMapping/>
  </p:clrMapOvr>
  <p:transition>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Clarifications</a:t>
            </a:r>
          </a:p>
        </p:txBody>
      </p:sp>
      <p:sp>
        <p:nvSpPr>
          <p:cNvPr id="226307" name="Rectangle 3"/>
          <p:cNvSpPr>
            <a:spLocks noGrp="1" noChangeArrowheads="1"/>
          </p:cNvSpPr>
          <p:nvPr>
            <p:ph type="body" idx="1"/>
          </p:nvPr>
        </p:nvSpPr>
        <p:spPr/>
        <p:txBody>
          <a:bodyPr/>
          <a:lstStyle/>
          <a:p>
            <a:r>
              <a:rPr lang="en-US" altLang="en-US" b="1">
                <a:solidFill>
                  <a:srgbClr val="009999"/>
                </a:solidFill>
              </a:rPr>
              <a:t>Hello packets</a:t>
            </a:r>
            <a:r>
              <a:rPr lang="en-US" altLang="en-US"/>
              <a:t> are still exchanged between all routers on a multi-access segment (DR, BDR, DROthers,….) to maintain neighbor adjacencies.</a:t>
            </a:r>
          </a:p>
          <a:p>
            <a:r>
              <a:rPr lang="en-US" altLang="en-US" b="1">
                <a:solidFill>
                  <a:srgbClr val="009999"/>
                </a:solidFill>
              </a:rPr>
              <a:t>OSPF LSA packets</a:t>
            </a:r>
            <a:r>
              <a:rPr lang="en-US" altLang="en-US"/>
              <a:t> (coming) are packets which are sent from the BDR/DROthers to the DR, and then from the DR to the BDR/DROthers. (The reason for a DR/BDR.)</a:t>
            </a:r>
          </a:p>
          <a:p>
            <a:r>
              <a:rPr lang="en-US" altLang="en-US"/>
              <a:t>Normal routing of </a:t>
            </a:r>
            <a:r>
              <a:rPr lang="en-US" altLang="en-US" b="1">
                <a:solidFill>
                  <a:srgbClr val="009999"/>
                </a:solidFill>
              </a:rPr>
              <a:t>IP packets</a:t>
            </a:r>
            <a:r>
              <a:rPr lang="en-US" altLang="en-US"/>
              <a:t> still takes the lowest cost route, which might be between two DROthers.</a:t>
            </a:r>
          </a:p>
          <a:p>
            <a:endParaRPr lang="en-US" altLang="en-US"/>
          </a:p>
        </p:txBody>
      </p:sp>
    </p:spTree>
    <p:extLst>
      <p:ext uri="{BB962C8B-B14F-4D97-AF65-F5344CB8AC3E}">
        <p14:creationId xmlns:p14="http://schemas.microsoft.com/office/powerpoint/2010/main" val="138866899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28600" y="254000"/>
            <a:ext cx="8686800" cy="838200"/>
          </a:xfrm>
        </p:spPr>
        <p:txBody>
          <a:bodyPr/>
          <a:lstStyle/>
          <a:p>
            <a:r>
              <a:rPr lang="en-US" altLang="en-US"/>
              <a:t>Steps to OSPF Operation with States - Extra</a:t>
            </a:r>
          </a:p>
        </p:txBody>
      </p:sp>
      <p:sp>
        <p:nvSpPr>
          <p:cNvPr id="140291" name="Rectangle 3"/>
          <p:cNvSpPr>
            <a:spLocks noGrp="1" noChangeArrowheads="1"/>
          </p:cNvSpPr>
          <p:nvPr>
            <p:ph type="body" idx="1"/>
          </p:nvPr>
        </p:nvSpPr>
        <p:spPr>
          <a:xfrm>
            <a:off x="457200" y="1219200"/>
            <a:ext cx="8459788" cy="5334000"/>
          </a:xfrm>
        </p:spPr>
        <p:txBody>
          <a:bodyPr/>
          <a:lstStyle/>
          <a:p>
            <a:pPr marL="288925" indent="-288925" defTabSz="814388">
              <a:buFont typeface="Arial" panose="020B0604020202020204" pitchFamily="34" charset="0"/>
              <a:buNone/>
            </a:pPr>
            <a:r>
              <a:rPr lang="en-US" altLang="en-US" sz="1700"/>
              <a:t>1.  Establishing router adjacencies</a:t>
            </a:r>
          </a:p>
          <a:p>
            <a:pPr marL="627063" lvl="1" indent="0" defTabSz="814388"/>
            <a:r>
              <a:rPr lang="en-US" altLang="en-US" sz="1800">
                <a:solidFill>
                  <a:srgbClr val="009999"/>
                </a:solidFill>
              </a:rPr>
              <a:t>Down State – No Hello received</a:t>
            </a:r>
          </a:p>
          <a:p>
            <a:pPr marL="627063" lvl="1" indent="0" defTabSz="814388"/>
            <a:r>
              <a:rPr lang="en-US" altLang="en-US" sz="1800">
                <a:solidFill>
                  <a:srgbClr val="009999"/>
                </a:solidFill>
              </a:rPr>
              <a:t>Init State – Hello received, but not with this router’s Router ID</a:t>
            </a:r>
          </a:p>
          <a:p>
            <a:pPr marL="965200" lvl="2" indent="0" defTabSz="814388"/>
            <a:r>
              <a:rPr lang="en-US" altLang="en-US" sz="1800">
                <a:solidFill>
                  <a:srgbClr val="009999"/>
                </a:solidFill>
              </a:rPr>
              <a:t>“Hi, my name is Carlos.”              “Hi, my name is Maria.”</a:t>
            </a:r>
          </a:p>
          <a:p>
            <a:pPr marL="627063" lvl="1" indent="0" defTabSz="814388"/>
            <a:r>
              <a:rPr lang="en-US" altLang="en-US" sz="1800">
                <a:solidFill>
                  <a:srgbClr val="009999"/>
                </a:solidFill>
              </a:rPr>
              <a:t>Two-way State – Hello received, and with this router’s Router ID</a:t>
            </a:r>
          </a:p>
          <a:p>
            <a:pPr marL="965200" lvl="2" indent="0" defTabSz="814388"/>
            <a:r>
              <a:rPr lang="en-US" altLang="en-US" sz="1800">
                <a:solidFill>
                  <a:srgbClr val="009999"/>
                </a:solidFill>
              </a:rPr>
              <a:t>“Hi, Maria, my name is Carlos.”   “Hi, Carlos, my name is Maria.”</a:t>
            </a:r>
          </a:p>
          <a:p>
            <a:pPr marL="288925" indent="-288925" defTabSz="814388">
              <a:buFont typeface="Arial" panose="020B0604020202020204" pitchFamily="34" charset="0"/>
              <a:buNone/>
            </a:pPr>
            <a:r>
              <a:rPr lang="en-US" altLang="en-US" sz="1700"/>
              <a:t>2.  Electing DR and BDR – Multi-access (broadcast) segments only</a:t>
            </a:r>
          </a:p>
          <a:p>
            <a:pPr marL="627063" lvl="1" indent="0" defTabSz="814388"/>
            <a:r>
              <a:rPr lang="en-US" altLang="en-US" sz="1800">
                <a:solidFill>
                  <a:srgbClr val="009999"/>
                </a:solidFill>
              </a:rPr>
              <a:t>ExStart State with DR and BDR</a:t>
            </a:r>
          </a:p>
          <a:p>
            <a:pPr marL="627063" lvl="1" indent="0" defTabSz="814388"/>
            <a:r>
              <a:rPr lang="en-US" altLang="en-US" sz="1800">
                <a:solidFill>
                  <a:srgbClr val="009999"/>
                </a:solidFill>
              </a:rPr>
              <a:t>Two-way State with all other routers</a:t>
            </a:r>
            <a:endParaRPr lang="en-US" altLang="en-US" sz="1800"/>
          </a:p>
          <a:p>
            <a:pPr marL="288925" indent="-288925" defTabSz="814388">
              <a:buFont typeface="Arial" panose="020B0604020202020204" pitchFamily="34" charset="0"/>
              <a:buNone/>
            </a:pPr>
            <a:r>
              <a:rPr lang="en-US" altLang="en-US" sz="1700"/>
              <a:t>3.  Discovering Routes</a:t>
            </a:r>
          </a:p>
          <a:p>
            <a:pPr marL="627063" lvl="1" indent="0" defTabSz="814388"/>
            <a:r>
              <a:rPr lang="en-US" altLang="en-US" sz="1800">
                <a:solidFill>
                  <a:srgbClr val="009999"/>
                </a:solidFill>
              </a:rPr>
              <a:t>ExStart State</a:t>
            </a:r>
          </a:p>
          <a:p>
            <a:pPr marL="627063" lvl="1" indent="0" defTabSz="814388"/>
            <a:r>
              <a:rPr lang="en-US" altLang="en-US" sz="1800">
                <a:solidFill>
                  <a:srgbClr val="009999"/>
                </a:solidFill>
              </a:rPr>
              <a:t>Exchange State</a:t>
            </a:r>
          </a:p>
          <a:p>
            <a:pPr marL="627063" lvl="1" indent="0" defTabSz="814388"/>
            <a:r>
              <a:rPr lang="en-US" altLang="en-US" sz="1800">
                <a:solidFill>
                  <a:srgbClr val="009999"/>
                </a:solidFill>
              </a:rPr>
              <a:t>Loading State</a:t>
            </a:r>
          </a:p>
          <a:p>
            <a:pPr marL="627063" lvl="1" indent="0" defTabSz="814388"/>
            <a:r>
              <a:rPr lang="en-US" altLang="en-US" sz="1800">
                <a:solidFill>
                  <a:srgbClr val="009999"/>
                </a:solidFill>
              </a:rPr>
              <a:t>Full State</a:t>
            </a:r>
          </a:p>
        </p:txBody>
      </p:sp>
      <p:sp>
        <p:nvSpPr>
          <p:cNvPr id="140292" name="Text Box 4"/>
          <p:cNvSpPr txBox="1">
            <a:spLocks noChangeArrowheads="1"/>
          </p:cNvSpPr>
          <p:nvPr/>
        </p:nvSpPr>
        <p:spPr bwMode="auto">
          <a:xfrm>
            <a:off x="3733800" y="4648200"/>
            <a:ext cx="50292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4.  Calculating the Routing Table</a:t>
            </a:r>
          </a:p>
          <a:p>
            <a:pPr eaLnBrk="0" hangingPunct="0">
              <a:lnSpc>
                <a:spcPct val="85000"/>
              </a:lnSpc>
              <a:spcBef>
                <a:spcPct val="50000"/>
              </a:spcBef>
              <a:buClr>
                <a:schemeClr val="folHlink"/>
              </a:buClr>
              <a:buSzPct val="100000"/>
              <a:buFont typeface="Arial" panose="020B0604020202020204" pitchFamily="34" charset="0"/>
              <a:buNone/>
            </a:pPr>
            <a:endParaRPr lang="en-US" altLang="en-US" sz="1800">
              <a:latin typeface="Arial" panose="020B0604020202020204" pitchFamily="34" charset="0"/>
            </a:endParaRPr>
          </a:p>
          <a:p>
            <a:pPr eaLnBrk="0" hangingPunct="0">
              <a:lnSpc>
                <a:spcPct val="85000"/>
              </a:lnSpc>
              <a:spcBef>
                <a:spcPct val="50000"/>
              </a:spcBef>
              <a:buClr>
                <a:schemeClr val="folHlink"/>
              </a:buClr>
              <a:buSzPct val="100000"/>
              <a:buFont typeface="Arial" panose="020B0604020202020204" pitchFamily="34" charset="0"/>
              <a:buNone/>
            </a:pPr>
            <a:r>
              <a:rPr lang="en-US" altLang="en-US" sz="1800">
                <a:latin typeface="Arial" panose="020B0604020202020204" pitchFamily="34" charset="0"/>
              </a:rPr>
              <a:t>5.  Maintaining the LSDB and Routing Table</a:t>
            </a:r>
          </a:p>
          <a:p>
            <a:pPr eaLnBrk="0" hangingPunct="0"/>
            <a:endParaRPr lang="en-US" altLang="en-US" sz="1800">
              <a:latin typeface="Arial" panose="020B0604020202020204" pitchFamily="34" charset="0"/>
            </a:endParaRPr>
          </a:p>
        </p:txBody>
      </p:sp>
      <p:sp>
        <p:nvSpPr>
          <p:cNvPr id="140293" name="Line 5"/>
          <p:cNvSpPr>
            <a:spLocks noChangeShapeType="1"/>
          </p:cNvSpPr>
          <p:nvPr/>
        </p:nvSpPr>
        <p:spPr bwMode="auto">
          <a:xfrm>
            <a:off x="0" y="4343400"/>
            <a:ext cx="533400"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07348169"/>
      </p:ext>
    </p:extLst>
  </p:cSld>
  <p:clrMapOvr>
    <a:masterClrMapping/>
  </p:clrMapOvr>
  <p:transition>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52400" y="0"/>
            <a:ext cx="8839200" cy="838200"/>
          </a:xfrm>
        </p:spPr>
        <p:txBody>
          <a:bodyPr>
            <a:normAutofit fontScale="90000"/>
          </a:bodyPr>
          <a:lstStyle/>
          <a:p>
            <a:r>
              <a:rPr lang="en-US" altLang="en-US" b="0"/>
              <a:t>Steps to OSPF Operation with States </a:t>
            </a:r>
            <a:r>
              <a:rPr lang="en-US" altLang="en-US"/>
              <a:t>Discovering Routes and Reaching Full State</a:t>
            </a:r>
          </a:p>
        </p:txBody>
      </p:sp>
      <p:pic>
        <p:nvPicPr>
          <p:cNvPr id="14236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70560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494370"/>
      </p:ext>
    </p:extLst>
  </p:cSld>
  <p:clrMapOvr>
    <a:masterClrMapping/>
  </p:clrMapOvr>
  <p:transition>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3028950" y="6356351"/>
            <a:ext cx="3086100" cy="365125"/>
          </a:xfrm>
          <a:prstGeom prst="rect">
            <a:avLst/>
          </a:prstGeom>
        </p:spPr>
        <p:txBody>
          <a:bodyPr/>
          <a:lstStyle/>
          <a:p>
            <a:fld id="{9FCB2242-1E5D-4412-9750-0BD1149B6D1C}" type="slidenum">
              <a:rPr lang="en-US" altLang="en-US"/>
              <a:pPr/>
              <a:t>99</a:t>
            </a:fld>
            <a:endParaRPr lang="en-US" altLang="en-US" dirty="0"/>
          </a:p>
        </p:txBody>
      </p:sp>
      <p:sp>
        <p:nvSpPr>
          <p:cNvPr id="227330" name="Rectangle 2"/>
          <p:cNvSpPr>
            <a:spLocks noGrp="1" noChangeArrowheads="1"/>
          </p:cNvSpPr>
          <p:nvPr>
            <p:ph type="title"/>
          </p:nvPr>
        </p:nvSpPr>
        <p:spPr/>
        <p:txBody>
          <a:bodyPr/>
          <a:lstStyle/>
          <a:p>
            <a:r>
              <a:rPr lang="en-US" altLang="en-US"/>
              <a:t>ExStart State – the explanation</a:t>
            </a:r>
          </a:p>
        </p:txBody>
      </p:sp>
      <p:sp>
        <p:nvSpPr>
          <p:cNvPr id="227331" name="Rectangle 3"/>
          <p:cNvSpPr>
            <a:spLocks noGrp="1" noChangeArrowheads="1"/>
          </p:cNvSpPr>
          <p:nvPr>
            <p:ph type="body" idx="1"/>
          </p:nvPr>
        </p:nvSpPr>
        <p:spPr/>
        <p:txBody>
          <a:bodyPr>
            <a:normAutofit lnSpcReduction="10000"/>
          </a:bodyPr>
          <a:lstStyle/>
          <a:p>
            <a:pPr>
              <a:lnSpc>
                <a:spcPct val="90000"/>
              </a:lnSpc>
              <a:buFont typeface="Arial" panose="020B0604020202020204" pitchFamily="34" charset="0"/>
              <a:buNone/>
            </a:pPr>
            <a:r>
              <a:rPr lang="en-US" altLang="en-US" sz="1800" b="1" dirty="0" err="1">
                <a:solidFill>
                  <a:srgbClr val="009999"/>
                </a:solidFill>
              </a:rPr>
              <a:t>ExStart</a:t>
            </a:r>
            <a:r>
              <a:rPr lang="en-US" altLang="en-US" sz="1800" b="1" dirty="0">
                <a:solidFill>
                  <a:srgbClr val="009999"/>
                </a:solidFill>
              </a:rPr>
              <a:t> State</a:t>
            </a:r>
          </a:p>
          <a:p>
            <a:pPr>
              <a:lnSpc>
                <a:spcPct val="90000"/>
              </a:lnSpc>
            </a:pPr>
            <a:r>
              <a:rPr lang="en-US" altLang="en-US" sz="1800" dirty="0"/>
              <a:t>This state starts the LSDB (Link State Data Base) synchronization process.</a:t>
            </a:r>
          </a:p>
          <a:p>
            <a:pPr>
              <a:lnSpc>
                <a:spcPct val="90000"/>
              </a:lnSpc>
            </a:pPr>
            <a:r>
              <a:rPr lang="en-US" altLang="en-US" sz="1800" dirty="0"/>
              <a:t>This will prepare for initial database exchange.</a:t>
            </a:r>
          </a:p>
          <a:p>
            <a:pPr>
              <a:lnSpc>
                <a:spcPct val="90000"/>
              </a:lnSpc>
            </a:pPr>
            <a:r>
              <a:rPr lang="en-US" altLang="en-US" sz="1800" dirty="0"/>
              <a:t>Routers are now ready to exchange routing information.</a:t>
            </a:r>
          </a:p>
          <a:p>
            <a:pPr lvl="1">
              <a:lnSpc>
                <a:spcPct val="90000"/>
              </a:lnSpc>
            </a:pPr>
            <a:r>
              <a:rPr lang="en-US" altLang="en-US" sz="2000" dirty="0"/>
              <a:t>Between routers on a point-to-point network</a:t>
            </a:r>
          </a:p>
          <a:p>
            <a:pPr lvl="1">
              <a:lnSpc>
                <a:spcPct val="90000"/>
              </a:lnSpc>
            </a:pPr>
            <a:r>
              <a:rPr lang="en-US" altLang="en-US" sz="2000" dirty="0"/>
              <a:t>On a multi-access network between the </a:t>
            </a:r>
            <a:r>
              <a:rPr lang="en-US" altLang="en-US" sz="2000" dirty="0" err="1"/>
              <a:t>DRothers</a:t>
            </a:r>
            <a:r>
              <a:rPr lang="en-US" altLang="en-US" sz="2000" dirty="0"/>
              <a:t> and the DR and BDR.</a:t>
            </a:r>
          </a:p>
          <a:p>
            <a:pPr>
              <a:lnSpc>
                <a:spcPct val="90000"/>
              </a:lnSpc>
            </a:pPr>
            <a:r>
              <a:rPr lang="en-US" altLang="en-US" sz="1800" dirty="0"/>
              <a:t>Formally, routers in </a:t>
            </a:r>
            <a:r>
              <a:rPr lang="en-US" altLang="en-US" sz="1800" b="1" dirty="0" err="1">
                <a:solidFill>
                  <a:srgbClr val="009999"/>
                </a:solidFill>
              </a:rPr>
              <a:t>ExStart</a:t>
            </a:r>
            <a:r>
              <a:rPr lang="en-US" altLang="en-US" sz="1800" b="1" dirty="0">
                <a:solidFill>
                  <a:srgbClr val="009999"/>
                </a:solidFill>
              </a:rPr>
              <a:t> state</a:t>
            </a:r>
            <a:r>
              <a:rPr lang="en-US" altLang="en-US" sz="1800" dirty="0"/>
              <a:t> are characterized as adjacent, but have not yet become “fully adjacent” as they have not exchanged data base information.</a:t>
            </a:r>
          </a:p>
          <a:p>
            <a:pPr>
              <a:lnSpc>
                <a:spcPct val="90000"/>
              </a:lnSpc>
            </a:pPr>
            <a:endParaRPr lang="en-US" altLang="en-US" sz="1800" dirty="0"/>
          </a:p>
          <a:p>
            <a:pPr>
              <a:lnSpc>
                <a:spcPct val="90000"/>
              </a:lnSpc>
              <a:buFont typeface="Arial" panose="020B0604020202020204" pitchFamily="34" charset="0"/>
              <a:buNone/>
            </a:pPr>
            <a:r>
              <a:rPr lang="en-US" altLang="en-US" sz="1800" b="1" dirty="0"/>
              <a:t>But who goes first in the exchange?</a:t>
            </a:r>
          </a:p>
          <a:p>
            <a:pPr>
              <a:lnSpc>
                <a:spcPct val="90000"/>
              </a:lnSpc>
            </a:pPr>
            <a:r>
              <a:rPr lang="en-US" altLang="en-US" sz="1800" b="1" dirty="0" err="1">
                <a:solidFill>
                  <a:srgbClr val="009999"/>
                </a:solidFill>
              </a:rPr>
              <a:t>ExStart</a:t>
            </a:r>
            <a:r>
              <a:rPr lang="en-US" altLang="en-US" sz="1800" dirty="0"/>
              <a:t> is established by exchanging OSPF Type-2 DBD (Database Description) packets </a:t>
            </a:r>
            <a:endParaRPr lang="en-US" altLang="en-US" sz="1800" dirty="0" smtClean="0"/>
          </a:p>
          <a:p>
            <a:pPr>
              <a:lnSpc>
                <a:spcPct val="90000"/>
              </a:lnSpc>
            </a:pPr>
            <a:r>
              <a:rPr lang="en-US" altLang="en-US" sz="1800" dirty="0" smtClean="0"/>
              <a:t>Purpose </a:t>
            </a:r>
            <a:r>
              <a:rPr lang="en-US" altLang="en-US" sz="1800" dirty="0"/>
              <a:t>of </a:t>
            </a:r>
            <a:r>
              <a:rPr lang="en-US" altLang="en-US" sz="1800" b="1" dirty="0" err="1">
                <a:solidFill>
                  <a:srgbClr val="009999"/>
                </a:solidFill>
              </a:rPr>
              <a:t>ExStart</a:t>
            </a:r>
            <a:r>
              <a:rPr lang="en-US" altLang="en-US" sz="1800" dirty="0"/>
              <a:t> is to establish a “</a:t>
            </a:r>
            <a:r>
              <a:rPr lang="en-US" altLang="en-US" sz="1800" b="1" i="1" dirty="0"/>
              <a:t>master/slave relationship”</a:t>
            </a:r>
            <a:r>
              <a:rPr lang="en-US" altLang="en-US" sz="1800" dirty="0"/>
              <a:t> between the two routers decided by the </a:t>
            </a:r>
            <a:r>
              <a:rPr lang="en-US" altLang="en-US" sz="1800" b="1" dirty="0"/>
              <a:t>higher router id</a:t>
            </a:r>
            <a:r>
              <a:rPr lang="en-US" altLang="en-US" sz="1800" dirty="0"/>
              <a:t>.</a:t>
            </a:r>
          </a:p>
          <a:p>
            <a:pPr>
              <a:lnSpc>
                <a:spcPct val="90000"/>
              </a:lnSpc>
            </a:pPr>
            <a:r>
              <a:rPr lang="en-US" altLang="en-US" sz="1800" dirty="0"/>
              <a:t>Once the roles are established they enter the </a:t>
            </a:r>
            <a:r>
              <a:rPr lang="en-US" altLang="en-US" sz="1800" b="1" dirty="0">
                <a:solidFill>
                  <a:srgbClr val="009999"/>
                </a:solidFill>
              </a:rPr>
              <a:t>Exchange state</a:t>
            </a:r>
            <a:r>
              <a:rPr lang="en-US" altLang="en-US" sz="1800" dirty="0"/>
              <a:t>.</a:t>
            </a:r>
            <a:endParaRPr lang="en-US" altLang="en-US" dirty="0"/>
          </a:p>
        </p:txBody>
      </p:sp>
    </p:spTree>
    <p:extLst>
      <p:ext uri="{BB962C8B-B14F-4D97-AF65-F5344CB8AC3E}">
        <p14:creationId xmlns:p14="http://schemas.microsoft.com/office/powerpoint/2010/main" val="309926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53159</TotalTime>
  <Words>9287</Words>
  <Application>Microsoft Office PowerPoint</Application>
  <PresentationFormat>On-screen Show (4:3)</PresentationFormat>
  <Paragraphs>2421</Paragraphs>
  <Slides>119</Slides>
  <Notes>61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119</vt:i4>
      </vt:variant>
    </vt:vector>
  </HeadingPairs>
  <TitlesOfParts>
    <vt:vector size="134" baseType="lpstr">
      <vt:lpstr>Arial</vt:lpstr>
      <vt:lpstr>Calibri</vt:lpstr>
      <vt:lpstr>Calibri Light</vt:lpstr>
      <vt:lpstr>Courier New</vt:lpstr>
      <vt:lpstr>Math B</vt:lpstr>
      <vt:lpstr>ＭＳ Ｐゴシック</vt:lpstr>
      <vt:lpstr>ＭＳ Ｐゴシック</vt:lpstr>
      <vt:lpstr>新細明體</vt:lpstr>
      <vt:lpstr>Symbol</vt:lpstr>
      <vt:lpstr>Times New Roman</vt:lpstr>
      <vt:lpstr>Wingdings</vt:lpstr>
      <vt:lpstr>Office Theme</vt:lpstr>
      <vt:lpstr>VISIO</vt:lpstr>
      <vt:lpstr>Clip</vt:lpstr>
      <vt:lpstr>Bitmap Image</vt:lpstr>
      <vt:lpstr>CS 540 Computer Networks II</vt:lpstr>
      <vt:lpstr>PowerPoint Presentation</vt:lpstr>
      <vt:lpstr>Topics</vt:lpstr>
      <vt:lpstr>Reference Books</vt:lpstr>
      <vt:lpstr>Topics: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Distance Vector Routing</vt:lpstr>
      <vt:lpstr>The Count-to-Infinity Problem</vt:lpstr>
      <vt:lpstr>Count-to-Infinity </vt:lpstr>
      <vt:lpstr>Count-to-Infinity </vt:lpstr>
      <vt:lpstr>Split Horizon and Poison Reverse</vt:lpstr>
      <vt:lpstr>PowerPoint Presentation</vt:lpstr>
      <vt:lpstr>RIP - Routing Information Protocol</vt:lpstr>
      <vt:lpstr>RIP - History</vt:lpstr>
      <vt:lpstr>RIP Packet Format</vt:lpstr>
      <vt:lpstr>RIP Messages</vt:lpstr>
      <vt:lpstr>RIPv1  Packet Format</vt:lpstr>
      <vt:lpstr>RIPv2</vt:lpstr>
      <vt:lpstr>RIPv2  Packet Format</vt:lpstr>
      <vt:lpstr>PowerPoint Presentation</vt:lpstr>
      <vt:lpstr>PowerPoint Presentation</vt:lpstr>
      <vt:lpstr>Routing with RIP</vt:lpstr>
      <vt:lpstr>RIP Timers</vt:lpstr>
      <vt:lpstr>RIP Security</vt:lpstr>
      <vt:lpstr>RIP Problems</vt:lpstr>
      <vt:lpstr>Distance Vector vs. Link State Routing</vt:lpstr>
      <vt:lpstr>Distance Vector vs. Link State Routing</vt:lpstr>
      <vt:lpstr>Link State Routing: Properties</vt:lpstr>
      <vt:lpstr>Link State Routing: Basic princples</vt:lpstr>
      <vt:lpstr>Operation of a Link State Routing protocol</vt:lpstr>
      <vt:lpstr>Dijkstra’s Shortest Path Algorithm for a Graph</vt:lpstr>
      <vt:lpstr>Introduction to OSPF Concepts</vt:lpstr>
      <vt:lpstr>Brief History</vt:lpstr>
      <vt:lpstr>Features of OSPF</vt:lpstr>
      <vt:lpstr>Terminology</vt:lpstr>
      <vt:lpstr>Terminology</vt:lpstr>
      <vt:lpstr>Terminology</vt:lpstr>
      <vt:lpstr>Link State</vt:lpstr>
      <vt:lpstr>Link State</vt:lpstr>
      <vt:lpstr>Link State</vt:lpstr>
      <vt:lpstr>Link State Concepts</vt:lpstr>
      <vt:lpstr>Extra: Simplified Link State Example</vt:lpstr>
      <vt:lpstr>Extra: Simplified Link State Example</vt:lpstr>
      <vt:lpstr>Link State information from RouterB</vt:lpstr>
      <vt:lpstr>Link State information from RouterC</vt:lpstr>
      <vt:lpstr>Link State information from RouterD</vt:lpstr>
      <vt:lpstr>Link State information from RouterE</vt:lpstr>
      <vt:lpstr>Topology</vt:lpstr>
      <vt:lpstr>Extra: Simplified Link State Example</vt:lpstr>
      <vt:lpstr>Choosing the Best Path</vt:lpstr>
      <vt:lpstr>Choosing the Best Path</vt:lpstr>
      <vt:lpstr>SPT Results Get Put into the Routing Table</vt:lpstr>
      <vt:lpstr>Introduction to OSPF Concepts</vt:lpstr>
      <vt:lpstr>OSPF’s Metric is Cost (Bandwidth)</vt:lpstr>
      <vt:lpstr>OSPF’s Metric is Cost (Bandwidth)</vt:lpstr>
      <vt:lpstr>OSPF’s Metric is Cost (Bandwidth)</vt:lpstr>
      <vt:lpstr>OSPF’s Metric is Cost (Bandwidth)</vt:lpstr>
      <vt:lpstr>OSPF Areas</vt:lpstr>
      <vt:lpstr>Router Classification</vt:lpstr>
      <vt:lpstr>OSPF Route Types</vt:lpstr>
      <vt:lpstr>Topology/Links-State DB</vt:lpstr>
      <vt:lpstr>OSPF Packet Types</vt:lpstr>
      <vt:lpstr>OSPF Packet Format</vt:lpstr>
      <vt:lpstr>OSPF Packet Format</vt:lpstr>
      <vt:lpstr>OSPF Hello Protocol</vt:lpstr>
      <vt:lpstr>OSPF Hello Protocol</vt:lpstr>
      <vt:lpstr>Network Types – more later</vt:lpstr>
      <vt:lpstr>OSPF packet types</vt:lpstr>
      <vt:lpstr>Steps to OSPF Operation</vt:lpstr>
      <vt:lpstr>Steps to OSPF Operation with States</vt:lpstr>
      <vt:lpstr>1. Establishing Adjacencies</vt:lpstr>
      <vt:lpstr>1. Establishing Adjacencies</vt:lpstr>
      <vt:lpstr>1. Establishing Adjacencies</vt:lpstr>
      <vt:lpstr>1. Establishing Adjacencies</vt:lpstr>
      <vt:lpstr>1. Establishing Adjacencies</vt:lpstr>
      <vt:lpstr>1. Establishing Adjacencies</vt:lpstr>
      <vt:lpstr>Steps to OSPF Operation with States</vt:lpstr>
      <vt:lpstr>Electing the DR and BDR</vt:lpstr>
      <vt:lpstr>Electing the DR and BDR</vt:lpstr>
      <vt:lpstr>Electing the DR and BDR</vt:lpstr>
      <vt:lpstr>Electing the DR and BDR</vt:lpstr>
      <vt:lpstr>Clarifications</vt:lpstr>
      <vt:lpstr>Steps to OSPF Operation with States - Extra</vt:lpstr>
      <vt:lpstr>Steps to OSPF Operation with States Discovering Routes and Reaching Full State</vt:lpstr>
      <vt:lpstr>ExStart State – the explanation</vt:lpstr>
      <vt:lpstr>OSPF Database Description Packet Format</vt:lpstr>
      <vt:lpstr>Exchange State – the explanation</vt:lpstr>
      <vt:lpstr>Exchange State – the explanation</vt:lpstr>
      <vt:lpstr>Loading State - the explanation</vt:lpstr>
      <vt:lpstr>Loading State - the explanation</vt:lpstr>
      <vt:lpstr>Link State Requests (LSR)</vt:lpstr>
      <vt:lpstr>Link State Advertisement (Update)</vt:lpstr>
      <vt:lpstr>OSPF Link State ACK Packet Format</vt:lpstr>
      <vt:lpstr>OSPF Link State Advertisement Header Format</vt:lpstr>
      <vt:lpstr>OSPF LS Types</vt:lpstr>
      <vt:lpstr>OSPF LS Types -- Continue</vt:lpstr>
      <vt:lpstr>OSPF Router LSA</vt:lpstr>
      <vt:lpstr>Router LSA Link Types</vt:lpstr>
      <vt:lpstr>OSPF Network LSA</vt:lpstr>
      <vt:lpstr>OSPF Network and ASBR Summary LSA </vt:lpstr>
      <vt:lpstr>OSPF AS External LSA </vt:lpstr>
      <vt:lpstr>OSPF NSSA External LSA (Type 7) </vt:lpstr>
      <vt:lpstr>Full State - the explanation</vt:lpstr>
      <vt:lpstr>Couple of notes on link state flooding…</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394</cp:revision>
  <cp:lastPrinted>2006-08-04T05:39:36Z</cp:lastPrinted>
  <dcterms:created xsi:type="dcterms:W3CDTF">2013-09-25T03:36:40Z</dcterms:created>
  <dcterms:modified xsi:type="dcterms:W3CDTF">2015-10-21T00:48:59Z</dcterms:modified>
</cp:coreProperties>
</file>