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00" autoAdjust="0"/>
    <p:restoredTop sz="96959"/>
  </p:normalViewPr>
  <p:slideViewPr>
    <p:cSldViewPr snapToGrid="0" snapToObjects="1">
      <p:cViewPr>
        <p:scale>
          <a:sx n="150" d="100"/>
          <a:sy n="150" d="100"/>
        </p:scale>
        <p:origin x="-198" y="-16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8" indent="0" algn="ctr">
              <a:buNone/>
              <a:defRPr sz="1500"/>
            </a:lvl2pPr>
            <a:lvl3pPr marL="685796" indent="0" algn="ctr">
              <a:buNone/>
              <a:defRPr sz="1350"/>
            </a:lvl3pPr>
            <a:lvl4pPr marL="1028694" indent="0" algn="ctr">
              <a:buNone/>
              <a:defRPr sz="1200"/>
            </a:lvl4pPr>
            <a:lvl5pPr marL="1371592" indent="0" algn="ctr">
              <a:buNone/>
              <a:defRPr sz="1200"/>
            </a:lvl5pPr>
            <a:lvl6pPr marL="1714490" indent="0" algn="ctr">
              <a:buNone/>
              <a:defRPr sz="1200"/>
            </a:lvl6pPr>
            <a:lvl7pPr marL="2057388" indent="0" algn="ctr">
              <a:buNone/>
              <a:defRPr sz="1200"/>
            </a:lvl7pPr>
            <a:lvl8pPr marL="2400286" indent="0" algn="ctr">
              <a:buNone/>
              <a:defRPr sz="1200"/>
            </a:lvl8pPr>
            <a:lvl9pPr marL="2743185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EFAC-408E-2040-899A-7A6974C0AF2D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A1A5-C760-5A4F-B895-2CED3EB01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1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EFAC-408E-2040-899A-7A6974C0AF2D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A1A5-C760-5A4F-B895-2CED3EB01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4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5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5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EFAC-408E-2040-899A-7A6974C0AF2D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A1A5-C760-5A4F-B895-2CED3EB01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8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EFAC-408E-2040-899A-7A6974C0AF2D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A1A5-C760-5A4F-B895-2CED3EB01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4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2279654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9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9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8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8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EFAC-408E-2040-899A-7A6974C0AF2D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A1A5-C760-5A4F-B895-2CED3EB01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6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EFAC-408E-2040-899A-7A6974C0AF2D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A1A5-C760-5A4F-B895-2CED3EB01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6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3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2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8" indent="0">
              <a:buNone/>
              <a:defRPr sz="1500" b="1"/>
            </a:lvl2pPr>
            <a:lvl3pPr marL="685796" indent="0">
              <a:buNone/>
              <a:defRPr sz="1350" b="1"/>
            </a:lvl3pPr>
            <a:lvl4pPr marL="1028694" indent="0">
              <a:buNone/>
              <a:defRPr sz="1200" b="1"/>
            </a:lvl4pPr>
            <a:lvl5pPr marL="1371592" indent="0">
              <a:buNone/>
              <a:defRPr sz="1200" b="1"/>
            </a:lvl5pPr>
            <a:lvl6pPr marL="1714490" indent="0">
              <a:buNone/>
              <a:defRPr sz="1200" b="1"/>
            </a:lvl6pPr>
            <a:lvl7pPr marL="2057388" indent="0">
              <a:buNone/>
              <a:defRPr sz="1200" b="1"/>
            </a:lvl7pPr>
            <a:lvl8pPr marL="2400286" indent="0">
              <a:buNone/>
              <a:defRPr sz="1200" b="1"/>
            </a:lvl8pPr>
            <a:lvl9pPr marL="274318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1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5" y="2241552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8" indent="0">
              <a:buNone/>
              <a:defRPr sz="1500" b="1"/>
            </a:lvl2pPr>
            <a:lvl3pPr marL="685796" indent="0">
              <a:buNone/>
              <a:defRPr sz="1350" b="1"/>
            </a:lvl3pPr>
            <a:lvl4pPr marL="1028694" indent="0">
              <a:buNone/>
              <a:defRPr sz="1200" b="1"/>
            </a:lvl4pPr>
            <a:lvl5pPr marL="1371592" indent="0">
              <a:buNone/>
              <a:defRPr sz="1200" b="1"/>
            </a:lvl5pPr>
            <a:lvl6pPr marL="1714490" indent="0">
              <a:buNone/>
              <a:defRPr sz="1200" b="1"/>
            </a:lvl6pPr>
            <a:lvl7pPr marL="2057388" indent="0">
              <a:buNone/>
              <a:defRPr sz="1200" b="1"/>
            </a:lvl7pPr>
            <a:lvl8pPr marL="2400286" indent="0">
              <a:buNone/>
              <a:defRPr sz="1200" b="1"/>
            </a:lvl8pPr>
            <a:lvl9pPr marL="274318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5" y="3340101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EFAC-408E-2040-899A-7A6974C0AF2D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A1A5-C760-5A4F-B895-2CED3EB01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6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EFAC-408E-2040-899A-7A6974C0AF2D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A1A5-C760-5A4F-B895-2CED3EB01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1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EFAC-408E-2040-899A-7A6974C0AF2D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A1A5-C760-5A4F-B895-2CED3EB01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4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5" y="1316570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1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898" indent="0">
              <a:buNone/>
              <a:defRPr sz="1050"/>
            </a:lvl2pPr>
            <a:lvl3pPr marL="685796" indent="0">
              <a:buNone/>
              <a:defRPr sz="900"/>
            </a:lvl3pPr>
            <a:lvl4pPr marL="1028694" indent="0">
              <a:buNone/>
              <a:defRPr sz="750"/>
            </a:lvl4pPr>
            <a:lvl5pPr marL="1371592" indent="0">
              <a:buNone/>
              <a:defRPr sz="750"/>
            </a:lvl5pPr>
            <a:lvl6pPr marL="1714490" indent="0">
              <a:buNone/>
              <a:defRPr sz="750"/>
            </a:lvl6pPr>
            <a:lvl7pPr marL="2057388" indent="0">
              <a:buNone/>
              <a:defRPr sz="750"/>
            </a:lvl7pPr>
            <a:lvl8pPr marL="2400286" indent="0">
              <a:buNone/>
              <a:defRPr sz="750"/>
            </a:lvl8pPr>
            <a:lvl9pPr marL="2743185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EFAC-408E-2040-899A-7A6974C0AF2D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A1A5-C760-5A4F-B895-2CED3EB01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2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5" y="1316570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8" indent="0">
              <a:buNone/>
              <a:defRPr sz="2100"/>
            </a:lvl2pPr>
            <a:lvl3pPr marL="685796" indent="0">
              <a:buNone/>
              <a:defRPr sz="1800"/>
            </a:lvl3pPr>
            <a:lvl4pPr marL="1028694" indent="0">
              <a:buNone/>
              <a:defRPr sz="1500"/>
            </a:lvl4pPr>
            <a:lvl5pPr marL="1371592" indent="0">
              <a:buNone/>
              <a:defRPr sz="1500"/>
            </a:lvl5pPr>
            <a:lvl6pPr marL="1714490" indent="0">
              <a:buNone/>
              <a:defRPr sz="1500"/>
            </a:lvl6pPr>
            <a:lvl7pPr marL="2057388" indent="0">
              <a:buNone/>
              <a:defRPr sz="1500"/>
            </a:lvl7pPr>
            <a:lvl8pPr marL="2400286" indent="0">
              <a:buNone/>
              <a:defRPr sz="1500"/>
            </a:lvl8pPr>
            <a:lvl9pPr marL="2743185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1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898" indent="0">
              <a:buNone/>
              <a:defRPr sz="1050"/>
            </a:lvl2pPr>
            <a:lvl3pPr marL="685796" indent="0">
              <a:buNone/>
              <a:defRPr sz="900"/>
            </a:lvl3pPr>
            <a:lvl4pPr marL="1028694" indent="0">
              <a:buNone/>
              <a:defRPr sz="750"/>
            </a:lvl4pPr>
            <a:lvl5pPr marL="1371592" indent="0">
              <a:buNone/>
              <a:defRPr sz="750"/>
            </a:lvl5pPr>
            <a:lvl6pPr marL="1714490" indent="0">
              <a:buNone/>
              <a:defRPr sz="750"/>
            </a:lvl6pPr>
            <a:lvl7pPr marL="2057388" indent="0">
              <a:buNone/>
              <a:defRPr sz="750"/>
            </a:lvl7pPr>
            <a:lvl8pPr marL="2400286" indent="0">
              <a:buNone/>
              <a:defRPr sz="750"/>
            </a:lvl8pPr>
            <a:lvl9pPr marL="2743185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EFAC-408E-2040-899A-7A6974C0AF2D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A1A5-C760-5A4F-B895-2CED3EB01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9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7EFAC-408E-2040-899A-7A6974C0AF2D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5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6A1A5-C760-5A4F-B895-2CED3EB01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9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9" indent="-171449" algn="l" defTabSz="68579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7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5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43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41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9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7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35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33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8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6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4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2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90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8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86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85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tools.ietf.org/html/rfc7228#section-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72927" y="-28021"/>
            <a:ext cx="657847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Bluetooth Cheat Sheet v1.0 – 2015 – Steven Vo</a:t>
            </a:r>
            <a:endParaRPr lang="en-US" sz="2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538063"/>
              </p:ext>
            </p:extLst>
          </p:nvPr>
        </p:nvGraphicFramePr>
        <p:xfrm>
          <a:off x="41640" y="428596"/>
          <a:ext cx="2125300" cy="3223339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12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02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Definitions</a:t>
                      </a:r>
                      <a:endParaRPr lang="en-US" sz="800" dirty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 wireless technology with </a:t>
                      </a:r>
                      <a:r>
                        <a:rPr lang="en-US" sz="80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open specification</a:t>
                      </a: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for a </a:t>
                      </a:r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low-cost</a:t>
                      </a: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, </a:t>
                      </a:r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low-power</a:t>
                      </a: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, </a:t>
                      </a:r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short range</a:t>
                      </a: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radio technology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with 2 main priorities: </a:t>
                      </a:r>
                      <a:r>
                        <a:rPr lang="en-US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cheap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, and </a:t>
                      </a:r>
                      <a:r>
                        <a:rPr lang="en-US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low energy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.</a:t>
                      </a:r>
                      <a:endParaRPr lang="en-US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394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- </a:t>
                      </a:r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Invented </a:t>
                      </a: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by Ericsson in 1994, the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Bluetooth SIG was founded in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1998 with 4 members: IBM, Intel, Nokia, Toshiba. Today has more than 2000 members.</a:t>
                      </a:r>
                      <a:endPara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218">
                <a:tc>
                  <a:txBody>
                    <a:bodyPr/>
                    <a:lstStyle/>
                    <a:p>
                      <a:pPr marL="0" marR="0" indent="0" algn="l" defTabSz="6857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-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Usage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: PAN, ad-hoc networks, data/voice comms, wireless telematics</a:t>
                      </a:r>
                      <a:endParaRPr lang="en-US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44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- </a:t>
                      </a:r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Operates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at 2.4Ghz ISM Band, frequency hopping in spectrum </a:t>
                      </a:r>
                      <a:r>
                        <a:rPr lang="en-US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[2.402 – 2.480]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GHz</a:t>
                      </a:r>
                      <a:endPara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44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- </a:t>
                      </a:r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Profiles</a:t>
                      </a: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: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are additional protocols that defines what kind of data a Bluetooth module is transmitting. While Bluetooth specifications define how the technology works, profiles define how it’s used.</a:t>
                      </a:r>
                      <a:endPara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6576800"/>
                  </a:ext>
                </a:extLst>
              </a:tr>
              <a:tr h="19144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- </a:t>
                      </a:r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Qualifications</a:t>
                      </a: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: interoperability,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</a:p>
                    <a:p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no license, no LOS, auto ad-hoc </a:t>
                      </a:r>
                    </a:p>
                    <a:p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network.</a:t>
                      </a:r>
                      <a:endPara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658994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405383"/>
              </p:ext>
            </p:extLst>
          </p:nvPr>
        </p:nvGraphicFramePr>
        <p:xfrm>
          <a:off x="2302702" y="428596"/>
          <a:ext cx="2184336" cy="2738958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29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426">
                <a:tc gridSpan="2"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Versions</a:t>
                      </a:r>
                      <a:endParaRPr lang="en-US" sz="800" dirty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649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v2.1</a:t>
                      </a:r>
                    </a:p>
                    <a:p>
                      <a:r>
                        <a:rPr lang="en-US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2007 </a:t>
                      </a:r>
                      <a:endPara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+ Enhanced Data Rate</a:t>
                      </a: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, basic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pairing (button press, numerical pair), speed up to </a:t>
                      </a:r>
                      <a:r>
                        <a:rPr lang="en-US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3Mps</a:t>
                      </a:r>
                      <a:endParaRPr 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749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v3.0</a:t>
                      </a:r>
                    </a:p>
                    <a:p>
                      <a:r>
                        <a:rPr lang="en-US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2009</a:t>
                      </a:r>
                      <a:endPara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+ High Speed</a:t>
                      </a: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, uses 802.11 (</a:t>
                      </a:r>
                      <a:r>
                        <a:rPr 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a,b,g,n</a:t>
                      </a: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to send data, </a:t>
                      </a:r>
                      <a:r>
                        <a:rPr 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speed </a:t>
                      </a:r>
                      <a:r>
                        <a:rPr lang="en-US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up to 24 Mbps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.</a:t>
                      </a:r>
                      <a:endPara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534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v4.0</a:t>
                      </a:r>
                    </a:p>
                    <a:p>
                      <a:r>
                        <a:rPr lang="en-US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2010</a:t>
                      </a:r>
                      <a:endParaRPr lang="en-US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endPara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+ Low Energy</a:t>
                      </a: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, speed more than </a:t>
                      </a:r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24 Mbps</a:t>
                      </a: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.</a:t>
                      </a:r>
                      <a:endPara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85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v4.1</a:t>
                      </a:r>
                    </a:p>
                    <a:p>
                      <a:r>
                        <a:rPr lang="en-US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2013</a:t>
                      </a:r>
                      <a:endParaRPr lang="en-US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endPara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eliminates the interference of Bluetooth radio with 4G </a:t>
                      </a: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automatically, improves data transfer and smarter connectivity.</a:t>
                      </a:r>
                      <a:endPara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85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v4.2</a:t>
                      </a:r>
                    </a:p>
                    <a:p>
                      <a:r>
                        <a:rPr lang="en-US" sz="7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2014</a:t>
                      </a:r>
                      <a:endParaRPr lang="en-US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endPara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introduces </a:t>
                      </a:r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Low Energy data packet length extensions</a:t>
                      </a: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, Low Energy privacy upgrades and Low Energy secure connections.</a:t>
                      </a:r>
                      <a:endPara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60793"/>
              </p:ext>
            </p:extLst>
          </p:nvPr>
        </p:nvGraphicFramePr>
        <p:xfrm>
          <a:off x="4622800" y="427270"/>
          <a:ext cx="2184335" cy="906982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73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6119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Power</a:t>
                      </a:r>
                      <a:endParaRPr lang="en-US" sz="800" dirty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Distance</a:t>
                      </a:r>
                      <a:endParaRPr lang="en-US" sz="800" dirty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Energy</a:t>
                      </a:r>
                      <a:endParaRPr lang="en-US" sz="800" dirty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422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Class 1</a:t>
                      </a:r>
                      <a:endParaRPr 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Long range, 100m</a:t>
                      </a:r>
                      <a:endParaRPr 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20 </a:t>
                      </a:r>
                      <a:r>
                        <a:rPr lang="en-US" sz="8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dBm</a:t>
                      </a:r>
                      <a:r>
                        <a:rPr 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/ </a:t>
                      </a:r>
                      <a:r>
                        <a:rPr 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100mW</a:t>
                      </a:r>
                      <a:endParaRPr 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422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Class 2</a:t>
                      </a:r>
                      <a:endParaRPr 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Mid range, 10m</a:t>
                      </a:r>
                      <a:endParaRPr 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4 </a:t>
                      </a:r>
                      <a:r>
                        <a:rPr lang="en-US" sz="8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dBm</a:t>
                      </a:r>
                      <a:r>
                        <a:rPr 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/ </a:t>
                      </a:r>
                      <a:r>
                        <a:rPr 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1-2.5mW</a:t>
                      </a:r>
                      <a:endParaRPr 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942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Class 3</a:t>
                      </a:r>
                      <a:endParaRPr 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Short range,</a:t>
                      </a:r>
                      <a:r>
                        <a:rPr 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0.1-10m</a:t>
                      </a:r>
                      <a:endParaRPr 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 </a:t>
                      </a:r>
                      <a:r>
                        <a:rPr lang="en-US" sz="8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dBm</a:t>
                      </a:r>
                      <a:r>
                        <a:rPr 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/ 1mW</a:t>
                      </a:r>
                      <a:endParaRPr 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826568"/>
              </p:ext>
            </p:extLst>
          </p:nvPr>
        </p:nvGraphicFramePr>
        <p:xfrm>
          <a:off x="46269" y="3647456"/>
          <a:ext cx="1549335" cy="24886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549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802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Protocol Stack</a:t>
                      </a:r>
                      <a:endParaRPr lang="en-US" sz="800" dirty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5300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7" y="3894761"/>
            <a:ext cx="1413957" cy="2181533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89612"/>
              </p:ext>
            </p:extLst>
          </p:nvPr>
        </p:nvGraphicFramePr>
        <p:xfrm>
          <a:off x="1687847" y="3259958"/>
          <a:ext cx="2799191" cy="3519302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76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742">
                <a:tc gridSpan="2"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Layers &amp; </a:t>
                      </a:r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their</a:t>
                      </a:r>
                      <a:r>
                        <a:rPr lang="en-US" sz="800" baseline="0" dirty="0" smtClean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roles</a:t>
                      </a:r>
                      <a:endParaRPr lang="en-US" sz="800" dirty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Bluetooth Radio</a:t>
                      </a:r>
                      <a:endParaRPr 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Lowest defined layer</a:t>
                      </a:r>
                      <a:endPara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41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Baseband</a:t>
                      </a:r>
                      <a:endParaRPr 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Physical layer, controls: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error, flow, hopping (79 channels), security. Has 3 connection modes: </a:t>
                      </a:r>
                    </a:p>
                    <a:p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- STANDBY,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ACTIVE and Power Saving Mode</a:t>
                      </a:r>
                      <a:endPara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41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Audio</a:t>
                      </a:r>
                      <a:endParaRPr 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 codecs: PCM </a:t>
                      </a: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&amp;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CVSD, both at 64kbps, using SCO links.</a:t>
                      </a:r>
                      <a:endPara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41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LMP</a:t>
                      </a:r>
                    </a:p>
                    <a:p>
                      <a:r>
                        <a:rPr lang="en-US" sz="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(Link Manager Protocol)</a:t>
                      </a:r>
                      <a:endParaRPr lang="en-US" sz="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authentication, link setup, acts as service provider, </a:t>
                      </a:r>
                      <a:r>
                        <a:rPr lang="en-US" sz="8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comm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with LM PDUs</a:t>
                      </a:r>
                      <a:endParaRPr lang="en-US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41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HCI</a:t>
                      </a:r>
                      <a:r>
                        <a:rPr 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</a:p>
                    <a:p>
                      <a:r>
                        <a:rPr lang="en-US" sz="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(</a:t>
                      </a:r>
                      <a:r>
                        <a:rPr lang="en-US" sz="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Host Controller Interface)</a:t>
                      </a:r>
                      <a:endParaRPr 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command interface, hardware status,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can be via UART, RS232, or USB</a:t>
                      </a:r>
                      <a:endPara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309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L2CAP</a:t>
                      </a:r>
                    </a:p>
                    <a:p>
                      <a:r>
                        <a:rPr lang="en-US" sz="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(Logical Link Control and Adaptation Protocol)</a:t>
                      </a:r>
                      <a:endParaRPr lang="en-US" sz="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Establish connection (less/full) to upper layer.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2 links types are used: SCO (</a:t>
                      </a:r>
                      <a:r>
                        <a:rPr lang="en-US" sz="800" baseline="0" dirty="0" smtClean="0">
                          <a:solidFill>
                            <a:srgbClr val="FF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not supported by L2CAP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), ACL (</a:t>
                      </a:r>
                      <a:r>
                        <a:rPr lang="en-US" sz="8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Async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conn less)</a:t>
                      </a:r>
                      <a:endPara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186522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RFCOMM</a:t>
                      </a:r>
                    </a:p>
                    <a:p>
                      <a:pPr marL="0" marR="0" indent="0" algn="l" defTabSz="6857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(Radio Frequency Communication)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Emulation of serial ports, up to 60 </a:t>
                      </a:r>
                      <a:r>
                        <a:rPr 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simulaneous</a:t>
                      </a: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conns. </a:t>
                      </a:r>
                      <a:endPara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9627201"/>
                  </a:ext>
                </a:extLst>
              </a:tr>
              <a:tr h="365141">
                <a:tc>
                  <a:txBody>
                    <a:bodyPr/>
                    <a:lstStyle/>
                    <a:p>
                      <a:pPr marL="0" algn="l" defTabSz="685796" rtl="0" eaLnBrk="1" latinLnBrk="0" hangingPunct="1"/>
                      <a:r>
                        <a:rPr lang="en-US" sz="8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SDP</a:t>
                      </a:r>
                    </a:p>
                    <a:p>
                      <a:pPr marL="0" marR="0" indent="0" algn="l" defTabSz="6857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(Service Discovery Protocol)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For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discovery of services and their characteristics using request/response of one PDU each time. </a:t>
                      </a:r>
                      <a:endPara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963939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447633"/>
              </p:ext>
            </p:extLst>
          </p:nvPr>
        </p:nvGraphicFramePr>
        <p:xfrm>
          <a:off x="4626666" y="1415425"/>
          <a:ext cx="2184334" cy="1249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55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1426">
                <a:tc gridSpan="3"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Ad-hoc Networking</a:t>
                      </a:r>
                      <a:endParaRPr lang="en-US" sz="800" dirty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800" dirty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241423"/>
                  </a:ext>
                </a:extLst>
              </a:tr>
              <a:tr h="272279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Piconet</a:t>
                      </a:r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</a:p>
                    <a:p>
                      <a:r>
                        <a:rPr 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(a, b)</a:t>
                      </a:r>
                      <a:endParaRPr 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Decentral,</a:t>
                      </a:r>
                      <a:r>
                        <a:rPr 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1 master – 7 slaves</a:t>
                      </a:r>
                      <a:endParaRPr 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Point</a:t>
                      </a:r>
                      <a:r>
                        <a:rPr 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to point or multipoint</a:t>
                      </a:r>
                      <a:endParaRPr 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296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Scatternet</a:t>
                      </a:r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</a:p>
                    <a:p>
                      <a:r>
                        <a:rPr 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(c)</a:t>
                      </a:r>
                      <a:endParaRPr 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Overlapping of 2 </a:t>
                      </a:r>
                      <a:r>
                        <a:rPr lang="en-US" sz="8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piconets</a:t>
                      </a:r>
                      <a:r>
                        <a:rPr 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(max</a:t>
                      </a:r>
                      <a:r>
                        <a:rPr 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10), different hopping </a:t>
                      </a:r>
                      <a:r>
                        <a:rPr lang="en-US" sz="800" b="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freqs</a:t>
                      </a:r>
                      <a:endParaRPr 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Peer 2 peer</a:t>
                      </a:r>
                      <a:endParaRPr 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518857"/>
              </p:ext>
            </p:extLst>
          </p:nvPr>
        </p:nvGraphicFramePr>
        <p:xfrm>
          <a:off x="4622799" y="4114373"/>
          <a:ext cx="2184335" cy="306679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18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801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Bluetooth Profile Structure</a:t>
                      </a:r>
                      <a:endParaRPr lang="en-US" sz="800" dirty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1993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b="3895"/>
          <a:stretch/>
        </p:blipFill>
        <p:spPr>
          <a:xfrm>
            <a:off x="4665663" y="4347172"/>
            <a:ext cx="2086610" cy="2707207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739433"/>
              </p:ext>
            </p:extLst>
          </p:nvPr>
        </p:nvGraphicFramePr>
        <p:xfrm>
          <a:off x="46269" y="6187120"/>
          <a:ext cx="1607639" cy="295773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9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479">
                  <a:extLst>
                    <a:ext uri="{9D8B030D-6E8A-4147-A177-3AD203B41FA5}">
                      <a16:colId xmlns:a16="http://schemas.microsoft.com/office/drawing/2014/main" val="2391209848"/>
                    </a:ext>
                  </a:extLst>
                </a:gridCol>
              </a:tblGrid>
              <a:tr h="678271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A2DP</a:t>
                      </a:r>
                      <a:endPara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Advanced Audio Distribution Profile</a:t>
                      </a:r>
                    </a:p>
                    <a:p>
                      <a:r>
                        <a:rPr 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Defines</a:t>
                      </a:r>
                      <a:r>
                        <a:rPr 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the streaming of high quality audio signal between devices (one way).</a:t>
                      </a:r>
                      <a:endParaRPr 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311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AVRCP</a:t>
                      </a:r>
                      <a:endParaRPr 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Audio/Video Remote Control Profile</a:t>
                      </a:r>
                    </a:p>
                    <a:p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Defines the standard for remote control of TVs, </a:t>
                      </a:r>
                      <a:r>
                        <a:rPr 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Hifi</a:t>
                      </a: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, etc. </a:t>
                      </a:r>
                      <a:endPara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062998"/>
                  </a:ext>
                </a:extLst>
              </a:tr>
              <a:tr h="560311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BIP</a:t>
                      </a:r>
                      <a:endParaRPr 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Basic Imaging Profile</a:t>
                      </a:r>
                    </a:p>
                    <a:p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For sending (pull/push) images between devices with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ability to resize, convert images. </a:t>
                      </a:r>
                      <a:endPara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069782"/>
                  </a:ext>
                </a:extLst>
              </a:tr>
              <a:tr h="259668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BPP</a:t>
                      </a:r>
                      <a:endParaRPr 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Basic Printing Profile</a:t>
                      </a:r>
                      <a:endParaRPr 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941213"/>
                  </a:ext>
                </a:extLst>
              </a:tr>
              <a:tr h="259668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DID</a:t>
                      </a:r>
                      <a:endParaRPr 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Device ID Profile</a:t>
                      </a:r>
                    </a:p>
                    <a:p>
                      <a:r>
                        <a:rPr 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Identifies</a:t>
                      </a:r>
                      <a:r>
                        <a:rPr 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device, manufacturer, product version, etc.</a:t>
                      </a:r>
                      <a:endParaRPr 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385900"/>
                  </a:ext>
                </a:extLst>
              </a:tr>
              <a:tr h="259668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DUN</a:t>
                      </a:r>
                      <a:endParaRPr 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Dialup</a:t>
                      </a:r>
                      <a:r>
                        <a:rPr lang="en-US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Networking Profile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386393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517861"/>
              </p:ext>
            </p:extLst>
          </p:nvPr>
        </p:nvGraphicFramePr>
        <p:xfrm>
          <a:off x="4626666" y="7098902"/>
          <a:ext cx="2180469" cy="2205158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29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1288">
                  <a:extLst>
                    <a:ext uri="{9D8B030D-6E8A-4147-A177-3AD203B41FA5}">
                      <a16:colId xmlns:a16="http://schemas.microsoft.com/office/drawing/2014/main" val="2391209848"/>
                    </a:ext>
                  </a:extLst>
                </a:gridCol>
              </a:tblGrid>
              <a:tr h="19687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FTP</a:t>
                      </a:r>
                      <a:endPara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File Transfer Profile</a:t>
                      </a:r>
                      <a:endParaRPr 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87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GAVDP</a:t>
                      </a:r>
                      <a:endParaRPr 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General</a:t>
                      </a:r>
                      <a:r>
                        <a:rPr lang="en-US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Audio/Video Distribution Profile 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– basis for A2DP and VDP.</a:t>
                      </a:r>
                      <a:endPara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062998"/>
                  </a:ext>
                </a:extLst>
              </a:tr>
              <a:tr h="30937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GEOP</a:t>
                      </a:r>
                      <a:endParaRPr 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Generic Object Exchange Profile</a:t>
                      </a:r>
                      <a:r>
                        <a:rPr lang="en-US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– based on OBEX</a:t>
                      </a:r>
                      <a:endPara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2072"/>
                  </a:ext>
                </a:extLst>
              </a:tr>
              <a:tr h="30937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HFP</a:t>
                      </a:r>
                      <a:endParaRPr 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Hands-Free</a:t>
                      </a:r>
                      <a:r>
                        <a:rPr lang="en-US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Profile 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– uses SCO to carry mono voice audio data.</a:t>
                      </a:r>
                      <a:endPara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540218"/>
                  </a:ext>
                </a:extLst>
              </a:tr>
              <a:tr h="42187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HID</a:t>
                      </a:r>
                      <a:endParaRPr 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Human Interface Device Profile</a:t>
                      </a:r>
                      <a:r>
                        <a:rPr lang="en-US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– input devices such as mouse, joysticks, keyboards, etc.</a:t>
                      </a:r>
                      <a:endPara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5405515"/>
                  </a:ext>
                </a:extLst>
              </a:tr>
              <a:tr h="2137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PAN</a:t>
                      </a:r>
                      <a:endParaRPr 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Personal Area Networking Profile</a:t>
                      </a:r>
                      <a:endPara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1457357"/>
                  </a:ext>
                </a:extLst>
              </a:tr>
              <a:tr h="331988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SDAP</a:t>
                      </a:r>
                      <a:endParaRPr 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Service Discovery Application profile</a:t>
                      </a:r>
                      <a:endPara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45046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460353"/>
              </p:ext>
            </p:extLst>
          </p:nvPr>
        </p:nvGraphicFramePr>
        <p:xfrm>
          <a:off x="1687847" y="6883966"/>
          <a:ext cx="2803791" cy="2194002"/>
        </p:xfrm>
        <a:graphic>
          <a:graphicData uri="http://schemas.openxmlformats.org/drawingml/2006/table">
            <a:tbl>
              <a:tblPr/>
              <a:tblGrid>
                <a:gridCol w="934597">
                  <a:extLst>
                    <a:ext uri="{9D8B030D-6E8A-4147-A177-3AD203B41FA5}">
                      <a16:colId xmlns:a16="http://schemas.microsoft.com/office/drawing/2014/main" val="2567357202"/>
                    </a:ext>
                  </a:extLst>
                </a:gridCol>
                <a:gridCol w="934597">
                  <a:extLst>
                    <a:ext uri="{9D8B030D-6E8A-4147-A177-3AD203B41FA5}">
                      <a16:colId xmlns:a16="http://schemas.microsoft.com/office/drawing/2014/main" val="3391205520"/>
                    </a:ext>
                  </a:extLst>
                </a:gridCol>
                <a:gridCol w="934597">
                  <a:extLst>
                    <a:ext uri="{9D8B030D-6E8A-4147-A177-3AD203B41FA5}">
                      <a16:colId xmlns:a16="http://schemas.microsoft.com/office/drawing/2014/main" val="738008359"/>
                    </a:ext>
                  </a:extLst>
                </a:gridCol>
              </a:tblGrid>
              <a:tr h="228034">
                <a:tc gridSpan="3">
                  <a:txBody>
                    <a:bodyPr/>
                    <a:lstStyle/>
                    <a:p>
                      <a:pPr algn="l"/>
                      <a:r>
                        <a:rPr lang="en-US" sz="8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Bluetooth Classic v/s Bluetooth </a:t>
                      </a:r>
                      <a:r>
                        <a:rPr lang="en-US" sz="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 </a:t>
                      </a:r>
                      <a:r>
                        <a:rPr lang="en-US" sz="8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</a:t>
                      </a:r>
                      <a:endParaRPr lang="en-US" sz="8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813" marR="23813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8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813" marR="23813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559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8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605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IEEE Standard</a:t>
                      </a:r>
                    </a:p>
                  </a:txBody>
                  <a:tcPr marL="23813" marR="23813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802.15.1</a:t>
                      </a:r>
                    </a:p>
                  </a:txBody>
                  <a:tcPr marL="23813" marR="23813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802.15.1</a:t>
                      </a:r>
                    </a:p>
                  </a:txBody>
                  <a:tcPr marL="23813" marR="23813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kern="12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Frequency (GHz)</a:t>
                      </a:r>
                    </a:p>
                  </a:txBody>
                  <a:tcPr marL="23813" marR="23813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2.4</a:t>
                      </a:r>
                    </a:p>
                  </a:txBody>
                  <a:tcPr marL="23813" marR="23813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2.4</a:t>
                      </a:r>
                    </a:p>
                  </a:txBody>
                  <a:tcPr marL="23813" marR="23813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31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kern="12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Maximum raw bit rate (Mbps)</a:t>
                      </a:r>
                    </a:p>
                  </a:txBody>
                  <a:tcPr marL="23813" marR="23813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1-3</a:t>
                      </a:r>
                    </a:p>
                  </a:txBody>
                  <a:tcPr marL="23813" marR="23813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23813" marR="23813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798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Typical data throughput (Mbps)</a:t>
                      </a:r>
                    </a:p>
                  </a:txBody>
                  <a:tcPr marL="23813" marR="23813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0.7-2.1</a:t>
                      </a:r>
                    </a:p>
                  </a:txBody>
                  <a:tcPr marL="23813" marR="23813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0.27</a:t>
                      </a:r>
                    </a:p>
                  </a:txBody>
                  <a:tcPr marL="23813" marR="23813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875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Maximum </a:t>
                      </a:r>
                      <a:r>
                        <a:rPr lang="en-US" sz="80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Range </a:t>
                      </a:r>
                      <a:r>
                        <a:rPr lang="en-US" sz="80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(Meters)</a:t>
                      </a:r>
                    </a:p>
                  </a:txBody>
                  <a:tcPr marL="23813" marR="23813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10 (class 2), 100 (class 1)</a:t>
                      </a:r>
                    </a:p>
                  </a:txBody>
                  <a:tcPr marL="23813" marR="23813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50</a:t>
                      </a:r>
                    </a:p>
                  </a:txBody>
                  <a:tcPr marL="23813" marR="23813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999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kern="12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Relative Power Consumption</a:t>
                      </a:r>
                    </a:p>
                  </a:txBody>
                  <a:tcPr marL="23813" marR="23813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Medium</a:t>
                      </a:r>
                    </a:p>
                  </a:txBody>
                  <a:tcPr marL="23813" marR="23813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Very low</a:t>
                      </a:r>
                    </a:p>
                  </a:txBody>
                  <a:tcPr marL="23813" marR="23813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928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kern="12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Example Battery Life</a:t>
                      </a:r>
                    </a:p>
                  </a:txBody>
                  <a:tcPr marL="23813" marR="23813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Days</a:t>
                      </a:r>
                    </a:p>
                  </a:txBody>
                  <a:tcPr marL="23813" marR="23813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Months to years</a:t>
                      </a:r>
                    </a:p>
                  </a:txBody>
                  <a:tcPr marL="23813" marR="23813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340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kern="12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Network Size</a:t>
                      </a:r>
                    </a:p>
                  </a:txBody>
                  <a:tcPr marL="23813" marR="23813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23813" marR="23813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Undefined</a:t>
                      </a:r>
                    </a:p>
                  </a:txBody>
                  <a:tcPr marL="23813" marR="23813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5648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663424"/>
              </p:ext>
            </p:extLst>
          </p:nvPr>
        </p:nvGraphicFramePr>
        <p:xfrm>
          <a:off x="4626666" y="2669367"/>
          <a:ext cx="2184334" cy="1391017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184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1737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bg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Connection Process</a:t>
                      </a:r>
                      <a:endParaRPr lang="en-US" sz="800" dirty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241423"/>
                  </a:ext>
                </a:extLst>
              </a:tr>
              <a:tr h="151737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Inquiry</a:t>
                      </a:r>
                      <a:r>
                        <a:rPr 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: </a:t>
                      </a:r>
                      <a:r>
                        <a:rPr 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discover others by discovery process.</a:t>
                      </a:r>
                      <a:endParaRPr 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480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Paging</a:t>
                      </a:r>
                      <a:r>
                        <a:rPr 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: forming connection</a:t>
                      </a:r>
                      <a:r>
                        <a:rPr 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between 2 devices.</a:t>
                      </a:r>
                      <a:endParaRPr 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3842771"/>
                  </a:ext>
                </a:extLst>
              </a:tr>
              <a:tr h="391556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Connection</a:t>
                      </a:r>
                      <a:r>
                        <a:rPr 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: enters connection state.</a:t>
                      </a:r>
                      <a:r>
                        <a:rPr 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3 modes: Active – in transmission or receiving of data, Sniff – power-saving mode, regular sleep-wake at every X </a:t>
                      </a:r>
                      <a:r>
                        <a:rPr lang="en-US" sz="800" b="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ms</a:t>
                      </a:r>
                      <a:r>
                        <a:rPr 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, Hold – instructed to sleep by master and wake up after certain interval, Park – deepest sleep mode, until Master tells to wake up.</a:t>
                      </a:r>
                      <a:endParaRPr 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877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73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05041" y="3703019"/>
            <a:ext cx="3829843" cy="24355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031" y="-28021"/>
            <a:ext cx="657847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IoT</a:t>
            </a:r>
            <a:r>
              <a:rPr lang="en-US" sz="24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Hardware Cheat Sheet v1.0 – 2015 – Steven Vo</a:t>
            </a:r>
            <a:endParaRPr lang="en-US" sz="2400" b="1" dirty="0">
              <a:ln w="12700">
                <a:solidFill>
                  <a:schemeClr val="accent6">
                    <a:lumMod val="50000"/>
                  </a:schemeClr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556762"/>
              </p:ext>
            </p:extLst>
          </p:nvPr>
        </p:nvGraphicFramePr>
        <p:xfrm>
          <a:off x="2074070" y="433644"/>
          <a:ext cx="1635917" cy="206153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88537">
                  <a:extLst>
                    <a:ext uri="{9D8B030D-6E8A-4147-A177-3AD203B41FA5}">
                      <a16:colId xmlns:a16="http://schemas.microsoft.com/office/drawing/2014/main" val="3425068499"/>
                    </a:ext>
                  </a:extLst>
                </a:gridCol>
                <a:gridCol w="623690">
                  <a:extLst>
                    <a:ext uri="{9D8B030D-6E8A-4147-A177-3AD203B41FA5}">
                      <a16:colId xmlns:a16="http://schemas.microsoft.com/office/drawing/2014/main" val="1662177376"/>
                    </a:ext>
                  </a:extLst>
                </a:gridCol>
                <a:gridCol w="623690">
                  <a:extLst>
                    <a:ext uri="{9D8B030D-6E8A-4147-A177-3AD203B41FA5}">
                      <a16:colId xmlns:a16="http://schemas.microsoft.com/office/drawing/2014/main" val="1682434915"/>
                    </a:ext>
                  </a:extLst>
                </a:gridCol>
              </a:tblGrid>
              <a:tr h="163055">
                <a:tc gridSpan="3"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Choosing IOT Hardware Device</a:t>
                      </a:r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Arial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469">
                <a:tc gridSpan="3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 on: </a:t>
                      </a:r>
                      <a:r>
                        <a:rPr lang="en-US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 Factor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Shape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Dev/Design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and </a:t>
                      </a:r>
                      <a:r>
                        <a:rPr lang="en-US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Manufacturability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endParaRPr lang="en-US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Arial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469">
                <a:tc gridSpan="3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  <a:hlinkClick r:id="rId4"/>
                        </a:rPr>
                        <a:t>RFC 7228</a:t>
                      </a: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 defines 3 classes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 of device depending on </a:t>
                      </a:r>
                      <a:r>
                        <a:rPr lang="en-US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RAM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US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flash memory size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: 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070889"/>
                  </a:ext>
                </a:extLst>
              </a:tr>
              <a:tr h="22511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 Class 0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&lt;&lt; 10 KiB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&lt;&lt; 100 KiB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8336563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 Class 1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~ 10 KiB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 ~ 100 KiB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027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 Class 2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~ 50 KiB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~ 250 KiB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107751"/>
                  </a:ext>
                </a:extLst>
              </a:tr>
              <a:tr h="368469">
                <a:tc gridSpan="3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Famous microcontroller manufacturers: </a:t>
                      </a:r>
                      <a:r>
                        <a:rPr lang="en-US" sz="8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MicroChip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, Atmel, Intel, Analog devices, etc.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830427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94877"/>
              </p:ext>
            </p:extLst>
          </p:nvPr>
        </p:nvGraphicFramePr>
        <p:xfrm>
          <a:off x="51031" y="433644"/>
          <a:ext cx="1957840" cy="418117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95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305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Arduino</a:t>
                      </a:r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Arial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Open-source hardware prototyping 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platform, powered by </a:t>
                      </a:r>
                      <a:r>
                        <a:rPr lang="en-US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Arduino programming language 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(based on Wiring, o/s framework for microcontrollers) and </a:t>
                      </a:r>
                      <a:r>
                        <a:rPr lang="en-US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Arduino IDE 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(based on Processing).</a:t>
                      </a:r>
                      <a:endParaRPr lang="en-US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Arial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37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- Simple </a:t>
                      </a:r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microcontroller</a:t>
                      </a: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 usually Atmel chip such as ATmega328, 8-6-32 Mhz.</a:t>
                      </a:r>
                      <a:endParaRPr lang="en-US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Arial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6032820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Programmed</a:t>
                      </a: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 in C (i.e. sketches)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 in Arduino IDE, runs in loop (as embedded software)</a:t>
                      </a:r>
                      <a:endParaRPr lang="en-US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Arial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8613551"/>
                  </a:ext>
                </a:extLst>
              </a:tr>
              <a:tr h="20075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- Operating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 at </a:t>
                      </a:r>
                      <a:r>
                        <a:rPr lang="en-US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3.3V or 5V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, input voltage </a:t>
                      </a:r>
                      <a:r>
                        <a:rPr lang="en-US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6-20V</a:t>
                      </a:r>
                      <a:endParaRPr lang="en-US" sz="8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Arial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7688125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- Has </a:t>
                      </a:r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digital</a:t>
                      </a:r>
                      <a:r>
                        <a:rPr lang="en-US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 pins </a:t>
                      </a:r>
                      <a:r>
                        <a:rPr 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(1/0)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, which can be used for both input and output. Some special pins such as </a:t>
                      </a:r>
                      <a:r>
                        <a:rPr lang="en-US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PWM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 can vary the amount of time that it’s ON/OFF really fast so it can simulate an analog output signal. </a:t>
                      </a:r>
                      <a:endParaRPr lang="en-US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Arial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8864023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- Has </a:t>
                      </a:r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analog pins</a:t>
                      </a: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, which are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 mostly used for input, with a built-in A/D converter.</a:t>
                      </a:r>
                      <a:endParaRPr lang="en-US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Arial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879675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Flash memory size </a:t>
                      </a: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32KB, 64KB.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 ~0.5KB used by the bootloader.</a:t>
                      </a:r>
                      <a:endParaRPr lang="en-US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Arial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1055696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SRAM size </a:t>
                      </a: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2KB, 4KB, 8KB depending on the processor.</a:t>
                      </a:r>
                      <a:endParaRPr lang="en-US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Arial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398523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188076"/>
              </p:ext>
            </p:extLst>
          </p:nvPr>
        </p:nvGraphicFramePr>
        <p:xfrm>
          <a:off x="3787140" y="433644"/>
          <a:ext cx="3032759" cy="274291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032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816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Arduino UNO vs Raspberry Pi vs </a:t>
                      </a:r>
                      <a:r>
                        <a:rPr lang="en-US" sz="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BeagleBone</a:t>
                      </a:r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Arial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955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Arial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3335" y="667130"/>
            <a:ext cx="2940368" cy="2471614"/>
          </a:xfrm>
          <a:prstGeom prst="rect">
            <a:avLst/>
          </a:prstGeom>
        </p:spPr>
      </p:pic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760993"/>
              </p:ext>
            </p:extLst>
          </p:nvPr>
        </p:nvGraphicFramePr>
        <p:xfrm>
          <a:off x="3833335" y="3524676"/>
          <a:ext cx="2836705" cy="2133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83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097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Arduino UNO Board Layout</a:t>
                      </a:r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Arial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850981"/>
              </p:ext>
            </p:extLst>
          </p:nvPr>
        </p:nvGraphicFramePr>
        <p:xfrm>
          <a:off x="51031" y="4680011"/>
          <a:ext cx="1957840" cy="439453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957840">
                  <a:extLst>
                    <a:ext uri="{9D8B030D-6E8A-4147-A177-3AD203B41FA5}">
                      <a16:colId xmlns:a16="http://schemas.microsoft.com/office/drawing/2014/main" val="4181357346"/>
                    </a:ext>
                  </a:extLst>
                </a:gridCol>
              </a:tblGrid>
              <a:tr h="16305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Raspberry Pi</a:t>
                      </a:r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Arial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000207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 c</a:t>
                      </a: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redit card–sized </a:t>
                      </a:r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single-board computers </a:t>
                      </a: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developed in the UK RPi Foundation to promote teaching of basic computer science in schools and developing countries.</a:t>
                      </a:r>
                      <a:endParaRPr lang="en-US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Arial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764042"/>
                  </a:ext>
                </a:extLst>
              </a:tr>
              <a:tr h="20837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ARM-based</a:t>
                      </a:r>
                      <a:r>
                        <a:rPr lang="en-US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 processor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, 700 MHz single-core ARM1176JZF-S (model A, A+, B, B+, CM), </a:t>
                      </a:r>
                      <a:r>
                        <a:rPr lang="pt-BR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900 MHz quad-core ARM Cortex-A7 (RPi 2)</a:t>
                      </a:r>
                      <a:endParaRPr lang="en-US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Arial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8291527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Linux/Unix Operating system</a:t>
                      </a: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, e.g. Raspbian, RISC OS, FreeBSD, NetBSD, Plan 9, Inferno, AROS</a:t>
                      </a:r>
                      <a:endParaRPr lang="en-US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Arial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9978041"/>
                  </a:ext>
                </a:extLst>
              </a:tr>
              <a:tr h="20075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256 MB RAM </a:t>
                      </a:r>
                      <a:r>
                        <a:rPr 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(model A, A+, B rev 1), </a:t>
                      </a:r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512 MB </a:t>
                      </a:r>
                      <a:r>
                        <a:rPr lang="en-US" sz="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(model B rev 2, B+, CM), 1 GB RAM (RPi 2)</a:t>
                      </a:r>
                      <a:endParaRPr lang="en-US" sz="8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Arial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1257885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Storage</a:t>
                      </a: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 uses SDHC slot (model A and B), Micro SDHC slot (model A+ and B+)</a:t>
                      </a:r>
                      <a:endParaRPr lang="en-US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Arial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0345279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- Powerful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 Broadcom Video Core IV </a:t>
                      </a:r>
                      <a:r>
                        <a:rPr lang="en-US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graphic card</a:t>
                      </a:r>
                      <a:endParaRPr lang="en-US" sz="8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Arial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8467640"/>
                  </a:ext>
                </a:extLst>
              </a:tr>
              <a:tr h="19423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Power</a:t>
                      </a:r>
                      <a:r>
                        <a:rPr 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:</a:t>
                      </a:r>
                      <a:r>
                        <a:rPr lang="pl-PL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1.5 W (model A), 1.0W (model A+), 3.5W (model B) or 3.0W (model B+)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, 4.0W (RPi 2)</a:t>
                      </a:r>
                      <a:endParaRPr lang="en-US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Arial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8983723"/>
                  </a:ext>
                </a:extLst>
              </a:tr>
              <a:tr h="19423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Networking</a:t>
                      </a: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: built-in USB Ethernet adapter (except model A/A+)</a:t>
                      </a:r>
                      <a:endParaRPr lang="en-US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Arial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2532468"/>
                  </a:ext>
                </a:extLst>
              </a:tr>
              <a:tr h="19423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Low-level I/O</a:t>
                      </a: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: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 GPIO: UART, I²C bus, SPI bus with two chip selects, I²S audio +3.3 V, +5 V, ground.</a:t>
                      </a:r>
                      <a:endParaRPr lang="en-US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Arial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54648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886048"/>
              </p:ext>
            </p:extLst>
          </p:nvPr>
        </p:nvGraphicFramePr>
        <p:xfrm>
          <a:off x="2074070" y="2579586"/>
          <a:ext cx="1635917" cy="19202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92905">
                  <a:extLst>
                    <a:ext uri="{9D8B030D-6E8A-4147-A177-3AD203B41FA5}">
                      <a16:colId xmlns:a16="http://schemas.microsoft.com/office/drawing/2014/main" val="3425068499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436347924"/>
                    </a:ext>
                  </a:extLst>
                </a:gridCol>
              </a:tblGrid>
              <a:tr h="163055">
                <a:tc gridSpan="2">
                  <a:txBody>
                    <a:bodyPr/>
                    <a:lstStyle/>
                    <a:p>
                      <a:r>
                        <a:rPr lang="en-US" sz="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IoT</a:t>
                      </a:r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General HW Bus/Port Types</a:t>
                      </a:r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Arial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25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I2C</a:t>
                      </a:r>
                      <a:endParaRPr lang="en-US" sz="8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Arial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Easiest and most expandable bus,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 easy for programming.</a:t>
                      </a:r>
                      <a:endParaRPr lang="en-US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Arial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25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SPI</a:t>
                      </a:r>
                      <a:endParaRPr lang="en-US" sz="8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Arial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Serial Peripheral Interface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Limited number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 of devices, but fast, more difficult to programming</a:t>
                      </a:r>
                      <a:endParaRPr lang="en-US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Arial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5254206"/>
                  </a:ext>
                </a:extLst>
              </a:tr>
              <a:tr h="20425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UART</a:t>
                      </a:r>
                      <a:endParaRPr lang="en-US" sz="8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Arial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RS-232, old I/O conn</a:t>
                      </a:r>
                      <a:endParaRPr lang="en-US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Arial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1576322"/>
                  </a:ext>
                </a:extLst>
              </a:tr>
              <a:tr h="204254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GPIO</a:t>
                      </a:r>
                      <a:endParaRPr lang="en-US" sz="8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Arial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Good for</a:t>
                      </a:r>
                      <a:r>
                        <a:rPr 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 turning on/off IO ports.</a:t>
                      </a:r>
                      <a:endParaRPr lang="en-US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Arial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7672891"/>
                  </a:ext>
                </a:extLst>
              </a:tr>
            </a:tbl>
          </a:graphicData>
        </a:graphic>
      </p:graphicFrame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8954" y="6281858"/>
            <a:ext cx="4275930" cy="2830622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671872"/>
              </p:ext>
            </p:extLst>
          </p:nvPr>
        </p:nvGraphicFramePr>
        <p:xfrm>
          <a:off x="2343752" y="6300470"/>
          <a:ext cx="217009" cy="273399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1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3993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Arduino Devices Roadmap</a:t>
                      </a:r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Arial" charset="0"/>
                        <a:cs typeface="Arial" panose="020B0604020202020204" pitchFamily="34" charset="0"/>
                      </a:endParaRPr>
                    </a:p>
                  </a:txBody>
                  <a:tcPr marL="45720" marR="45720"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2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1014</TotalTime>
  <Words>1298</Words>
  <Application>Microsoft Office PowerPoint</Application>
  <PresentationFormat>Letter Paper (8.5x11 in)</PresentationFormat>
  <Paragraphs>177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Vo</dc:creator>
  <cp:lastModifiedBy>Steven Vo</cp:lastModifiedBy>
  <cp:revision>69</cp:revision>
  <cp:lastPrinted>2015-11-06T03:38:48Z</cp:lastPrinted>
  <dcterms:created xsi:type="dcterms:W3CDTF">2015-11-05T02:33:41Z</dcterms:created>
  <dcterms:modified xsi:type="dcterms:W3CDTF">2015-11-06T10:16:24Z</dcterms:modified>
</cp:coreProperties>
</file>