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3"/>
  </p:notesMasterIdLst>
  <p:handoutMasterIdLst>
    <p:handoutMasterId r:id="rId24"/>
  </p:handoutMasterIdLst>
  <p:sldIdLst>
    <p:sldId id="256" r:id="rId2"/>
    <p:sldId id="267" r:id="rId3"/>
    <p:sldId id="261" r:id="rId4"/>
    <p:sldId id="257" r:id="rId5"/>
    <p:sldId id="262" r:id="rId6"/>
    <p:sldId id="263" r:id="rId7"/>
    <p:sldId id="270" r:id="rId8"/>
    <p:sldId id="271" r:id="rId9"/>
    <p:sldId id="272" r:id="rId10"/>
    <p:sldId id="273" r:id="rId11"/>
    <p:sldId id="274" r:id="rId12"/>
    <p:sldId id="275" r:id="rId13"/>
    <p:sldId id="264" r:id="rId14"/>
    <p:sldId id="276" r:id="rId15"/>
    <p:sldId id="265" r:id="rId16"/>
    <p:sldId id="279" r:id="rId17"/>
    <p:sldId id="278" r:id="rId18"/>
    <p:sldId id="266" r:id="rId19"/>
    <p:sldId id="277" r:id="rId20"/>
    <p:sldId id="268" r:id="rId21"/>
    <p:sldId id="269"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1214"/>
    <a:srgbClr val="311214"/>
    <a:srgbClr val="401214"/>
    <a:srgbClr val="501214"/>
    <a:srgbClr val="1F1214"/>
    <a:srgbClr val="B49800"/>
    <a:srgbClr val="B49859"/>
    <a:srgbClr val="998019"/>
    <a:srgbClr val="501215"/>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93B23E-8216-4942-80E8-9AFBD35C4784}" type="datetimeFigureOut">
              <a:rPr lang="en-US" smtClean="0"/>
              <a:t>9/7/16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A4E263-4871-7A43-BDD6-3971C2BAA05B}" type="slidenum">
              <a:rPr lang="en-US" smtClean="0"/>
              <a:t>‹#›</a:t>
            </a:fld>
            <a:endParaRPr lang="en-US" dirty="0"/>
          </a:p>
        </p:txBody>
      </p:sp>
    </p:spTree>
    <p:extLst>
      <p:ext uri="{BB962C8B-B14F-4D97-AF65-F5344CB8AC3E}">
        <p14:creationId xmlns:p14="http://schemas.microsoft.com/office/powerpoint/2010/main" val="535943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BEFD72E-21C8-064E-8F9F-DAF3C83C2994}" type="slidenum">
              <a:rPr lang="en-US"/>
              <a:pPr>
                <a:defRPr/>
              </a:pPr>
              <a:t>‹#›</a:t>
            </a:fld>
            <a:endParaRPr lang="en-US" dirty="0"/>
          </a:p>
        </p:txBody>
      </p:sp>
    </p:spTree>
    <p:extLst>
      <p:ext uri="{BB962C8B-B14F-4D97-AF65-F5344CB8AC3E}">
        <p14:creationId xmlns:p14="http://schemas.microsoft.com/office/powerpoint/2010/main" val="97175608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5A4471F-A8BB-AD45-9C8A-C3BA537C43C3}" type="slidenum">
              <a:rPr lang="en-US" sz="1200"/>
              <a:pPr/>
              <a:t>1</a:t>
            </a:fld>
            <a:endParaRPr lang="en-US" sz="1200" dirty="0"/>
          </a:p>
        </p:txBody>
      </p:sp>
      <p:sp>
        <p:nvSpPr>
          <p:cNvPr id="5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123"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907770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10</a:t>
            </a:fld>
            <a:endParaRPr lang="en-US" dirty="0"/>
          </a:p>
        </p:txBody>
      </p:sp>
    </p:spTree>
    <p:extLst>
      <p:ext uri="{BB962C8B-B14F-4D97-AF65-F5344CB8AC3E}">
        <p14:creationId xmlns:p14="http://schemas.microsoft.com/office/powerpoint/2010/main" val="4292714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11</a:t>
            </a:fld>
            <a:endParaRPr lang="en-US" dirty="0"/>
          </a:p>
        </p:txBody>
      </p:sp>
    </p:spTree>
    <p:extLst>
      <p:ext uri="{BB962C8B-B14F-4D97-AF65-F5344CB8AC3E}">
        <p14:creationId xmlns:p14="http://schemas.microsoft.com/office/powerpoint/2010/main" val="3270541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12</a:t>
            </a:fld>
            <a:endParaRPr lang="en-US" dirty="0"/>
          </a:p>
        </p:txBody>
      </p:sp>
    </p:spTree>
    <p:extLst>
      <p:ext uri="{BB962C8B-B14F-4D97-AF65-F5344CB8AC3E}">
        <p14:creationId xmlns:p14="http://schemas.microsoft.com/office/powerpoint/2010/main" val="68144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panelists to briefly introduce themselves if</a:t>
            </a:r>
            <a:r>
              <a:rPr lang="en-US" baseline="0" dirty="0" smtClean="0"/>
              <a:t> there</a:t>
            </a:r>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2</a:t>
            </a:fld>
            <a:endParaRPr lang="en-US" dirty="0"/>
          </a:p>
        </p:txBody>
      </p:sp>
    </p:spTree>
    <p:extLst>
      <p:ext uri="{BB962C8B-B14F-4D97-AF65-F5344CB8AC3E}">
        <p14:creationId xmlns:p14="http://schemas.microsoft.com/office/powerpoint/2010/main" val="163797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3</a:t>
            </a:fld>
            <a:endParaRPr lang="en-US" dirty="0"/>
          </a:p>
        </p:txBody>
      </p:sp>
    </p:spTree>
    <p:extLst>
      <p:ext uri="{BB962C8B-B14F-4D97-AF65-F5344CB8AC3E}">
        <p14:creationId xmlns:p14="http://schemas.microsoft.com/office/powerpoint/2010/main" val="4202825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058EDD2-5398-1D42-8451-D9483F98707B}" type="slidenum">
              <a:rPr lang="en-US" sz="1200"/>
              <a:pPr/>
              <a:t>4</a:t>
            </a:fld>
            <a:endParaRPr lang="en-US" sz="1200" dirty="0"/>
          </a:p>
        </p:txBody>
      </p:sp>
      <p:sp>
        <p:nvSpPr>
          <p:cNvPr id="7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171"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0267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5</a:t>
            </a:fld>
            <a:endParaRPr lang="en-US" dirty="0"/>
          </a:p>
        </p:txBody>
      </p:sp>
    </p:spTree>
    <p:extLst>
      <p:ext uri="{BB962C8B-B14F-4D97-AF65-F5344CB8AC3E}">
        <p14:creationId xmlns:p14="http://schemas.microsoft.com/office/powerpoint/2010/main" val="2970211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6</a:t>
            </a:fld>
            <a:endParaRPr lang="en-US" dirty="0"/>
          </a:p>
        </p:txBody>
      </p:sp>
    </p:spTree>
    <p:extLst>
      <p:ext uri="{BB962C8B-B14F-4D97-AF65-F5344CB8AC3E}">
        <p14:creationId xmlns:p14="http://schemas.microsoft.com/office/powerpoint/2010/main" val="383638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7</a:t>
            </a:fld>
            <a:endParaRPr lang="en-US" dirty="0"/>
          </a:p>
        </p:txBody>
      </p:sp>
    </p:spTree>
    <p:extLst>
      <p:ext uri="{BB962C8B-B14F-4D97-AF65-F5344CB8AC3E}">
        <p14:creationId xmlns:p14="http://schemas.microsoft.com/office/powerpoint/2010/main" val="312913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8</a:t>
            </a:fld>
            <a:endParaRPr lang="en-US" dirty="0"/>
          </a:p>
        </p:txBody>
      </p:sp>
    </p:spTree>
    <p:extLst>
      <p:ext uri="{BB962C8B-B14F-4D97-AF65-F5344CB8AC3E}">
        <p14:creationId xmlns:p14="http://schemas.microsoft.com/office/powerpoint/2010/main" val="727771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EFD72E-21C8-064E-8F9F-DAF3C83C2994}" type="slidenum">
              <a:rPr lang="en-US" smtClean="0"/>
              <a:pPr>
                <a:defRPr/>
              </a:pPr>
              <a:t>9</a:t>
            </a:fld>
            <a:endParaRPr lang="en-US" dirty="0"/>
          </a:p>
        </p:txBody>
      </p:sp>
    </p:spTree>
    <p:extLst>
      <p:ext uri="{BB962C8B-B14F-4D97-AF65-F5344CB8AC3E}">
        <p14:creationId xmlns:p14="http://schemas.microsoft.com/office/powerpoint/2010/main" val="312172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501214"/>
            </a:gs>
            <a:gs pos="100000">
              <a:srgbClr val="281214"/>
            </a:gs>
          </a:gsLst>
          <a:lin ang="16200000" scaled="0"/>
          <a:tileRect/>
        </a:grad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5" y="-13453"/>
            <a:ext cx="9143557" cy="68591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371600" y="2133600"/>
            <a:ext cx="6400800" cy="1981200"/>
          </a:xfrm>
        </p:spPr>
        <p:txBody>
          <a:bodyPr/>
          <a:lstStyle>
            <a:lvl1pPr marL="0" indent="0" algn="ctr">
              <a:buFont typeface="Wingdings" charset="0"/>
              <a:buNone/>
              <a:defRPr>
                <a:solidFill>
                  <a:schemeClr val="bg1"/>
                </a:solidFill>
              </a:defRPr>
            </a:lvl1pPr>
          </a:lstStyle>
          <a:p>
            <a:pPr lvl="0"/>
            <a:r>
              <a:rPr lang="en-US" noProof="0" smtClean="0"/>
              <a:t>Click to edit Master subtitle style</a:t>
            </a:r>
          </a:p>
        </p:txBody>
      </p:sp>
      <p:sp>
        <p:nvSpPr>
          <p:cNvPr id="5" name="Slide Number Placeholder 2"/>
          <p:cNvSpPr>
            <a:spLocks noGrp="1"/>
          </p:cNvSpPr>
          <p:nvPr>
            <p:ph type="sldNum" sz="quarter" idx="4"/>
          </p:nvPr>
        </p:nvSpPr>
        <p:spPr>
          <a:xfrm>
            <a:off x="6988031" y="64634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A210B-82E4-D740-A1D4-408CB6227599}" type="slidenum">
              <a:rPr lang="en-US" smtClean="0"/>
              <a:t>‹#›</a:t>
            </a:fld>
            <a:endParaRPr lang="en-US" dirty="0"/>
          </a:p>
        </p:txBody>
      </p:sp>
    </p:spTree>
    <p:extLst>
      <p:ext uri="{BB962C8B-B14F-4D97-AF65-F5344CB8AC3E}">
        <p14:creationId xmlns:p14="http://schemas.microsoft.com/office/powerpoint/2010/main" val="154384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FAA210B-82E4-D740-A1D4-408CB6227599}" type="slidenum">
              <a:rPr lang="en-US" smtClean="0"/>
              <a:t>‹#›</a:t>
            </a:fld>
            <a:endParaRPr lang="en-US" dirty="0"/>
          </a:p>
        </p:txBody>
      </p:sp>
      <p:sp>
        <p:nvSpPr>
          <p:cNvPr id="5" name="Title 1"/>
          <p:cNvSpPr>
            <a:spLocks noGrp="1"/>
          </p:cNvSpPr>
          <p:nvPr>
            <p:ph type="title"/>
          </p:nvPr>
        </p:nvSpPr>
        <p:spPr>
          <a:xfrm>
            <a:off x="1752600" y="609600"/>
            <a:ext cx="6858000" cy="1143000"/>
          </a:xfrm>
        </p:spPr>
        <p:txBody>
          <a:bodyPr/>
          <a:lstStyle/>
          <a:p>
            <a:r>
              <a:rPr lang="en-US" dirty="0" smtClean="0"/>
              <a:t>Click to edit Master title style</a:t>
            </a:r>
            <a:endParaRPr lang="en-US" dirty="0"/>
          </a:p>
        </p:txBody>
      </p:sp>
      <p:sp>
        <p:nvSpPr>
          <p:cNvPr id="9" name="Text Placeholder 3"/>
          <p:cNvSpPr>
            <a:spLocks noGrp="1"/>
          </p:cNvSpPr>
          <p:nvPr>
            <p:ph type="body" sz="half" idx="2"/>
          </p:nvPr>
        </p:nvSpPr>
        <p:spPr>
          <a:xfrm>
            <a:off x="1752600" y="1828801"/>
            <a:ext cx="6858000" cy="4724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2182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0"/>
          </p:nvPr>
        </p:nvSpPr>
        <p:spPr/>
        <p:txBody>
          <a:bodyPr/>
          <a:lstStyle/>
          <a:p>
            <a:fld id="{1FAA210B-82E4-D740-A1D4-408CB6227599}" type="slidenum">
              <a:rPr lang="en-US" smtClean="0"/>
              <a:t>‹#›</a:t>
            </a:fld>
            <a:endParaRPr lang="en-US" dirty="0"/>
          </a:p>
        </p:txBody>
      </p:sp>
      <p:sp>
        <p:nvSpPr>
          <p:cNvPr id="5" name="Content Placeholder 2"/>
          <p:cNvSpPr>
            <a:spLocks noGrp="1"/>
          </p:cNvSpPr>
          <p:nvPr>
            <p:ph idx="1"/>
          </p:nvPr>
        </p:nvSpPr>
        <p:spPr>
          <a:xfrm>
            <a:off x="1752600" y="1828800"/>
            <a:ext cx="6858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095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p:cNvSpPr>
            <a:spLocks noGrp="1"/>
          </p:cNvSpPr>
          <p:nvPr>
            <p:ph type="title"/>
          </p:nvPr>
        </p:nvSpPr>
        <p:spPr>
          <a:xfrm>
            <a:off x="1752600" y="609600"/>
            <a:ext cx="6858000" cy="114300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800600" y="18288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3"/>
          <p:cNvSpPr>
            <a:spLocks noGrp="1"/>
          </p:cNvSpPr>
          <p:nvPr>
            <p:ph type="body" sz="half" idx="2"/>
          </p:nvPr>
        </p:nvSpPr>
        <p:spPr>
          <a:xfrm>
            <a:off x="1752600" y="1828801"/>
            <a:ext cx="2971800" cy="4724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8"/>
          <p:cNvSpPr>
            <a:spLocks noGrp="1"/>
          </p:cNvSpPr>
          <p:nvPr>
            <p:ph type="sldNum" sz="quarter" idx="10"/>
          </p:nvPr>
        </p:nvSpPr>
        <p:spPr/>
        <p:txBody>
          <a:bodyPr/>
          <a:lstStyle/>
          <a:p>
            <a:fld id="{1FAA210B-82E4-D740-A1D4-408CB6227599}" type="slidenum">
              <a:rPr lang="en-US" smtClean="0"/>
              <a:t>‹#›</a:t>
            </a:fld>
            <a:endParaRPr lang="en-US" dirty="0"/>
          </a:p>
        </p:txBody>
      </p:sp>
    </p:spTree>
    <p:extLst>
      <p:ext uri="{BB962C8B-B14F-4D97-AF65-F5344CB8AC3E}">
        <p14:creationId xmlns:p14="http://schemas.microsoft.com/office/powerpoint/2010/main" val="152079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1"/>
          <p:cNvSpPr>
            <a:spLocks noGrp="1"/>
          </p:cNvSpPr>
          <p:nvPr>
            <p:ph type="title"/>
          </p:nvPr>
        </p:nvSpPr>
        <p:spPr>
          <a:xfrm>
            <a:off x="1752600" y="609600"/>
            <a:ext cx="6858000" cy="1143000"/>
          </a:xfrm>
        </p:spPr>
        <p:txBody>
          <a:bodyPr/>
          <a:lstStyle/>
          <a:p>
            <a:r>
              <a:rPr lang="en-US" dirty="0" smtClean="0"/>
              <a:t>Click to edit Master title style</a:t>
            </a:r>
            <a:endParaRPr lang="en-US" dirty="0"/>
          </a:p>
        </p:txBody>
      </p:sp>
      <p:sp>
        <p:nvSpPr>
          <p:cNvPr id="8" name="Content Placeholder 2"/>
          <p:cNvSpPr>
            <a:spLocks noGrp="1"/>
          </p:cNvSpPr>
          <p:nvPr>
            <p:ph idx="1"/>
          </p:nvPr>
        </p:nvSpPr>
        <p:spPr>
          <a:xfrm>
            <a:off x="5334000" y="1828800"/>
            <a:ext cx="3276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
          <p:cNvSpPr>
            <a:spLocks noGrp="1"/>
          </p:cNvSpPr>
          <p:nvPr>
            <p:ph idx="10"/>
          </p:nvPr>
        </p:nvSpPr>
        <p:spPr>
          <a:xfrm>
            <a:off x="1752600" y="1828800"/>
            <a:ext cx="3276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0"/>
          <p:cNvSpPr>
            <a:spLocks noGrp="1"/>
          </p:cNvSpPr>
          <p:nvPr>
            <p:ph type="sldNum" sz="quarter" idx="11"/>
          </p:nvPr>
        </p:nvSpPr>
        <p:spPr/>
        <p:txBody>
          <a:bodyPr/>
          <a:lstStyle/>
          <a:p>
            <a:fld id="{1FAA210B-82E4-D740-A1D4-408CB6227599}" type="slidenum">
              <a:rPr lang="en-US" smtClean="0"/>
              <a:t>‹#›</a:t>
            </a:fld>
            <a:endParaRPr lang="en-US" dirty="0"/>
          </a:p>
        </p:txBody>
      </p:sp>
    </p:spTree>
    <p:extLst>
      <p:ext uri="{BB962C8B-B14F-4D97-AF65-F5344CB8AC3E}">
        <p14:creationId xmlns:p14="http://schemas.microsoft.com/office/powerpoint/2010/main" val="243186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1FAA210B-82E4-D740-A1D4-408CB6227599}" type="slidenum">
              <a:rPr lang="en-US" smtClean="0"/>
              <a:t>‹#›</a:t>
            </a:fld>
            <a:endParaRPr lang="en-US" dirty="0"/>
          </a:p>
        </p:txBody>
      </p:sp>
    </p:spTree>
    <p:extLst>
      <p:ext uri="{BB962C8B-B14F-4D97-AF65-F5344CB8AC3E}">
        <p14:creationId xmlns:p14="http://schemas.microsoft.com/office/powerpoint/2010/main" val="399880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FAA210B-82E4-D740-A1D4-408CB6227599}" type="slidenum">
              <a:rPr lang="en-US" smtClean="0"/>
              <a:t>‹#›</a:t>
            </a:fld>
            <a:endParaRPr lang="en-US" dirty="0"/>
          </a:p>
        </p:txBody>
      </p:sp>
    </p:spTree>
    <p:extLst>
      <p:ext uri="{BB962C8B-B14F-4D97-AF65-F5344CB8AC3E}">
        <p14:creationId xmlns:p14="http://schemas.microsoft.com/office/powerpoint/2010/main" val="228414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52600" y="609600"/>
            <a:ext cx="2819400" cy="1143000"/>
          </a:xfrm>
        </p:spPr>
        <p:txBody>
          <a:bodyPr/>
          <a:lstStyle>
            <a:lvl1pPr algn="l">
              <a:defRPr sz="2600"/>
            </a:lvl1pPr>
          </a:lstStyle>
          <a:p>
            <a:r>
              <a:rPr lang="en-US" dirty="0" smtClean="0"/>
              <a:t>Click to edit Master title style</a:t>
            </a:r>
            <a:endParaRPr lang="en-US" dirty="0"/>
          </a:p>
        </p:txBody>
      </p:sp>
      <p:sp>
        <p:nvSpPr>
          <p:cNvPr id="6" name="Text Placeholder 3"/>
          <p:cNvSpPr>
            <a:spLocks noGrp="1"/>
          </p:cNvSpPr>
          <p:nvPr>
            <p:ph type="body" sz="half" idx="2"/>
          </p:nvPr>
        </p:nvSpPr>
        <p:spPr>
          <a:xfrm>
            <a:off x="1752600" y="1828801"/>
            <a:ext cx="2819400" cy="4724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Content Placeholder 2"/>
          <p:cNvSpPr>
            <a:spLocks noGrp="1"/>
          </p:cNvSpPr>
          <p:nvPr>
            <p:ph idx="1"/>
          </p:nvPr>
        </p:nvSpPr>
        <p:spPr>
          <a:xfrm>
            <a:off x="4648200" y="609600"/>
            <a:ext cx="41910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0"/>
          </p:nvPr>
        </p:nvSpPr>
        <p:spPr/>
        <p:txBody>
          <a:bodyPr/>
          <a:lstStyle/>
          <a:p>
            <a:fld id="{1FAA210B-82E4-D740-A1D4-408CB6227599}" type="slidenum">
              <a:rPr lang="en-US" smtClean="0"/>
              <a:t>‹#›</a:t>
            </a:fld>
            <a:endParaRPr lang="en-US" dirty="0"/>
          </a:p>
        </p:txBody>
      </p:sp>
    </p:spTree>
    <p:extLst>
      <p:ext uri="{BB962C8B-B14F-4D97-AF65-F5344CB8AC3E}">
        <p14:creationId xmlns:p14="http://schemas.microsoft.com/office/powerpoint/2010/main" val="208523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7421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67421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67421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1FAA210B-82E4-D740-A1D4-408CB6227599}" type="slidenum">
              <a:rPr lang="en-US" smtClean="0"/>
              <a:t>‹#›</a:t>
            </a:fld>
            <a:endParaRPr lang="en-US" dirty="0"/>
          </a:p>
        </p:txBody>
      </p:sp>
    </p:spTree>
    <p:extLst>
      <p:ext uri="{BB962C8B-B14F-4D97-AF65-F5344CB8AC3E}">
        <p14:creationId xmlns:p14="http://schemas.microsoft.com/office/powerpoint/2010/main" val="18606816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auto">
          <a:xfrm>
            <a:off x="1752600" y="609600"/>
            <a:ext cx="68580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Rectangle 3"/>
          <p:cNvSpPr>
            <a:spLocks noGrp="1" noChangeArrowheads="1"/>
          </p:cNvSpPr>
          <p:nvPr>
            <p:ph type="body" idx="1"/>
          </p:nvPr>
        </p:nvSpPr>
        <p:spPr bwMode="auto">
          <a:xfrm>
            <a:off x="1752600" y="1981200"/>
            <a:ext cx="6858000" cy="4114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4"/>
          </p:nvPr>
        </p:nvSpPr>
        <p:spPr>
          <a:xfrm>
            <a:off x="6988031" y="64634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A210B-82E4-D740-A1D4-408CB622759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62" r:id="rId2"/>
    <p:sldLayoutId id="2147483661" r:id="rId3"/>
    <p:sldLayoutId id="2147483663" r:id="rId4"/>
    <p:sldLayoutId id="2147483664" r:id="rId5"/>
    <p:sldLayoutId id="2147483665" r:id="rId6"/>
    <p:sldLayoutId id="2147483666" r:id="rId7"/>
    <p:sldLayoutId id="2147483667" r:id="rId8"/>
    <p:sldLayoutId id="2147483668" r:id="rId9"/>
  </p:sldLayoutIdLst>
  <p:hf hdr="0" dt="0"/>
  <p:txStyles>
    <p:titleStyle>
      <a:lvl1pPr algn="ctr" rtl="0" eaLnBrk="1" fontAlgn="base" hangingPunct="1">
        <a:spcBef>
          <a:spcPct val="0"/>
        </a:spcBef>
        <a:spcAft>
          <a:spcPct val="0"/>
        </a:spcAft>
        <a:defRPr sz="2800" b="1">
          <a:solidFill>
            <a:srgbClr val="501215"/>
          </a:solidFill>
          <a:latin typeface="+mj-lt"/>
          <a:ea typeface="+mj-ea"/>
          <a:cs typeface="+mj-cs"/>
        </a:defRPr>
      </a:lvl1pPr>
      <a:lvl2pPr algn="ctr" rtl="0" eaLnBrk="1" fontAlgn="base" hangingPunct="1">
        <a:spcBef>
          <a:spcPct val="0"/>
        </a:spcBef>
        <a:spcAft>
          <a:spcPct val="0"/>
        </a:spcAft>
        <a:defRPr sz="2800" b="1">
          <a:solidFill>
            <a:srgbClr val="501215"/>
          </a:solidFill>
          <a:latin typeface="Arial" charset="0"/>
          <a:ea typeface="ＭＳ Ｐゴシック" charset="0"/>
          <a:cs typeface="ＭＳ Ｐゴシック" charset="0"/>
        </a:defRPr>
      </a:lvl2pPr>
      <a:lvl3pPr algn="ctr" rtl="0" eaLnBrk="1" fontAlgn="base" hangingPunct="1">
        <a:spcBef>
          <a:spcPct val="0"/>
        </a:spcBef>
        <a:spcAft>
          <a:spcPct val="0"/>
        </a:spcAft>
        <a:defRPr sz="2800" b="1">
          <a:solidFill>
            <a:srgbClr val="501215"/>
          </a:solidFill>
          <a:latin typeface="Arial" charset="0"/>
          <a:ea typeface="ＭＳ Ｐゴシック" charset="0"/>
          <a:cs typeface="ＭＳ Ｐゴシック" charset="0"/>
        </a:defRPr>
      </a:lvl3pPr>
      <a:lvl4pPr algn="ctr" rtl="0" eaLnBrk="1" fontAlgn="base" hangingPunct="1">
        <a:spcBef>
          <a:spcPct val="0"/>
        </a:spcBef>
        <a:spcAft>
          <a:spcPct val="0"/>
        </a:spcAft>
        <a:defRPr sz="2800" b="1">
          <a:solidFill>
            <a:srgbClr val="501215"/>
          </a:solidFill>
          <a:latin typeface="Arial" charset="0"/>
          <a:ea typeface="ＭＳ Ｐゴシック" charset="0"/>
          <a:cs typeface="ＭＳ Ｐゴシック" charset="0"/>
        </a:defRPr>
      </a:lvl4pPr>
      <a:lvl5pPr algn="ctr" rtl="0" eaLnBrk="1" fontAlgn="base" hangingPunct="1">
        <a:spcBef>
          <a:spcPct val="0"/>
        </a:spcBef>
        <a:spcAft>
          <a:spcPct val="0"/>
        </a:spcAft>
        <a:defRPr sz="2800" b="1">
          <a:solidFill>
            <a:srgbClr val="501215"/>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2800" b="1">
          <a:solidFill>
            <a:srgbClr val="501215"/>
          </a:solidFill>
          <a:latin typeface="Arial" charset="0"/>
          <a:ea typeface="ＭＳ Ｐゴシック" charset="0"/>
          <a:cs typeface="ＭＳ Ｐゴシック" charset="0"/>
        </a:defRPr>
      </a:lvl6pPr>
      <a:lvl7pPr marL="914400" algn="ctr" rtl="0" eaLnBrk="1" fontAlgn="base" hangingPunct="1">
        <a:spcBef>
          <a:spcPct val="0"/>
        </a:spcBef>
        <a:spcAft>
          <a:spcPct val="0"/>
        </a:spcAft>
        <a:defRPr sz="2800" b="1">
          <a:solidFill>
            <a:srgbClr val="501215"/>
          </a:solidFill>
          <a:latin typeface="Arial" charset="0"/>
          <a:ea typeface="ＭＳ Ｐゴシック" charset="0"/>
          <a:cs typeface="ＭＳ Ｐゴシック" charset="0"/>
        </a:defRPr>
      </a:lvl7pPr>
      <a:lvl8pPr marL="1371600" algn="ctr" rtl="0" eaLnBrk="1" fontAlgn="base" hangingPunct="1">
        <a:spcBef>
          <a:spcPct val="0"/>
        </a:spcBef>
        <a:spcAft>
          <a:spcPct val="0"/>
        </a:spcAft>
        <a:defRPr sz="2800" b="1">
          <a:solidFill>
            <a:srgbClr val="501215"/>
          </a:solidFill>
          <a:latin typeface="Arial" charset="0"/>
          <a:ea typeface="ＭＳ Ｐゴシック" charset="0"/>
          <a:cs typeface="ＭＳ Ｐゴシック" charset="0"/>
        </a:defRPr>
      </a:lvl8pPr>
      <a:lvl9pPr marL="1828800" algn="ctr" rtl="0" eaLnBrk="1" fontAlgn="base" hangingPunct="1">
        <a:spcBef>
          <a:spcPct val="0"/>
        </a:spcBef>
        <a:spcAft>
          <a:spcPct val="0"/>
        </a:spcAft>
        <a:defRPr sz="2800" b="1">
          <a:solidFill>
            <a:srgbClr val="501215"/>
          </a:solidFill>
          <a:latin typeface="Arial"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Font typeface="Wingdings" charset="0"/>
        <a:buChar char="v"/>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400">
          <a:solidFill>
            <a:schemeClr val="tx1"/>
          </a:solidFill>
          <a:latin typeface="+mn-lt"/>
          <a:ea typeface="+mn-ea"/>
        </a:defRPr>
      </a:lvl2pPr>
      <a:lvl3pPr marL="1143000" indent="-228600" algn="l" rtl="0" eaLnBrk="1" fontAlgn="base" hangingPunct="1">
        <a:spcBef>
          <a:spcPct val="20000"/>
        </a:spcBef>
        <a:spcAft>
          <a:spcPct val="0"/>
        </a:spcAft>
        <a:buChar char="•"/>
        <a:defRPr sz="1200">
          <a:solidFill>
            <a:schemeClr val="tx1"/>
          </a:solidFill>
          <a:latin typeface="+mn-lt"/>
          <a:ea typeface="+mn-ea"/>
        </a:defRPr>
      </a:lvl3pPr>
      <a:lvl4pPr marL="1600200" indent="-228600" algn="l" rtl="0" eaLnBrk="1" fontAlgn="base" hangingPunct="1">
        <a:spcBef>
          <a:spcPct val="20000"/>
        </a:spcBef>
        <a:spcAft>
          <a:spcPct val="0"/>
        </a:spcAft>
        <a:buChar char="–"/>
        <a:defRPr sz="1200">
          <a:solidFill>
            <a:schemeClr val="tx1"/>
          </a:solidFill>
          <a:latin typeface="+mn-lt"/>
          <a:ea typeface="+mn-ea"/>
        </a:defRPr>
      </a:lvl4pPr>
      <a:lvl5pPr marL="2057400" indent="-228600" algn="l" rtl="0" eaLnBrk="1" fontAlgn="base" hangingPunct="1">
        <a:spcBef>
          <a:spcPct val="20000"/>
        </a:spcBef>
        <a:spcAft>
          <a:spcPct val="0"/>
        </a:spcAft>
        <a:buChar char="»"/>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astlane.nsf.gov/grfp/Login.d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sfgrfp.org/" TargetMode="External"/><Relationship Id="rId3" Type="http://schemas.openxmlformats.org/officeDocument/2006/relationships/hyperlink" Target="http://www.nsf.gov/funding/pgm_summ.jsp?pims_id=620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hilkovitz@txstate.edu" TargetMode="External"/><Relationship Id="rId3" Type="http://schemas.openxmlformats.org/officeDocument/2006/relationships/hyperlink" Target="http://www.gradcollege.txstate.edu/funding_for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1371600" y="304800"/>
            <a:ext cx="6400800" cy="3810000"/>
          </a:xfrm>
        </p:spPr>
        <p:txBody>
          <a:bodyPr/>
          <a:lstStyle/>
          <a:p>
            <a:endParaRPr lang="en-US" dirty="0" smtClean="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r>
              <a:rPr lang="en-US" sz="3200" dirty="0" smtClean="0">
                <a:latin typeface="Arial" charset="0"/>
                <a:ea typeface="ＭＳ Ｐゴシック" charset="0"/>
                <a:cs typeface="ＭＳ Ｐゴシック" charset="0"/>
              </a:rPr>
              <a:t>Shop Talk: </a:t>
            </a:r>
          </a:p>
          <a:p>
            <a:r>
              <a:rPr lang="en-US" sz="3200" dirty="0" smtClean="0">
                <a:latin typeface="Arial" charset="0"/>
                <a:ea typeface="ＭＳ Ｐゴシック" charset="0"/>
                <a:cs typeface="ＭＳ Ｐゴシック" charset="0"/>
              </a:rPr>
              <a:t>NSF Fellowship Part I</a:t>
            </a:r>
          </a:p>
          <a:p>
            <a:endParaRPr lang="en-US" dirty="0" smtClean="0">
              <a:latin typeface="Arial" charset="0"/>
              <a:ea typeface="ＭＳ Ｐゴシック" charset="0"/>
              <a:cs typeface="ＭＳ Ｐゴシック" charset="0"/>
            </a:endParaRPr>
          </a:p>
          <a:p>
            <a:endParaRPr lang="en-US" dirty="0" smtClean="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Dr. Andrea Hilkovitz</a:t>
            </a:r>
          </a:p>
          <a:p>
            <a:r>
              <a:rPr lang="en-US" sz="2400" dirty="0" smtClean="0">
                <a:latin typeface="Arial" charset="0"/>
                <a:ea typeface="ＭＳ Ｐゴシック" charset="0"/>
                <a:cs typeface="ＭＳ Ｐゴシック" charset="0"/>
              </a:rPr>
              <a:t>The Graduate College</a:t>
            </a:r>
            <a:endParaRPr lang="en-US" sz="2400" dirty="0">
              <a:latin typeface="Arial" charset="0"/>
              <a:ea typeface="ＭＳ Ｐゴシック" charset="0"/>
              <a:cs typeface="ＭＳ Ｐゴシック" charset="0"/>
            </a:endParaRPr>
          </a:p>
          <a:p>
            <a:endParaRPr lang="en-US" dirty="0" smtClean="0">
              <a:latin typeface="Arial" charset="0"/>
              <a:ea typeface="ＭＳ Ｐゴシック" charset="0"/>
              <a:cs typeface="ＭＳ Ｐゴシック" charset="0"/>
            </a:endParaRPr>
          </a:p>
          <a:p>
            <a:endParaRPr lang="en-US" dirty="0" smtClean="0">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10</a:t>
            </a:fld>
            <a:endParaRPr lang="en-US" dirty="0"/>
          </a:p>
        </p:txBody>
      </p:sp>
      <p:sp>
        <p:nvSpPr>
          <p:cNvPr id="3" name="Title 2"/>
          <p:cNvSpPr>
            <a:spLocks noGrp="1"/>
          </p:cNvSpPr>
          <p:nvPr>
            <p:ph type="title"/>
          </p:nvPr>
        </p:nvSpPr>
        <p:spPr/>
        <p:txBody>
          <a:bodyPr/>
          <a:lstStyle/>
          <a:p>
            <a:r>
              <a:rPr lang="en-US" dirty="0" smtClean="0"/>
              <a:t>Graduate Students</a:t>
            </a:r>
            <a:endParaRPr lang="en-US" dirty="0"/>
          </a:p>
        </p:txBody>
      </p:sp>
      <p:sp>
        <p:nvSpPr>
          <p:cNvPr id="4" name="Text Placeholder 3"/>
          <p:cNvSpPr>
            <a:spLocks noGrp="1"/>
          </p:cNvSpPr>
          <p:nvPr>
            <p:ph type="body" sz="half" idx="2"/>
          </p:nvPr>
        </p:nvSpPr>
        <p:spPr/>
        <p:txBody>
          <a:bodyPr/>
          <a:lstStyle/>
          <a:p>
            <a:r>
              <a:rPr lang="en-US" sz="2000" dirty="0" smtClean="0"/>
              <a:t>Graduate students apply EITHER in the first year OR in the second year of graduate school.</a:t>
            </a:r>
          </a:p>
          <a:p>
            <a:endParaRPr lang="en-US" sz="1800" dirty="0"/>
          </a:p>
          <a:p>
            <a:pPr marL="342900" indent="-342900">
              <a:buFont typeface="Arial" panose="020B0604020202020204" pitchFamily="34" charset="0"/>
              <a:buChar char="•"/>
            </a:pPr>
            <a:r>
              <a:rPr lang="en-US" sz="1800" dirty="0" smtClean="0"/>
              <a:t>You are currently enrolled in an eligible graduate program, pursuing a research-based master’s or doctoral degree.</a:t>
            </a:r>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You have not completed more than 12 months of full-time graduate study as of August 1, 2016.</a:t>
            </a:r>
          </a:p>
          <a:p>
            <a:endParaRPr lang="en-US" sz="1800" dirty="0"/>
          </a:p>
          <a:p>
            <a:pPr marL="342900" indent="-342900">
              <a:buFont typeface="Arial" panose="020B0604020202020204" pitchFamily="34" charset="0"/>
              <a:buChar char="•"/>
            </a:pPr>
            <a:r>
              <a:rPr lang="en-US" sz="1800" dirty="0" smtClean="0"/>
              <a:t>You are a part-time student, and you have not completed more than 24 semester credit hours of graduate study.</a:t>
            </a:r>
            <a:endParaRPr lang="en-US" sz="1800" dirty="0"/>
          </a:p>
          <a:p>
            <a:endParaRPr lang="en-US" sz="1800" dirty="0"/>
          </a:p>
          <a:p>
            <a:pPr marL="342900" indent="-342900">
              <a:buFont typeface="Arial" panose="020B0604020202020204" pitchFamily="34" charset="0"/>
              <a:buChar char="•"/>
            </a:pPr>
            <a:r>
              <a:rPr lang="en-US" sz="1800" dirty="0"/>
              <a:t>You have not earned a previous graduate degree (MA/MS</a:t>
            </a:r>
            <a:r>
              <a:rPr lang="en-US" sz="1800" dirty="0" smtClean="0"/>
              <a:t>), or you have had an interruption of at least 2 consecutive years.</a:t>
            </a:r>
            <a:endParaRPr lang="en-US" sz="1800" dirty="0"/>
          </a:p>
          <a:p>
            <a:endParaRPr lang="en-US" sz="18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346816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11</a:t>
            </a:fld>
            <a:endParaRPr lang="en-US" dirty="0"/>
          </a:p>
        </p:txBody>
      </p:sp>
      <p:sp>
        <p:nvSpPr>
          <p:cNvPr id="3" name="Title 2"/>
          <p:cNvSpPr>
            <a:spLocks noGrp="1"/>
          </p:cNvSpPr>
          <p:nvPr>
            <p:ph type="title"/>
          </p:nvPr>
        </p:nvSpPr>
        <p:spPr/>
        <p:txBody>
          <a:bodyPr/>
          <a:lstStyle/>
          <a:p>
            <a:r>
              <a:rPr lang="en-US" dirty="0" smtClean="0"/>
              <a:t>Field of Study Requirement</a:t>
            </a:r>
            <a:endParaRPr lang="en-US" dirty="0"/>
          </a:p>
        </p:txBody>
      </p:sp>
      <p:sp>
        <p:nvSpPr>
          <p:cNvPr id="4" name="Text Placeholder 3"/>
          <p:cNvSpPr>
            <a:spLocks noGrp="1"/>
          </p:cNvSpPr>
          <p:nvPr>
            <p:ph type="body" sz="half" idx="2"/>
          </p:nvPr>
        </p:nvSpPr>
        <p:spPr/>
        <p:txBody>
          <a:bodyPr/>
          <a:lstStyle/>
          <a:p>
            <a:r>
              <a:rPr lang="en-US" sz="2000" dirty="0" smtClean="0"/>
              <a:t>The following programs and areas of study are ineligible:</a:t>
            </a:r>
          </a:p>
          <a:p>
            <a:endParaRPr lang="en-US" sz="2000" dirty="0" smtClean="0"/>
          </a:p>
          <a:p>
            <a:pPr marL="342900" indent="-342900">
              <a:buFont typeface="Arial" panose="020B0604020202020204" pitchFamily="34" charset="0"/>
              <a:buChar char="•"/>
            </a:pPr>
            <a:r>
              <a:rPr lang="en-US" sz="1800" dirty="0" smtClean="0"/>
              <a:t>practice-oriented professional degree programs, such as medical, law, business, physical therapy, and social work  (MD, DDS, JD, MBA, DPT, MSW, MPH; also MD/PhD)</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smtClean="0"/>
              <a:t>clinical practice or patient-oriented degree programs, such as nursing, counseling, and health services research</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b</a:t>
            </a:r>
            <a:r>
              <a:rPr lang="en-US" sz="1800" dirty="0" smtClean="0"/>
              <a:t>iomedical research and research using animal models of disease (etiology, pharmacology, epidemiology)</a:t>
            </a:r>
            <a:endParaRPr lang="en-US" sz="1800" dirty="0"/>
          </a:p>
          <a:p>
            <a:pPr marL="342900" indent="-342900">
              <a:buFont typeface="Arial" panose="020B0604020202020204" pitchFamily="34" charset="0"/>
              <a:buChar char="•"/>
            </a:pPr>
            <a:endParaRPr lang="en-US" sz="1800" dirty="0" smtClean="0"/>
          </a:p>
          <a:p>
            <a:pPr marL="914400" indent="-457200">
              <a:buFont typeface="Wingdings" panose="05000000000000000000" pitchFamily="2" charset="2"/>
              <a:buChar char="Ø"/>
            </a:pPr>
            <a:r>
              <a:rPr lang="en-US" sz="1800" dirty="0" smtClean="0"/>
              <a:t>Exception: biomedical engineering</a:t>
            </a:r>
            <a:r>
              <a:rPr lang="en-US" sz="1800" dirty="0"/>
              <a:t>	</a:t>
            </a:r>
            <a:endParaRPr lang="en-US" sz="1800" dirty="0" smtClean="0"/>
          </a:p>
          <a:p>
            <a:pPr marL="914400" indent="-457200">
              <a:buFont typeface="Wingdings" panose="05000000000000000000" pitchFamily="2" charset="2"/>
              <a:buChar char="Ø"/>
            </a:pPr>
            <a:endParaRPr lang="en-US" sz="1800" dirty="0"/>
          </a:p>
          <a:p>
            <a:pPr marL="457200"/>
            <a:endParaRPr lang="en-US" sz="1800" dirty="0" smtClean="0"/>
          </a:p>
        </p:txBody>
      </p:sp>
    </p:spTree>
    <p:extLst>
      <p:ext uri="{BB962C8B-B14F-4D97-AF65-F5344CB8AC3E}">
        <p14:creationId xmlns:p14="http://schemas.microsoft.com/office/powerpoint/2010/main" val="430532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12</a:t>
            </a:fld>
            <a:endParaRPr lang="en-US" dirty="0"/>
          </a:p>
        </p:txBody>
      </p:sp>
      <p:sp>
        <p:nvSpPr>
          <p:cNvPr id="3" name="Title 2"/>
          <p:cNvSpPr>
            <a:spLocks noGrp="1"/>
          </p:cNvSpPr>
          <p:nvPr>
            <p:ph type="title"/>
          </p:nvPr>
        </p:nvSpPr>
        <p:spPr/>
        <p:txBody>
          <a:bodyPr/>
          <a:lstStyle/>
          <a:p>
            <a:r>
              <a:rPr lang="en-US" dirty="0" smtClean="0"/>
              <a:t>New Rule: Number of Applications</a:t>
            </a:r>
            <a:endParaRPr lang="en-US" dirty="0"/>
          </a:p>
        </p:txBody>
      </p:sp>
      <p:sp>
        <p:nvSpPr>
          <p:cNvPr id="4" name="Text Placeholder 3"/>
          <p:cNvSpPr>
            <a:spLocks noGrp="1"/>
          </p:cNvSpPr>
          <p:nvPr>
            <p:ph type="body" sz="half" idx="2"/>
          </p:nvPr>
        </p:nvSpPr>
        <p:spPr/>
        <p:txBody>
          <a:bodyPr/>
          <a:lstStyle/>
          <a:p>
            <a:r>
              <a:rPr lang="en-US" sz="2000" dirty="0" smtClean="0"/>
              <a:t>Effective as of the 2017 competition (Fall 2016 deadlines), graduate students are limited to only one application.</a:t>
            </a:r>
          </a:p>
          <a:p>
            <a:endParaRPr lang="en-US" sz="2000" dirty="0" smtClean="0"/>
          </a:p>
          <a:p>
            <a:pPr marL="342900" indent="-342900">
              <a:buFont typeface="Arial" panose="020B0604020202020204" pitchFamily="34" charset="0"/>
              <a:buChar char="•"/>
            </a:pPr>
            <a:r>
              <a:rPr lang="en-US" sz="1800" dirty="0" smtClean="0"/>
              <a:t>Rule does not affect undergraduates students. You may still apply as an undergraduate and/or post-bac student and apply again as a graduate student if you are not awarded a GRFP.</a:t>
            </a:r>
          </a:p>
          <a:p>
            <a:pPr marL="342900" indent="-342900">
              <a:buFont typeface="Arial" panose="020B0604020202020204" pitchFamily="34" charset="0"/>
              <a:buChar char="•"/>
            </a:pPr>
            <a:endParaRPr lang="en-US" sz="1800" dirty="0"/>
          </a:p>
          <a:p>
            <a:pPr marL="800100" lvl="1" indent="-342900">
              <a:buFont typeface="Wingdings" panose="05000000000000000000" pitchFamily="2" charset="2"/>
              <a:buChar char="Ø"/>
            </a:pPr>
            <a:r>
              <a:rPr lang="en-US" sz="1600" dirty="0" smtClean="0"/>
              <a:t>The purpose is to recruit diverse cohorts; the undergraduate population in STEM is more diverse than graduate population.</a:t>
            </a:r>
          </a:p>
          <a:p>
            <a:pPr marL="800100" lvl="1" indent="-342900">
              <a:buFont typeface="Wingdings" panose="05000000000000000000" pitchFamily="2" charset="2"/>
              <a:buChar char="Ø"/>
            </a:pPr>
            <a:endParaRPr lang="en-US" sz="1600" dirty="0"/>
          </a:p>
          <a:p>
            <a:pPr marL="800100" lvl="1" indent="-342900">
              <a:buFont typeface="Wingdings" panose="05000000000000000000" pitchFamily="2" charset="2"/>
              <a:buChar char="Ø"/>
            </a:pPr>
            <a:r>
              <a:rPr lang="en-US" sz="1600" dirty="0" smtClean="0"/>
              <a:t>Undergraduate applications have fallen from 41% to 25% of the applicant pool since 2001. </a:t>
            </a:r>
          </a:p>
          <a:p>
            <a:endParaRPr lang="en-US" sz="1800" dirty="0"/>
          </a:p>
          <a:p>
            <a:pPr marL="342900" indent="-342900">
              <a:buFont typeface="Arial" panose="020B0604020202020204" pitchFamily="34" charset="0"/>
              <a:buChar char="•"/>
            </a:pPr>
            <a:r>
              <a:rPr lang="en-US" sz="1800" dirty="0" smtClean="0"/>
              <a:t>Graduate students should consult with their advisors about the timing of their applications to determine in which year to apply.</a:t>
            </a:r>
            <a:endParaRPr lang="en-US" sz="1800" dirty="0"/>
          </a:p>
          <a:p>
            <a:pPr marL="457200"/>
            <a:endParaRPr lang="en-US" sz="1800" dirty="0" smtClean="0"/>
          </a:p>
        </p:txBody>
      </p:sp>
    </p:spTree>
    <p:extLst>
      <p:ext uri="{BB962C8B-B14F-4D97-AF65-F5344CB8AC3E}">
        <p14:creationId xmlns:p14="http://schemas.microsoft.com/office/powerpoint/2010/main" val="1341086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13</a:t>
            </a:fld>
            <a:endParaRPr lang="en-US" dirty="0"/>
          </a:p>
        </p:txBody>
      </p:sp>
      <p:sp>
        <p:nvSpPr>
          <p:cNvPr id="3" name="Title 2"/>
          <p:cNvSpPr>
            <a:spLocks noGrp="1"/>
          </p:cNvSpPr>
          <p:nvPr>
            <p:ph type="title"/>
          </p:nvPr>
        </p:nvSpPr>
        <p:spPr/>
        <p:txBody>
          <a:bodyPr/>
          <a:lstStyle/>
          <a:p>
            <a:r>
              <a:rPr lang="en-US" dirty="0" smtClean="0"/>
              <a:t>Supported Fields of Study</a:t>
            </a:r>
            <a:endParaRPr lang="en-US" dirty="0"/>
          </a:p>
        </p:txBody>
      </p:sp>
      <p:sp>
        <p:nvSpPr>
          <p:cNvPr id="4" name="Text Placeholder 3"/>
          <p:cNvSpPr>
            <a:spLocks noGrp="1"/>
          </p:cNvSpPr>
          <p:nvPr>
            <p:ph type="body" sz="half" idx="2"/>
          </p:nvPr>
        </p:nvSpPr>
        <p:spPr/>
        <p:txBody>
          <a:bodyPr/>
          <a:lstStyle/>
          <a:p>
            <a:pPr marL="342900" indent="-342900">
              <a:buFont typeface="Arial" panose="020B0604020202020204" pitchFamily="34" charset="0"/>
              <a:buChar char="•"/>
            </a:pPr>
            <a:r>
              <a:rPr lang="en-US" sz="2000" dirty="0" smtClean="0"/>
              <a:t>Science, Technology, Engineering, and Mathematics</a:t>
            </a:r>
          </a:p>
          <a:p>
            <a:r>
              <a:rPr lang="en-US" sz="2000" dirty="0" smtClean="0"/>
              <a:t>	</a:t>
            </a:r>
            <a:r>
              <a:rPr lang="en-US" sz="1800" dirty="0" smtClean="0"/>
              <a:t>Chemistry</a:t>
            </a:r>
          </a:p>
          <a:p>
            <a:r>
              <a:rPr lang="en-US" sz="1800" dirty="0"/>
              <a:t>	</a:t>
            </a:r>
            <a:r>
              <a:rPr lang="en-US" sz="1800" dirty="0" smtClean="0"/>
              <a:t>Computer and Information Sciences and Engineering</a:t>
            </a:r>
          </a:p>
          <a:p>
            <a:r>
              <a:rPr lang="en-US" sz="1800" dirty="0"/>
              <a:t>	</a:t>
            </a:r>
            <a:r>
              <a:rPr lang="en-US" sz="1800" dirty="0" smtClean="0"/>
              <a:t>Engineering </a:t>
            </a:r>
          </a:p>
          <a:p>
            <a:r>
              <a:rPr lang="en-US" sz="1800" dirty="0"/>
              <a:t>	</a:t>
            </a:r>
            <a:r>
              <a:rPr lang="en-US" sz="1800" dirty="0" smtClean="0"/>
              <a:t>Geosciences</a:t>
            </a:r>
          </a:p>
          <a:p>
            <a:r>
              <a:rPr lang="en-US" sz="1800" dirty="0"/>
              <a:t>	</a:t>
            </a:r>
            <a:r>
              <a:rPr lang="en-US" sz="1800" dirty="0" smtClean="0"/>
              <a:t>Life Sciences (Biology, Biochemistry, Ecology)</a:t>
            </a:r>
          </a:p>
          <a:p>
            <a:r>
              <a:rPr lang="en-US" sz="1800" dirty="0"/>
              <a:t>	</a:t>
            </a:r>
            <a:r>
              <a:rPr lang="en-US" sz="1800" dirty="0" smtClean="0"/>
              <a:t>Materials Research</a:t>
            </a:r>
          </a:p>
          <a:p>
            <a:r>
              <a:rPr lang="en-US" sz="1800" dirty="0"/>
              <a:t>	</a:t>
            </a:r>
            <a:r>
              <a:rPr lang="en-US" sz="1800" dirty="0" smtClean="0"/>
              <a:t>Mathematical Sciences</a:t>
            </a:r>
          </a:p>
          <a:p>
            <a:r>
              <a:rPr lang="en-US" sz="1800" dirty="0"/>
              <a:t>	</a:t>
            </a:r>
            <a:r>
              <a:rPr lang="en-US" sz="1800" dirty="0" smtClean="0"/>
              <a:t>Physics and Astronomy</a:t>
            </a:r>
          </a:p>
          <a:p>
            <a:r>
              <a:rPr lang="en-US" sz="1800" dirty="0"/>
              <a:t>	</a:t>
            </a:r>
            <a:r>
              <a:rPr lang="en-US" sz="1800" dirty="0" smtClean="0"/>
              <a:t>Psychology</a:t>
            </a:r>
          </a:p>
          <a:p>
            <a:endParaRPr lang="en-US" sz="1600" dirty="0"/>
          </a:p>
          <a:p>
            <a:pPr marL="342900" indent="-342900">
              <a:buFont typeface="Arial" panose="020B0604020202020204" pitchFamily="34" charset="0"/>
              <a:buChar char="•"/>
            </a:pPr>
            <a:r>
              <a:rPr lang="en-US" sz="2000" dirty="0" smtClean="0"/>
              <a:t>STEM Education</a:t>
            </a:r>
          </a:p>
          <a:p>
            <a:pPr lvl="1"/>
            <a:r>
              <a:rPr lang="en-US" sz="1600" dirty="0"/>
              <a:t>	</a:t>
            </a:r>
            <a:r>
              <a:rPr lang="en-US" sz="1800" dirty="0" smtClean="0"/>
              <a:t>Science Education</a:t>
            </a:r>
          </a:p>
          <a:p>
            <a:pPr lvl="1"/>
            <a:r>
              <a:rPr lang="en-US" sz="1800" dirty="0"/>
              <a:t>	</a:t>
            </a:r>
            <a:r>
              <a:rPr lang="en-US" sz="1800" dirty="0" smtClean="0"/>
              <a:t>Mathematics Education </a:t>
            </a:r>
            <a:endParaRPr lang="en-US" sz="18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808204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14</a:t>
            </a:fld>
            <a:endParaRPr lang="en-US" dirty="0"/>
          </a:p>
        </p:txBody>
      </p:sp>
      <p:sp>
        <p:nvSpPr>
          <p:cNvPr id="3" name="Title 2"/>
          <p:cNvSpPr>
            <a:spLocks noGrp="1"/>
          </p:cNvSpPr>
          <p:nvPr>
            <p:ph type="title"/>
          </p:nvPr>
        </p:nvSpPr>
        <p:spPr/>
        <p:txBody>
          <a:bodyPr/>
          <a:lstStyle/>
          <a:p>
            <a:r>
              <a:rPr lang="en-US" dirty="0" smtClean="0"/>
              <a:t>Supported Fields of Study</a:t>
            </a:r>
            <a:endParaRPr lang="en-US" dirty="0"/>
          </a:p>
        </p:txBody>
      </p:sp>
      <p:sp>
        <p:nvSpPr>
          <p:cNvPr id="4" name="Text Placeholder 3"/>
          <p:cNvSpPr>
            <a:spLocks noGrp="1"/>
          </p:cNvSpPr>
          <p:nvPr>
            <p:ph type="body" sz="half" idx="2"/>
          </p:nvPr>
        </p:nvSpPr>
        <p:spPr>
          <a:xfrm>
            <a:off x="1752600" y="1828801"/>
            <a:ext cx="6934200" cy="4724400"/>
          </a:xfrm>
        </p:spPr>
        <p:txBody>
          <a:bodyPr/>
          <a:lstStyle/>
          <a:p>
            <a:pPr marL="342900" indent="-342900">
              <a:buFont typeface="Arial" panose="020B0604020202020204" pitchFamily="34" charset="0"/>
              <a:buChar char="•"/>
            </a:pPr>
            <a:r>
              <a:rPr lang="en-US" sz="2000" dirty="0" smtClean="0"/>
              <a:t>Social Sciences</a:t>
            </a:r>
          </a:p>
          <a:p>
            <a:r>
              <a:rPr lang="en-US" sz="2000" dirty="0" smtClean="0"/>
              <a:t>	</a:t>
            </a:r>
            <a:r>
              <a:rPr lang="en-US" sz="1800" dirty="0" smtClean="0"/>
              <a:t>Anthropology </a:t>
            </a:r>
          </a:p>
          <a:p>
            <a:r>
              <a:rPr lang="en-US" sz="1800" dirty="0"/>
              <a:t>	</a:t>
            </a:r>
            <a:r>
              <a:rPr lang="en-US" sz="1800" dirty="0" smtClean="0"/>
              <a:t>Archaeology</a:t>
            </a:r>
          </a:p>
          <a:p>
            <a:r>
              <a:rPr lang="en-US" sz="1800" dirty="0"/>
              <a:t>	</a:t>
            </a:r>
            <a:r>
              <a:rPr lang="en-US" sz="1800" dirty="0" smtClean="0"/>
              <a:t>Communications</a:t>
            </a:r>
          </a:p>
          <a:p>
            <a:r>
              <a:rPr lang="en-US" sz="1800" dirty="0"/>
              <a:t>	</a:t>
            </a:r>
            <a:r>
              <a:rPr lang="en-US" sz="1800" dirty="0" smtClean="0"/>
              <a:t>Economics</a:t>
            </a:r>
          </a:p>
          <a:p>
            <a:r>
              <a:rPr lang="en-US" sz="1800" dirty="0"/>
              <a:t>	</a:t>
            </a:r>
            <a:r>
              <a:rPr lang="en-US" sz="1800" dirty="0" smtClean="0"/>
              <a:t>Geography</a:t>
            </a:r>
          </a:p>
          <a:p>
            <a:r>
              <a:rPr lang="en-US" sz="1800" dirty="0" smtClean="0"/>
              <a:t>	History/Philosophy of Science (not History or Philosophy)</a:t>
            </a:r>
          </a:p>
          <a:p>
            <a:r>
              <a:rPr lang="en-US" sz="1800" dirty="0"/>
              <a:t>	</a:t>
            </a:r>
            <a:r>
              <a:rPr lang="en-US" sz="1800" dirty="0" smtClean="0"/>
              <a:t>International Relations</a:t>
            </a:r>
          </a:p>
          <a:p>
            <a:r>
              <a:rPr lang="en-US" sz="1800" dirty="0"/>
              <a:t>	</a:t>
            </a:r>
            <a:r>
              <a:rPr lang="en-US" sz="1800" dirty="0" smtClean="0"/>
              <a:t>Linguistics</a:t>
            </a:r>
          </a:p>
          <a:p>
            <a:r>
              <a:rPr lang="en-US" sz="1800" dirty="0"/>
              <a:t>	</a:t>
            </a:r>
            <a:r>
              <a:rPr lang="en-US" sz="1800" dirty="0" smtClean="0"/>
              <a:t>Political Science</a:t>
            </a:r>
          </a:p>
          <a:p>
            <a:r>
              <a:rPr lang="en-US" sz="1800" dirty="0"/>
              <a:t>	</a:t>
            </a:r>
            <a:r>
              <a:rPr lang="en-US" sz="1800" dirty="0" smtClean="0"/>
              <a:t>Public Policy</a:t>
            </a:r>
          </a:p>
          <a:p>
            <a:r>
              <a:rPr lang="en-US" sz="1800" dirty="0"/>
              <a:t>	</a:t>
            </a:r>
            <a:r>
              <a:rPr lang="en-US" sz="1800" dirty="0" smtClean="0"/>
              <a:t>Sociology</a:t>
            </a:r>
          </a:p>
          <a:p>
            <a:r>
              <a:rPr lang="en-US" sz="1800" dirty="0"/>
              <a:t>	</a:t>
            </a:r>
            <a:endParaRPr lang="en-US" sz="1800" dirty="0" smtClean="0"/>
          </a:p>
          <a:p>
            <a:pPr marL="800100" lvl="1" indent="-342900">
              <a:buFont typeface="Wingdings" panose="05000000000000000000" pitchFamily="2" charset="2"/>
              <a:buChar char="Ø"/>
            </a:pPr>
            <a:r>
              <a:rPr lang="en-US" sz="1800" dirty="0" smtClean="0"/>
              <a:t>Education is not supported, except for STEM education</a:t>
            </a:r>
            <a:endParaRPr lang="en-US" sz="1800" dirty="0"/>
          </a:p>
        </p:txBody>
      </p:sp>
    </p:spTree>
    <p:extLst>
      <p:ext uri="{BB962C8B-B14F-4D97-AF65-F5344CB8AC3E}">
        <p14:creationId xmlns:p14="http://schemas.microsoft.com/office/powerpoint/2010/main" val="2219683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15</a:t>
            </a:fld>
            <a:endParaRPr lang="en-US" dirty="0"/>
          </a:p>
        </p:txBody>
      </p:sp>
      <p:sp>
        <p:nvSpPr>
          <p:cNvPr id="3" name="Title 2"/>
          <p:cNvSpPr>
            <a:spLocks noGrp="1"/>
          </p:cNvSpPr>
          <p:nvPr>
            <p:ph type="title"/>
          </p:nvPr>
        </p:nvSpPr>
        <p:spPr/>
        <p:txBody>
          <a:bodyPr/>
          <a:lstStyle/>
          <a:p>
            <a:r>
              <a:rPr lang="en-US" dirty="0" smtClean="0"/>
              <a:t>Application Components</a:t>
            </a:r>
            <a:endParaRPr lang="en-US" dirty="0"/>
          </a:p>
        </p:txBody>
      </p:sp>
      <p:sp>
        <p:nvSpPr>
          <p:cNvPr id="4" name="Text Placeholder 3"/>
          <p:cNvSpPr>
            <a:spLocks noGrp="1"/>
          </p:cNvSpPr>
          <p:nvPr>
            <p:ph type="body" sz="half" idx="2"/>
          </p:nvPr>
        </p:nvSpPr>
        <p:spPr>
          <a:xfrm>
            <a:off x="1752600" y="1828801"/>
            <a:ext cx="7239000" cy="4724400"/>
          </a:xfrm>
        </p:spPr>
        <p:txBody>
          <a:bodyPr/>
          <a:lstStyle/>
          <a:p>
            <a:pPr>
              <a:spcAft>
                <a:spcPts val="0"/>
              </a:spcAft>
            </a:pPr>
            <a:r>
              <a:rPr lang="en-US" sz="2000" dirty="0" smtClean="0"/>
              <a:t>Application form (online):</a:t>
            </a:r>
          </a:p>
          <a:p>
            <a:pPr>
              <a:spcAft>
                <a:spcPts val="0"/>
              </a:spcAft>
            </a:pPr>
            <a:r>
              <a:rPr lang="en-US" sz="1800" dirty="0"/>
              <a:t>	</a:t>
            </a:r>
            <a:r>
              <a:rPr lang="en-US" sz="1800" dirty="0" smtClean="0"/>
              <a:t>Personal Information</a:t>
            </a:r>
          </a:p>
          <a:p>
            <a:pPr>
              <a:spcAft>
                <a:spcPts val="0"/>
              </a:spcAft>
            </a:pPr>
            <a:r>
              <a:rPr lang="en-US" sz="1800" dirty="0"/>
              <a:t>	</a:t>
            </a:r>
            <a:r>
              <a:rPr lang="en-US" sz="1800" dirty="0" smtClean="0"/>
              <a:t>Education and Work Experience</a:t>
            </a:r>
          </a:p>
          <a:p>
            <a:pPr>
              <a:spcAft>
                <a:spcPts val="0"/>
              </a:spcAft>
            </a:pPr>
            <a:r>
              <a:rPr lang="en-US" sz="1800" dirty="0"/>
              <a:t>	</a:t>
            </a:r>
            <a:r>
              <a:rPr lang="en-US" sz="1800" dirty="0" smtClean="0"/>
              <a:t>Academic Honors, Publications, and Presentations</a:t>
            </a:r>
          </a:p>
          <a:p>
            <a:pPr>
              <a:spcAft>
                <a:spcPts val="0"/>
              </a:spcAft>
            </a:pPr>
            <a:r>
              <a:rPr lang="en-US" sz="1800" dirty="0" smtClean="0"/>
              <a:t>	Proposed Field of Study and Graduate School</a:t>
            </a:r>
          </a:p>
          <a:p>
            <a:pPr>
              <a:spcAft>
                <a:spcPts val="0"/>
              </a:spcAft>
            </a:pPr>
            <a:endParaRPr lang="en-US" sz="1200" dirty="0"/>
          </a:p>
          <a:p>
            <a:pPr>
              <a:spcAft>
                <a:spcPts val="0"/>
              </a:spcAft>
            </a:pPr>
            <a:r>
              <a:rPr lang="en-US" sz="2000" dirty="0" smtClean="0"/>
              <a:t>Electronic transcripts </a:t>
            </a:r>
            <a:r>
              <a:rPr lang="en-US" sz="1800" dirty="0" smtClean="0"/>
              <a:t>– undergraduate and graduate transcripts</a:t>
            </a:r>
            <a:endParaRPr lang="en-US" sz="1800" dirty="0"/>
          </a:p>
          <a:p>
            <a:pPr>
              <a:spcAft>
                <a:spcPts val="0"/>
              </a:spcAft>
            </a:pPr>
            <a:r>
              <a:rPr lang="en-US" sz="1200" dirty="0" smtClean="0"/>
              <a:t>	</a:t>
            </a:r>
            <a:endParaRPr lang="en-US" sz="1200" dirty="0"/>
          </a:p>
          <a:p>
            <a:pPr>
              <a:spcAft>
                <a:spcPts val="0"/>
              </a:spcAft>
            </a:pPr>
            <a:r>
              <a:rPr lang="en-US" sz="2000" dirty="0" smtClean="0"/>
              <a:t>References (3) – due Thursday, November 3 by 5 p.m. EST</a:t>
            </a:r>
          </a:p>
          <a:p>
            <a:pPr>
              <a:spcAft>
                <a:spcPts val="0"/>
              </a:spcAft>
            </a:pPr>
            <a:r>
              <a:rPr lang="en-US" sz="2000" dirty="0"/>
              <a:t>	</a:t>
            </a:r>
            <a:r>
              <a:rPr lang="en-US" sz="1800" dirty="0" smtClean="0"/>
              <a:t>Names and email addresses of letter writers</a:t>
            </a:r>
          </a:p>
          <a:p>
            <a:pPr>
              <a:spcAft>
                <a:spcPts val="0"/>
              </a:spcAft>
            </a:pPr>
            <a:endParaRPr lang="en-US" sz="1200" dirty="0" smtClean="0"/>
          </a:p>
          <a:p>
            <a:pPr>
              <a:spcAft>
                <a:spcPts val="0"/>
              </a:spcAft>
            </a:pPr>
            <a:r>
              <a:rPr lang="en-US" sz="2000" dirty="0" smtClean="0"/>
              <a:t>Two statements:</a:t>
            </a:r>
          </a:p>
          <a:p>
            <a:pPr>
              <a:spcAft>
                <a:spcPts val="0"/>
              </a:spcAft>
            </a:pPr>
            <a:r>
              <a:rPr lang="en-US" sz="2000" dirty="0"/>
              <a:t>	</a:t>
            </a:r>
            <a:r>
              <a:rPr lang="en-US" sz="1800" dirty="0" smtClean="0"/>
              <a:t>Personal, Relevant Background and Future Goals (3 pages)</a:t>
            </a:r>
          </a:p>
          <a:p>
            <a:pPr>
              <a:spcAft>
                <a:spcPts val="0"/>
              </a:spcAft>
            </a:pPr>
            <a:r>
              <a:rPr lang="en-US" sz="1800" dirty="0"/>
              <a:t>	</a:t>
            </a:r>
            <a:r>
              <a:rPr lang="en-US" sz="1800" dirty="0" smtClean="0"/>
              <a:t>Graduate Research Plan (2 pages)</a:t>
            </a:r>
          </a:p>
        </p:txBody>
      </p:sp>
    </p:spTree>
    <p:extLst>
      <p:ext uri="{BB962C8B-B14F-4D97-AF65-F5344CB8AC3E}">
        <p14:creationId xmlns:p14="http://schemas.microsoft.com/office/powerpoint/2010/main" val="4075205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16</a:t>
            </a:fld>
            <a:endParaRPr lang="en-US" dirty="0"/>
          </a:p>
        </p:txBody>
      </p:sp>
      <p:sp>
        <p:nvSpPr>
          <p:cNvPr id="3" name="Title 2"/>
          <p:cNvSpPr>
            <a:spLocks noGrp="1"/>
          </p:cNvSpPr>
          <p:nvPr>
            <p:ph type="title"/>
          </p:nvPr>
        </p:nvSpPr>
        <p:spPr/>
        <p:txBody>
          <a:bodyPr/>
          <a:lstStyle/>
          <a:p>
            <a:r>
              <a:rPr lang="en-US" dirty="0" smtClean="0"/>
              <a:t>Required Statements</a:t>
            </a:r>
            <a:endParaRPr lang="en-US" dirty="0"/>
          </a:p>
        </p:txBody>
      </p:sp>
      <p:sp>
        <p:nvSpPr>
          <p:cNvPr id="4" name="Text Placeholder 3"/>
          <p:cNvSpPr>
            <a:spLocks noGrp="1"/>
          </p:cNvSpPr>
          <p:nvPr>
            <p:ph type="body" sz="half" idx="2"/>
          </p:nvPr>
        </p:nvSpPr>
        <p:spPr>
          <a:xfrm>
            <a:off x="1752600" y="1828801"/>
            <a:ext cx="7239000" cy="4724400"/>
          </a:xfrm>
        </p:spPr>
        <p:txBody>
          <a:bodyPr/>
          <a:lstStyle/>
          <a:p>
            <a:pPr>
              <a:spcAft>
                <a:spcPts val="0"/>
              </a:spcAft>
            </a:pPr>
            <a:r>
              <a:rPr lang="en-US" sz="2000" dirty="0" smtClean="0"/>
              <a:t>Personal, Relevant Background and Future Goals (3 pages):</a:t>
            </a:r>
          </a:p>
          <a:p>
            <a:pPr>
              <a:spcAft>
                <a:spcPts val="0"/>
              </a:spcAft>
            </a:pPr>
            <a:r>
              <a:rPr lang="en-US" sz="1800" dirty="0" smtClean="0"/>
              <a:t>Please outline your educational and professional development plans and career goals. How do you envision graduate school preparing you for a career that allows you to contribute to expanding scientific understanding as well as broadly benefit society? Describe your personal, educational, and/or professional experiences that motivate your decision to pursue advanced study. Include specific examples…Present a concise description of the activities, highlight the results…Specify your role (independent, team, etc.).</a:t>
            </a:r>
            <a:endParaRPr lang="en-US" sz="1800" dirty="0"/>
          </a:p>
          <a:p>
            <a:pPr>
              <a:spcAft>
                <a:spcPts val="0"/>
              </a:spcAft>
            </a:pPr>
            <a:endParaRPr lang="en-US" sz="2000" dirty="0" smtClean="0"/>
          </a:p>
          <a:p>
            <a:pPr>
              <a:spcAft>
                <a:spcPts val="0"/>
              </a:spcAft>
            </a:pPr>
            <a:r>
              <a:rPr lang="en-US" sz="2000" dirty="0" smtClean="0"/>
              <a:t>Graduate Research Plan (2 pages):</a:t>
            </a:r>
          </a:p>
          <a:p>
            <a:pPr>
              <a:spcAft>
                <a:spcPts val="0"/>
              </a:spcAft>
            </a:pPr>
            <a:r>
              <a:rPr lang="en-US" sz="1800" dirty="0" smtClean="0"/>
              <a:t>Present an original research topic that you would like to pursue in graduate school. Describe the research idea, your general approach…Address the potential of the research to advance knowledge and understanding within science as well as the potential for broader impacts on society.</a:t>
            </a:r>
          </a:p>
        </p:txBody>
      </p:sp>
    </p:spTree>
    <p:extLst>
      <p:ext uri="{BB962C8B-B14F-4D97-AF65-F5344CB8AC3E}">
        <p14:creationId xmlns:p14="http://schemas.microsoft.com/office/powerpoint/2010/main" val="2037066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17</a:t>
            </a:fld>
            <a:endParaRPr lang="en-US" dirty="0"/>
          </a:p>
        </p:txBody>
      </p:sp>
      <p:sp>
        <p:nvSpPr>
          <p:cNvPr id="3" name="Title 2"/>
          <p:cNvSpPr>
            <a:spLocks noGrp="1"/>
          </p:cNvSpPr>
          <p:nvPr>
            <p:ph type="title"/>
          </p:nvPr>
        </p:nvSpPr>
        <p:spPr/>
        <p:txBody>
          <a:bodyPr/>
          <a:lstStyle/>
          <a:p>
            <a:r>
              <a:rPr lang="en-US" dirty="0" smtClean="0"/>
              <a:t>Application Instructions</a:t>
            </a:r>
            <a:endParaRPr lang="en-US" dirty="0"/>
          </a:p>
        </p:txBody>
      </p:sp>
      <p:sp>
        <p:nvSpPr>
          <p:cNvPr id="4" name="Text Placeholder 3"/>
          <p:cNvSpPr>
            <a:spLocks noGrp="1"/>
          </p:cNvSpPr>
          <p:nvPr>
            <p:ph type="body" sz="half" idx="2"/>
          </p:nvPr>
        </p:nvSpPr>
        <p:spPr/>
        <p:txBody>
          <a:bodyPr/>
          <a:lstStyle/>
          <a:p>
            <a:r>
              <a:rPr lang="en-US" sz="2000" dirty="0" smtClean="0"/>
              <a:t>Applications (including references) must be submitted electronically using the NSF FastLane GRFP Module</a:t>
            </a:r>
            <a:r>
              <a:rPr lang="en-US" sz="2000" dirty="0"/>
              <a:t>: </a:t>
            </a:r>
            <a:r>
              <a:rPr lang="en-US" sz="2000" dirty="0">
                <a:hlinkClick r:id="rId2"/>
              </a:rPr>
              <a:t>https://</a:t>
            </a:r>
            <a:r>
              <a:rPr lang="en-US" sz="2000" dirty="0" smtClean="0">
                <a:hlinkClick r:id="rId2"/>
              </a:rPr>
              <a:t>www.fastlane.nsf.gov/grfp/Login.do</a:t>
            </a:r>
            <a:endParaRPr lang="en-US" sz="2000" dirty="0" smtClean="0"/>
          </a:p>
          <a:p>
            <a:endParaRPr lang="en-US" sz="1200" dirty="0" smtClean="0"/>
          </a:p>
          <a:p>
            <a:pPr>
              <a:spcAft>
                <a:spcPts val="0"/>
              </a:spcAft>
            </a:pPr>
            <a:r>
              <a:rPr lang="en-US" sz="1800" dirty="0" smtClean="0"/>
              <a:t>Guidelines for two statements:</a:t>
            </a:r>
          </a:p>
          <a:p>
            <a:pPr>
              <a:spcAft>
                <a:spcPts val="0"/>
              </a:spcAft>
            </a:pPr>
            <a:r>
              <a:rPr lang="en-US" sz="2000" dirty="0"/>
              <a:t>	</a:t>
            </a:r>
            <a:r>
              <a:rPr lang="en-US" sz="1800" dirty="0" smtClean="0"/>
              <a:t>Page size: 8.5” x 11” </a:t>
            </a:r>
          </a:p>
          <a:p>
            <a:pPr>
              <a:spcAft>
                <a:spcPts val="0"/>
              </a:spcAft>
            </a:pPr>
            <a:r>
              <a:rPr lang="en-US" sz="1800" dirty="0"/>
              <a:t>	</a:t>
            </a:r>
            <a:r>
              <a:rPr lang="en-US" sz="1800" dirty="0" smtClean="0"/>
              <a:t>Margins: 1 inch on all sides</a:t>
            </a:r>
          </a:p>
          <a:p>
            <a:pPr>
              <a:spcAft>
                <a:spcPts val="0"/>
              </a:spcAft>
            </a:pPr>
            <a:r>
              <a:rPr lang="en-US" sz="1800" dirty="0"/>
              <a:t>	</a:t>
            </a:r>
            <a:r>
              <a:rPr lang="en-US" sz="1800" dirty="0" smtClean="0"/>
              <a:t>Spacing: single </a:t>
            </a:r>
          </a:p>
          <a:p>
            <a:pPr>
              <a:spcAft>
                <a:spcPts val="0"/>
              </a:spcAft>
            </a:pPr>
            <a:r>
              <a:rPr lang="en-US" sz="1800" dirty="0" smtClean="0"/>
              <a:t>	Font: 12-point, Times New Roman</a:t>
            </a:r>
          </a:p>
          <a:p>
            <a:pPr>
              <a:spcAft>
                <a:spcPts val="0"/>
              </a:spcAft>
            </a:pPr>
            <a:r>
              <a:rPr lang="en-US" sz="1800" dirty="0"/>
              <a:t>	</a:t>
            </a:r>
            <a:r>
              <a:rPr lang="en-US" sz="1800" dirty="0" smtClean="0"/>
              <a:t>          (10-point for references, footnotes, figures)</a:t>
            </a:r>
          </a:p>
          <a:p>
            <a:pPr>
              <a:spcAft>
                <a:spcPts val="0"/>
              </a:spcAft>
            </a:pPr>
            <a:r>
              <a:rPr lang="en-US" sz="1800" dirty="0"/>
              <a:t>	</a:t>
            </a:r>
            <a:r>
              <a:rPr lang="en-US" sz="1800" dirty="0" smtClean="0"/>
              <a:t>Format: PDF</a:t>
            </a:r>
          </a:p>
          <a:p>
            <a:pPr>
              <a:spcAft>
                <a:spcPts val="0"/>
              </a:spcAft>
            </a:pPr>
            <a:endParaRPr lang="en-US" sz="1200" dirty="0"/>
          </a:p>
          <a:p>
            <a:pPr>
              <a:spcAft>
                <a:spcPts val="0"/>
              </a:spcAft>
            </a:pPr>
            <a:r>
              <a:rPr lang="en-US" sz="1800" dirty="0" smtClean="0"/>
              <a:t>Guidelines for letters of reference:</a:t>
            </a:r>
          </a:p>
          <a:p>
            <a:pPr>
              <a:spcAft>
                <a:spcPts val="0"/>
              </a:spcAft>
            </a:pPr>
            <a:r>
              <a:rPr lang="en-US" sz="1800" dirty="0"/>
              <a:t>	</a:t>
            </a:r>
            <a:r>
              <a:rPr lang="en-US" sz="1800" dirty="0" smtClean="0"/>
              <a:t>Letterhead, name, title, department, institution, signed</a:t>
            </a:r>
          </a:p>
          <a:p>
            <a:pPr>
              <a:spcAft>
                <a:spcPts val="0"/>
              </a:spcAft>
            </a:pPr>
            <a:r>
              <a:rPr lang="en-US" sz="1800" dirty="0"/>
              <a:t>	</a:t>
            </a:r>
            <a:r>
              <a:rPr lang="en-US" sz="1800" dirty="0" smtClean="0"/>
              <a:t>2 pages, 12-point Times New Roman</a:t>
            </a:r>
          </a:p>
        </p:txBody>
      </p:sp>
    </p:spTree>
    <p:extLst>
      <p:ext uri="{BB962C8B-B14F-4D97-AF65-F5344CB8AC3E}">
        <p14:creationId xmlns:p14="http://schemas.microsoft.com/office/powerpoint/2010/main" val="308683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Deadlines</a:t>
            </a:r>
            <a:endParaRPr lang="en-US" dirty="0"/>
          </a:p>
        </p:txBody>
      </p:sp>
      <p:sp>
        <p:nvSpPr>
          <p:cNvPr id="3" name="Slide Number Placeholder 2" hidden="1"/>
          <p:cNvSpPr>
            <a:spLocks noGrp="1"/>
          </p:cNvSpPr>
          <p:nvPr>
            <p:ph type="sldNum" sz="quarter" idx="10"/>
          </p:nvPr>
        </p:nvSpPr>
        <p:spPr/>
        <p:txBody>
          <a:bodyPr/>
          <a:lstStyle/>
          <a:p>
            <a:fld id="{1FAA210B-82E4-D740-A1D4-408CB6227599}" type="slidenum">
              <a:rPr lang="en-US" smtClean="0"/>
              <a:t>18</a:t>
            </a:fld>
            <a:endParaRPr lang="en-US" dirty="0"/>
          </a:p>
        </p:txBody>
      </p:sp>
      <p:sp>
        <p:nvSpPr>
          <p:cNvPr id="4" name="Content Placeholder 3"/>
          <p:cNvSpPr>
            <a:spLocks noGrp="1"/>
          </p:cNvSpPr>
          <p:nvPr>
            <p:ph idx="1"/>
          </p:nvPr>
        </p:nvSpPr>
        <p:spPr/>
        <p:txBody>
          <a:bodyPr/>
          <a:lstStyle/>
          <a:p>
            <a:pPr marL="0" indent="0">
              <a:buNone/>
            </a:pPr>
            <a:r>
              <a:rPr lang="en-US" sz="2000" dirty="0" smtClean="0"/>
              <a:t>All applications must be received by 5 p.m. CST</a:t>
            </a:r>
          </a:p>
          <a:p>
            <a:pPr marL="0" indent="0">
              <a:buNone/>
            </a:pPr>
            <a:endParaRPr lang="en-US" sz="1800" dirty="0" smtClean="0"/>
          </a:p>
          <a:p>
            <a:pPr marL="0" indent="0">
              <a:buNone/>
            </a:pPr>
            <a:r>
              <a:rPr lang="en-US" sz="2000" dirty="0" smtClean="0"/>
              <a:t>Deadlines are determined by primary field of study:</a:t>
            </a:r>
            <a:endParaRPr lang="en-US" sz="2000" dirty="0"/>
          </a:p>
          <a:p>
            <a:pPr marL="457200" indent="0">
              <a:buNone/>
            </a:pPr>
            <a:r>
              <a:rPr lang="en-US" sz="1800" dirty="0" smtClean="0"/>
              <a:t>Monday, October 24</a:t>
            </a:r>
          </a:p>
          <a:p>
            <a:pPr marL="457200" indent="0">
              <a:buNone/>
            </a:pPr>
            <a:r>
              <a:rPr lang="en-US" sz="1800" dirty="0" smtClean="0"/>
              <a:t>Life Sciences, Geosciences</a:t>
            </a:r>
          </a:p>
          <a:p>
            <a:pPr marL="457200" indent="0">
              <a:buNone/>
            </a:pPr>
            <a:endParaRPr lang="en-US" sz="1200" dirty="0" smtClean="0"/>
          </a:p>
          <a:p>
            <a:pPr marL="457200" indent="0">
              <a:buNone/>
            </a:pPr>
            <a:r>
              <a:rPr lang="en-US" sz="1800" dirty="0" smtClean="0"/>
              <a:t>Tuesday, October 25</a:t>
            </a:r>
          </a:p>
          <a:p>
            <a:pPr marL="457200" indent="0">
              <a:buNone/>
            </a:pPr>
            <a:r>
              <a:rPr lang="en-US" sz="1800" dirty="0" smtClean="0"/>
              <a:t>Computer and Information Science and Engineering,</a:t>
            </a:r>
            <a:r>
              <a:rPr lang="en-US" sz="1800" dirty="0"/>
              <a:t> </a:t>
            </a:r>
            <a:r>
              <a:rPr lang="en-US" sz="1800" dirty="0" smtClean="0"/>
              <a:t>Engineering, Materials Research</a:t>
            </a:r>
          </a:p>
          <a:p>
            <a:pPr marL="457200" indent="0">
              <a:buNone/>
            </a:pPr>
            <a:endParaRPr lang="en-US" sz="1200" dirty="0" smtClean="0"/>
          </a:p>
          <a:p>
            <a:pPr marL="457200" indent="0">
              <a:buNone/>
            </a:pPr>
            <a:r>
              <a:rPr lang="en-US" sz="1800" dirty="0" smtClean="0"/>
              <a:t>Thursday, October 27</a:t>
            </a:r>
          </a:p>
          <a:p>
            <a:pPr marL="457200" indent="0">
              <a:buNone/>
            </a:pPr>
            <a:r>
              <a:rPr lang="en-US" sz="1800" dirty="0" smtClean="0"/>
              <a:t>Psychology, Social Sciences, STEM Education and Learning</a:t>
            </a:r>
          </a:p>
          <a:p>
            <a:pPr marL="457200" indent="0">
              <a:buNone/>
            </a:pPr>
            <a:endParaRPr lang="en-US" sz="1200" dirty="0" smtClean="0"/>
          </a:p>
          <a:p>
            <a:pPr marL="457200" indent="0">
              <a:buNone/>
            </a:pPr>
            <a:r>
              <a:rPr lang="en-US" sz="1800" dirty="0" smtClean="0"/>
              <a:t>Friday, October 28</a:t>
            </a:r>
          </a:p>
          <a:p>
            <a:pPr marL="457200" indent="0">
              <a:buNone/>
            </a:pPr>
            <a:r>
              <a:rPr lang="en-US" sz="1800" dirty="0" smtClean="0"/>
              <a:t>Chemistry, Mathematical Sciences, Physics and Astronomy</a:t>
            </a:r>
          </a:p>
          <a:p>
            <a:pPr marL="0" indent="0">
              <a:buNone/>
            </a:pPr>
            <a:endParaRPr lang="en-US" sz="1800" dirty="0" smtClean="0"/>
          </a:p>
        </p:txBody>
      </p:sp>
    </p:spTree>
    <p:extLst>
      <p:ext uri="{BB962C8B-B14F-4D97-AF65-F5344CB8AC3E}">
        <p14:creationId xmlns:p14="http://schemas.microsoft.com/office/powerpoint/2010/main" val="332739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19</a:t>
            </a:fld>
            <a:endParaRPr lang="en-US" dirty="0"/>
          </a:p>
        </p:txBody>
      </p:sp>
      <p:sp>
        <p:nvSpPr>
          <p:cNvPr id="3" name="Title 2"/>
          <p:cNvSpPr>
            <a:spLocks noGrp="1"/>
          </p:cNvSpPr>
          <p:nvPr>
            <p:ph type="title"/>
          </p:nvPr>
        </p:nvSpPr>
        <p:spPr/>
        <p:txBody>
          <a:bodyPr/>
          <a:lstStyle/>
          <a:p>
            <a:r>
              <a:rPr lang="en-US" dirty="0" smtClean="0"/>
              <a:t>Next Steps</a:t>
            </a:r>
            <a:endParaRPr lang="en-US" dirty="0"/>
          </a:p>
        </p:txBody>
      </p:sp>
      <p:sp>
        <p:nvSpPr>
          <p:cNvPr id="4" name="Text Placeholder 3"/>
          <p:cNvSpPr>
            <a:spLocks noGrp="1"/>
          </p:cNvSpPr>
          <p:nvPr>
            <p:ph type="body" sz="half" idx="2"/>
          </p:nvPr>
        </p:nvSpPr>
        <p:spPr/>
        <p:txBody>
          <a:bodyPr/>
          <a:lstStyle/>
          <a:p>
            <a:pPr marL="457200" indent="-457200">
              <a:spcAft>
                <a:spcPts val="0"/>
              </a:spcAft>
              <a:buAutoNum type="arabicPeriod"/>
            </a:pPr>
            <a:r>
              <a:rPr lang="en-US" sz="2000" dirty="0" smtClean="0"/>
              <a:t>Determine if / when you will apply</a:t>
            </a:r>
          </a:p>
          <a:p>
            <a:pPr marL="457200">
              <a:spcAft>
                <a:spcPts val="0"/>
              </a:spcAft>
            </a:pPr>
            <a:r>
              <a:rPr lang="en-US" sz="1800" dirty="0" smtClean="0"/>
              <a:t>Talk to your advisor</a:t>
            </a:r>
          </a:p>
          <a:p>
            <a:pPr>
              <a:spcAft>
                <a:spcPts val="0"/>
              </a:spcAft>
            </a:pPr>
            <a:r>
              <a:rPr lang="en-US" sz="1800" dirty="0" smtClean="0"/>
              <a:t>	</a:t>
            </a:r>
            <a:endParaRPr lang="en-US" sz="1200" dirty="0" smtClean="0"/>
          </a:p>
          <a:p>
            <a:pPr marL="457200" indent="-457200">
              <a:spcAft>
                <a:spcPts val="0"/>
              </a:spcAft>
              <a:buAutoNum type="arabicPeriod" startAt="2"/>
            </a:pPr>
            <a:r>
              <a:rPr lang="en-US" sz="2000" dirty="0" smtClean="0"/>
              <a:t>Request letters of reference</a:t>
            </a:r>
          </a:p>
          <a:p>
            <a:pPr>
              <a:spcAft>
                <a:spcPts val="0"/>
              </a:spcAft>
            </a:pPr>
            <a:r>
              <a:rPr lang="en-US" sz="2000" dirty="0"/>
              <a:t>	</a:t>
            </a:r>
            <a:r>
              <a:rPr lang="en-US" sz="1200" dirty="0"/>
              <a:t>	</a:t>
            </a:r>
            <a:endParaRPr lang="en-US" sz="1200" dirty="0" smtClean="0"/>
          </a:p>
          <a:p>
            <a:pPr marL="457200" indent="-457200">
              <a:spcAft>
                <a:spcPts val="0"/>
              </a:spcAft>
              <a:buFont typeface="+mj-lt"/>
              <a:buAutoNum type="arabicPeriod" startAt="3"/>
            </a:pPr>
            <a:r>
              <a:rPr lang="en-US" sz="2000" dirty="0" smtClean="0"/>
              <a:t>Register on FastLane Module</a:t>
            </a:r>
          </a:p>
          <a:p>
            <a:pPr>
              <a:spcAft>
                <a:spcPts val="0"/>
              </a:spcAft>
            </a:pPr>
            <a:r>
              <a:rPr lang="en-US" sz="2000" dirty="0" smtClean="0"/>
              <a:t>	</a:t>
            </a:r>
          </a:p>
          <a:p>
            <a:pPr marL="457200" indent="-457200">
              <a:spcAft>
                <a:spcPts val="0"/>
              </a:spcAft>
              <a:buAutoNum type="arabicPeriod" startAt="4"/>
            </a:pPr>
            <a:r>
              <a:rPr lang="en-US" sz="2000" dirty="0" smtClean="0"/>
              <a:t>Draft your statements </a:t>
            </a:r>
          </a:p>
          <a:p>
            <a:pPr marL="457200" indent="-457200">
              <a:spcAft>
                <a:spcPts val="0"/>
              </a:spcAft>
              <a:buAutoNum type="arabicPeriod" startAt="4"/>
            </a:pPr>
            <a:endParaRPr lang="en-US" sz="2000" dirty="0"/>
          </a:p>
          <a:p>
            <a:pPr marL="457200" indent="-457200">
              <a:spcAft>
                <a:spcPts val="0"/>
              </a:spcAft>
              <a:buAutoNum type="arabicPeriod" startAt="4"/>
            </a:pPr>
            <a:r>
              <a:rPr lang="en-US" sz="2000" dirty="0" smtClean="0"/>
              <a:t>Attend Part II of the Shop Talk – W 10/5, 4-6 p.m.</a:t>
            </a:r>
          </a:p>
          <a:p>
            <a:pPr marL="457200">
              <a:spcAft>
                <a:spcPts val="0"/>
              </a:spcAft>
            </a:pPr>
            <a:r>
              <a:rPr lang="en-US" sz="1600" dirty="0"/>
              <a:t>This Shop Talk is for prospective applicants to the National Science Foundation’s Graduate Research Fellowship </a:t>
            </a:r>
            <a:r>
              <a:rPr lang="en-US" sz="1600" dirty="0" smtClean="0"/>
              <a:t>Program. Learn </a:t>
            </a:r>
            <a:r>
              <a:rPr lang="en-US" sz="1600" dirty="0"/>
              <a:t>about the NSF Merit Review Criteria, find out how to craft the statements, and get tips to share with your faculty advisor and reference writers.</a:t>
            </a:r>
            <a:r>
              <a:rPr lang="en-US" sz="1600" b="1" dirty="0"/>
              <a:t> </a:t>
            </a:r>
            <a:r>
              <a:rPr lang="en-US" b="1" dirty="0"/>
              <a:t> </a:t>
            </a:r>
            <a:r>
              <a:rPr lang="en-US" sz="1800" dirty="0"/>
              <a:t>	</a:t>
            </a:r>
            <a:endParaRPr lang="en-US" sz="1800" dirty="0" smtClean="0"/>
          </a:p>
        </p:txBody>
      </p:sp>
    </p:spTree>
    <p:extLst>
      <p:ext uri="{BB962C8B-B14F-4D97-AF65-F5344CB8AC3E}">
        <p14:creationId xmlns:p14="http://schemas.microsoft.com/office/powerpoint/2010/main" val="285588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2</a:t>
            </a:fld>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
        <p:nvSpPr>
          <p:cNvPr id="4" name="Text Placeholder 3"/>
          <p:cNvSpPr>
            <a:spLocks noGrp="1"/>
          </p:cNvSpPr>
          <p:nvPr>
            <p:ph type="body" sz="half" idx="2"/>
          </p:nvPr>
        </p:nvSpPr>
        <p:spPr/>
        <p:txBody>
          <a:bodyPr/>
          <a:lstStyle/>
          <a:p>
            <a:r>
              <a:rPr lang="en-US" sz="2000" dirty="0">
                <a:latin typeface="Arial" panose="020B0604020202020204" pitchFamily="34" charset="0"/>
                <a:cs typeface="Arial" panose="020B0604020202020204" pitchFamily="34" charset="0"/>
              </a:rPr>
              <a:t>Andrea Hilkovitz, Ph.D.</a:t>
            </a:r>
          </a:p>
          <a:p>
            <a:r>
              <a:rPr lang="en-US" sz="2000" dirty="0" smtClean="0">
                <a:latin typeface="Arial" panose="020B0604020202020204" pitchFamily="34" charset="0"/>
                <a:cs typeface="Arial" panose="020B0604020202020204" pitchFamily="34" charset="0"/>
              </a:rPr>
              <a:t>External Fellowships Officer</a:t>
            </a:r>
          </a:p>
          <a:p>
            <a:endParaRPr lang="en-US" dirty="0" smtClean="0">
              <a:latin typeface="Arial" panose="020B0604020202020204" pitchFamily="34" charset="0"/>
              <a:cs typeface="Arial" panose="020B0604020202020204" pitchFamily="34" charset="0"/>
            </a:endParaRPr>
          </a:p>
          <a:p>
            <a:pPr>
              <a:spcAft>
                <a:spcPts val="600"/>
              </a:spcAft>
            </a:pPr>
            <a:r>
              <a:rPr lang="en-US" sz="1800" dirty="0" smtClean="0">
                <a:latin typeface="Arial" panose="020B0604020202020204" pitchFamily="34" charset="0"/>
                <a:cs typeface="Arial" panose="020B0604020202020204" pitchFamily="34" charset="0"/>
              </a:rPr>
              <a:t>Role: to help graduate students identify potential sources of funding, search for external funding opportunities, and apply for fellowships, grants, scholarships, and awards.</a:t>
            </a:r>
          </a:p>
          <a:p>
            <a:r>
              <a:rPr lang="en-US" dirty="0" smtClean="0"/>
              <a:t>	</a:t>
            </a:r>
          </a:p>
          <a:p>
            <a:r>
              <a:rPr lang="en-US" sz="1800" dirty="0" smtClean="0"/>
              <a:t>	</a:t>
            </a:r>
            <a:r>
              <a:rPr lang="en-US" sz="1800" dirty="0"/>
              <a:t>	</a:t>
            </a:r>
            <a:r>
              <a:rPr lang="en-US" sz="1800" dirty="0" smtClean="0"/>
              <a:t>	</a:t>
            </a:r>
          </a:p>
          <a:p>
            <a:r>
              <a:rPr lang="en-US" sz="2000" dirty="0" smtClean="0"/>
              <a:t>Texas State’s Coordinating Official (CO) for NSF GRFP</a:t>
            </a:r>
            <a:r>
              <a:rPr lang="en-US" dirty="0" smtClean="0"/>
              <a:t>	</a:t>
            </a:r>
            <a:endParaRPr lang="en-US" dirty="0"/>
          </a:p>
          <a:p>
            <a:pPr marL="914400" indent="-457200">
              <a:buFont typeface="Arial" panose="020B0604020202020204" pitchFamily="34" charset="0"/>
              <a:buChar char="•"/>
            </a:pPr>
            <a:r>
              <a:rPr lang="en-US" sz="1800" dirty="0" smtClean="0"/>
              <a:t>advise Fellows on GRFP policies and procedures</a:t>
            </a:r>
          </a:p>
          <a:p>
            <a:pPr marL="914400" indent="-457200">
              <a:buFont typeface="Arial" panose="020B0604020202020204" pitchFamily="34" charset="0"/>
              <a:buChar char="•"/>
            </a:pPr>
            <a:r>
              <a:rPr lang="en-US" sz="1800" dirty="0" smtClean="0"/>
              <a:t>manage awards – stipend and tuition payments</a:t>
            </a:r>
          </a:p>
          <a:p>
            <a:pPr marL="914400" indent="-457200">
              <a:buFont typeface="Arial" panose="020B0604020202020204" pitchFamily="34" charset="0"/>
              <a:buChar char="•"/>
            </a:pPr>
            <a:r>
              <a:rPr lang="en-US" sz="1800" dirty="0" smtClean="0"/>
              <a:t>certify satisfactory academic progress</a:t>
            </a:r>
          </a:p>
          <a:p>
            <a:pPr marL="914400" indent="-457200">
              <a:buFont typeface="Arial" panose="020B0604020202020204" pitchFamily="34" charset="0"/>
              <a:buChar char="•"/>
            </a:pPr>
            <a:r>
              <a:rPr lang="en-US" sz="1800" dirty="0" smtClean="0"/>
              <a:t>submit reports to NSF (status, completion, financial)</a:t>
            </a:r>
          </a:p>
          <a:p>
            <a:pPr marL="9144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442648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20</a:t>
            </a:fld>
            <a:endParaRPr lang="en-US" dirty="0"/>
          </a:p>
        </p:txBody>
      </p:sp>
      <p:sp>
        <p:nvSpPr>
          <p:cNvPr id="3" name="Title 2"/>
          <p:cNvSpPr>
            <a:spLocks noGrp="1"/>
          </p:cNvSpPr>
          <p:nvPr>
            <p:ph type="title"/>
          </p:nvPr>
        </p:nvSpPr>
        <p:spPr/>
        <p:txBody>
          <a:bodyPr/>
          <a:lstStyle/>
          <a:p>
            <a:r>
              <a:rPr lang="en-US" dirty="0" smtClean="0"/>
              <a:t>Resources</a:t>
            </a:r>
            <a:endParaRPr lang="en-US" dirty="0"/>
          </a:p>
        </p:txBody>
      </p:sp>
      <p:sp>
        <p:nvSpPr>
          <p:cNvPr id="4" name="Text Placeholder 3"/>
          <p:cNvSpPr>
            <a:spLocks noGrp="1"/>
          </p:cNvSpPr>
          <p:nvPr>
            <p:ph type="body" sz="half" idx="2"/>
          </p:nvPr>
        </p:nvSpPr>
        <p:spPr/>
        <p:txBody>
          <a:bodyPr/>
          <a:lstStyle/>
          <a:p>
            <a:r>
              <a:rPr lang="en-US" sz="2000" dirty="0" smtClean="0"/>
              <a:t>NSF GRFP website: </a:t>
            </a:r>
          </a:p>
          <a:p>
            <a:r>
              <a:rPr lang="en-US" sz="2000" dirty="0" smtClean="0">
                <a:hlinkClick r:id="rId2"/>
              </a:rPr>
              <a:t>https://www.nsfgrfp.org/</a:t>
            </a:r>
            <a:endParaRPr lang="en-US" sz="2000" dirty="0" smtClean="0"/>
          </a:p>
          <a:p>
            <a:r>
              <a:rPr lang="en-US" sz="2000" dirty="0" smtClean="0"/>
              <a:t>	</a:t>
            </a:r>
            <a:r>
              <a:rPr lang="en-US" sz="1800" dirty="0" smtClean="0"/>
              <a:t>Tips for Applying</a:t>
            </a:r>
          </a:p>
          <a:p>
            <a:r>
              <a:rPr lang="en-US" sz="1800" dirty="0"/>
              <a:t>	</a:t>
            </a:r>
            <a:r>
              <a:rPr lang="en-US" sz="1800" dirty="0" smtClean="0"/>
              <a:t>Screenshots</a:t>
            </a:r>
          </a:p>
          <a:p>
            <a:r>
              <a:rPr lang="en-US" sz="1800" dirty="0"/>
              <a:t>	</a:t>
            </a:r>
            <a:r>
              <a:rPr lang="en-US" sz="1800" dirty="0" smtClean="0"/>
              <a:t>FAQs</a:t>
            </a:r>
          </a:p>
          <a:p>
            <a:r>
              <a:rPr lang="en-US" sz="1800" dirty="0"/>
              <a:t>	</a:t>
            </a:r>
            <a:r>
              <a:rPr lang="en-US" sz="1800" dirty="0" smtClean="0"/>
              <a:t>Information for Reference Writers</a:t>
            </a:r>
            <a:endParaRPr lang="en-US" sz="1800" dirty="0"/>
          </a:p>
          <a:p>
            <a:endParaRPr lang="en-US" sz="1200" dirty="0"/>
          </a:p>
          <a:p>
            <a:pPr>
              <a:spcAft>
                <a:spcPts val="0"/>
              </a:spcAft>
            </a:pPr>
            <a:r>
              <a:rPr lang="en-US" sz="2000" dirty="0" smtClean="0"/>
              <a:t>NSF program page:</a:t>
            </a:r>
          </a:p>
          <a:p>
            <a:pPr>
              <a:spcAft>
                <a:spcPts val="0"/>
              </a:spcAft>
            </a:pPr>
            <a:r>
              <a:rPr lang="en-US" sz="2000" dirty="0" smtClean="0">
                <a:hlinkClick r:id="rId3"/>
              </a:rPr>
              <a:t>http</a:t>
            </a:r>
            <a:r>
              <a:rPr lang="en-US" sz="2000" dirty="0">
                <a:hlinkClick r:id="rId3"/>
              </a:rPr>
              <a:t>://</a:t>
            </a:r>
            <a:r>
              <a:rPr lang="en-US" sz="2000" dirty="0" smtClean="0">
                <a:hlinkClick r:id="rId3"/>
              </a:rPr>
              <a:t>www.nsf.gov/funding/pgm_summ.jsp?pims_id=6201</a:t>
            </a:r>
            <a:endParaRPr lang="en-US" sz="2000" dirty="0" smtClean="0"/>
          </a:p>
          <a:p>
            <a:pPr>
              <a:spcAft>
                <a:spcPts val="0"/>
              </a:spcAft>
            </a:pPr>
            <a:r>
              <a:rPr lang="en-US" sz="1600" dirty="0" smtClean="0"/>
              <a:t>	</a:t>
            </a:r>
            <a:r>
              <a:rPr lang="en-US" sz="1800" dirty="0"/>
              <a:t>R</a:t>
            </a:r>
            <a:r>
              <a:rPr lang="en-US" sz="1800" dirty="0" smtClean="0"/>
              <a:t>esearch Areas</a:t>
            </a:r>
          </a:p>
          <a:p>
            <a:pPr>
              <a:spcAft>
                <a:spcPts val="0"/>
              </a:spcAft>
            </a:pPr>
            <a:r>
              <a:rPr lang="en-US" sz="1800" dirty="0"/>
              <a:t>	</a:t>
            </a:r>
            <a:r>
              <a:rPr lang="en-US" sz="1800" dirty="0" smtClean="0"/>
              <a:t>Solicitation (handout)</a:t>
            </a:r>
          </a:p>
          <a:p>
            <a:pPr>
              <a:spcAft>
                <a:spcPts val="0"/>
              </a:spcAft>
            </a:pPr>
            <a:r>
              <a:rPr lang="en-US" sz="1800" dirty="0"/>
              <a:t>	</a:t>
            </a:r>
            <a:r>
              <a:rPr lang="en-US" sz="1800" dirty="0" smtClean="0"/>
              <a:t>FAQ</a:t>
            </a:r>
          </a:p>
          <a:p>
            <a:pPr>
              <a:spcAft>
                <a:spcPts val="0"/>
              </a:spcAft>
            </a:pPr>
            <a:endParaRPr lang="en-US" sz="1200" dirty="0" smtClean="0"/>
          </a:p>
          <a:p>
            <a:pPr>
              <a:spcAft>
                <a:spcPts val="1200"/>
              </a:spcAft>
            </a:pPr>
            <a:r>
              <a:rPr lang="en-US" sz="2000" dirty="0" smtClean="0"/>
              <a:t>Graduate Research Fellowship Operations Center</a:t>
            </a:r>
          </a:p>
          <a:p>
            <a:pPr>
              <a:spcAft>
                <a:spcPts val="1200"/>
              </a:spcAft>
            </a:pPr>
            <a:endParaRPr lang="en-US" sz="2000" dirty="0"/>
          </a:p>
        </p:txBody>
      </p:sp>
    </p:spTree>
    <p:extLst>
      <p:ext uri="{BB962C8B-B14F-4D97-AF65-F5344CB8AC3E}">
        <p14:creationId xmlns:p14="http://schemas.microsoft.com/office/powerpoint/2010/main" val="3421587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21</a:t>
            </a:fld>
            <a:endParaRPr lang="en-US" dirty="0"/>
          </a:p>
        </p:txBody>
      </p:sp>
      <p:sp>
        <p:nvSpPr>
          <p:cNvPr id="3" name="Title 2"/>
          <p:cNvSpPr>
            <a:spLocks noGrp="1"/>
          </p:cNvSpPr>
          <p:nvPr>
            <p:ph type="title"/>
          </p:nvPr>
        </p:nvSpPr>
        <p:spPr/>
        <p:txBody>
          <a:bodyPr/>
          <a:lstStyle/>
          <a:p>
            <a:r>
              <a:rPr lang="en-US" dirty="0" smtClean="0"/>
              <a:t>How to Make an Appointment</a:t>
            </a:r>
            <a:endParaRPr lang="en-US" dirty="0"/>
          </a:p>
        </p:txBody>
      </p:sp>
      <p:sp>
        <p:nvSpPr>
          <p:cNvPr id="4" name="Text Placeholder 3"/>
          <p:cNvSpPr>
            <a:spLocks noGrp="1"/>
          </p:cNvSpPr>
          <p:nvPr>
            <p:ph type="body" sz="half" idx="2"/>
          </p:nvPr>
        </p:nvSpPr>
        <p:spPr/>
        <p:txBody>
          <a:bodyPr/>
          <a:lstStyle/>
          <a:p>
            <a:r>
              <a:rPr lang="en-US" sz="2000" dirty="0" smtClean="0">
                <a:latin typeface="Arial" panose="020B0604020202020204" pitchFamily="34" charset="0"/>
                <a:cs typeface="Arial" panose="020B0604020202020204" pitchFamily="34" charset="0"/>
              </a:rPr>
              <a:t>Andrea </a:t>
            </a:r>
            <a:r>
              <a:rPr lang="en-US" sz="2000" dirty="0">
                <a:latin typeface="Arial" panose="020B0604020202020204" pitchFamily="34" charset="0"/>
                <a:cs typeface="Arial" panose="020B0604020202020204" pitchFamily="34" charset="0"/>
              </a:rPr>
              <a:t>Hilkovitz, Ph.D.</a:t>
            </a:r>
          </a:p>
          <a:p>
            <a:r>
              <a:rPr lang="en-US" sz="2000" dirty="0">
                <a:latin typeface="Arial" panose="020B0604020202020204" pitchFamily="34" charset="0"/>
                <a:cs typeface="Arial" panose="020B0604020202020204" pitchFamily="34" charset="0"/>
              </a:rPr>
              <a:t>Research Coordinator – External Fellowships </a:t>
            </a:r>
            <a:r>
              <a:rPr lang="en-US" sz="2000" dirty="0" smtClean="0">
                <a:latin typeface="Arial" panose="020B0604020202020204" pitchFamily="34" charset="0"/>
                <a:cs typeface="Arial" panose="020B0604020202020204" pitchFamily="34" charset="0"/>
              </a:rPr>
              <a:t>Officer</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Graduate College</a:t>
            </a:r>
          </a:p>
          <a:p>
            <a:r>
              <a:rPr lang="en-US" sz="2000" dirty="0" smtClean="0"/>
              <a:t>JCK 280</a:t>
            </a:r>
          </a:p>
          <a:p>
            <a:endParaRPr lang="en-US" sz="2000" dirty="0"/>
          </a:p>
          <a:p>
            <a:r>
              <a:rPr lang="en-US" sz="2000" dirty="0" smtClean="0"/>
              <a:t>Email: </a:t>
            </a:r>
            <a:r>
              <a:rPr lang="en-US" sz="2000" dirty="0" smtClean="0">
                <a:solidFill>
                  <a:schemeClr val="accent6"/>
                </a:solidFill>
                <a:cs typeface="Arial" panose="020B0604020202020204" pitchFamily="34" charset="0"/>
                <a:hlinkClick r:id="rId2"/>
              </a:rPr>
              <a:t>ahilkovitz@txstate.edu</a:t>
            </a:r>
            <a:endParaRPr lang="en-US" dirty="0" smtClean="0"/>
          </a:p>
          <a:p>
            <a:r>
              <a:rPr lang="en-US" sz="2000" dirty="0" smtClean="0"/>
              <a:t>Phone: (512) 245-7009</a:t>
            </a:r>
          </a:p>
          <a:p>
            <a:endParaRPr lang="en-US" sz="2000" dirty="0"/>
          </a:p>
          <a:p>
            <a:r>
              <a:rPr lang="en-US" sz="2000" dirty="0" smtClean="0"/>
              <a:t>Appointment Request:</a:t>
            </a:r>
          </a:p>
          <a:p>
            <a:r>
              <a:rPr lang="en-US" sz="2000" dirty="0">
                <a:hlinkClick r:id="rId3"/>
              </a:rPr>
              <a:t>http://</a:t>
            </a:r>
            <a:r>
              <a:rPr lang="en-US" sz="2000" dirty="0" smtClean="0">
                <a:hlinkClick r:id="rId3"/>
              </a:rPr>
              <a:t>www.gradcollege.txstate.edu/funding_form</a:t>
            </a:r>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1131003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3</a:t>
            </a:fld>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Text Placeholder 3"/>
          <p:cNvSpPr>
            <a:spLocks noGrp="1"/>
          </p:cNvSpPr>
          <p:nvPr>
            <p:ph type="body" sz="half" idx="2"/>
          </p:nvPr>
        </p:nvSpPr>
        <p:spPr>
          <a:xfrm>
            <a:off x="1752600" y="1600200"/>
            <a:ext cx="6858000" cy="4953001"/>
          </a:xfrm>
        </p:spPr>
        <p:txBody>
          <a:bodyPr/>
          <a:lstStyle/>
          <a:p>
            <a:pPr>
              <a:lnSpc>
                <a:spcPct val="150000"/>
              </a:lnSpc>
              <a:spcAft>
                <a:spcPts val="600"/>
              </a:spcAft>
            </a:pPr>
            <a:r>
              <a:rPr lang="en-US" sz="2000" dirty="0" smtClean="0"/>
              <a:t>Program and Award Details</a:t>
            </a:r>
          </a:p>
          <a:p>
            <a:pPr>
              <a:lnSpc>
                <a:spcPct val="150000"/>
              </a:lnSpc>
              <a:spcAft>
                <a:spcPts val="600"/>
              </a:spcAft>
            </a:pPr>
            <a:r>
              <a:rPr lang="en-US" sz="2000" dirty="0" smtClean="0"/>
              <a:t>Eligibility</a:t>
            </a:r>
          </a:p>
          <a:p>
            <a:pPr>
              <a:lnSpc>
                <a:spcPct val="150000"/>
              </a:lnSpc>
              <a:spcAft>
                <a:spcPts val="600"/>
              </a:spcAft>
            </a:pPr>
            <a:r>
              <a:rPr lang="en-US" sz="2000" dirty="0" smtClean="0"/>
              <a:t>New Rule: Number of Applications</a:t>
            </a:r>
          </a:p>
          <a:p>
            <a:pPr>
              <a:lnSpc>
                <a:spcPct val="150000"/>
              </a:lnSpc>
              <a:spcAft>
                <a:spcPts val="600"/>
              </a:spcAft>
            </a:pPr>
            <a:r>
              <a:rPr lang="en-US" sz="2000" dirty="0" smtClean="0"/>
              <a:t>Supported Fields of Study</a:t>
            </a:r>
          </a:p>
          <a:p>
            <a:pPr>
              <a:lnSpc>
                <a:spcPct val="150000"/>
              </a:lnSpc>
              <a:spcAft>
                <a:spcPts val="600"/>
              </a:spcAft>
            </a:pPr>
            <a:r>
              <a:rPr lang="en-US" sz="2000" dirty="0" smtClean="0"/>
              <a:t>Application Instructions and Deadlines</a:t>
            </a:r>
          </a:p>
          <a:p>
            <a:pPr>
              <a:lnSpc>
                <a:spcPct val="150000"/>
              </a:lnSpc>
              <a:spcAft>
                <a:spcPts val="600"/>
              </a:spcAft>
            </a:pPr>
            <a:r>
              <a:rPr lang="en-US" sz="2000" dirty="0" smtClean="0"/>
              <a:t>Next Steps</a:t>
            </a:r>
          </a:p>
          <a:p>
            <a:pPr>
              <a:lnSpc>
                <a:spcPct val="150000"/>
              </a:lnSpc>
              <a:spcAft>
                <a:spcPts val="600"/>
              </a:spcAft>
            </a:pPr>
            <a:r>
              <a:rPr lang="en-US" sz="2000" dirty="0" smtClean="0"/>
              <a:t>Resources</a:t>
            </a:r>
          </a:p>
          <a:p>
            <a:pPr>
              <a:lnSpc>
                <a:spcPct val="150000"/>
              </a:lnSpc>
              <a:spcAft>
                <a:spcPts val="600"/>
              </a:spcAft>
            </a:pPr>
            <a:r>
              <a:rPr lang="en-US" sz="2000" dirty="0" smtClean="0"/>
              <a:t>Panel: Previous Recipients</a:t>
            </a:r>
          </a:p>
          <a:p>
            <a:r>
              <a:rPr lang="en-US" dirty="0"/>
              <a:t>	</a:t>
            </a:r>
            <a:endParaRPr lang="en-US" dirty="0" smtClean="0"/>
          </a:p>
          <a:p>
            <a:r>
              <a:rPr lang="en-US" dirty="0"/>
              <a:t>	</a:t>
            </a:r>
            <a:endParaRPr lang="en-US" dirty="0" smtClean="0"/>
          </a:p>
          <a:p>
            <a:endParaRPr lang="en-US" dirty="0" smtClean="0"/>
          </a:p>
        </p:txBody>
      </p:sp>
    </p:spTree>
    <p:extLst>
      <p:ext uri="{BB962C8B-B14F-4D97-AF65-F5344CB8AC3E}">
        <p14:creationId xmlns:p14="http://schemas.microsoft.com/office/powerpoint/2010/main" val="1183560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1752600" y="609600"/>
            <a:ext cx="7162800" cy="1143000"/>
          </a:xfrm>
        </p:spPr>
        <p:txBody>
          <a:bodyPr/>
          <a:lstStyle/>
          <a:p>
            <a:r>
              <a:rPr lang="en-US" dirty="0" smtClean="0">
                <a:latin typeface="Arial" charset="0"/>
                <a:ea typeface="ＭＳ Ｐゴシック" charset="0"/>
                <a:cs typeface="ＭＳ Ｐゴシック" charset="0"/>
              </a:rPr>
              <a:t>Graduate Research Fellowship Program</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(GRFP)</a:t>
            </a:r>
            <a:endParaRPr lang="en-US" dirty="0">
              <a:latin typeface="Arial" charset="0"/>
              <a:ea typeface="ＭＳ Ｐゴシック" charset="0"/>
              <a:cs typeface="ＭＳ Ｐゴシック" charset="0"/>
            </a:endParaRPr>
          </a:p>
        </p:txBody>
      </p:sp>
      <p:sp>
        <p:nvSpPr>
          <p:cNvPr id="6146" name="Rectangle 3"/>
          <p:cNvSpPr>
            <a:spLocks noGrp="1" noChangeArrowheads="1"/>
          </p:cNvSpPr>
          <p:nvPr>
            <p:ph idx="4294967295"/>
          </p:nvPr>
        </p:nvSpPr>
        <p:spPr>
          <a:xfrm>
            <a:off x="1752600" y="1981200"/>
            <a:ext cx="6858000" cy="4114800"/>
          </a:xfrm>
        </p:spPr>
        <p:txBody>
          <a:bodyPr/>
          <a:lstStyle/>
          <a:p>
            <a:pPr marL="0" indent="0">
              <a:buNone/>
            </a:pPr>
            <a:r>
              <a:rPr lang="en-US" sz="1800" dirty="0"/>
              <a:t>The </a:t>
            </a:r>
            <a:r>
              <a:rPr lang="en-US" sz="1800" dirty="0" smtClean="0"/>
              <a:t>purpose of the NSF </a:t>
            </a:r>
            <a:r>
              <a:rPr lang="en-US" sz="1800" dirty="0"/>
              <a:t>Graduate Research Fellowship Program </a:t>
            </a:r>
            <a:r>
              <a:rPr lang="en-US" sz="1800" dirty="0" smtClean="0"/>
              <a:t>is to help </a:t>
            </a:r>
            <a:r>
              <a:rPr lang="en-US" sz="1800" dirty="0"/>
              <a:t>ensure the vitality of the </a:t>
            </a:r>
            <a:r>
              <a:rPr lang="en-US" sz="1800" dirty="0" smtClean="0"/>
              <a:t>science workforce </a:t>
            </a:r>
            <a:r>
              <a:rPr lang="en-US" sz="1800" i="1" dirty="0" smtClean="0"/>
              <a:t>of </a:t>
            </a:r>
            <a:r>
              <a:rPr lang="en-US" sz="1800" i="1" dirty="0"/>
              <a:t>the United States</a:t>
            </a:r>
            <a:r>
              <a:rPr lang="en-US" sz="1800" dirty="0"/>
              <a:t> and </a:t>
            </a:r>
            <a:r>
              <a:rPr lang="en-US" sz="1800" dirty="0" smtClean="0"/>
              <a:t>to </a:t>
            </a:r>
            <a:r>
              <a:rPr lang="en-US" sz="1800" i="1" dirty="0" smtClean="0"/>
              <a:t>reinforce </a:t>
            </a:r>
            <a:r>
              <a:rPr lang="en-US" sz="1800" i="1" dirty="0"/>
              <a:t>its diversity</a:t>
            </a:r>
            <a:r>
              <a:rPr lang="en-US" sz="1800" dirty="0"/>
              <a:t>. </a:t>
            </a:r>
            <a:endParaRPr lang="en-US" sz="1800" dirty="0" smtClean="0"/>
          </a:p>
          <a:p>
            <a:pPr marL="0" indent="0">
              <a:buNone/>
            </a:pPr>
            <a:endParaRPr lang="en-US" sz="600" dirty="0" smtClean="0"/>
          </a:p>
          <a:p>
            <a:pPr marL="0" indent="0">
              <a:buNone/>
            </a:pPr>
            <a:r>
              <a:rPr lang="en-US" sz="1800" dirty="0" smtClean="0"/>
              <a:t>The </a:t>
            </a:r>
            <a:r>
              <a:rPr lang="en-US" sz="1800" dirty="0"/>
              <a:t>program </a:t>
            </a:r>
            <a:r>
              <a:rPr lang="en-US" sz="1800" dirty="0" smtClean="0"/>
              <a:t>supports </a:t>
            </a:r>
            <a:r>
              <a:rPr lang="en-US" sz="1800" dirty="0"/>
              <a:t>outstanding graduate students in </a:t>
            </a:r>
            <a:r>
              <a:rPr lang="en-US" sz="1800" i="1" dirty="0"/>
              <a:t>NSF-supported</a:t>
            </a:r>
            <a:r>
              <a:rPr lang="en-US" sz="1800" dirty="0"/>
              <a:t> </a:t>
            </a:r>
            <a:r>
              <a:rPr lang="en-US" sz="1800" i="1" dirty="0" smtClean="0"/>
              <a:t>disciplines</a:t>
            </a:r>
            <a:r>
              <a:rPr lang="en-US" sz="1800" dirty="0" smtClean="0"/>
              <a:t> </a:t>
            </a:r>
            <a:r>
              <a:rPr lang="en-US" sz="1800" dirty="0"/>
              <a:t>who are pursuing research-based </a:t>
            </a:r>
            <a:r>
              <a:rPr lang="en-US" sz="1800" dirty="0" smtClean="0"/>
              <a:t>master’s </a:t>
            </a:r>
            <a:r>
              <a:rPr lang="en-US" sz="1800" dirty="0"/>
              <a:t>and doctoral degrees </a:t>
            </a:r>
            <a:r>
              <a:rPr lang="en-US" sz="1800" i="1" dirty="0"/>
              <a:t>at accredited United States institutions</a:t>
            </a:r>
            <a:r>
              <a:rPr lang="en-US" sz="1800" dirty="0"/>
              <a:t>. </a:t>
            </a:r>
            <a:endParaRPr lang="en-US" sz="1800" dirty="0" smtClean="0"/>
          </a:p>
          <a:p>
            <a:pPr marL="0" indent="0">
              <a:buNone/>
            </a:pPr>
            <a:endParaRPr lang="en-US" sz="600" dirty="0" smtClean="0"/>
          </a:p>
          <a:p>
            <a:pPr marL="0" indent="0">
              <a:buNone/>
            </a:pPr>
            <a:r>
              <a:rPr lang="en-US" sz="1800" dirty="0" smtClean="0"/>
              <a:t>The </a:t>
            </a:r>
            <a:r>
              <a:rPr lang="en-US" sz="1800" dirty="0"/>
              <a:t>GRFP provides </a:t>
            </a:r>
            <a:r>
              <a:rPr lang="en-US" sz="1800" i="1" dirty="0"/>
              <a:t>three years of support</a:t>
            </a:r>
            <a:r>
              <a:rPr lang="en-US" sz="1800" dirty="0"/>
              <a:t> for the </a:t>
            </a:r>
            <a:r>
              <a:rPr lang="en-US" sz="1800" i="1" dirty="0"/>
              <a:t>graduate education</a:t>
            </a:r>
            <a:r>
              <a:rPr lang="en-US" sz="1800" dirty="0"/>
              <a:t> of individuals who have demonstrated </a:t>
            </a:r>
            <a:r>
              <a:rPr lang="en-US" sz="1800" dirty="0" smtClean="0"/>
              <a:t>potential </a:t>
            </a:r>
            <a:r>
              <a:rPr lang="en-US" sz="1800" dirty="0"/>
              <a:t>for significant research achievements in </a:t>
            </a:r>
            <a:r>
              <a:rPr lang="en-US" sz="1800" dirty="0" smtClean="0"/>
              <a:t>STEM, STEM education, and some social science fields.</a:t>
            </a:r>
          </a:p>
          <a:p>
            <a:pPr marL="0" indent="0">
              <a:buNone/>
            </a:pPr>
            <a:r>
              <a:rPr lang="en-US" sz="800" dirty="0" smtClean="0"/>
              <a:t> </a:t>
            </a:r>
            <a:endParaRPr lang="en-US" sz="600" dirty="0" smtClean="0"/>
          </a:p>
          <a:p>
            <a:pPr marL="0" indent="0">
              <a:buNone/>
            </a:pPr>
            <a:r>
              <a:rPr lang="en-US" sz="1800" dirty="0" smtClean="0"/>
              <a:t>NSF </a:t>
            </a:r>
            <a:r>
              <a:rPr lang="en-US" sz="1800" dirty="0"/>
              <a:t>especially encourages </a:t>
            </a:r>
            <a:r>
              <a:rPr lang="en-US" sz="1800" i="1" dirty="0"/>
              <a:t>women</a:t>
            </a:r>
            <a:r>
              <a:rPr lang="en-US" sz="1800" dirty="0"/>
              <a:t>, members of </a:t>
            </a:r>
            <a:r>
              <a:rPr lang="en-US" sz="1800" i="1" dirty="0"/>
              <a:t>underrepresented minority</a:t>
            </a:r>
            <a:r>
              <a:rPr lang="en-US" sz="1800" dirty="0"/>
              <a:t> groups, persons with disabilities, veterans, and </a:t>
            </a:r>
            <a:r>
              <a:rPr lang="en-US" sz="1800" i="1" dirty="0"/>
              <a:t>undergraduate seniors</a:t>
            </a:r>
            <a:r>
              <a:rPr lang="en-US" sz="1800" dirty="0"/>
              <a:t> to apply.</a:t>
            </a:r>
            <a:endParaRPr lang="en-US" sz="1800" dirty="0">
              <a:latin typeface="Arial" charset="0"/>
              <a:ea typeface="ＭＳ Ｐゴシック" charset="0"/>
              <a:cs typeface="ＭＳ Ｐゴシック" charset="0"/>
            </a:endParaRPr>
          </a:p>
        </p:txBody>
      </p:sp>
      <p:sp>
        <p:nvSpPr>
          <p:cNvPr id="2" name="Slide Number Placeholder 1" hidden="1"/>
          <p:cNvSpPr>
            <a:spLocks noGrp="1"/>
          </p:cNvSpPr>
          <p:nvPr>
            <p:ph type="sldNum" sz="quarter" idx="10"/>
          </p:nvPr>
        </p:nvSpPr>
        <p:spPr/>
        <p:txBody>
          <a:bodyPr/>
          <a:lstStyle/>
          <a:p>
            <a:fld id="{1FAA210B-82E4-D740-A1D4-408CB6227599}" type="slidenum">
              <a:rPr lang="en-US" smtClean="0"/>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Award Information</a:t>
            </a:r>
            <a:endParaRPr lang="en-US" dirty="0"/>
          </a:p>
        </p:txBody>
      </p:sp>
      <p:sp>
        <p:nvSpPr>
          <p:cNvPr id="3" name="Slide Number Placeholder 2" hidden="1"/>
          <p:cNvSpPr>
            <a:spLocks noGrp="1"/>
          </p:cNvSpPr>
          <p:nvPr>
            <p:ph type="sldNum" sz="quarter" idx="10"/>
          </p:nvPr>
        </p:nvSpPr>
        <p:spPr/>
        <p:txBody>
          <a:bodyPr/>
          <a:lstStyle/>
          <a:p>
            <a:fld id="{1FAA210B-82E4-D740-A1D4-408CB6227599}" type="slidenum">
              <a:rPr lang="en-US" smtClean="0"/>
              <a:t>5</a:t>
            </a:fld>
            <a:endParaRPr lang="en-US" dirty="0"/>
          </a:p>
        </p:txBody>
      </p:sp>
      <p:sp>
        <p:nvSpPr>
          <p:cNvPr id="4" name="Content Placeholder 3"/>
          <p:cNvSpPr>
            <a:spLocks noGrp="1"/>
          </p:cNvSpPr>
          <p:nvPr>
            <p:ph idx="1"/>
          </p:nvPr>
        </p:nvSpPr>
        <p:spPr>
          <a:xfrm>
            <a:off x="1752600" y="1828800"/>
            <a:ext cx="7086600" cy="4724400"/>
          </a:xfrm>
        </p:spPr>
        <p:txBody>
          <a:bodyPr/>
          <a:lstStyle/>
          <a:p>
            <a:pPr marL="0" indent="0">
              <a:buNone/>
            </a:pPr>
            <a:r>
              <a:rPr lang="en-US" sz="2000" i="1" dirty="0" smtClean="0"/>
              <a:t>Estimated </a:t>
            </a:r>
            <a:r>
              <a:rPr lang="en-US" sz="2000" i="1" dirty="0"/>
              <a:t>Number of Awards:</a:t>
            </a:r>
            <a:r>
              <a:rPr lang="en-US" sz="2000" dirty="0"/>
              <a:t> </a:t>
            </a:r>
            <a:r>
              <a:rPr lang="en-US" sz="2000" dirty="0" smtClean="0"/>
              <a:t>		2,000</a:t>
            </a:r>
            <a:endParaRPr lang="en-US" sz="2000" dirty="0"/>
          </a:p>
          <a:p>
            <a:pPr marL="0" indent="0">
              <a:buNone/>
            </a:pPr>
            <a:endParaRPr lang="en-US" sz="2000" i="1" dirty="0" smtClean="0"/>
          </a:p>
          <a:p>
            <a:pPr marL="0" indent="0">
              <a:buNone/>
            </a:pPr>
            <a:r>
              <a:rPr lang="en-US" sz="2000" i="1" dirty="0" smtClean="0"/>
              <a:t>Applicants for 2016 Competition:</a:t>
            </a:r>
            <a:r>
              <a:rPr lang="en-US" sz="2000" dirty="0" smtClean="0"/>
              <a:t> 	17,000 		</a:t>
            </a:r>
          </a:p>
          <a:p>
            <a:pPr marL="0" indent="0">
              <a:buNone/>
            </a:pPr>
            <a:endParaRPr lang="en-US" sz="1200" dirty="0" smtClean="0"/>
          </a:p>
          <a:p>
            <a:pPr marL="0" indent="0">
              <a:buNone/>
            </a:pPr>
            <a:r>
              <a:rPr lang="en-US" sz="1800" dirty="0" smtClean="0"/>
              <a:t>Awardees included 1,077 women, 424 underrepresented minorities, </a:t>
            </a:r>
            <a:r>
              <a:rPr lang="en-US" sz="1800" dirty="0"/>
              <a:t>62 persons with disabilities, 35 </a:t>
            </a:r>
            <a:r>
              <a:rPr lang="en-US" sz="1800" dirty="0" smtClean="0"/>
              <a:t>veterans, </a:t>
            </a:r>
            <a:r>
              <a:rPr lang="en-US" sz="1800" dirty="0"/>
              <a:t>and 627 </a:t>
            </a:r>
            <a:r>
              <a:rPr lang="en-US" sz="1800" dirty="0" smtClean="0"/>
              <a:t>undergraduates.</a:t>
            </a:r>
          </a:p>
          <a:p>
            <a:pPr marL="0" indent="0">
              <a:spcAft>
                <a:spcPts val="600"/>
              </a:spcAft>
              <a:buNone/>
            </a:pPr>
            <a:endParaRPr lang="en-US" sz="2000" dirty="0" smtClean="0"/>
          </a:p>
          <a:p>
            <a:pPr marL="0" indent="0">
              <a:spcAft>
                <a:spcPts val="600"/>
              </a:spcAft>
              <a:buNone/>
            </a:pPr>
            <a:r>
              <a:rPr lang="en-US" sz="2000" i="1" dirty="0" smtClean="0"/>
              <a:t>Anticipated Funding Amount:		</a:t>
            </a:r>
            <a:r>
              <a:rPr lang="en-US" sz="2000" dirty="0" smtClean="0"/>
              <a:t>$138,000</a:t>
            </a:r>
          </a:p>
          <a:p>
            <a:pPr marL="0" indent="0">
              <a:spcAft>
                <a:spcPts val="600"/>
              </a:spcAft>
              <a:buNone/>
            </a:pPr>
            <a:endParaRPr lang="en-US" sz="1200" dirty="0" smtClean="0"/>
          </a:p>
          <a:p>
            <a:pPr marL="0" indent="0">
              <a:spcAft>
                <a:spcPts val="600"/>
              </a:spcAft>
              <a:buNone/>
            </a:pPr>
            <a:r>
              <a:rPr lang="en-US" sz="1800" dirty="0" smtClean="0"/>
              <a:t>Stipend: 					$34,000 / year</a:t>
            </a:r>
          </a:p>
          <a:p>
            <a:pPr marL="0" indent="0">
              <a:spcAft>
                <a:spcPts val="600"/>
              </a:spcAft>
              <a:buNone/>
            </a:pPr>
            <a:r>
              <a:rPr lang="en-US" sz="1800" dirty="0" smtClean="0"/>
              <a:t>Cost-of-education allowance: 		$12,000 / year</a:t>
            </a:r>
          </a:p>
          <a:p>
            <a:pPr marL="0" indent="0">
              <a:spcAft>
                <a:spcPts val="600"/>
              </a:spcAft>
              <a:buNone/>
            </a:pPr>
            <a:r>
              <a:rPr lang="en-US" sz="1800" dirty="0" smtClean="0"/>
              <a:t>Total					$46,000 / year</a:t>
            </a:r>
            <a:endParaRPr lang="en-US" sz="1800" dirty="0"/>
          </a:p>
          <a:p>
            <a:pPr marL="0" indent="0">
              <a:spcAft>
                <a:spcPts val="600"/>
              </a:spcAft>
              <a:buNone/>
            </a:pPr>
            <a:r>
              <a:rPr lang="en-US" sz="1800" dirty="0" smtClean="0"/>
              <a:t>x 	3 years of support	=	$138,000 </a:t>
            </a:r>
          </a:p>
          <a:p>
            <a:pPr marL="0" indent="0">
              <a:spcAft>
                <a:spcPts val="600"/>
              </a:spcAft>
              <a:buNone/>
            </a:pPr>
            <a:r>
              <a:rPr lang="en-US" sz="1800" dirty="0"/>
              <a:t>	</a:t>
            </a:r>
            <a:endParaRPr lang="en-US" sz="2000" dirty="0" smtClean="0"/>
          </a:p>
          <a:p>
            <a:pPr marL="0" indent="0">
              <a:buNone/>
            </a:pPr>
            <a:r>
              <a:rPr lang="en-US" sz="1800" dirty="0"/>
              <a:t>	</a:t>
            </a:r>
            <a:r>
              <a:rPr lang="en-US" sz="2000" dirty="0" smtClean="0"/>
              <a:t>	</a:t>
            </a:r>
            <a:endParaRPr lang="en-US" sz="2000" dirty="0"/>
          </a:p>
          <a:p>
            <a:pPr marL="0" indent="0">
              <a:buNone/>
            </a:pPr>
            <a:r>
              <a:rPr lang="en-US" dirty="0"/>
              <a:t>	</a:t>
            </a:r>
          </a:p>
          <a:p>
            <a:endParaRPr lang="en-US" dirty="0"/>
          </a:p>
        </p:txBody>
      </p:sp>
      <p:cxnSp>
        <p:nvCxnSpPr>
          <p:cNvPr id="6" name="Straight Connector 5"/>
          <p:cNvCxnSpPr/>
          <p:nvPr/>
        </p:nvCxnSpPr>
        <p:spPr bwMode="auto">
          <a:xfrm>
            <a:off x="1828800" y="5715000"/>
            <a:ext cx="6477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616599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6</a:t>
            </a:fld>
            <a:endParaRPr lang="en-US" dirty="0"/>
          </a:p>
        </p:txBody>
      </p:sp>
      <p:sp>
        <p:nvSpPr>
          <p:cNvPr id="3" name="Title 2"/>
          <p:cNvSpPr>
            <a:spLocks noGrp="1"/>
          </p:cNvSpPr>
          <p:nvPr>
            <p:ph type="title"/>
          </p:nvPr>
        </p:nvSpPr>
        <p:spPr/>
        <p:txBody>
          <a:bodyPr/>
          <a:lstStyle/>
          <a:p>
            <a:r>
              <a:rPr lang="en-US" dirty="0" smtClean="0"/>
              <a:t>Eligibility</a:t>
            </a:r>
            <a:endParaRPr lang="en-US" dirty="0"/>
          </a:p>
        </p:txBody>
      </p:sp>
      <p:sp>
        <p:nvSpPr>
          <p:cNvPr id="4" name="Text Placeholder 3"/>
          <p:cNvSpPr>
            <a:spLocks noGrp="1"/>
          </p:cNvSpPr>
          <p:nvPr>
            <p:ph type="body" sz="half" idx="2"/>
          </p:nvPr>
        </p:nvSpPr>
        <p:spPr/>
        <p:txBody>
          <a:bodyPr/>
          <a:lstStyle/>
          <a:p>
            <a:r>
              <a:rPr lang="en-US" sz="2000" dirty="0" smtClean="0"/>
              <a:t>There are three eligibility requirements:</a:t>
            </a:r>
          </a:p>
          <a:p>
            <a:endParaRPr lang="en-US" sz="2000" dirty="0" smtClean="0"/>
          </a:p>
          <a:p>
            <a:pPr marL="342900" indent="-342900">
              <a:buFont typeface="Arial" panose="020B0604020202020204" pitchFamily="34" charset="0"/>
              <a:buChar char="•"/>
            </a:pPr>
            <a:r>
              <a:rPr lang="en-US" sz="2000" dirty="0" smtClean="0"/>
              <a:t>Citizenship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Degree</a:t>
            </a:r>
          </a:p>
          <a:p>
            <a:endParaRPr lang="en-US" sz="2000" dirty="0"/>
          </a:p>
          <a:p>
            <a:pPr marL="342900" indent="-342900">
              <a:buFont typeface="Arial" panose="020B0604020202020204" pitchFamily="34" charset="0"/>
              <a:buChar char="•"/>
            </a:pPr>
            <a:r>
              <a:rPr lang="en-US" sz="2000" dirty="0" smtClean="0"/>
              <a:t>Field of Study</a:t>
            </a:r>
          </a:p>
          <a:p>
            <a:endParaRPr lang="en-US" sz="2000" dirty="0" smtClean="0"/>
          </a:p>
          <a:p>
            <a:endParaRPr lang="en-US" sz="2000" dirty="0"/>
          </a:p>
          <a:p>
            <a:r>
              <a:rPr lang="en-US" sz="2000" dirty="0" smtClean="0"/>
              <a:t>*We will pause for questions after each requirement.</a:t>
            </a:r>
            <a:endParaRPr lang="en-US" sz="2000" dirty="0"/>
          </a:p>
        </p:txBody>
      </p:sp>
    </p:spTree>
    <p:extLst>
      <p:ext uri="{BB962C8B-B14F-4D97-AF65-F5344CB8AC3E}">
        <p14:creationId xmlns:p14="http://schemas.microsoft.com/office/powerpoint/2010/main" val="1367563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7</a:t>
            </a:fld>
            <a:endParaRPr lang="en-US" dirty="0"/>
          </a:p>
        </p:txBody>
      </p:sp>
      <p:sp>
        <p:nvSpPr>
          <p:cNvPr id="3" name="Title 2"/>
          <p:cNvSpPr>
            <a:spLocks noGrp="1"/>
          </p:cNvSpPr>
          <p:nvPr>
            <p:ph type="title"/>
          </p:nvPr>
        </p:nvSpPr>
        <p:spPr/>
        <p:txBody>
          <a:bodyPr/>
          <a:lstStyle/>
          <a:p>
            <a:r>
              <a:rPr lang="en-US" dirty="0" smtClean="0"/>
              <a:t>Citizenship Requirement</a:t>
            </a:r>
            <a:endParaRPr lang="en-US" dirty="0"/>
          </a:p>
        </p:txBody>
      </p:sp>
      <p:sp>
        <p:nvSpPr>
          <p:cNvPr id="4" name="Text Placeholder 3"/>
          <p:cNvSpPr>
            <a:spLocks noGrp="1"/>
          </p:cNvSpPr>
          <p:nvPr>
            <p:ph type="body" sz="half" idx="2"/>
          </p:nvPr>
        </p:nvSpPr>
        <p:spPr/>
        <p:txBody>
          <a:bodyPr/>
          <a:lstStyle/>
          <a:p>
            <a:r>
              <a:rPr lang="en-US" sz="2000" dirty="0" smtClean="0"/>
              <a:t>You must be a citizen, national, or permanent resident of the United States.</a:t>
            </a:r>
          </a:p>
          <a:p>
            <a:endParaRPr lang="en-US" sz="2000" dirty="0" smtClean="0"/>
          </a:p>
          <a:p>
            <a:pPr marL="342900" indent="-342900">
              <a:buFont typeface="Arial" panose="020B0604020202020204" pitchFamily="34" charset="0"/>
              <a:buChar char="•"/>
            </a:pPr>
            <a:r>
              <a:rPr lang="en-US" sz="1800" dirty="0"/>
              <a:t>Foreign nationals </a:t>
            </a:r>
            <a:r>
              <a:rPr lang="en-US" sz="1800" dirty="0" smtClean="0"/>
              <a:t>who </a:t>
            </a:r>
            <a:r>
              <a:rPr lang="en-US" sz="1800" dirty="0"/>
              <a:t>are in the U.S. on a student visa (international students) </a:t>
            </a:r>
            <a:r>
              <a:rPr lang="en-US" sz="1800" dirty="0" smtClean="0"/>
              <a:t>are </a:t>
            </a:r>
            <a:r>
              <a:rPr lang="en-US" sz="1800" dirty="0"/>
              <a:t>not eligible to apply</a:t>
            </a:r>
            <a:r>
              <a:rPr lang="en-US" sz="1800" dirty="0" smtClean="0"/>
              <a:t>.</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smtClean="0"/>
              <a:t>Eligibility with respect to citizenship must be certified at the time of application.</a:t>
            </a:r>
            <a:endParaRPr lang="en-US" sz="18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13646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8</a:t>
            </a:fld>
            <a:endParaRPr lang="en-US" dirty="0"/>
          </a:p>
        </p:txBody>
      </p:sp>
      <p:sp>
        <p:nvSpPr>
          <p:cNvPr id="3" name="Title 2"/>
          <p:cNvSpPr>
            <a:spLocks noGrp="1"/>
          </p:cNvSpPr>
          <p:nvPr>
            <p:ph type="title"/>
          </p:nvPr>
        </p:nvSpPr>
        <p:spPr/>
        <p:txBody>
          <a:bodyPr/>
          <a:lstStyle/>
          <a:p>
            <a:r>
              <a:rPr lang="en-US" dirty="0" smtClean="0"/>
              <a:t>Degree Requirement</a:t>
            </a:r>
            <a:endParaRPr lang="en-US" dirty="0"/>
          </a:p>
        </p:txBody>
      </p:sp>
      <p:sp>
        <p:nvSpPr>
          <p:cNvPr id="4" name="Text Placeholder 3"/>
          <p:cNvSpPr>
            <a:spLocks noGrp="1"/>
          </p:cNvSpPr>
          <p:nvPr>
            <p:ph type="body" sz="half" idx="2"/>
          </p:nvPr>
        </p:nvSpPr>
        <p:spPr/>
        <p:txBody>
          <a:bodyPr/>
          <a:lstStyle/>
          <a:p>
            <a:r>
              <a:rPr lang="en-US" sz="2000" dirty="0" smtClean="0"/>
              <a:t>You are eligible to apply:</a:t>
            </a:r>
          </a:p>
          <a:p>
            <a:endParaRPr lang="en-US" sz="1600" dirty="0" smtClean="0"/>
          </a:p>
          <a:p>
            <a:pPr marL="342900" indent="-342900">
              <a:buFont typeface="Arial" panose="020B0604020202020204" pitchFamily="34" charset="0"/>
              <a:buChar char="•"/>
            </a:pPr>
            <a:r>
              <a:rPr lang="en-US" sz="2000" dirty="0" smtClean="0"/>
              <a:t>before beginning graduate school</a:t>
            </a:r>
          </a:p>
          <a:p>
            <a:r>
              <a:rPr lang="en-US" sz="2000" dirty="0"/>
              <a:t>	</a:t>
            </a:r>
            <a:r>
              <a:rPr lang="en-US" sz="1800" dirty="0" smtClean="0"/>
              <a:t>as an undergraduate senior </a:t>
            </a:r>
          </a:p>
          <a:p>
            <a:r>
              <a:rPr lang="en-US" sz="1800" dirty="0" smtClean="0"/>
              <a:t>	as a post-baccalaureate student</a:t>
            </a:r>
          </a:p>
          <a:p>
            <a:endParaRPr lang="en-US" sz="1200" dirty="0" smtClean="0"/>
          </a:p>
          <a:p>
            <a:pPr>
              <a:spcBef>
                <a:spcPts val="432"/>
              </a:spcBef>
            </a:pPr>
            <a:r>
              <a:rPr lang="en-US" sz="1800" dirty="0"/>
              <a:t>	</a:t>
            </a:r>
            <a:r>
              <a:rPr lang="en-US" sz="1800" dirty="0" smtClean="0"/>
              <a:t>You are applying to graduate school for fall 2017, and 	you have no prior graduate school enrollment.</a:t>
            </a:r>
          </a:p>
          <a:p>
            <a:endParaRPr lang="en-US" sz="1600" dirty="0" smtClean="0"/>
          </a:p>
          <a:p>
            <a:pPr marL="342900" indent="-342900">
              <a:buFont typeface="Arial" panose="020B0604020202020204" pitchFamily="34" charset="0"/>
              <a:buChar char="•"/>
            </a:pPr>
            <a:r>
              <a:rPr lang="en-US" sz="2000" dirty="0" smtClean="0"/>
              <a:t>after enrollment in graduate school</a:t>
            </a:r>
            <a:endParaRPr lang="en-US" sz="1800" dirty="0"/>
          </a:p>
          <a:p>
            <a:pPr lvl="1"/>
            <a:r>
              <a:rPr lang="en-US" sz="1600" dirty="0" smtClean="0"/>
              <a:t>	</a:t>
            </a:r>
            <a:r>
              <a:rPr lang="en-US" sz="1800" dirty="0" smtClean="0"/>
              <a:t>as a first-year graduate student</a:t>
            </a:r>
          </a:p>
          <a:p>
            <a:r>
              <a:rPr lang="en-US" sz="2000" dirty="0" smtClean="0"/>
              <a:t>	</a:t>
            </a:r>
            <a:r>
              <a:rPr lang="en-US" sz="1800" dirty="0" smtClean="0"/>
              <a:t>as a second-year graduate student</a:t>
            </a:r>
            <a:endParaRPr lang="en-US" sz="1800" dirty="0"/>
          </a:p>
          <a:p>
            <a:pPr lvl="2"/>
            <a:endParaRPr lang="en-US" sz="1200" dirty="0" smtClean="0"/>
          </a:p>
          <a:p>
            <a:pPr lvl="2"/>
            <a:r>
              <a:rPr lang="en-US" sz="1800" dirty="0" smtClean="0"/>
              <a:t>You are currently enrolled in graduate school, and you plan to remain enrolled in fall 2017 (and beyond).</a:t>
            </a:r>
            <a:endParaRPr lang="en-US" sz="18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086040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0"/>
          </p:nvPr>
        </p:nvSpPr>
        <p:spPr/>
        <p:txBody>
          <a:bodyPr/>
          <a:lstStyle/>
          <a:p>
            <a:fld id="{1FAA210B-82E4-D740-A1D4-408CB6227599}" type="slidenum">
              <a:rPr lang="en-US" smtClean="0"/>
              <a:t>9</a:t>
            </a:fld>
            <a:endParaRPr lang="en-US" dirty="0"/>
          </a:p>
        </p:txBody>
      </p:sp>
      <p:sp>
        <p:nvSpPr>
          <p:cNvPr id="3" name="Title 2"/>
          <p:cNvSpPr>
            <a:spLocks noGrp="1"/>
          </p:cNvSpPr>
          <p:nvPr>
            <p:ph type="title"/>
          </p:nvPr>
        </p:nvSpPr>
        <p:spPr/>
        <p:txBody>
          <a:bodyPr/>
          <a:lstStyle/>
          <a:p>
            <a:r>
              <a:rPr lang="en-US" dirty="0" smtClean="0"/>
              <a:t>Undergraduate / Post-bac Students</a:t>
            </a:r>
            <a:endParaRPr lang="en-US" dirty="0"/>
          </a:p>
        </p:txBody>
      </p:sp>
      <p:sp>
        <p:nvSpPr>
          <p:cNvPr id="4" name="Text Placeholder 3"/>
          <p:cNvSpPr>
            <a:spLocks noGrp="1"/>
          </p:cNvSpPr>
          <p:nvPr>
            <p:ph type="body" sz="half" idx="2"/>
          </p:nvPr>
        </p:nvSpPr>
        <p:spPr/>
        <p:txBody>
          <a:bodyPr/>
          <a:lstStyle/>
          <a:p>
            <a:r>
              <a:rPr lang="en-US" sz="2000" dirty="0" smtClean="0"/>
              <a:t>Undergraduate students apply in the fall of the academic year in which they anticipate receiving a bachelor’s degree.</a:t>
            </a:r>
          </a:p>
          <a:p>
            <a:endParaRPr lang="en-US" sz="1800" dirty="0"/>
          </a:p>
          <a:p>
            <a:pPr marL="342900" indent="-342900">
              <a:buFont typeface="Arial" panose="020B0604020202020204" pitchFamily="34" charset="0"/>
              <a:buChar char="•"/>
            </a:pPr>
            <a:r>
              <a:rPr lang="en-US" sz="1800" dirty="0" smtClean="0"/>
              <a:t>You are a senior undergraduate student, or you are in your final year of undergraduate study (3</a:t>
            </a:r>
            <a:r>
              <a:rPr lang="en-US" sz="1800" baseline="30000" dirty="0" smtClean="0"/>
              <a:t>rd</a:t>
            </a:r>
            <a:r>
              <a:rPr lang="en-US" sz="1800" dirty="0" smtClean="0"/>
              <a:t>-year or 5</a:t>
            </a:r>
            <a:r>
              <a:rPr lang="en-US" sz="1800" baseline="30000" dirty="0" smtClean="0"/>
              <a:t>th</a:t>
            </a:r>
            <a:r>
              <a:rPr lang="en-US" sz="1800" dirty="0" smtClean="0"/>
              <a:t>-year senior).</a:t>
            </a:r>
          </a:p>
          <a:p>
            <a:endParaRPr lang="en-US" sz="1800" dirty="0"/>
          </a:p>
          <a:p>
            <a:pPr marL="342900" indent="-342900">
              <a:buFont typeface="Arial" panose="020B0604020202020204" pitchFamily="34" charset="0"/>
              <a:buChar char="•"/>
            </a:pPr>
            <a:r>
              <a:rPr lang="en-US" sz="1800" dirty="0" smtClean="0"/>
              <a:t>You are on track to receive a bachelor’s degree before fall 2017 (December 2016, May 2017, August 2017).</a:t>
            </a:r>
          </a:p>
          <a:p>
            <a:endParaRPr lang="en-US" sz="1800" dirty="0"/>
          </a:p>
          <a:p>
            <a:pPr marL="342900" indent="-342900">
              <a:buFont typeface="Arial" panose="020B0604020202020204" pitchFamily="34" charset="0"/>
              <a:buChar char="•"/>
            </a:pPr>
            <a:r>
              <a:rPr lang="en-US" sz="1800" dirty="0" smtClean="0"/>
              <a:t>You are a bachelor’s degree holder (post-bac student).</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smtClean="0"/>
              <a:t>You are applying to graduate school for fall 2017.</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smtClean="0"/>
              <a:t>You plan to be accepted to a graduate program before May 1.</a:t>
            </a:r>
            <a:endParaRPr lang="en-US" sz="1800" dirty="0"/>
          </a:p>
          <a:p>
            <a:endParaRPr lang="en-US" sz="1800" dirty="0"/>
          </a:p>
          <a:p>
            <a:endParaRPr lang="en-US" sz="18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631550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2">
  <a:themeElements>
    <a:clrScheme name="">
      <a:dk1>
        <a:srgbClr val="000000"/>
      </a:dk1>
      <a:lt1>
        <a:srgbClr val="FFFFFF"/>
      </a:lt1>
      <a:dk2>
        <a:srgbClr val="000000"/>
      </a:dk2>
      <a:lt2>
        <a:srgbClr val="808080"/>
      </a:lt2>
      <a:accent1>
        <a:srgbClr val="FFF700"/>
      </a:accent1>
      <a:accent2>
        <a:srgbClr val="0000FF"/>
      </a:accent2>
      <a:accent3>
        <a:srgbClr val="FFFFFF"/>
      </a:accent3>
      <a:accent4>
        <a:srgbClr val="000000"/>
      </a:accent4>
      <a:accent5>
        <a:srgbClr val="FFFAAA"/>
      </a:accent5>
      <a:accent6>
        <a:srgbClr val="0000E7"/>
      </a:accent6>
      <a:hlink>
        <a:srgbClr val="99CC99"/>
      </a:hlink>
      <a:folHlink>
        <a:srgbClr val="5A0019"/>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995</TotalTime>
  <Words>1000</Words>
  <Application>Microsoft Macintosh PowerPoint</Application>
  <PresentationFormat>On-screen Show (4:3)</PresentationFormat>
  <Paragraphs>282</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ＭＳ Ｐゴシック</vt:lpstr>
      <vt:lpstr>Wingdings</vt:lpstr>
      <vt:lpstr>Template_2</vt:lpstr>
      <vt:lpstr>PowerPoint Presentation</vt:lpstr>
      <vt:lpstr>Introduction</vt:lpstr>
      <vt:lpstr>Overview</vt:lpstr>
      <vt:lpstr>Graduate Research Fellowship Program (GRFP)</vt:lpstr>
      <vt:lpstr>Award Information</vt:lpstr>
      <vt:lpstr>Eligibility</vt:lpstr>
      <vt:lpstr>Citizenship Requirement</vt:lpstr>
      <vt:lpstr>Degree Requirement</vt:lpstr>
      <vt:lpstr>Undergraduate / Post-bac Students</vt:lpstr>
      <vt:lpstr>Graduate Students</vt:lpstr>
      <vt:lpstr>Field of Study Requirement</vt:lpstr>
      <vt:lpstr>New Rule: Number of Applications</vt:lpstr>
      <vt:lpstr>Supported Fields of Study</vt:lpstr>
      <vt:lpstr>Supported Fields of Study</vt:lpstr>
      <vt:lpstr>Application Components</vt:lpstr>
      <vt:lpstr>Required Statements</vt:lpstr>
      <vt:lpstr>Application Instructions</vt:lpstr>
      <vt:lpstr>Application Deadlines</vt:lpstr>
      <vt:lpstr>Next Steps</vt:lpstr>
      <vt:lpstr>Resources</vt:lpstr>
      <vt:lpstr>How to Make an Appointment</vt:lpstr>
    </vt:vector>
  </TitlesOfParts>
  <Company>MRP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Hilkovitz, Andrea K</dc:creator>
  <cp:lastModifiedBy>Instructional Technologies Support</cp:lastModifiedBy>
  <cp:revision>112</cp:revision>
  <dcterms:created xsi:type="dcterms:W3CDTF">2008-03-03T18:35:18Z</dcterms:created>
  <dcterms:modified xsi:type="dcterms:W3CDTF">2016-09-07T20:11:24Z</dcterms:modified>
</cp:coreProperties>
</file>