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997e416fd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997e416fd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997e416fd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997e416fd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6ec760e89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6ec760e89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6ec760e8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6ec760e8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6ec760e89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6ec760e89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6ec760e8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6ec760e8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4a57002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4a57002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6ec760e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6ec760e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6ec760e89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6ec760e89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6ec760e8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6ec760e8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997e416fd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997e416fd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9bbfb24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9bbfb24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6ec760e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6ec760e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997e416fd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997e416fd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descr="A picture containing food&#10;&#10;Description automatically generated" id="9" name="Google Shape;9;p1"/>
          <p:cNvPicPr preferRelativeResize="0"/>
          <p:nvPr/>
        </p:nvPicPr>
        <p:blipFill rotWithShape="1">
          <a:blip r:embed="rId1">
            <a:alphaModFix/>
          </a:blip>
          <a:srcRect b="0" l="0" r="0" t="0"/>
          <a:stretch/>
        </p:blipFill>
        <p:spPr>
          <a:xfrm>
            <a:off x="-115825" y="0"/>
            <a:ext cx="9144000" cy="5143510"/>
          </a:xfrm>
          <a:prstGeom prst="rect">
            <a:avLst/>
          </a:prstGeom>
          <a:noFill/>
          <a:ln>
            <a:noFill/>
          </a:ln>
        </p:spPr>
      </p:pic>
      <p:pic>
        <p:nvPicPr>
          <p:cNvPr descr="A close up of a logo&#10;&#10;Description automatically generated" id="10" name="Google Shape;10;p1"/>
          <p:cNvPicPr preferRelativeResize="0"/>
          <p:nvPr/>
        </p:nvPicPr>
        <p:blipFill rotWithShape="1">
          <a:blip r:embed="rId2">
            <a:alphaModFix/>
          </a:blip>
          <a:srcRect b="0" l="0" r="0" t="0"/>
          <a:stretch/>
        </p:blipFill>
        <p:spPr>
          <a:xfrm>
            <a:off x="185475" y="4355099"/>
            <a:ext cx="1833631" cy="556270"/>
          </a:xfrm>
          <a:prstGeom prst="rect">
            <a:avLst/>
          </a:prstGeom>
          <a:noFill/>
          <a:ln>
            <a:noFill/>
          </a:ln>
        </p:spPr>
      </p:pic>
      <p:pic>
        <p:nvPicPr>
          <p:cNvPr id="11" name="Google Shape;11;p1"/>
          <p:cNvPicPr preferRelativeResize="0"/>
          <p:nvPr/>
        </p:nvPicPr>
        <p:blipFill>
          <a:blip r:embed="rId3">
            <a:alphaModFix/>
          </a:blip>
          <a:stretch>
            <a:fillRect/>
          </a:stretch>
        </p:blipFill>
        <p:spPr>
          <a:xfrm>
            <a:off x="-188475" y="-551100"/>
            <a:ext cx="9533001" cy="5847000"/>
          </a:xfrm>
          <a:prstGeom prst="rect">
            <a:avLst/>
          </a:prstGeom>
          <a:noFill/>
          <a:ln>
            <a:noFill/>
          </a:ln>
        </p:spPr>
      </p:pic>
      <p:pic>
        <p:nvPicPr>
          <p:cNvPr id="12" name="Google Shape;12;p1"/>
          <p:cNvPicPr preferRelativeResize="0"/>
          <p:nvPr/>
        </p:nvPicPr>
        <p:blipFill>
          <a:blip r:embed="rId3">
            <a:alphaModFix/>
          </a:blip>
          <a:stretch>
            <a:fillRect/>
          </a:stretch>
        </p:blipFill>
        <p:spPr>
          <a:xfrm>
            <a:off x="-563975" y="-230625"/>
            <a:ext cx="10359675" cy="6096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3817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000"/>
              <a:t>E-Commerce Predictive Analysis using AWS</a:t>
            </a:r>
            <a:endParaRPr sz="5000"/>
          </a:p>
        </p:txBody>
      </p:sp>
      <p:sp>
        <p:nvSpPr>
          <p:cNvPr id="59" name="Google Shape;59;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None/>
            </a:pPr>
            <a:r>
              <a:rPr lang="en"/>
              <a:t>Tausif Khan, Varun Jain, Hsi-Chun Wang, Sidhant Chanana, Allen Mathews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6666"/>
              <a:buFont typeface="Arial"/>
              <a:buNone/>
            </a:pPr>
            <a:r>
              <a:rPr b="1" lang="en" sz="3000"/>
              <a:t>Implementation Process</a:t>
            </a:r>
            <a:endParaRPr b="1" sz="3000"/>
          </a:p>
          <a:p>
            <a:pPr indent="0" lvl="0" marL="0" rtl="0" algn="l">
              <a:spcBef>
                <a:spcPts val="1200"/>
              </a:spcBef>
              <a:spcAft>
                <a:spcPts val="0"/>
              </a:spcAft>
              <a:buNone/>
            </a:pPr>
            <a:r>
              <a:t/>
            </a:r>
            <a:endParaRPr/>
          </a:p>
        </p:txBody>
      </p:sp>
      <p:sp>
        <p:nvSpPr>
          <p:cNvPr id="113" name="Google Shape;113;p22"/>
          <p:cNvSpPr txBox="1"/>
          <p:nvPr/>
        </p:nvSpPr>
        <p:spPr>
          <a:xfrm>
            <a:off x="311700" y="1017725"/>
            <a:ext cx="9269400" cy="439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Data Retrieval</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Data stored in </a:t>
            </a:r>
            <a:r>
              <a:rPr b="1" lang="en">
                <a:solidFill>
                  <a:schemeClr val="dk1"/>
                </a:solidFill>
              </a:rPr>
              <a:t>Amazon S3</a:t>
            </a:r>
            <a:r>
              <a:rPr lang="en">
                <a:solidFill>
                  <a:schemeClr val="dk1"/>
                </a:solidFill>
              </a:rPr>
              <a:t> is retrieved using the </a:t>
            </a:r>
            <a:r>
              <a:rPr b="1" lang="en">
                <a:solidFill>
                  <a:schemeClr val="dk1"/>
                </a:solidFill>
              </a:rPr>
              <a:t>AWS SDK (boto3)</a:t>
            </a:r>
            <a:r>
              <a:rPr lang="en">
                <a:solidFill>
                  <a:schemeClr val="dk1"/>
                </a:solidFill>
              </a:rPr>
              <a:t> for secure and scalable access.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Raw datasets and processed results are organized in S3 to maintain a structured pipeline.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ETL Pipeline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Derived a column for hourly order counts per date.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Structured the dataset for ML-based predictive analysis and visualization.</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Model Training</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LSTM</a:t>
            </a:r>
            <a:r>
              <a:rPr lang="en">
                <a:solidFill>
                  <a:schemeClr val="dk1"/>
                </a:solidFill>
              </a:rPr>
              <a:t>: Set up to learn patterns in sequential data over time, with the focus on capturing long-term dependencies.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SARIMA</a:t>
            </a:r>
            <a:r>
              <a:rPr lang="en">
                <a:solidFill>
                  <a:schemeClr val="dk1"/>
                </a:solidFill>
              </a:rPr>
              <a:t>: Fine-tuned to make predictions based on the repeating patterns, trends, and fluctuations in time-series data.</a:t>
            </a:r>
            <a:endParaRPr b="1">
              <a:solidFill>
                <a:schemeClr val="dk1"/>
              </a:solidFill>
            </a:endParaRPr>
          </a:p>
          <a:p>
            <a:pPr indent="0" lvl="0" marL="0" rtl="0" algn="l">
              <a:lnSpc>
                <a:spcPct val="115000"/>
              </a:lnSpc>
              <a:spcBef>
                <a:spcPts val="1200"/>
              </a:spcBef>
              <a:spcAft>
                <a:spcPts val="1200"/>
              </a:spcAft>
              <a:buNone/>
            </a:pPr>
            <a:r>
              <a:t/>
            </a:r>
            <a:endParaRPr b="1"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b="1" lang="en" sz="3000"/>
              <a:t>Implementation Process</a:t>
            </a:r>
            <a:endParaRPr b="1"/>
          </a:p>
        </p:txBody>
      </p:sp>
      <p:sp>
        <p:nvSpPr>
          <p:cNvPr id="119" name="Google Shape;119;p23"/>
          <p:cNvSpPr txBox="1"/>
          <p:nvPr/>
        </p:nvSpPr>
        <p:spPr>
          <a:xfrm>
            <a:off x="311700" y="981650"/>
            <a:ext cx="9269400" cy="439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Automation with Lambda</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AWS Lambda</a:t>
            </a:r>
            <a:r>
              <a:rPr lang="en">
                <a:solidFill>
                  <a:schemeClr val="dk1"/>
                </a:solidFill>
              </a:rPr>
              <a:t> is configured to automatically update predictions in the </a:t>
            </a:r>
            <a:r>
              <a:rPr b="1" lang="en">
                <a:solidFill>
                  <a:schemeClr val="dk1"/>
                </a:solidFill>
              </a:rPr>
              <a:t>Amazon QuickSight</a:t>
            </a:r>
            <a:r>
              <a:rPr lang="en">
                <a:solidFill>
                  <a:schemeClr val="dk1"/>
                </a:solidFill>
              </a:rPr>
              <a:t> dashboard.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It triggers workflows by periodically fetching the latest data, running predictions, and storing updated results in S3 for visualization.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Visualization with QuickSight</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Amazon QuickSight</a:t>
            </a:r>
            <a:r>
              <a:rPr lang="en">
                <a:solidFill>
                  <a:schemeClr val="dk1"/>
                </a:solidFill>
              </a:rPr>
              <a:t> directly connects to updated predictions stored in S3, enabling interactive dashboards.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Stakeholders can explore trends and insights with dynamic filters and customizable charts.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Predictions are seamlessly updated by Lambda for real-time accuracy.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Validation</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Predictions are </a:t>
            </a:r>
            <a:r>
              <a:rPr b="1" lang="en">
                <a:solidFill>
                  <a:schemeClr val="dk1"/>
                </a:solidFill>
              </a:rPr>
              <a:t>inverse-transformed</a:t>
            </a:r>
            <a:r>
              <a:rPr lang="en">
                <a:solidFill>
                  <a:schemeClr val="dk1"/>
                </a:solidFill>
              </a:rPr>
              <a:t> to scale results back to the original range.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Evaluation metrics such as </a:t>
            </a:r>
            <a:r>
              <a:rPr b="1" lang="en">
                <a:solidFill>
                  <a:schemeClr val="dk1"/>
                </a:solidFill>
              </a:rPr>
              <a:t>MAE, MSE, and RMSE</a:t>
            </a:r>
            <a:r>
              <a:rPr lang="en">
                <a:solidFill>
                  <a:schemeClr val="dk1"/>
                </a:solidFill>
              </a:rPr>
              <a:t> validate the reliability of the predictions.</a:t>
            </a:r>
            <a:endParaRPr>
              <a:solidFill>
                <a:schemeClr val="dk1"/>
              </a:solidFill>
            </a:endParaRPr>
          </a:p>
          <a:p>
            <a:pPr indent="0" lvl="0" marL="0" rtl="0" algn="l">
              <a:lnSpc>
                <a:spcPct val="115000"/>
              </a:lnSpc>
              <a:spcBef>
                <a:spcPts val="1200"/>
              </a:spcBef>
              <a:spcAft>
                <a:spcPts val="1200"/>
              </a:spcAft>
              <a:buNone/>
            </a:pPr>
            <a:r>
              <a:t/>
            </a:r>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237000" y="997075"/>
            <a:ext cx="3999900" cy="204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52"/>
              <a:buNone/>
            </a:pPr>
            <a:r>
              <a:rPr lang="en" sz="2025">
                <a:solidFill>
                  <a:schemeClr val="dk1"/>
                </a:solidFill>
              </a:rPr>
              <a:t>LSTM</a:t>
            </a:r>
            <a:endParaRPr sz="2025">
              <a:solidFill>
                <a:schemeClr val="dk1"/>
              </a:solidFill>
            </a:endParaRPr>
          </a:p>
          <a:p>
            <a:pPr indent="0" lvl="0" marL="0" rtl="0" algn="l">
              <a:spcBef>
                <a:spcPts val="1200"/>
              </a:spcBef>
              <a:spcAft>
                <a:spcPts val="0"/>
              </a:spcAft>
              <a:buSzPts val="852"/>
              <a:buNone/>
            </a:pPr>
            <a:r>
              <a:rPr b="1" lang="en" sz="1150">
                <a:solidFill>
                  <a:schemeClr val="dk1"/>
                </a:solidFill>
              </a:rPr>
              <a:t>Mean Absolute Error (MAE): 4.70</a:t>
            </a:r>
            <a:endParaRPr b="1" sz="1150">
              <a:solidFill>
                <a:schemeClr val="dk1"/>
              </a:solidFill>
            </a:endParaRPr>
          </a:p>
          <a:p>
            <a:pPr indent="0" lvl="0" marL="0" rtl="0" algn="l">
              <a:spcBef>
                <a:spcPts val="1200"/>
              </a:spcBef>
              <a:spcAft>
                <a:spcPts val="0"/>
              </a:spcAft>
              <a:buSzPts val="852"/>
              <a:buNone/>
            </a:pPr>
            <a:r>
              <a:rPr b="1" lang="en" sz="1150">
                <a:solidFill>
                  <a:schemeClr val="dk1"/>
                </a:solidFill>
              </a:rPr>
              <a:t>Mean Squared Error (MSE): 41.08</a:t>
            </a:r>
            <a:endParaRPr b="1" sz="1150">
              <a:solidFill>
                <a:schemeClr val="dk1"/>
              </a:solidFill>
            </a:endParaRPr>
          </a:p>
          <a:p>
            <a:pPr indent="0" lvl="0" marL="0" rtl="0" algn="l">
              <a:spcBef>
                <a:spcPts val="1200"/>
              </a:spcBef>
              <a:spcAft>
                <a:spcPts val="0"/>
              </a:spcAft>
              <a:buClr>
                <a:schemeClr val="dk1"/>
              </a:buClr>
              <a:buSzPts val="1100"/>
              <a:buFont typeface="Arial"/>
              <a:buNone/>
            </a:pPr>
            <a:r>
              <a:rPr b="1" lang="en" sz="1150">
                <a:solidFill>
                  <a:schemeClr val="dk1"/>
                </a:solidFill>
              </a:rPr>
              <a:t>Root Mean Squared Error (RMSE): 6.41</a:t>
            </a:r>
            <a:endParaRPr b="1" sz="1150">
              <a:solidFill>
                <a:schemeClr val="dk1"/>
              </a:solidFill>
            </a:endParaRPr>
          </a:p>
          <a:p>
            <a:pPr indent="0" lvl="0" marL="0" rtl="0" algn="l">
              <a:spcBef>
                <a:spcPts val="0"/>
              </a:spcBef>
              <a:spcAft>
                <a:spcPts val="1200"/>
              </a:spcAft>
              <a:buSzPts val="852"/>
              <a:buNone/>
            </a:pPr>
            <a:r>
              <a:t/>
            </a:r>
            <a:endParaRPr sz="2025"/>
          </a:p>
        </p:txBody>
      </p:sp>
      <p:sp>
        <p:nvSpPr>
          <p:cNvPr id="125" name="Google Shape;125;p24"/>
          <p:cNvSpPr txBox="1"/>
          <p:nvPr>
            <p:ph type="title"/>
          </p:nvPr>
        </p:nvSpPr>
        <p:spPr>
          <a:xfrm>
            <a:off x="0" y="310150"/>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Clr>
                <a:schemeClr val="dk1"/>
              </a:buClr>
              <a:buSzPts val="852"/>
              <a:buFont typeface="Arial"/>
              <a:buNone/>
            </a:pPr>
            <a:r>
              <a:rPr b="1" lang="en" sz="2025"/>
              <a:t>Evaluation Metrics</a:t>
            </a:r>
            <a:endParaRPr b="1"/>
          </a:p>
        </p:txBody>
      </p:sp>
      <p:sp>
        <p:nvSpPr>
          <p:cNvPr id="126" name="Google Shape;126;p24"/>
          <p:cNvSpPr txBox="1"/>
          <p:nvPr>
            <p:ph idx="2" type="body"/>
          </p:nvPr>
        </p:nvSpPr>
        <p:spPr>
          <a:xfrm>
            <a:off x="5144100" y="997075"/>
            <a:ext cx="3999900" cy="173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852"/>
              <a:buFont typeface="Arial"/>
              <a:buNone/>
            </a:pPr>
            <a:r>
              <a:rPr lang="en" sz="2025">
                <a:solidFill>
                  <a:schemeClr val="dk1"/>
                </a:solidFill>
              </a:rPr>
              <a:t>Seasonal ARIMA</a:t>
            </a:r>
            <a:endParaRPr sz="2025">
              <a:solidFill>
                <a:schemeClr val="dk1"/>
              </a:solidFill>
            </a:endParaRPr>
          </a:p>
          <a:p>
            <a:pPr indent="0" lvl="0" marL="0" rtl="0" algn="l">
              <a:spcBef>
                <a:spcPts val="1200"/>
              </a:spcBef>
              <a:spcAft>
                <a:spcPts val="0"/>
              </a:spcAft>
              <a:buClr>
                <a:schemeClr val="dk1"/>
              </a:buClr>
              <a:buSzPts val="852"/>
              <a:buFont typeface="Arial"/>
              <a:buNone/>
            </a:pPr>
            <a:r>
              <a:rPr b="1" lang="en" sz="1150">
                <a:solidFill>
                  <a:schemeClr val="dk1"/>
                </a:solidFill>
              </a:rPr>
              <a:t>Mean Absolute Error (MAE): 3.76</a:t>
            </a:r>
            <a:endParaRPr b="1" sz="1150">
              <a:solidFill>
                <a:schemeClr val="dk1"/>
              </a:solidFill>
            </a:endParaRPr>
          </a:p>
          <a:p>
            <a:pPr indent="0" lvl="0" marL="0" rtl="0" algn="l">
              <a:spcBef>
                <a:spcPts val="1200"/>
              </a:spcBef>
              <a:spcAft>
                <a:spcPts val="0"/>
              </a:spcAft>
              <a:buClr>
                <a:schemeClr val="dk1"/>
              </a:buClr>
              <a:buSzPts val="852"/>
              <a:buFont typeface="Arial"/>
              <a:buNone/>
            </a:pPr>
            <a:r>
              <a:rPr b="1" lang="en" sz="1150">
                <a:solidFill>
                  <a:schemeClr val="dk1"/>
                </a:solidFill>
              </a:rPr>
              <a:t>Mean Squared Error (MSE): 21.72</a:t>
            </a:r>
            <a:endParaRPr b="1" sz="1150">
              <a:solidFill>
                <a:schemeClr val="dk1"/>
              </a:solidFill>
            </a:endParaRPr>
          </a:p>
          <a:p>
            <a:pPr indent="0" lvl="0" marL="0" rtl="0" algn="l">
              <a:spcBef>
                <a:spcPts val="1200"/>
              </a:spcBef>
              <a:spcAft>
                <a:spcPts val="0"/>
              </a:spcAft>
              <a:buClr>
                <a:schemeClr val="dk1"/>
              </a:buClr>
              <a:buSzPts val="1100"/>
              <a:buFont typeface="Arial"/>
              <a:buNone/>
            </a:pPr>
            <a:r>
              <a:rPr b="1" lang="en" sz="1150">
                <a:solidFill>
                  <a:schemeClr val="dk1"/>
                </a:solidFill>
              </a:rPr>
              <a:t>Root Mean Squared Error (RMSE): 4.66</a:t>
            </a:r>
            <a:endParaRPr b="1" sz="1500">
              <a:solidFill>
                <a:schemeClr val="dk1"/>
              </a:solidFill>
            </a:endParaRPr>
          </a:p>
        </p:txBody>
      </p:sp>
      <p:pic>
        <p:nvPicPr>
          <p:cNvPr id="127" name="Google Shape;127;p24"/>
          <p:cNvPicPr preferRelativeResize="0"/>
          <p:nvPr/>
        </p:nvPicPr>
        <p:blipFill>
          <a:blip r:embed="rId3">
            <a:alphaModFix/>
          </a:blip>
          <a:stretch>
            <a:fillRect/>
          </a:stretch>
        </p:blipFill>
        <p:spPr>
          <a:xfrm>
            <a:off x="237000" y="2889025"/>
            <a:ext cx="3792651" cy="1896326"/>
          </a:xfrm>
          <a:prstGeom prst="rect">
            <a:avLst/>
          </a:prstGeom>
          <a:noFill/>
          <a:ln>
            <a:noFill/>
          </a:ln>
        </p:spPr>
      </p:pic>
      <p:pic>
        <p:nvPicPr>
          <p:cNvPr id="128" name="Google Shape;128;p24"/>
          <p:cNvPicPr preferRelativeResize="0"/>
          <p:nvPr/>
        </p:nvPicPr>
        <p:blipFill>
          <a:blip r:embed="rId4">
            <a:alphaModFix/>
          </a:blip>
          <a:stretch>
            <a:fillRect/>
          </a:stretch>
        </p:blipFill>
        <p:spPr>
          <a:xfrm>
            <a:off x="4696000" y="2889025"/>
            <a:ext cx="3899349" cy="1949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207875" y="328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Limitations </a:t>
            </a:r>
            <a:endParaRPr b="1"/>
          </a:p>
        </p:txBody>
      </p:sp>
      <p:sp>
        <p:nvSpPr>
          <p:cNvPr id="134" name="Google Shape;134;p25"/>
          <p:cNvSpPr txBox="1"/>
          <p:nvPr>
            <p:ph idx="1" type="body"/>
          </p:nvPr>
        </p:nvSpPr>
        <p:spPr>
          <a:xfrm>
            <a:off x="207875" y="863450"/>
            <a:ext cx="8154300" cy="3586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t/>
            </a:r>
            <a:endParaRPr sz="2300">
              <a:solidFill>
                <a:schemeClr val="dk1"/>
              </a:solidFill>
            </a:endParaRPr>
          </a:p>
          <a:p>
            <a:pPr indent="0" lvl="0" marL="0" rtl="0" algn="l">
              <a:spcBef>
                <a:spcPts val="1200"/>
              </a:spcBef>
              <a:spcAft>
                <a:spcPts val="0"/>
              </a:spcAft>
              <a:buNone/>
            </a:pPr>
            <a:r>
              <a:rPr lang="en" sz="2300">
                <a:solidFill>
                  <a:schemeClr val="dk1"/>
                </a:solidFill>
              </a:rPr>
              <a:t>The trained LSTM and SARIMA models are tailored to the current dataset and assumptions. Changes in data patterns, such as seasonality or external factors, might require frequent retraining to maintain prediction accuracy, adding operational overhead.</a:t>
            </a:r>
            <a:endParaRPr sz="2300">
              <a:solidFill>
                <a:schemeClr val="dk1"/>
              </a:solidFill>
            </a:endParaRPr>
          </a:p>
          <a:p>
            <a:pPr indent="0" lvl="0" marL="0" rtl="0" algn="l">
              <a:spcBef>
                <a:spcPts val="1200"/>
              </a:spcBef>
              <a:spcAft>
                <a:spcPts val="0"/>
              </a:spcAft>
              <a:buNone/>
            </a:pPr>
            <a:r>
              <a:rPr lang="en" sz="2300">
                <a:solidFill>
                  <a:schemeClr val="dk1"/>
                </a:solidFill>
              </a:rPr>
              <a:t>Although AWS services like SageMaker and QuickSight streamline the process, they have limitations when it comes to cost effectiveness and computing resources (such as SageMaker instance types) when processing very big datasets or complicated models. These limitations can call for greater optimization or a more economical scaling option.</a:t>
            </a:r>
            <a:endParaRPr sz="23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203200" y="399650"/>
            <a:ext cx="7789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Future Scope</a:t>
            </a:r>
            <a:endParaRPr b="1"/>
          </a:p>
        </p:txBody>
      </p:sp>
      <p:sp>
        <p:nvSpPr>
          <p:cNvPr id="140" name="Google Shape;140;p26"/>
          <p:cNvSpPr txBox="1"/>
          <p:nvPr>
            <p:ph idx="1" type="body"/>
          </p:nvPr>
        </p:nvSpPr>
        <p:spPr>
          <a:xfrm>
            <a:off x="203200" y="1371400"/>
            <a:ext cx="8520600" cy="26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Predictive analytics and  data streaming may be made possible by integrating AWS IoT or Amazon Kinesis. This would improve the system's capacity to process data and deliver prompt predictions or notifications.</a:t>
            </a:r>
            <a:endParaRPr sz="1600">
              <a:solidFill>
                <a:schemeClr val="dk1"/>
              </a:solidFill>
            </a:endParaRPr>
          </a:p>
          <a:p>
            <a:pPr indent="0" lvl="0" marL="0" rtl="0" algn="l">
              <a:spcBef>
                <a:spcPts val="1200"/>
              </a:spcBef>
              <a:spcAft>
                <a:spcPts val="1200"/>
              </a:spcAft>
              <a:buNone/>
            </a:pPr>
            <a:r>
              <a:rPr lang="en" sz="1600">
                <a:solidFill>
                  <a:schemeClr val="dk1"/>
                </a:solidFill>
              </a:rPr>
              <a:t>The system may be made more reliable and scalable by implementing EventBridge for completely automated pipeline updates and AWS Step Functions for workflow orchestration. This would decrease manual intervention and increase efficiency.</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254000" y="20787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2"/>
                </a:solidFill>
              </a:rPr>
              <a:t>Thank You!</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Outline</a:t>
            </a:r>
            <a:endParaRPr b="1"/>
          </a:p>
        </p:txBody>
      </p:sp>
      <p:sp>
        <p:nvSpPr>
          <p:cNvPr id="65" name="Google Shape;65;p14"/>
          <p:cNvSpPr txBox="1"/>
          <p:nvPr>
            <p:ph idx="1" type="body"/>
          </p:nvPr>
        </p:nvSpPr>
        <p:spPr>
          <a:xfrm>
            <a:off x="819150" y="1487775"/>
            <a:ext cx="7505700" cy="3335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23850" lvl="0" marL="698500" rtl="0" algn="l">
              <a:spcBef>
                <a:spcPts val="0"/>
              </a:spcBef>
              <a:spcAft>
                <a:spcPts val="0"/>
              </a:spcAft>
              <a:buClr>
                <a:schemeClr val="dk1"/>
              </a:buClr>
              <a:buSzPts val="1500"/>
              <a:buAutoNum type="arabicPeriod"/>
            </a:pPr>
            <a:r>
              <a:rPr lang="en" sz="1500">
                <a:solidFill>
                  <a:schemeClr val="dk1"/>
                </a:solidFill>
              </a:rPr>
              <a:t>Introduction</a:t>
            </a:r>
            <a:endParaRPr sz="1500">
              <a:solidFill>
                <a:schemeClr val="dk1"/>
              </a:solidFill>
            </a:endParaRPr>
          </a:p>
          <a:p>
            <a:pPr indent="-323850" lvl="1" marL="1397000" rtl="0" algn="l">
              <a:spcBef>
                <a:spcPts val="0"/>
              </a:spcBef>
              <a:spcAft>
                <a:spcPts val="0"/>
              </a:spcAft>
              <a:buClr>
                <a:schemeClr val="dk1"/>
              </a:buClr>
              <a:buSzPts val="1500"/>
              <a:buAutoNum type="alphaLcPeriod"/>
            </a:pPr>
            <a:r>
              <a:rPr lang="en" sz="1500">
                <a:solidFill>
                  <a:schemeClr val="dk1"/>
                </a:solidFill>
              </a:rPr>
              <a:t>Project Overview</a:t>
            </a:r>
            <a:endParaRPr sz="1500">
              <a:solidFill>
                <a:schemeClr val="dk1"/>
              </a:solidFill>
            </a:endParaRPr>
          </a:p>
          <a:p>
            <a:pPr indent="-323850" lvl="1" marL="1397000" rtl="0" algn="l">
              <a:spcBef>
                <a:spcPts val="0"/>
              </a:spcBef>
              <a:spcAft>
                <a:spcPts val="0"/>
              </a:spcAft>
              <a:buClr>
                <a:schemeClr val="dk1"/>
              </a:buClr>
              <a:buSzPts val="1500"/>
              <a:buAutoNum type="alphaLcPeriod"/>
            </a:pPr>
            <a:r>
              <a:rPr lang="en" sz="1500">
                <a:solidFill>
                  <a:schemeClr val="dk1"/>
                </a:solidFill>
              </a:rPr>
              <a:t>Problem Statement</a:t>
            </a:r>
            <a:endParaRPr sz="1500">
              <a:solidFill>
                <a:schemeClr val="dk1"/>
              </a:solidFill>
            </a:endParaRPr>
          </a:p>
          <a:p>
            <a:pPr indent="-323850" lvl="0" marL="698500" rtl="0" algn="l">
              <a:spcBef>
                <a:spcPts val="0"/>
              </a:spcBef>
              <a:spcAft>
                <a:spcPts val="0"/>
              </a:spcAft>
              <a:buClr>
                <a:schemeClr val="dk1"/>
              </a:buClr>
              <a:buSzPts val="1500"/>
              <a:buAutoNum type="arabicPeriod"/>
            </a:pPr>
            <a:r>
              <a:rPr lang="en" sz="1500">
                <a:solidFill>
                  <a:schemeClr val="dk1"/>
                </a:solidFill>
              </a:rPr>
              <a:t>Proposed Solution</a:t>
            </a:r>
            <a:endParaRPr sz="1500">
              <a:solidFill>
                <a:schemeClr val="dk1"/>
              </a:solidFill>
            </a:endParaRPr>
          </a:p>
          <a:p>
            <a:pPr indent="-323850" lvl="0" marL="698500" rtl="0" algn="l">
              <a:spcBef>
                <a:spcPts val="0"/>
              </a:spcBef>
              <a:spcAft>
                <a:spcPts val="0"/>
              </a:spcAft>
              <a:buClr>
                <a:schemeClr val="dk1"/>
              </a:buClr>
              <a:buSzPts val="1500"/>
              <a:buAutoNum type="arabicPeriod"/>
            </a:pPr>
            <a:r>
              <a:rPr lang="en" sz="1500">
                <a:solidFill>
                  <a:schemeClr val="dk1"/>
                </a:solidFill>
              </a:rPr>
              <a:t>AWS Services</a:t>
            </a:r>
            <a:endParaRPr sz="1500">
              <a:solidFill>
                <a:schemeClr val="dk1"/>
              </a:solidFill>
            </a:endParaRPr>
          </a:p>
          <a:p>
            <a:pPr indent="-323850" lvl="0" marL="698500" rtl="0" algn="l">
              <a:spcBef>
                <a:spcPts val="0"/>
              </a:spcBef>
              <a:spcAft>
                <a:spcPts val="0"/>
              </a:spcAft>
              <a:buClr>
                <a:schemeClr val="dk1"/>
              </a:buClr>
              <a:buSzPts val="1500"/>
              <a:buAutoNum type="arabicPeriod"/>
            </a:pPr>
            <a:r>
              <a:rPr lang="en" sz="1500">
                <a:solidFill>
                  <a:schemeClr val="dk1"/>
                </a:solidFill>
              </a:rPr>
              <a:t>Architecture</a:t>
            </a:r>
            <a:endParaRPr sz="1500">
              <a:solidFill>
                <a:schemeClr val="dk1"/>
              </a:solidFill>
            </a:endParaRPr>
          </a:p>
          <a:p>
            <a:pPr indent="-323850" lvl="0" marL="698500" rtl="0" algn="l">
              <a:spcBef>
                <a:spcPts val="0"/>
              </a:spcBef>
              <a:spcAft>
                <a:spcPts val="0"/>
              </a:spcAft>
              <a:buClr>
                <a:schemeClr val="dk1"/>
              </a:buClr>
              <a:buSzPts val="1500"/>
              <a:buAutoNum type="arabicPeriod"/>
            </a:pPr>
            <a:r>
              <a:rPr lang="en" sz="1500">
                <a:solidFill>
                  <a:schemeClr val="dk1"/>
                </a:solidFill>
              </a:rPr>
              <a:t>Implementation</a:t>
            </a:r>
            <a:endParaRPr sz="1500">
              <a:solidFill>
                <a:schemeClr val="dk1"/>
              </a:solidFill>
            </a:endParaRPr>
          </a:p>
          <a:p>
            <a:pPr indent="-323850" lvl="0" marL="698500" rtl="0" algn="l">
              <a:spcBef>
                <a:spcPts val="0"/>
              </a:spcBef>
              <a:spcAft>
                <a:spcPts val="0"/>
              </a:spcAft>
              <a:buClr>
                <a:schemeClr val="dk1"/>
              </a:buClr>
              <a:buSzPts val="1500"/>
              <a:buAutoNum type="arabicPeriod"/>
            </a:pPr>
            <a:r>
              <a:rPr lang="en" sz="1500">
                <a:solidFill>
                  <a:schemeClr val="dk1"/>
                </a:solidFill>
              </a:rPr>
              <a:t>Evaluation</a:t>
            </a:r>
            <a:endParaRPr sz="1500">
              <a:solidFill>
                <a:schemeClr val="dk1"/>
              </a:solidFill>
            </a:endParaRPr>
          </a:p>
          <a:p>
            <a:pPr indent="-323850" lvl="0" marL="698500" rtl="0" algn="l">
              <a:spcBef>
                <a:spcPts val="0"/>
              </a:spcBef>
              <a:spcAft>
                <a:spcPts val="0"/>
              </a:spcAft>
              <a:buClr>
                <a:schemeClr val="dk1"/>
              </a:buClr>
              <a:buSzPts val="1500"/>
              <a:buAutoNum type="arabicPeriod"/>
            </a:pPr>
            <a:r>
              <a:rPr lang="en" sz="1500">
                <a:solidFill>
                  <a:schemeClr val="dk1"/>
                </a:solidFill>
              </a:rPr>
              <a:t>Results </a:t>
            </a:r>
            <a:endParaRPr sz="1500">
              <a:solidFill>
                <a:schemeClr val="dk1"/>
              </a:solidFill>
            </a:endParaRPr>
          </a:p>
          <a:p>
            <a:pPr indent="-323850" lvl="0" marL="698500" rtl="0" algn="l">
              <a:spcBef>
                <a:spcPts val="0"/>
              </a:spcBef>
              <a:spcAft>
                <a:spcPts val="0"/>
              </a:spcAft>
              <a:buClr>
                <a:schemeClr val="dk1"/>
              </a:buClr>
              <a:buSzPts val="1500"/>
              <a:buAutoNum type="arabicPeriod"/>
            </a:pPr>
            <a:r>
              <a:rPr lang="en" sz="1500">
                <a:solidFill>
                  <a:schemeClr val="dk1"/>
                </a:solidFill>
              </a:rPr>
              <a:t>Limitations/Future Scope</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61200" y="430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71" name="Google Shape;71;p1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fontScale="25000" lnSpcReduction="20000"/>
          </a:bodyPr>
          <a:lstStyle/>
          <a:p>
            <a:pPr indent="-330337" lvl="0" marL="457200" rtl="0" algn="l">
              <a:lnSpc>
                <a:spcPct val="150000"/>
              </a:lnSpc>
              <a:spcBef>
                <a:spcPts val="0"/>
              </a:spcBef>
              <a:spcAft>
                <a:spcPts val="0"/>
              </a:spcAft>
              <a:buClr>
                <a:schemeClr val="dk1"/>
              </a:buClr>
              <a:buSzPct val="100000"/>
              <a:buChar char="●"/>
            </a:pPr>
            <a:r>
              <a:rPr lang="en" sz="6408">
                <a:solidFill>
                  <a:schemeClr val="dk1"/>
                </a:solidFill>
              </a:rPr>
              <a:t>Project Overview</a:t>
            </a:r>
            <a:endParaRPr sz="6408">
              <a:solidFill>
                <a:schemeClr val="dk1"/>
              </a:solidFill>
            </a:endParaRPr>
          </a:p>
          <a:p>
            <a:pPr indent="-330337" lvl="1" marL="914400" rtl="0" algn="l">
              <a:lnSpc>
                <a:spcPct val="150000"/>
              </a:lnSpc>
              <a:spcBef>
                <a:spcPts val="0"/>
              </a:spcBef>
              <a:spcAft>
                <a:spcPts val="0"/>
              </a:spcAft>
              <a:buClr>
                <a:schemeClr val="dk1"/>
              </a:buClr>
              <a:buSzPct val="100000"/>
              <a:buChar char="○"/>
            </a:pPr>
            <a:r>
              <a:rPr lang="en" sz="6408">
                <a:solidFill>
                  <a:schemeClr val="dk1"/>
                </a:solidFill>
              </a:rPr>
              <a:t>A</a:t>
            </a:r>
            <a:r>
              <a:rPr lang="en" sz="6408">
                <a:solidFill>
                  <a:schemeClr val="dk1"/>
                </a:solidFill>
              </a:rPr>
              <a:t>im to predict future consumer trends using predictive regression models trained on past sales and consumer data. The deployment will leverage AWS services like Amazon SageMaker and AWS Lambda to establish an efficient data pipeline.</a:t>
            </a:r>
            <a:endParaRPr sz="6408">
              <a:solidFill>
                <a:schemeClr val="dk1"/>
              </a:solidFill>
            </a:endParaRPr>
          </a:p>
          <a:p>
            <a:pPr indent="0" lvl="0" marL="914400" rtl="0" algn="l">
              <a:lnSpc>
                <a:spcPct val="150000"/>
              </a:lnSpc>
              <a:spcBef>
                <a:spcPts val="500"/>
              </a:spcBef>
              <a:spcAft>
                <a:spcPts val="0"/>
              </a:spcAft>
              <a:buNone/>
            </a:pPr>
            <a:r>
              <a:t/>
            </a:r>
            <a:endParaRPr sz="6408">
              <a:solidFill>
                <a:schemeClr val="dk1"/>
              </a:solidFill>
            </a:endParaRPr>
          </a:p>
          <a:p>
            <a:pPr indent="-330337" lvl="0" marL="457200" rtl="0" algn="l">
              <a:lnSpc>
                <a:spcPct val="150000"/>
              </a:lnSpc>
              <a:spcBef>
                <a:spcPts val="500"/>
              </a:spcBef>
              <a:spcAft>
                <a:spcPts val="0"/>
              </a:spcAft>
              <a:buClr>
                <a:schemeClr val="dk1"/>
              </a:buClr>
              <a:buSzPct val="100000"/>
              <a:buChar char="●"/>
            </a:pPr>
            <a:r>
              <a:rPr lang="en" sz="6408">
                <a:solidFill>
                  <a:schemeClr val="dk1"/>
                </a:solidFill>
              </a:rPr>
              <a:t>Problem Statement</a:t>
            </a:r>
            <a:endParaRPr sz="6408">
              <a:solidFill>
                <a:schemeClr val="dk1"/>
              </a:solidFill>
            </a:endParaRPr>
          </a:p>
          <a:p>
            <a:pPr indent="-330337" lvl="1" marL="914400" rtl="0" algn="l">
              <a:lnSpc>
                <a:spcPct val="150000"/>
              </a:lnSpc>
              <a:spcBef>
                <a:spcPts val="0"/>
              </a:spcBef>
              <a:spcAft>
                <a:spcPts val="0"/>
              </a:spcAft>
              <a:buClr>
                <a:schemeClr val="dk1"/>
              </a:buClr>
              <a:buSzPct val="100000"/>
              <a:buChar char="○"/>
            </a:pPr>
            <a:r>
              <a:rPr lang="en" sz="6408">
                <a:solidFill>
                  <a:schemeClr val="dk1"/>
                </a:solidFill>
              </a:rPr>
              <a:t>E-commerce businesses struggle to forecast customer behavior, leading to issues like overstocking, stockouts, and poor engagement. Leveraging machine learning for predictive analytics can address these challenges by providing actionable insights for improved decision-making.</a:t>
            </a:r>
            <a:endParaRPr sz="6408">
              <a:solidFill>
                <a:schemeClr val="dk1"/>
              </a:solidFill>
            </a:endParaRPr>
          </a:p>
          <a:p>
            <a:pPr indent="0" lvl="0" marL="0" rtl="0" algn="l">
              <a:spcBef>
                <a:spcPts val="500"/>
              </a:spcBef>
              <a:spcAft>
                <a:spcPts val="0"/>
              </a:spcAft>
              <a:buNone/>
            </a:pPr>
            <a:r>
              <a:t/>
            </a:r>
            <a:endParaRPr sz="1200">
              <a:solidFill>
                <a:schemeClr val="dk1"/>
              </a:solidFill>
            </a:endParaRPr>
          </a:p>
          <a:p>
            <a:pPr indent="0" lvl="0" marL="0" rtl="0" algn="l">
              <a:spcBef>
                <a:spcPts val="5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37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Proposed Solution</a:t>
            </a:r>
            <a:endParaRPr b="1"/>
          </a:p>
        </p:txBody>
      </p:sp>
      <p:sp>
        <p:nvSpPr>
          <p:cNvPr id="77" name="Google Shape;77;p1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fontScale="70000" lnSpcReduction="20000"/>
          </a:bodyPr>
          <a:lstStyle/>
          <a:p>
            <a:pPr indent="-371226" lvl="0" marL="457200" rtl="0" algn="l">
              <a:lnSpc>
                <a:spcPct val="150000"/>
              </a:lnSpc>
              <a:spcBef>
                <a:spcPts val="0"/>
              </a:spcBef>
              <a:spcAft>
                <a:spcPts val="0"/>
              </a:spcAft>
              <a:buClr>
                <a:schemeClr val="dk1"/>
              </a:buClr>
              <a:buSzPct val="100000"/>
              <a:buChar char="●"/>
            </a:pPr>
            <a:r>
              <a:rPr b="1" lang="en" sz="3208">
                <a:solidFill>
                  <a:schemeClr val="dk1"/>
                </a:solidFill>
              </a:rPr>
              <a:t>Forecasting</a:t>
            </a:r>
            <a:r>
              <a:rPr lang="en" sz="3208">
                <a:solidFill>
                  <a:schemeClr val="dk1"/>
                </a:solidFill>
              </a:rPr>
              <a:t>:</a:t>
            </a:r>
            <a:endParaRPr sz="3208">
              <a:solidFill>
                <a:schemeClr val="dk1"/>
              </a:solidFill>
            </a:endParaRPr>
          </a:p>
          <a:p>
            <a:pPr indent="-371226" lvl="1" marL="914400" rtl="0" algn="l">
              <a:lnSpc>
                <a:spcPct val="150000"/>
              </a:lnSpc>
              <a:spcBef>
                <a:spcPts val="0"/>
              </a:spcBef>
              <a:spcAft>
                <a:spcPts val="0"/>
              </a:spcAft>
              <a:buClr>
                <a:schemeClr val="dk1"/>
              </a:buClr>
              <a:buSzPct val="100000"/>
              <a:buChar char="○"/>
            </a:pPr>
            <a:r>
              <a:rPr lang="en" sz="3208">
                <a:solidFill>
                  <a:schemeClr val="dk1"/>
                </a:solidFill>
              </a:rPr>
              <a:t>LSTM Model: Predict sales for 1-5 days using a rolling window approach</a:t>
            </a:r>
            <a:endParaRPr sz="3208">
              <a:solidFill>
                <a:schemeClr val="dk1"/>
              </a:solidFill>
            </a:endParaRPr>
          </a:p>
          <a:p>
            <a:pPr indent="-371226" lvl="0" marL="457200" rtl="0" algn="l">
              <a:lnSpc>
                <a:spcPct val="150000"/>
              </a:lnSpc>
              <a:spcBef>
                <a:spcPts val="0"/>
              </a:spcBef>
              <a:spcAft>
                <a:spcPts val="0"/>
              </a:spcAft>
              <a:buClr>
                <a:schemeClr val="dk1"/>
              </a:buClr>
              <a:buSzPct val="100000"/>
              <a:buChar char="●"/>
            </a:pPr>
            <a:r>
              <a:rPr b="1" lang="en" sz="3208">
                <a:solidFill>
                  <a:schemeClr val="dk1"/>
                </a:solidFill>
              </a:rPr>
              <a:t>Data preprocessing</a:t>
            </a:r>
            <a:r>
              <a:rPr lang="en" sz="3208">
                <a:solidFill>
                  <a:schemeClr val="dk1"/>
                </a:solidFill>
              </a:rPr>
              <a:t>:</a:t>
            </a:r>
            <a:endParaRPr sz="3208">
              <a:solidFill>
                <a:schemeClr val="dk1"/>
              </a:solidFill>
            </a:endParaRPr>
          </a:p>
          <a:p>
            <a:pPr indent="-371226" lvl="1" marL="914400" rtl="0" algn="l">
              <a:lnSpc>
                <a:spcPct val="150000"/>
              </a:lnSpc>
              <a:spcBef>
                <a:spcPts val="0"/>
              </a:spcBef>
              <a:spcAft>
                <a:spcPts val="0"/>
              </a:spcAft>
              <a:buClr>
                <a:schemeClr val="dk1"/>
              </a:buClr>
              <a:buSzPct val="100000"/>
              <a:buChar char="○"/>
            </a:pPr>
            <a:r>
              <a:rPr lang="en" sz="3208">
                <a:solidFill>
                  <a:schemeClr val="dk1"/>
                </a:solidFill>
              </a:rPr>
              <a:t>Extracting data-time components.</a:t>
            </a:r>
            <a:endParaRPr sz="3208">
              <a:solidFill>
                <a:schemeClr val="dk1"/>
              </a:solidFill>
            </a:endParaRPr>
          </a:p>
          <a:p>
            <a:pPr indent="-371226" lvl="1" marL="914400" rtl="0" algn="l">
              <a:lnSpc>
                <a:spcPct val="150000"/>
              </a:lnSpc>
              <a:spcBef>
                <a:spcPts val="0"/>
              </a:spcBef>
              <a:spcAft>
                <a:spcPts val="0"/>
              </a:spcAft>
              <a:buClr>
                <a:schemeClr val="dk1"/>
              </a:buClr>
              <a:buSzPct val="100000"/>
              <a:buChar char="○"/>
            </a:pPr>
            <a:r>
              <a:rPr lang="en" sz="3208">
                <a:solidFill>
                  <a:schemeClr val="dk1"/>
                </a:solidFill>
              </a:rPr>
              <a:t>Creating lagged features for better model input.</a:t>
            </a:r>
            <a:endParaRPr sz="3208">
              <a:solidFill>
                <a:schemeClr val="dk1"/>
              </a:solidFill>
            </a:endParaRPr>
          </a:p>
          <a:p>
            <a:pPr indent="0" lvl="0" marL="0" rtl="0" algn="l">
              <a:spcBef>
                <a:spcPts val="500"/>
              </a:spcBef>
              <a:spcAft>
                <a:spcPts val="0"/>
              </a:spcAft>
              <a:buNone/>
            </a:pPr>
            <a:r>
              <a:t/>
            </a:r>
            <a:endParaRPr sz="1200">
              <a:solidFill>
                <a:schemeClr val="dk1"/>
              </a:solidFill>
            </a:endParaRPr>
          </a:p>
          <a:p>
            <a:pPr indent="0" lvl="0" marL="0" rtl="0" algn="l">
              <a:spcBef>
                <a:spcPts val="500"/>
              </a:spcBef>
              <a:spcAft>
                <a:spcPts val="12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36666"/>
              <a:buFont typeface="Arial"/>
              <a:buNone/>
            </a:pPr>
            <a:r>
              <a:rPr b="1" lang="en" sz="3000"/>
              <a:t>AWS Services</a:t>
            </a:r>
            <a:endParaRPr b="1" sz="3000"/>
          </a:p>
          <a:p>
            <a:pPr indent="0" lvl="0" marL="0" rtl="0" algn="l">
              <a:spcBef>
                <a:spcPts val="1200"/>
              </a:spcBef>
              <a:spcAft>
                <a:spcPts val="0"/>
              </a:spcAft>
              <a:buNone/>
            </a:pPr>
            <a:r>
              <a:t/>
            </a:r>
            <a:endParaRPr/>
          </a:p>
        </p:txBody>
      </p:sp>
      <p:sp>
        <p:nvSpPr>
          <p:cNvPr id="83" name="Google Shape;83;p17"/>
          <p:cNvSpPr txBox="1"/>
          <p:nvPr/>
        </p:nvSpPr>
        <p:spPr>
          <a:xfrm>
            <a:off x="-58500" y="1061500"/>
            <a:ext cx="9269400" cy="43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Amazon SageMaker</a:t>
            </a:r>
            <a:r>
              <a:rPr lang="en" sz="1800">
                <a:solidFill>
                  <a:schemeClr val="dk1"/>
                </a:solidFill>
              </a:rPr>
              <a:t> is the cornerstone of the project's predictive analytics, providing a managed environment for building, training, and optimizing the LSTM model. It fetches raw data from S3, preprocesses it, and trains the model to predict future trends. SageMaker’s Jupyter notebooks streamline experimentation, while its powerful compute resources handle large datasets efficiently.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chemeClr val="dk1"/>
                </a:solidFill>
              </a:rPr>
              <a:t>AWS Lambda</a:t>
            </a:r>
            <a:r>
              <a:rPr lang="en" sz="1800">
                <a:solidFill>
                  <a:schemeClr val="dk1"/>
                </a:solidFill>
              </a:rPr>
              <a:t> enables serverless automation, making the data pipeline efficient and event-driven. In the project, Lambda can preprocess data when new files are uploaded to S3, ensuring data consistency. It also has the potential to automate periodic predictions or trigger workflows, reducing manual intervention. Lambda’s seamless integration with other AWS services ensures a dynamic and flexible architecture.</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36666"/>
              <a:buFont typeface="Arial"/>
              <a:buNone/>
            </a:pPr>
            <a:r>
              <a:rPr b="1" lang="en" sz="3000"/>
              <a:t>AWS Services</a:t>
            </a:r>
            <a:endParaRPr b="1" sz="3000"/>
          </a:p>
          <a:p>
            <a:pPr indent="0" lvl="0" marL="0" rtl="0" algn="l">
              <a:spcBef>
                <a:spcPts val="1200"/>
              </a:spcBef>
              <a:spcAft>
                <a:spcPts val="0"/>
              </a:spcAft>
              <a:buNone/>
            </a:pPr>
            <a:r>
              <a:t/>
            </a:r>
            <a:endParaRPr/>
          </a:p>
        </p:txBody>
      </p:sp>
      <p:sp>
        <p:nvSpPr>
          <p:cNvPr id="89" name="Google Shape;89;p18"/>
          <p:cNvSpPr txBox="1"/>
          <p:nvPr/>
        </p:nvSpPr>
        <p:spPr>
          <a:xfrm>
            <a:off x="-58500" y="1061500"/>
            <a:ext cx="9269400" cy="43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Amazon S3 </a:t>
            </a:r>
            <a:r>
              <a:rPr lang="en" sz="1800">
                <a:solidFill>
                  <a:schemeClr val="dk1"/>
                </a:solidFill>
              </a:rPr>
              <a:t>serves as the centralized data repository, ensuring durability and scalability for both raw and processed data. It stores training datasets for SageMaker and prediction outputs for QuickSight. With its cost-effective and secure storage, S3 acts as the backbone of the project, supporting smooth integration with other AWS services and handling large data volumes effortlessly.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chemeClr val="dk1"/>
                </a:solidFill>
              </a:rPr>
              <a:t>Amazon QuickSight</a:t>
            </a:r>
            <a:r>
              <a:rPr lang="en" sz="1800">
                <a:solidFill>
                  <a:schemeClr val="dk1"/>
                </a:solidFill>
              </a:rPr>
              <a:t> provides an interactive and user-friendly visualization layer, transforming processed data into actionable insights. It connects to prediction results stored in S3, enabling stakeholders to explore trends through dynamic dashboards with customizable filters and charts. </a:t>
            </a:r>
            <a:r>
              <a:rPr lang="en" sz="1800">
                <a:solidFill>
                  <a:schemeClr val="dk1"/>
                </a:solidFill>
              </a:rPr>
              <a:t>QuickSight</a:t>
            </a:r>
            <a:r>
              <a:rPr lang="en" sz="1800">
                <a:solidFill>
                  <a:schemeClr val="dk1"/>
                </a:solidFill>
              </a:rPr>
              <a:t> ability to share secure dashboards promotes collaboration, ensuring data-driven decisions are easy and accessible for all team members.</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Architecture</a:t>
            </a:r>
            <a:endParaRPr b="1"/>
          </a:p>
        </p:txBody>
      </p:sp>
      <p:pic>
        <p:nvPicPr>
          <p:cNvPr id="95" name="Google Shape;95;p19"/>
          <p:cNvPicPr preferRelativeResize="0"/>
          <p:nvPr/>
        </p:nvPicPr>
        <p:blipFill>
          <a:blip r:embed="rId3">
            <a:alphaModFix/>
          </a:blip>
          <a:stretch>
            <a:fillRect/>
          </a:stretch>
        </p:blipFill>
        <p:spPr>
          <a:xfrm>
            <a:off x="1965925" y="917500"/>
            <a:ext cx="5338776" cy="422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Architecture - Workflow</a:t>
            </a:r>
            <a:endParaRPr b="1"/>
          </a:p>
        </p:txBody>
      </p:sp>
      <p:sp>
        <p:nvSpPr>
          <p:cNvPr id="101" name="Google Shape;101;p20"/>
          <p:cNvSpPr txBox="1"/>
          <p:nvPr>
            <p:ph idx="1" type="body"/>
          </p:nvPr>
        </p:nvSpPr>
        <p:spPr>
          <a:xfrm>
            <a:off x="311700" y="1017725"/>
            <a:ext cx="8520600" cy="35298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018"/>
              <a:buFont typeface="Arial"/>
              <a:buNone/>
            </a:pPr>
            <a:r>
              <a:rPr b="1" lang="en" sz="1317">
                <a:solidFill>
                  <a:schemeClr val="dk1"/>
                </a:solidFill>
              </a:rPr>
              <a:t>1. Data Storage</a:t>
            </a:r>
            <a:endParaRPr b="1" sz="1317">
              <a:solidFill>
                <a:schemeClr val="dk1"/>
              </a:solidFill>
            </a:endParaRPr>
          </a:p>
          <a:p>
            <a:pPr indent="-312261" lvl="0" marL="457200" rtl="0" algn="l">
              <a:lnSpc>
                <a:spcPct val="95000"/>
              </a:lnSpc>
              <a:spcBef>
                <a:spcPts val="1200"/>
              </a:spcBef>
              <a:spcAft>
                <a:spcPts val="0"/>
              </a:spcAft>
              <a:buClr>
                <a:schemeClr val="dk1"/>
              </a:buClr>
              <a:buSzPts val="1318"/>
              <a:buChar char="●"/>
            </a:pPr>
            <a:r>
              <a:rPr lang="en" sz="1317">
                <a:solidFill>
                  <a:schemeClr val="dk1"/>
                </a:solidFill>
              </a:rPr>
              <a:t>Raw data is securely stored in </a:t>
            </a:r>
            <a:r>
              <a:rPr b="1" lang="en" sz="1317">
                <a:solidFill>
                  <a:schemeClr val="dk1"/>
                </a:solidFill>
              </a:rPr>
              <a:t>Amazon S3</a:t>
            </a:r>
            <a:r>
              <a:rPr lang="en" sz="1317">
                <a:solidFill>
                  <a:schemeClr val="dk1"/>
                </a:solidFill>
              </a:rPr>
              <a:t>, serving as the central repository for all inputs and outputs.</a:t>
            </a:r>
            <a:endParaRPr sz="13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317">
                <a:solidFill>
                  <a:schemeClr val="dk1"/>
                </a:solidFill>
              </a:rPr>
              <a:t>2. Model Training with AI</a:t>
            </a:r>
            <a:endParaRPr b="1" sz="1317">
              <a:solidFill>
                <a:schemeClr val="dk1"/>
              </a:solidFill>
            </a:endParaRPr>
          </a:p>
          <a:p>
            <a:pPr indent="-312261" lvl="0" marL="457200" rtl="0" algn="l">
              <a:lnSpc>
                <a:spcPct val="95000"/>
              </a:lnSpc>
              <a:spcBef>
                <a:spcPts val="1200"/>
              </a:spcBef>
              <a:spcAft>
                <a:spcPts val="0"/>
              </a:spcAft>
              <a:buClr>
                <a:schemeClr val="dk1"/>
              </a:buClr>
              <a:buSzPts val="1318"/>
              <a:buChar char="●"/>
            </a:pPr>
            <a:r>
              <a:rPr b="1" lang="en" sz="1317">
                <a:solidFill>
                  <a:schemeClr val="dk1"/>
                </a:solidFill>
              </a:rPr>
              <a:t>Amazon SageMaker</a:t>
            </a:r>
            <a:r>
              <a:rPr lang="en" sz="1317">
                <a:solidFill>
                  <a:schemeClr val="dk1"/>
                </a:solidFill>
              </a:rPr>
              <a:t> retrieves data from S3, preprocesses it, and trains AI models (LSTM for sequential patterns and SARIMA for seasonality).</a:t>
            </a:r>
            <a:endParaRPr sz="1317">
              <a:solidFill>
                <a:schemeClr val="dk1"/>
              </a:solidFill>
            </a:endParaRPr>
          </a:p>
          <a:p>
            <a:pPr indent="-312261" lvl="0" marL="457200" rtl="0" algn="l">
              <a:lnSpc>
                <a:spcPct val="95000"/>
              </a:lnSpc>
              <a:spcBef>
                <a:spcPts val="0"/>
              </a:spcBef>
              <a:spcAft>
                <a:spcPts val="0"/>
              </a:spcAft>
              <a:buClr>
                <a:schemeClr val="dk1"/>
              </a:buClr>
              <a:buSzPts val="1318"/>
              <a:buChar char="●"/>
            </a:pPr>
            <a:r>
              <a:rPr lang="en" sz="1317">
                <a:solidFill>
                  <a:schemeClr val="dk1"/>
                </a:solidFill>
              </a:rPr>
              <a:t>Predictions are generated and stored back in S3 for further use.</a:t>
            </a:r>
            <a:endParaRPr sz="13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317">
                <a:solidFill>
                  <a:schemeClr val="dk1"/>
                </a:solidFill>
              </a:rPr>
              <a:t>3. Automated Updates</a:t>
            </a:r>
            <a:endParaRPr b="1" sz="1317">
              <a:solidFill>
                <a:schemeClr val="dk1"/>
              </a:solidFill>
            </a:endParaRPr>
          </a:p>
          <a:p>
            <a:pPr indent="-312261" lvl="0" marL="457200" rtl="0" algn="l">
              <a:lnSpc>
                <a:spcPct val="95000"/>
              </a:lnSpc>
              <a:spcBef>
                <a:spcPts val="1200"/>
              </a:spcBef>
              <a:spcAft>
                <a:spcPts val="0"/>
              </a:spcAft>
              <a:buClr>
                <a:schemeClr val="dk1"/>
              </a:buClr>
              <a:buSzPts val="1318"/>
              <a:buChar char="●"/>
            </a:pPr>
            <a:r>
              <a:rPr b="1" lang="en" sz="1317">
                <a:solidFill>
                  <a:schemeClr val="dk1"/>
                </a:solidFill>
              </a:rPr>
              <a:t>AWS Lambda</a:t>
            </a:r>
            <a:r>
              <a:rPr lang="en" sz="1317">
                <a:solidFill>
                  <a:schemeClr val="dk1"/>
                </a:solidFill>
              </a:rPr>
              <a:t> automates predictions by triggering workflows, fetching new data, running models, and updating results in S3.</a:t>
            </a:r>
            <a:endParaRPr sz="1317">
              <a:solidFill>
                <a:schemeClr val="dk1"/>
              </a:solidFill>
            </a:endParaRPr>
          </a:p>
          <a:p>
            <a:pPr indent="-312261" lvl="0" marL="457200" rtl="0" algn="l">
              <a:lnSpc>
                <a:spcPct val="95000"/>
              </a:lnSpc>
              <a:spcBef>
                <a:spcPts val="0"/>
              </a:spcBef>
              <a:spcAft>
                <a:spcPts val="0"/>
              </a:spcAft>
              <a:buClr>
                <a:schemeClr val="dk1"/>
              </a:buClr>
              <a:buSzPts val="1318"/>
              <a:buChar char="●"/>
            </a:pPr>
            <a:r>
              <a:rPr lang="en" sz="1317">
                <a:solidFill>
                  <a:schemeClr val="dk1"/>
                </a:solidFill>
              </a:rPr>
              <a:t>It ensures the pipeline remains dynamic with minimal manual intervention.</a:t>
            </a:r>
            <a:endParaRPr sz="13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317">
                <a:solidFill>
                  <a:schemeClr val="dk1"/>
                </a:solidFill>
              </a:rPr>
              <a:t>4. Visualization</a:t>
            </a:r>
            <a:endParaRPr b="1" sz="1317">
              <a:solidFill>
                <a:schemeClr val="dk1"/>
              </a:solidFill>
            </a:endParaRPr>
          </a:p>
          <a:p>
            <a:pPr indent="-312261" lvl="0" marL="457200" rtl="0" algn="l">
              <a:lnSpc>
                <a:spcPct val="95000"/>
              </a:lnSpc>
              <a:spcBef>
                <a:spcPts val="1200"/>
              </a:spcBef>
              <a:spcAft>
                <a:spcPts val="0"/>
              </a:spcAft>
              <a:buClr>
                <a:schemeClr val="dk1"/>
              </a:buClr>
              <a:buSzPts val="1318"/>
              <a:buChar char="●"/>
            </a:pPr>
            <a:r>
              <a:rPr b="1" lang="en" sz="1317">
                <a:solidFill>
                  <a:schemeClr val="dk1"/>
                </a:solidFill>
              </a:rPr>
              <a:t>Amazon QuickSight</a:t>
            </a:r>
            <a:r>
              <a:rPr lang="en" sz="1317">
                <a:solidFill>
                  <a:schemeClr val="dk1"/>
                </a:solidFill>
              </a:rPr>
              <a:t> connects to S3 and dynamically updates dashboards with the latest predictions, enabling real-time AI-driven insights for stakeholders.</a:t>
            </a:r>
            <a:endParaRPr sz="1317">
              <a:solidFill>
                <a:schemeClr val="dk1"/>
              </a:solidFill>
            </a:endParaRPr>
          </a:p>
          <a:p>
            <a:pPr indent="0" lvl="0" marL="0" rtl="0" algn="l">
              <a:lnSpc>
                <a:spcPct val="95000"/>
              </a:lnSpc>
              <a:spcBef>
                <a:spcPts val="1200"/>
              </a:spcBef>
              <a:spcAft>
                <a:spcPts val="1200"/>
              </a:spcAft>
              <a:buSzPts val="1018"/>
              <a:buNone/>
            </a:pPr>
            <a:r>
              <a:t/>
            </a:r>
            <a:endParaRPr b="1" sz="1965">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Architecture - </a:t>
            </a:r>
            <a:r>
              <a:rPr b="1" lang="en"/>
              <a:t>Security and Networking</a:t>
            </a:r>
            <a:endParaRPr b="1"/>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400">
                <a:solidFill>
                  <a:schemeClr val="dk1"/>
                </a:solidFill>
              </a:rPr>
              <a:t>IAM Roles</a:t>
            </a:r>
            <a:r>
              <a:rPr lang="en" sz="1400">
                <a:solidFill>
                  <a:schemeClr val="dk1"/>
                </a:solidFill>
              </a:rPr>
              <a:t>:</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IAM roles are configured to implement role-based access control:</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SageMaker, Lambda, and QuickSight have specific permissions to access only the necessary S3 buckets and resources.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Team members have </a:t>
            </a:r>
            <a:r>
              <a:rPr lang="en">
                <a:solidFill>
                  <a:schemeClr val="dk1"/>
                </a:solidFill>
              </a:rPr>
              <a:t>tailored </a:t>
            </a:r>
            <a:r>
              <a:rPr lang="en">
                <a:solidFill>
                  <a:schemeClr val="dk1"/>
                </a:solidFill>
              </a:rPr>
              <a:t>roles to ensure secure collaboration.</a:t>
            </a:r>
            <a:endParaRPr>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VPC (Virtual Private Cloud)</a:t>
            </a:r>
            <a:r>
              <a:rPr lang="en" sz="1400">
                <a:solidFill>
                  <a:schemeClr val="dk1"/>
                </a:solidFill>
              </a:rPr>
              <a:t>:</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The architecture is isolated within a </a:t>
            </a:r>
            <a:r>
              <a:rPr b="1" lang="en" sz="1400">
                <a:solidFill>
                  <a:schemeClr val="dk1"/>
                </a:solidFill>
              </a:rPr>
              <a:t>VPC</a:t>
            </a:r>
            <a:r>
              <a:rPr lang="en" sz="1400">
                <a:solidFill>
                  <a:schemeClr val="dk1"/>
                </a:solidFill>
              </a:rPr>
              <a:t> for enhanced security.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Subnets and security groups control communication between services like SageMaker and S3, ensuring private and secure data flow.</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