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EB Garamond"/>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fntdata"/><Relationship Id="rId25" Type="http://schemas.openxmlformats.org/officeDocument/2006/relationships/font" Target="fonts/EBGaramond-regular.fntdata"/><Relationship Id="rId28" Type="http://schemas.openxmlformats.org/officeDocument/2006/relationships/font" Target="fonts/EBGaramond-boldItalic.fntdata"/><Relationship Id="rId27" Type="http://schemas.openxmlformats.org/officeDocument/2006/relationships/font" Target="fonts/EBGaramon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805bc8c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805bc8c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805bc8c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805bc8c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805bc8c1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f805bc8c1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805bc8c1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805bc8c1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805bc8c1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805bc8c1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805bc8c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805bc8c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805bc8c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805bc8c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github.com/stevenwooden/MagnetoWasRightCapstone.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445250" y="2615225"/>
            <a:ext cx="62535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latin typeface="Impact"/>
                <a:ea typeface="Impact"/>
                <a:cs typeface="Impact"/>
                <a:sym typeface="Impact"/>
              </a:rPr>
              <a:t>Magneto Was Right</a:t>
            </a:r>
            <a:endParaRPr sz="6000">
              <a:latin typeface="Impact"/>
              <a:ea typeface="Impact"/>
              <a:cs typeface="Impact"/>
              <a:sym typeface="Impact"/>
            </a:endParaRPr>
          </a:p>
        </p:txBody>
      </p:sp>
      <p:sp>
        <p:nvSpPr>
          <p:cNvPr id="86" name="Google Shape;86;p13"/>
          <p:cNvSpPr txBox="1"/>
          <p:nvPr>
            <p:ph idx="1" type="subTitle"/>
          </p:nvPr>
        </p:nvSpPr>
        <p:spPr>
          <a:xfrm>
            <a:off x="131225" y="178325"/>
            <a:ext cx="7061400" cy="11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EB Garamond"/>
                <a:ea typeface="EB Garamond"/>
                <a:cs typeface="EB Garamond"/>
                <a:sym typeface="EB Garamond"/>
              </a:rPr>
              <a:t>Capstone Project Steven Wooden 8/31/2024</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544350" y="0"/>
            <a:ext cx="6551400" cy="8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Wireframe Design -Lo Fi</a:t>
            </a:r>
            <a:endParaRPr sz="3000"/>
          </a:p>
        </p:txBody>
      </p:sp>
      <p:pic>
        <p:nvPicPr>
          <p:cNvPr id="142" name="Google Shape;142;p22"/>
          <p:cNvPicPr preferRelativeResize="0"/>
          <p:nvPr/>
        </p:nvPicPr>
        <p:blipFill>
          <a:blip r:embed="rId3">
            <a:alphaModFix/>
          </a:blip>
          <a:stretch>
            <a:fillRect/>
          </a:stretch>
        </p:blipFill>
        <p:spPr>
          <a:xfrm>
            <a:off x="585950" y="2892763"/>
            <a:ext cx="2762250" cy="1790700"/>
          </a:xfrm>
          <a:prstGeom prst="rect">
            <a:avLst/>
          </a:prstGeom>
          <a:noFill/>
          <a:ln>
            <a:noFill/>
          </a:ln>
        </p:spPr>
      </p:pic>
      <p:pic>
        <p:nvPicPr>
          <p:cNvPr id="143" name="Google Shape;143;p22"/>
          <p:cNvPicPr preferRelativeResize="0"/>
          <p:nvPr/>
        </p:nvPicPr>
        <p:blipFill>
          <a:blip r:embed="rId4">
            <a:alphaModFix/>
          </a:blip>
          <a:stretch>
            <a:fillRect/>
          </a:stretch>
        </p:blipFill>
        <p:spPr>
          <a:xfrm>
            <a:off x="614525" y="940350"/>
            <a:ext cx="2705100" cy="1762125"/>
          </a:xfrm>
          <a:prstGeom prst="rect">
            <a:avLst/>
          </a:prstGeom>
          <a:noFill/>
          <a:ln>
            <a:noFill/>
          </a:ln>
        </p:spPr>
      </p:pic>
      <p:pic>
        <p:nvPicPr>
          <p:cNvPr id="144" name="Google Shape;144;p22"/>
          <p:cNvPicPr preferRelativeResize="0"/>
          <p:nvPr/>
        </p:nvPicPr>
        <p:blipFill>
          <a:blip r:embed="rId5">
            <a:alphaModFix/>
          </a:blip>
          <a:stretch>
            <a:fillRect/>
          </a:stretch>
        </p:blipFill>
        <p:spPr>
          <a:xfrm>
            <a:off x="4058763" y="2953850"/>
            <a:ext cx="2743200" cy="1781175"/>
          </a:xfrm>
          <a:prstGeom prst="rect">
            <a:avLst/>
          </a:prstGeom>
          <a:noFill/>
          <a:ln>
            <a:noFill/>
          </a:ln>
        </p:spPr>
      </p:pic>
      <p:pic>
        <p:nvPicPr>
          <p:cNvPr id="145" name="Google Shape;145;p22"/>
          <p:cNvPicPr preferRelativeResize="0"/>
          <p:nvPr/>
        </p:nvPicPr>
        <p:blipFill>
          <a:blip r:embed="rId6">
            <a:alphaModFix/>
          </a:blip>
          <a:stretch>
            <a:fillRect/>
          </a:stretch>
        </p:blipFill>
        <p:spPr>
          <a:xfrm>
            <a:off x="4073050" y="940350"/>
            <a:ext cx="2714625" cy="176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Questions/ Out of Scope</a:t>
            </a:r>
            <a:endParaRPr/>
          </a:p>
        </p:txBody>
      </p:sp>
      <p:sp>
        <p:nvSpPr>
          <p:cNvPr id="151" name="Google Shape;151;p23"/>
          <p:cNvSpPr txBox="1"/>
          <p:nvPr>
            <p:ph idx="1" type="body"/>
          </p:nvPr>
        </p:nvSpPr>
        <p:spPr>
          <a:xfrm>
            <a:off x="311700" y="1398925"/>
            <a:ext cx="3999900" cy="27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Open Questions</a:t>
            </a:r>
            <a:endParaRPr b="1" sz="1900"/>
          </a:p>
          <a:p>
            <a:pPr indent="-317500" lvl="0" marL="457200" rtl="0" algn="l">
              <a:spcBef>
                <a:spcPts val="1600"/>
              </a:spcBef>
              <a:spcAft>
                <a:spcPts val="0"/>
              </a:spcAft>
              <a:buSzPts val="1400"/>
              <a:buChar char="●"/>
            </a:pPr>
            <a:r>
              <a:rPr lang="en"/>
              <a:t>What would go into creating a discussion form and would be the format?</a:t>
            </a:r>
            <a:endParaRPr/>
          </a:p>
          <a:p>
            <a:pPr indent="-317500" lvl="0" marL="457200" rtl="0" algn="l">
              <a:spcBef>
                <a:spcPts val="0"/>
              </a:spcBef>
              <a:spcAft>
                <a:spcPts val="0"/>
              </a:spcAft>
              <a:buSzPts val="1400"/>
              <a:buChar char="●"/>
            </a:pPr>
            <a:r>
              <a:rPr lang="en"/>
              <a:t>Since the Post are open to anyone, how will it be moderated and will the content be reportable and be terminated?</a:t>
            </a:r>
            <a:endParaRPr/>
          </a:p>
        </p:txBody>
      </p:sp>
      <p:sp>
        <p:nvSpPr>
          <p:cNvPr id="152" name="Google Shape;152;p23"/>
          <p:cNvSpPr txBox="1"/>
          <p:nvPr>
            <p:ph idx="2" type="body"/>
          </p:nvPr>
        </p:nvSpPr>
        <p:spPr>
          <a:xfrm>
            <a:off x="4572000" y="1342600"/>
            <a:ext cx="42603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Out of Scope</a:t>
            </a:r>
            <a:endParaRPr b="1" sz="1900"/>
          </a:p>
          <a:p>
            <a:pPr indent="-330200" lvl="0" marL="457200" rtl="0" algn="l">
              <a:spcBef>
                <a:spcPts val="1600"/>
              </a:spcBef>
              <a:spcAft>
                <a:spcPts val="0"/>
              </a:spcAft>
              <a:buSzPts val="1600"/>
              <a:buChar char="●"/>
            </a:pPr>
            <a:r>
              <a:rPr lang="en" sz="1600"/>
              <a:t>Users being able to login or signup and create their profiles with avatar.</a:t>
            </a:r>
            <a:endParaRPr sz="1600"/>
          </a:p>
          <a:p>
            <a:pPr indent="-330200" lvl="0" marL="457200" rtl="0" algn="l">
              <a:spcBef>
                <a:spcPts val="0"/>
              </a:spcBef>
              <a:spcAft>
                <a:spcPts val="0"/>
              </a:spcAft>
              <a:buSzPts val="1600"/>
              <a:buChar char="●"/>
            </a:pPr>
            <a:r>
              <a:rPr lang="en" sz="1600"/>
              <a:t>Comment features on Posts to show</a:t>
            </a:r>
            <a:endParaRPr sz="1600"/>
          </a:p>
          <a:p>
            <a:pPr indent="-330200" lvl="0" marL="457200" rtl="0" algn="l">
              <a:spcBef>
                <a:spcPts val="0"/>
              </a:spcBef>
              <a:spcAft>
                <a:spcPts val="0"/>
              </a:spcAft>
              <a:buSzPts val="1600"/>
              <a:buChar char="●"/>
            </a:pPr>
            <a:r>
              <a:rPr lang="en" sz="1600"/>
              <a:t>Build out a fully detailed database</a:t>
            </a:r>
            <a:endParaRPr sz="1600"/>
          </a:p>
          <a:p>
            <a:pPr indent="-330200" lvl="0" marL="457200" rtl="0" algn="l">
              <a:spcBef>
                <a:spcPts val="0"/>
              </a:spcBef>
              <a:spcAft>
                <a:spcPts val="0"/>
              </a:spcAft>
              <a:buSzPts val="1600"/>
              <a:buChar char="●"/>
            </a:pPr>
            <a:r>
              <a:rPr lang="en" sz="1600"/>
              <a:t>Social Media so users can share content from the app</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 Functional Requirements </a:t>
            </a:r>
            <a:endParaRPr/>
          </a:p>
        </p:txBody>
      </p:sp>
      <p:sp>
        <p:nvSpPr>
          <p:cNvPr id="158" name="Google Shape;158;p24"/>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a:solidFill>
                  <a:srgbClr val="000000"/>
                </a:solidFill>
              </a:rPr>
              <a:t>There should be a type of moderation to be able to place reports and remove inappropriate content.</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Need to keep the UI to make sure it is easy to navigate for all</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I need to make sure my app is deployable to cloud services</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Making sure my app is responsive across all devices</a:t>
            </a:r>
            <a:endParaRPr>
              <a:solidFill>
                <a:srgbClr val="000000"/>
              </a:solidFill>
            </a:endParaRPr>
          </a:p>
        </p:txBody>
      </p:sp>
      <p:sp>
        <p:nvSpPr>
          <p:cNvPr id="159" name="Google Shape;159;p24"/>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TESTING STRATEGY</a:t>
            </a:r>
            <a:endParaRPr/>
          </a:p>
        </p:txBody>
      </p:sp>
      <p:sp>
        <p:nvSpPr>
          <p:cNvPr id="165" name="Google Shape;165;p2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Arial"/>
                <a:ea typeface="Arial"/>
                <a:cs typeface="Arial"/>
                <a:sym typeface="Arial"/>
              </a:rPr>
              <a:t>Tested the CRUD operations using Thunder Client to ensure performance. Testing how well the backend interacted with the database. I used handling responses to test the frontend when making API calls to send a console log response and in the backend when using T</a:t>
            </a:r>
            <a:r>
              <a:rPr lang="en">
                <a:latin typeface="Arial"/>
                <a:ea typeface="Arial"/>
                <a:cs typeface="Arial"/>
                <a:sym typeface="Arial"/>
              </a:rPr>
              <a:t>hunder Client</a:t>
            </a:r>
            <a:r>
              <a:rPr lang="en">
                <a:latin typeface="Arial"/>
                <a:ea typeface="Arial"/>
                <a:cs typeface="Arial"/>
                <a:sym typeface="Arial"/>
              </a:rPr>
              <a:t> to help with figuring out what's breaking.</a:t>
            </a:r>
            <a:endParaRPr>
              <a:latin typeface="Arial"/>
              <a:ea typeface="Arial"/>
              <a:cs typeface="Arial"/>
              <a:sym typeface="Arial"/>
            </a:endParaRPr>
          </a:p>
          <a:p>
            <a:pPr indent="0" lvl="0" marL="0" rtl="0" algn="l">
              <a:spcBef>
                <a:spcPts val="0"/>
              </a:spcBef>
              <a:spcAft>
                <a:spcPts val="1600"/>
              </a:spcAft>
              <a:buNone/>
            </a:pPr>
            <a:r>
              <a:t/>
            </a:r>
            <a:endParaRPr sz="2500"/>
          </a:p>
        </p:txBody>
      </p:sp>
      <p:sp>
        <p:nvSpPr>
          <p:cNvPr id="166" name="Google Shape;166;p2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MAINLY TESTED API, CRUD OPERATIONS AND MONGODB CONNECTION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0"/>
              </a:spcAft>
              <a:buNone/>
            </a:pPr>
            <a:r>
              <a:t/>
            </a:r>
            <a:endParaRPr sz="2000">
              <a:solidFill>
                <a:srgbClr val="000000"/>
              </a:solidFill>
              <a:latin typeface="Arial"/>
              <a:ea typeface="Arial"/>
              <a:cs typeface="Arial"/>
              <a:sym typeface="Arial"/>
            </a:endParaRPr>
          </a:p>
          <a:p>
            <a:pPr indent="0" lvl="0" marL="0" rtl="0" algn="ctr">
              <a:spcBef>
                <a:spcPts val="600"/>
              </a:spcBef>
              <a:spcAft>
                <a:spcPts val="0"/>
              </a:spcAft>
              <a:buNone/>
            </a:pPr>
            <a:r>
              <a:rPr lang="en"/>
              <a:t>End to End Solution</a:t>
            </a:r>
            <a:endParaRPr/>
          </a:p>
        </p:txBody>
      </p:sp>
      <p:sp>
        <p:nvSpPr>
          <p:cNvPr id="172" name="Google Shape;172;p2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app works end to end for each feature</a:t>
            </a:r>
            <a:endParaRPr/>
          </a:p>
        </p:txBody>
      </p:sp>
      <p:sp>
        <p:nvSpPr>
          <p:cNvPr id="173" name="Google Shape;173;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The Character Information loads successfully fetching data from the MongoDB</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The Blog post loads successfully from fetching data from MongoDb as well as links and button features like turning the image into a video.</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The Submit Content works because it POST all information that is filled in forms to the post collection which is fetched to the Blog page and post.</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Char char="-"/>
            </a:pPr>
            <a:r>
              <a:rPr lang="en" sz="1500">
                <a:latin typeface="Arial"/>
                <a:ea typeface="Arial"/>
                <a:cs typeface="Arial"/>
                <a:sym typeface="Arial"/>
              </a:rPr>
              <a:t>All CRUD operations work throughout app.</a:t>
            </a:r>
            <a:endParaRPr sz="1500">
              <a:latin typeface="Arial"/>
              <a:ea typeface="Arial"/>
              <a:cs typeface="Arial"/>
              <a:sym typeface="Arial"/>
            </a:endParaRPr>
          </a:p>
          <a:p>
            <a:pPr indent="0" lvl="0" marL="0" rtl="0" algn="l">
              <a:spcBef>
                <a:spcPts val="0"/>
              </a:spcBef>
              <a:spcAft>
                <a:spcPts val="160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79" name="Google Shape;179;p27"/>
          <p:cNvSpPr txBox="1"/>
          <p:nvPr>
            <p:ph idx="1" type="body"/>
          </p:nvPr>
        </p:nvSpPr>
        <p:spPr>
          <a:xfrm>
            <a:off x="311700" y="1465800"/>
            <a:ext cx="5589900" cy="310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GitHub</a:t>
            </a:r>
            <a:r>
              <a:rPr lang="en" sz="1300">
                <a:solidFill>
                  <a:srgbClr val="000000"/>
                </a:solidFill>
                <a:latin typeface="Arial"/>
                <a:ea typeface="Arial"/>
                <a:cs typeface="Arial"/>
                <a:sym typeface="Arial"/>
              </a:rPr>
              <a:t> - </a:t>
            </a:r>
            <a:r>
              <a:rPr lang="en" sz="1300" u="sng">
                <a:solidFill>
                  <a:schemeClr val="hlink"/>
                </a:solidFill>
                <a:latin typeface="Arial"/>
                <a:ea typeface="Arial"/>
                <a:cs typeface="Arial"/>
                <a:sym typeface="Arial"/>
                <a:hlinkClick r:id="rId3"/>
              </a:rPr>
              <a:t>https://github.com/stevenwooden/MagnetoWasRightCapstone.git</a:t>
            </a:r>
            <a:endParaRPr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MongoDB</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React - Vite</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Express </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Node.Js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React-Bootstrap</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Axios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Google Fonts</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300">
                <a:solidFill>
                  <a:srgbClr val="000000"/>
                </a:solidFill>
                <a:latin typeface="Arial"/>
                <a:ea typeface="Arial"/>
                <a:cs typeface="Arial"/>
                <a:sym typeface="Arial"/>
              </a:rPr>
              <a:t>ThunderClient</a:t>
            </a:r>
            <a:endParaRPr b="1" sz="13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latin typeface="Roboto Mono"/>
                <a:ea typeface="Roboto Mono"/>
                <a:cs typeface="Roboto Mono"/>
                <a:sym typeface="Roboto Mono"/>
              </a:rPr>
              <a:t>Magneto Was Right is a platform for X-Men enthusiasts, which offers character bios, blog posts, and fan art. If you want to get to know about the different characters of the mutant universe, want to know what's new in the world of X-Men, or just want to share your own interest and art, this app provides a platform for you to express it. </a:t>
            </a:r>
            <a:endParaRPr sz="1500">
              <a:latin typeface="Roboto Mono"/>
              <a:ea typeface="Roboto Mono"/>
              <a:cs typeface="Roboto Mono"/>
              <a:sym typeface="Roboto Mono"/>
            </a:endParaRPr>
          </a:p>
          <a:p>
            <a:pPr indent="0" lvl="0" marL="0" rtl="0" algn="l">
              <a:spcBef>
                <a:spcPts val="0"/>
              </a:spcBef>
              <a:spcAft>
                <a:spcPts val="1600"/>
              </a:spcAft>
              <a:buNone/>
            </a:pPr>
            <a:r>
              <a:t/>
            </a:r>
            <a:endParaRPr sz="1600">
              <a:latin typeface="Roboto Mono"/>
              <a:ea typeface="Roboto Mono"/>
              <a:cs typeface="Roboto Mono"/>
              <a:sym typeface="Roboto Mono"/>
            </a:endParaRPr>
          </a:p>
        </p:txBody>
      </p:sp>
      <p:sp>
        <p:nvSpPr>
          <p:cNvPr id="92" name="Google Shape;92;p14"/>
          <p:cNvSpPr txBox="1"/>
          <p:nvPr>
            <p:ph type="title"/>
          </p:nvPr>
        </p:nvSpPr>
        <p:spPr>
          <a:xfrm>
            <a:off x="263400" y="1511150"/>
            <a:ext cx="4045200" cy="70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a:t>
            </a:r>
            <a:endParaRPr/>
          </a:p>
        </p:txBody>
      </p:sp>
      <p:pic>
        <p:nvPicPr>
          <p:cNvPr id="93" name="Google Shape;93;p14"/>
          <p:cNvPicPr preferRelativeResize="0"/>
          <p:nvPr/>
        </p:nvPicPr>
        <p:blipFill>
          <a:blip r:embed="rId3">
            <a:alphaModFix/>
          </a:blip>
          <a:stretch>
            <a:fillRect/>
          </a:stretch>
        </p:blipFill>
        <p:spPr>
          <a:xfrm>
            <a:off x="0" y="2571750"/>
            <a:ext cx="4572000" cy="2560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Purpose</a:t>
            </a:r>
            <a:endParaRPr sz="3400"/>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latin typeface="Arial"/>
                <a:ea typeface="Arial"/>
                <a:cs typeface="Arial"/>
                <a:sym typeface="Arial"/>
              </a:rPr>
              <a:t>The purpose of this project was to bring people together online through shared interest and fandom of the X-Men and mutant universe. Creating a place dedicated to this specific need to share content, art, news and celebrate these characters and stories we have come to love. The app tries to provide a community with features that allow users to engage with X-Men content, characters and contribute to broader discourse of X-Men!</a:t>
            </a:r>
            <a:endParaRPr sz="2200">
              <a:solidFill>
                <a:srgbClr val="000000"/>
              </a:solidFill>
              <a:latin typeface="Arial"/>
              <a:ea typeface="Arial"/>
              <a:cs typeface="Arial"/>
              <a:sym typeface="Arial"/>
            </a:endParaRPr>
          </a:p>
          <a:p>
            <a:pPr indent="0" lvl="0" marL="0" rtl="0" algn="l">
              <a:spcBef>
                <a:spcPts val="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Industry</a:t>
            </a:r>
            <a:endParaRPr/>
          </a:p>
        </p:txBody>
      </p:sp>
      <p:sp>
        <p:nvSpPr>
          <p:cNvPr id="105" name="Google Shape;105;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fit?</a:t>
            </a:r>
            <a:endParaRPr/>
          </a:p>
        </p:txBody>
      </p:sp>
      <p:sp>
        <p:nvSpPr>
          <p:cNvPr id="106" name="Google Shape;106;p16"/>
          <p:cNvSpPr txBox="1"/>
          <p:nvPr>
            <p:ph idx="2" type="body"/>
          </p:nvPr>
        </p:nvSpPr>
        <p:spPr>
          <a:xfrm>
            <a:off x="4901950" y="90255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t>The project falls under the entertainment and media industry. I think this industry is very competitive for platforms trying to capture the attention of different fan groups. Making sure that the app fosters engagement and provides high quality content at large could be a challenge because it is a niche topic. However, I do think it </a:t>
            </a:r>
            <a:r>
              <a:rPr lang="en" sz="1400"/>
              <a:t>i</a:t>
            </a:r>
            <a:r>
              <a:rPr lang="en" sz="1500"/>
              <a:t>s relevant to this industry because of the resurgence of different X-Men media like the Krakoa Era in comics, or X-Men 97 on television, based on the growing want for more X-Men.</a:t>
            </a:r>
            <a:endParaRPr sz="1500"/>
          </a:p>
          <a:p>
            <a:pPr indent="0" lvl="0" marL="0" rtl="0" algn="l">
              <a:spcBef>
                <a:spcPts val="0"/>
              </a:spcBef>
              <a:spcAft>
                <a:spcPts val="160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Stakeholders</a:t>
            </a:r>
            <a:endParaRPr/>
          </a:p>
        </p:txBody>
      </p:sp>
      <p:sp>
        <p:nvSpPr>
          <p:cNvPr id="112" name="Google Shape;112;p17"/>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Who are they and what do they get out of it?</a:t>
            </a:r>
            <a:endParaRPr/>
          </a:p>
        </p:txBody>
      </p:sp>
      <p:sp>
        <p:nvSpPr>
          <p:cNvPr id="113" name="Google Shape;113;p17"/>
          <p:cNvSpPr txBox="1"/>
          <p:nvPr>
            <p:ph idx="2" type="body"/>
          </p:nvPr>
        </p:nvSpPr>
        <p:spPr>
          <a:xfrm>
            <a:off x="4967675" y="902525"/>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latin typeface="Arial"/>
                <a:ea typeface="Arial"/>
                <a:cs typeface="Arial"/>
                <a:sym typeface="Arial"/>
              </a:rPr>
              <a:t>The shareholders for this app could span from fans and enthusiast for the app and engagement to content creators who want to share their own work or thoughts. I think overall they would want  a dedicated space to explore X-Men and learn more about them. Overall, the stakeholders would want something that is easy to navigate and engage with. For instance, reading about different characters or submitting work online, the process should be very easy to go through. </a:t>
            </a:r>
            <a:endParaRPr sz="1600">
              <a:latin typeface="Arial"/>
              <a:ea typeface="Arial"/>
              <a:cs typeface="Arial"/>
              <a:sym typeface="Arial"/>
            </a:endParaRPr>
          </a:p>
          <a:p>
            <a:pPr indent="0" lvl="0" marL="0" rtl="0" algn="l">
              <a:spcBef>
                <a:spcPts val="0"/>
              </a:spcBef>
              <a:spcAft>
                <a:spcPts val="1600"/>
              </a:spcAft>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Product Description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236900" y="166675"/>
            <a:ext cx="5734050" cy="4810125"/>
          </a:xfrm>
          <a:prstGeom prst="rect">
            <a:avLst/>
          </a:prstGeom>
          <a:noFill/>
          <a:ln>
            <a:noFill/>
          </a:ln>
        </p:spPr>
      </p:pic>
      <p:sp>
        <p:nvSpPr>
          <p:cNvPr id="124" name="Google Shape;124;p19"/>
          <p:cNvSpPr txBox="1"/>
          <p:nvPr/>
        </p:nvSpPr>
        <p:spPr>
          <a:xfrm>
            <a:off x="6373050" y="2111850"/>
            <a:ext cx="2430900" cy="17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The User interacts with the client( Vite React) and makes demands. The client makes request to the server which finds the data in MongoDb and sends it back to the client.</a:t>
            </a:r>
            <a:endParaRPr sz="15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72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130" name="Google Shape;130;p20"/>
          <p:cNvSpPr txBox="1"/>
          <p:nvPr/>
        </p:nvSpPr>
        <p:spPr>
          <a:xfrm>
            <a:off x="311700" y="679900"/>
            <a:ext cx="8520600" cy="33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Roboto"/>
                <a:ea typeface="Roboto"/>
                <a:cs typeface="Roboto"/>
                <a:sym typeface="Roboto"/>
              </a:rPr>
              <a:t>Dolores/ User 1</a:t>
            </a:r>
            <a:endParaRPr b="1"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Goes to the Magneto Was Right looking for the latest news on the X-Men.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From the Home Page she either clicks the top navlink that's labelled Blog or scrolls to the bottom thumbnail labelled and clicks on link.</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As she has navigated to the blog page she scrolls through the different posts.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She clicks on a button that says read or watch me and enjoys the content.</a:t>
            </a:r>
            <a:endParaRPr sz="1100">
              <a:latin typeface="Roboto"/>
              <a:ea typeface="Roboto"/>
              <a:cs typeface="Roboto"/>
              <a:sym typeface="Roboto"/>
            </a:endParaRPr>
          </a:p>
          <a:p>
            <a:pPr indent="0" lvl="0" marL="0" rtl="0" algn="l">
              <a:lnSpc>
                <a:spcPct val="115000"/>
              </a:lnSpc>
              <a:spcBef>
                <a:spcPts val="0"/>
              </a:spcBef>
              <a:spcAft>
                <a:spcPts val="0"/>
              </a:spcAft>
              <a:buNone/>
            </a:pPr>
            <a:r>
              <a:t/>
            </a:r>
            <a:endParaRPr sz="1100">
              <a:latin typeface="Roboto"/>
              <a:ea typeface="Roboto"/>
              <a:cs typeface="Roboto"/>
              <a:sym typeface="Roboto"/>
            </a:endParaRPr>
          </a:p>
          <a:p>
            <a:pPr indent="0" lvl="0" marL="0" rtl="0" algn="l">
              <a:lnSpc>
                <a:spcPct val="115000"/>
              </a:lnSpc>
              <a:spcBef>
                <a:spcPts val="0"/>
              </a:spcBef>
              <a:spcAft>
                <a:spcPts val="0"/>
              </a:spcAft>
              <a:buNone/>
            </a:pPr>
            <a:r>
              <a:rPr b="1" lang="en" sz="1100">
                <a:latin typeface="Roboto"/>
                <a:ea typeface="Roboto"/>
                <a:cs typeface="Roboto"/>
                <a:sym typeface="Roboto"/>
              </a:rPr>
              <a:t>Eugene/ User 2</a:t>
            </a:r>
            <a:r>
              <a:rPr lang="en" sz="1100">
                <a:latin typeface="Roboto"/>
                <a:ea typeface="Roboto"/>
                <a:cs typeface="Roboto"/>
                <a:sym typeface="Roboto"/>
              </a:rPr>
              <a:t>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They want to find out more information about the different X-Men Characters.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From the Home Page they will click the nav link at the top of the screen labelled Character Bio or the thumbnail at the bottom of the screen.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Once on the page they are looking through the different Character Cards.</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He clicks on one of the Accordions on the bottom of the Character Card and information is shown about the character.</a:t>
            </a:r>
            <a:endParaRPr sz="1100">
              <a:latin typeface="Roboto"/>
              <a:ea typeface="Roboto"/>
              <a:cs typeface="Roboto"/>
              <a:sym typeface="Roboto"/>
            </a:endParaRPr>
          </a:p>
          <a:p>
            <a:pPr indent="0" lvl="0" marL="457200" rtl="0" algn="l">
              <a:lnSpc>
                <a:spcPct val="115000"/>
              </a:lnSpc>
              <a:spcBef>
                <a:spcPts val="0"/>
              </a:spcBef>
              <a:spcAft>
                <a:spcPts val="0"/>
              </a:spcAft>
              <a:buNone/>
            </a:pPr>
            <a:r>
              <a:rPr lang="en" sz="1100">
                <a:latin typeface="Roboto"/>
                <a:ea typeface="Roboto"/>
                <a:cs typeface="Roboto"/>
                <a:sym typeface="Roboto"/>
              </a:rPr>
              <a:t> </a:t>
            </a:r>
            <a:endParaRPr sz="1100">
              <a:latin typeface="Roboto"/>
              <a:ea typeface="Roboto"/>
              <a:cs typeface="Roboto"/>
              <a:sym typeface="Roboto"/>
            </a:endParaRPr>
          </a:p>
          <a:p>
            <a:pPr indent="0" lvl="0" marL="0" rtl="0" algn="l">
              <a:lnSpc>
                <a:spcPct val="115000"/>
              </a:lnSpc>
              <a:spcBef>
                <a:spcPts val="0"/>
              </a:spcBef>
              <a:spcAft>
                <a:spcPts val="0"/>
              </a:spcAft>
              <a:buNone/>
            </a:pPr>
            <a:r>
              <a:rPr b="1" lang="en" sz="1100">
                <a:latin typeface="Roboto"/>
                <a:ea typeface="Roboto"/>
                <a:cs typeface="Roboto"/>
                <a:sym typeface="Roboto"/>
              </a:rPr>
              <a:t>Theresa/ User 3 </a:t>
            </a:r>
            <a:endParaRPr b="1"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They want to go to and upload content to contribute to this page.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From the Home Page they click the Submit Content link at the top nav bar. </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On the Submit Content Page they start to fill out the information about the author of the content, title, image url, link etc. on the form.</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They hit the submit button for the form</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AutoNum type="alphaLcPeriod"/>
            </a:pPr>
            <a:r>
              <a:rPr lang="en" sz="1100">
                <a:latin typeface="Roboto"/>
                <a:ea typeface="Roboto"/>
                <a:cs typeface="Roboto"/>
                <a:sym typeface="Roboto"/>
              </a:rPr>
              <a:t>They go to the blog page to check if their content posted to the page</a:t>
            </a:r>
            <a:endParaRPr sz="1100">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0" y="0"/>
            <a:ext cx="5909124" cy="5143500"/>
          </a:xfrm>
          <a:prstGeom prst="rect">
            <a:avLst/>
          </a:prstGeom>
          <a:noFill/>
          <a:ln>
            <a:noFill/>
          </a:ln>
        </p:spPr>
      </p:pic>
      <p:pic>
        <p:nvPicPr>
          <p:cNvPr id="136" name="Google Shape;136;p21"/>
          <p:cNvPicPr preferRelativeResize="0"/>
          <p:nvPr/>
        </p:nvPicPr>
        <p:blipFill>
          <a:blip r:embed="rId4">
            <a:alphaModFix/>
          </a:blip>
          <a:stretch>
            <a:fillRect/>
          </a:stretch>
        </p:blipFill>
        <p:spPr>
          <a:xfrm>
            <a:off x="6103100" y="387288"/>
            <a:ext cx="2879125" cy="43689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