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61" r:id="rId3"/>
    <p:sldId id="269" r:id="rId4"/>
    <p:sldId id="270" r:id="rId5"/>
    <p:sldId id="271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62"/>
    <p:restoredTop sz="94711"/>
  </p:normalViewPr>
  <p:slideViewPr>
    <p:cSldViewPr snapToGrid="0">
      <p:cViewPr>
        <p:scale>
          <a:sx n="149" d="100"/>
          <a:sy n="149" d="100"/>
        </p:scale>
        <p:origin x="2712" y="18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22b30b734b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22b30b734b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22b30b734b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22b30b734b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9498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1162906"/>
            <a:ext cx="8520600" cy="123248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ct val="27499"/>
              <a:buNone/>
            </a:pPr>
            <a:r>
              <a:rPr lang="en" sz="3600" dirty="0"/>
              <a:t>Final Project:</a:t>
            </a:r>
            <a:endParaRPr sz="36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ct val="27499"/>
              <a:buNone/>
            </a:pPr>
            <a:r>
              <a:rPr lang="en-US" sz="2700" dirty="0"/>
              <a:t>Predicting Hospital Readmission Rates for Diabetes</a:t>
            </a:r>
            <a:endParaRPr sz="27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2022542" y="3215158"/>
            <a:ext cx="4322598" cy="14222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Team members: Karim </a:t>
            </a:r>
            <a:r>
              <a:rPr lang="en" sz="2000" dirty="0" err="1"/>
              <a:t>Gowani</a:t>
            </a: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                           Ryan </a:t>
            </a:r>
            <a:r>
              <a:rPr lang="en" sz="2000" dirty="0" err="1"/>
              <a:t>McGillicuddy</a:t>
            </a:r>
            <a:endParaRPr lang="en"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                           Yaseen Mohmand</a:t>
            </a: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                           Steven Worthington</a:t>
            </a:r>
            <a:endParaRPr sz="2000" dirty="0"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311700" y="2954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CC0000"/>
                </a:solidFill>
              </a:rPr>
              <a:t>CS109a: Introduction to Data Science</a:t>
            </a:r>
            <a:endParaRPr dirty="0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>
            <a:extLst>
              <a:ext uri="{FF2B5EF4-FFF2-40B4-BE49-F238E27FC236}">
                <a16:creationId xmlns:a16="http://schemas.microsoft.com/office/drawing/2014/main" id="{E051ED9F-7E7E-0300-FE4D-CBFBFB6FF8A4}"/>
              </a:ext>
            </a:extLst>
          </p:cNvPr>
          <p:cNvSpPr/>
          <p:nvPr/>
        </p:nvSpPr>
        <p:spPr>
          <a:xfrm>
            <a:off x="-14127" y="1230566"/>
            <a:ext cx="3071560" cy="3121997"/>
          </a:xfrm>
          <a:prstGeom prst="ellipse">
            <a:avLst/>
          </a:prstGeom>
          <a:gradFill flip="none" rotWithShape="1">
            <a:gsLst>
              <a:gs pos="36000">
                <a:schemeClr val="accent1">
                  <a:lumMod val="20000"/>
                  <a:lumOff val="80000"/>
                </a:schemeClr>
              </a:gs>
              <a:gs pos="71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Google Shape;115;p18"/>
          <p:cNvSpPr txBox="1">
            <a:spLocks noGrp="1"/>
          </p:cNvSpPr>
          <p:nvPr>
            <p:ph type="title"/>
          </p:nvPr>
        </p:nvSpPr>
        <p:spPr>
          <a:xfrm>
            <a:off x="311700" y="11428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Problem: Predicting Readmission</a:t>
            </a:r>
            <a:endParaRPr dirty="0"/>
          </a:p>
        </p:txBody>
      </p:sp>
      <p:pic>
        <p:nvPicPr>
          <p:cNvPr id="4" name="Graphic 3" descr="Hospital with solid fill">
            <a:extLst>
              <a:ext uri="{FF2B5EF4-FFF2-40B4-BE49-F238E27FC236}">
                <a16:creationId xmlns:a16="http://schemas.microsoft.com/office/drawing/2014/main" id="{5833417C-AF06-C9DD-89D1-EB23FCE461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8400" y="915354"/>
            <a:ext cx="2276856" cy="2276856"/>
          </a:xfrm>
          <a:prstGeom prst="rect">
            <a:avLst/>
          </a:prstGeom>
        </p:spPr>
      </p:pic>
      <p:pic>
        <p:nvPicPr>
          <p:cNvPr id="8" name="Graphic 7" descr="Male profile outline">
            <a:extLst>
              <a:ext uri="{FF2B5EF4-FFF2-40B4-BE49-F238E27FC236}">
                <a16:creationId xmlns:a16="http://schemas.microsoft.com/office/drawing/2014/main" id="{D7669511-6BBE-D830-1979-AD02501919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80736" y="2791565"/>
            <a:ext cx="1233616" cy="1233616"/>
          </a:xfrm>
          <a:prstGeom prst="rect">
            <a:avLst/>
          </a:prstGeom>
        </p:spPr>
      </p:pic>
      <p:pic>
        <p:nvPicPr>
          <p:cNvPr id="10" name="Graphic 9" descr="Female Profile outline">
            <a:extLst>
              <a:ext uri="{FF2B5EF4-FFF2-40B4-BE49-F238E27FC236}">
                <a16:creationId xmlns:a16="http://schemas.microsoft.com/office/drawing/2014/main" id="{83B487E9-5FF8-E3B0-3CE5-30C61B983FD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810644" y="1340889"/>
            <a:ext cx="1233616" cy="1233616"/>
          </a:xfrm>
          <a:prstGeom prst="rect">
            <a:avLst/>
          </a:prstGeom>
        </p:spPr>
      </p:pic>
      <p:pic>
        <p:nvPicPr>
          <p:cNvPr id="13" name="Graphic 12" descr="Inpatient outline">
            <a:extLst>
              <a:ext uri="{FF2B5EF4-FFF2-40B4-BE49-F238E27FC236}">
                <a16:creationId xmlns:a16="http://schemas.microsoft.com/office/drawing/2014/main" id="{9FEDD7EF-6234-3824-BE87-520EA0907CD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48400" y="3045753"/>
            <a:ext cx="1233617" cy="123361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B5263DB-FB9C-E624-7434-D72D7DB8DA99}"/>
              </a:ext>
            </a:extLst>
          </p:cNvPr>
          <p:cNvSpPr txBox="1"/>
          <p:nvPr/>
        </p:nvSpPr>
        <p:spPr>
          <a:xfrm>
            <a:off x="1299272" y="4352563"/>
            <a:ext cx="7196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Based on a patient’s profile, are they at an elevated risk of readmission within 30 days?</a:t>
            </a: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082A0A79-1D5E-57F9-174D-50287D28D1F3}"/>
              </a:ext>
            </a:extLst>
          </p:cNvPr>
          <p:cNvSpPr/>
          <p:nvPr/>
        </p:nvSpPr>
        <p:spPr>
          <a:xfrm>
            <a:off x="3070748" y="1457240"/>
            <a:ext cx="3401568" cy="671395"/>
          </a:xfrm>
          <a:prstGeom prst="arc">
            <a:avLst>
              <a:gd name="adj1" fmla="val 10946700"/>
              <a:gd name="adj2" fmla="val 21444303"/>
            </a:avLst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A3CF071D-4A94-1327-A021-9B229C930757}"/>
              </a:ext>
            </a:extLst>
          </p:cNvPr>
          <p:cNvSpPr/>
          <p:nvPr/>
        </p:nvSpPr>
        <p:spPr>
          <a:xfrm rot="10800000">
            <a:off x="3057433" y="3165374"/>
            <a:ext cx="3401568" cy="671395"/>
          </a:xfrm>
          <a:prstGeom prst="arc">
            <a:avLst>
              <a:gd name="adj1" fmla="val 10946700"/>
              <a:gd name="adj2" fmla="val 21444303"/>
            </a:avLst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4AF4A7C0-BC40-311D-7766-B2C1A01971B4}"/>
              </a:ext>
            </a:extLst>
          </p:cNvPr>
          <p:cNvSpPr/>
          <p:nvPr/>
        </p:nvSpPr>
        <p:spPr>
          <a:xfrm>
            <a:off x="3084063" y="1457239"/>
            <a:ext cx="3401568" cy="671395"/>
          </a:xfrm>
          <a:prstGeom prst="arc">
            <a:avLst>
              <a:gd name="adj1" fmla="val 10946700"/>
              <a:gd name="adj2" fmla="val 21444303"/>
            </a:avLst>
          </a:prstGeom>
          <a:ln w="133350">
            <a:solidFill>
              <a:schemeClr val="accent1">
                <a:lumMod val="40000"/>
                <a:lumOff val="60000"/>
                <a:alpha val="24000"/>
              </a:schemeClr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8FF01A1-5B5A-8190-18DF-0436CFE37218}"/>
              </a:ext>
            </a:extLst>
          </p:cNvPr>
          <p:cNvSpPr txBox="1"/>
          <p:nvPr/>
        </p:nvSpPr>
        <p:spPr>
          <a:xfrm>
            <a:off x="413592" y="844750"/>
            <a:ext cx="2487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Inpatient Hospital Visit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4EFD07-EF6C-A80A-D740-01CD98EB1D23}"/>
              </a:ext>
            </a:extLst>
          </p:cNvPr>
          <p:cNvSpPr txBox="1"/>
          <p:nvPr/>
        </p:nvSpPr>
        <p:spPr>
          <a:xfrm>
            <a:off x="3523777" y="1573712"/>
            <a:ext cx="2468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Discharge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61CE7AC-F27C-F0B3-51FA-6A0D34A1FDFE}"/>
              </a:ext>
            </a:extLst>
          </p:cNvPr>
          <p:cNvSpPr txBox="1"/>
          <p:nvPr/>
        </p:nvSpPr>
        <p:spPr>
          <a:xfrm>
            <a:off x="3550407" y="3363589"/>
            <a:ext cx="2468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Readmission?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B4A5B42-B691-A429-BEE3-FF2ED96024BF}"/>
              </a:ext>
            </a:extLst>
          </p:cNvPr>
          <p:cNvSpPr txBox="1"/>
          <p:nvPr/>
        </p:nvSpPr>
        <p:spPr>
          <a:xfrm>
            <a:off x="6193012" y="842508"/>
            <a:ext cx="2468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Discharged Patient</a:t>
            </a:r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4D1B27F5-547C-F10A-4E41-1E853D5227BD}"/>
              </a:ext>
            </a:extLst>
          </p:cNvPr>
          <p:cNvSpPr/>
          <p:nvPr/>
        </p:nvSpPr>
        <p:spPr>
          <a:xfrm rot="10800000">
            <a:off x="3057431" y="3181780"/>
            <a:ext cx="3401568" cy="671395"/>
          </a:xfrm>
          <a:prstGeom prst="arc">
            <a:avLst>
              <a:gd name="adj1" fmla="val 10946700"/>
              <a:gd name="adj2" fmla="val 21444303"/>
            </a:avLst>
          </a:prstGeom>
          <a:ln w="133350">
            <a:solidFill>
              <a:srgbClr val="FF0000">
                <a:alpha val="24000"/>
              </a:srgbClr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>
            <a:spLocks noGrp="1"/>
          </p:cNvSpPr>
          <p:nvPr>
            <p:ph type="title"/>
          </p:nvPr>
        </p:nvSpPr>
        <p:spPr>
          <a:xfrm>
            <a:off x="311700" y="7610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Overview</a:t>
            </a:r>
            <a:endParaRPr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B0BDAE8-CCC1-107B-0759-2F1B33E990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2444238"/>
              </p:ext>
            </p:extLst>
          </p:nvPr>
        </p:nvGraphicFramePr>
        <p:xfrm>
          <a:off x="2203521" y="1495271"/>
          <a:ext cx="4736958" cy="29587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9493">
                  <a:extLst>
                    <a:ext uri="{9D8B030D-6E8A-4147-A177-3AD203B41FA5}">
                      <a16:colId xmlns:a16="http://schemas.microsoft.com/office/drawing/2014/main" val="285204400"/>
                    </a:ext>
                  </a:extLst>
                </a:gridCol>
                <a:gridCol w="789493">
                  <a:extLst>
                    <a:ext uri="{9D8B030D-6E8A-4147-A177-3AD203B41FA5}">
                      <a16:colId xmlns:a16="http://schemas.microsoft.com/office/drawing/2014/main" val="1307026724"/>
                    </a:ext>
                  </a:extLst>
                </a:gridCol>
                <a:gridCol w="789493">
                  <a:extLst>
                    <a:ext uri="{9D8B030D-6E8A-4147-A177-3AD203B41FA5}">
                      <a16:colId xmlns:a16="http://schemas.microsoft.com/office/drawing/2014/main" val="4167485871"/>
                    </a:ext>
                  </a:extLst>
                </a:gridCol>
                <a:gridCol w="789493">
                  <a:extLst>
                    <a:ext uri="{9D8B030D-6E8A-4147-A177-3AD203B41FA5}">
                      <a16:colId xmlns:a16="http://schemas.microsoft.com/office/drawing/2014/main" val="1495609629"/>
                    </a:ext>
                  </a:extLst>
                </a:gridCol>
                <a:gridCol w="789493">
                  <a:extLst>
                    <a:ext uri="{9D8B030D-6E8A-4147-A177-3AD203B41FA5}">
                      <a16:colId xmlns:a16="http://schemas.microsoft.com/office/drawing/2014/main" val="1179009435"/>
                    </a:ext>
                  </a:extLst>
                </a:gridCol>
                <a:gridCol w="789493">
                  <a:extLst>
                    <a:ext uri="{9D8B030D-6E8A-4147-A177-3AD203B41FA5}">
                      <a16:colId xmlns:a16="http://schemas.microsoft.com/office/drawing/2014/main" val="28241983"/>
                    </a:ext>
                  </a:extLst>
                </a:gridCol>
              </a:tblGrid>
              <a:tr h="40627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Patient #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Encounter 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Gender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Time in Hospital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45 other features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Re-admitted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190762"/>
                  </a:ext>
                </a:extLst>
              </a:tr>
              <a:tr h="361714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Male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1224586"/>
                  </a:ext>
                </a:extLst>
              </a:tr>
              <a:tr h="361714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Female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2380494"/>
                  </a:ext>
                </a:extLst>
              </a:tr>
              <a:tr h="361714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Female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0107890"/>
                  </a:ext>
                </a:extLst>
              </a:tr>
              <a:tr h="361714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Male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41386"/>
                  </a:ext>
                </a:extLst>
              </a:tr>
              <a:tr h="361714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Female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2067462"/>
                  </a:ext>
                </a:extLst>
              </a:tr>
              <a:tr h="361714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Male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4671722"/>
                  </a:ext>
                </a:extLst>
              </a:tr>
              <a:tr h="361714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049115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4225D24-63A6-6C81-D1CB-10710D2EADC9}"/>
              </a:ext>
            </a:extLst>
          </p:cNvPr>
          <p:cNvSpPr txBox="1"/>
          <p:nvPr/>
        </p:nvSpPr>
        <p:spPr>
          <a:xfrm>
            <a:off x="2203521" y="879515"/>
            <a:ext cx="15268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Observation IDs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E7F731-5799-BB5D-4589-273C2A10C771}"/>
              </a:ext>
            </a:extLst>
          </p:cNvPr>
          <p:cNvSpPr txBox="1"/>
          <p:nvPr/>
        </p:nvSpPr>
        <p:spPr>
          <a:xfrm>
            <a:off x="4223632" y="879514"/>
            <a:ext cx="15268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47 Features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8624DD-85B9-F7F6-9C3D-F49C5C7791B2}"/>
              </a:ext>
            </a:extLst>
          </p:cNvPr>
          <p:cNvSpPr txBox="1"/>
          <p:nvPr/>
        </p:nvSpPr>
        <p:spPr>
          <a:xfrm>
            <a:off x="5750460" y="879513"/>
            <a:ext cx="15268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Response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89A8F58C-18D8-CB88-4DF2-A8C665439070}"/>
              </a:ext>
            </a:extLst>
          </p:cNvPr>
          <p:cNvSpPr/>
          <p:nvPr/>
        </p:nvSpPr>
        <p:spPr>
          <a:xfrm rot="5400000">
            <a:off x="2886680" y="625519"/>
            <a:ext cx="160509" cy="128405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58E82F89-194C-3EAA-091A-ED511931FB9A}"/>
              </a:ext>
            </a:extLst>
          </p:cNvPr>
          <p:cNvSpPr/>
          <p:nvPr/>
        </p:nvSpPr>
        <p:spPr>
          <a:xfrm rot="5400000">
            <a:off x="4906792" y="472205"/>
            <a:ext cx="160509" cy="1590677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174A5BD6-DDC7-BD37-CB99-932FD9DE2DB9}"/>
              </a:ext>
            </a:extLst>
          </p:cNvPr>
          <p:cNvSpPr/>
          <p:nvPr/>
        </p:nvSpPr>
        <p:spPr>
          <a:xfrm rot="5400000">
            <a:off x="6463057" y="894193"/>
            <a:ext cx="160509" cy="74669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0BDC4A-644B-058F-9B1E-635303D8C94D}"/>
              </a:ext>
            </a:extLst>
          </p:cNvPr>
          <p:cNvSpPr txBox="1"/>
          <p:nvPr/>
        </p:nvSpPr>
        <p:spPr>
          <a:xfrm>
            <a:off x="506186" y="4601461"/>
            <a:ext cx="8131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Currently </a:t>
            </a:r>
            <a:r>
              <a:rPr lang="en-US" b="1" i="1" dirty="0"/>
              <a:t>encounter</a:t>
            </a:r>
            <a:r>
              <a:rPr lang="en-US" dirty="0"/>
              <a:t> based data, instead, aggregate all patient data together, deriving new features from past visits, to create</a:t>
            </a:r>
            <a:r>
              <a:rPr lang="en-US" b="1" dirty="0"/>
              <a:t> </a:t>
            </a:r>
            <a:r>
              <a:rPr lang="en-US" b="1" i="1" dirty="0"/>
              <a:t>patient</a:t>
            </a:r>
            <a:r>
              <a:rPr lang="en-US" dirty="0"/>
              <a:t>-based observations.</a:t>
            </a:r>
          </a:p>
        </p:txBody>
      </p:sp>
      <p:sp>
        <p:nvSpPr>
          <p:cNvPr id="25" name="Left Brace 24">
            <a:extLst>
              <a:ext uri="{FF2B5EF4-FFF2-40B4-BE49-F238E27FC236}">
                <a16:creationId xmlns:a16="http://schemas.microsoft.com/office/drawing/2014/main" id="{68E63723-499F-859F-F0A2-3CB476510BD3}"/>
              </a:ext>
            </a:extLst>
          </p:cNvPr>
          <p:cNvSpPr/>
          <p:nvPr/>
        </p:nvSpPr>
        <p:spPr>
          <a:xfrm>
            <a:off x="1819880" y="1929724"/>
            <a:ext cx="174520" cy="252426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6A9AACC-CD52-1137-B5AF-B33D935C0623}"/>
              </a:ext>
            </a:extLst>
          </p:cNvPr>
          <p:cNvSpPr txBox="1"/>
          <p:nvPr/>
        </p:nvSpPr>
        <p:spPr>
          <a:xfrm>
            <a:off x="293052" y="2607080"/>
            <a:ext cx="15268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101766 </a:t>
            </a:r>
            <a:r>
              <a:rPr lang="en-US" b="1" dirty="0"/>
              <a:t>encounter</a:t>
            </a:r>
            <a:r>
              <a:rPr lang="en-US" dirty="0"/>
              <a:t> observations from 130 hospitals over 10 years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68FD1BB-A903-B01B-D83E-27D44D27B1FB}"/>
              </a:ext>
            </a:extLst>
          </p:cNvPr>
          <p:cNvCxnSpPr>
            <a:cxnSpLocks/>
          </p:cNvCxnSpPr>
          <p:nvPr/>
        </p:nvCxnSpPr>
        <p:spPr>
          <a:xfrm flipH="1">
            <a:off x="2466575" y="2912249"/>
            <a:ext cx="245889" cy="19978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B8E0DC3-0486-C6B3-BE18-F152AA952B6E}"/>
              </a:ext>
            </a:extLst>
          </p:cNvPr>
          <p:cNvCxnSpPr>
            <a:cxnSpLocks/>
          </p:cNvCxnSpPr>
          <p:nvPr/>
        </p:nvCxnSpPr>
        <p:spPr>
          <a:xfrm flipH="1">
            <a:off x="2466574" y="1857292"/>
            <a:ext cx="245889" cy="19978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5657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CF53FD9-F20B-3C28-7505-8693AA6280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8911239"/>
              </p:ext>
            </p:extLst>
          </p:nvPr>
        </p:nvGraphicFramePr>
        <p:xfrm>
          <a:off x="2203521" y="1495271"/>
          <a:ext cx="4736958" cy="2597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9493">
                  <a:extLst>
                    <a:ext uri="{9D8B030D-6E8A-4147-A177-3AD203B41FA5}">
                      <a16:colId xmlns:a16="http://schemas.microsoft.com/office/drawing/2014/main" val="285204400"/>
                    </a:ext>
                  </a:extLst>
                </a:gridCol>
                <a:gridCol w="789493">
                  <a:extLst>
                    <a:ext uri="{9D8B030D-6E8A-4147-A177-3AD203B41FA5}">
                      <a16:colId xmlns:a16="http://schemas.microsoft.com/office/drawing/2014/main" val="1307026724"/>
                    </a:ext>
                  </a:extLst>
                </a:gridCol>
                <a:gridCol w="789493">
                  <a:extLst>
                    <a:ext uri="{9D8B030D-6E8A-4147-A177-3AD203B41FA5}">
                      <a16:colId xmlns:a16="http://schemas.microsoft.com/office/drawing/2014/main" val="4167485871"/>
                    </a:ext>
                  </a:extLst>
                </a:gridCol>
                <a:gridCol w="789493">
                  <a:extLst>
                    <a:ext uri="{9D8B030D-6E8A-4147-A177-3AD203B41FA5}">
                      <a16:colId xmlns:a16="http://schemas.microsoft.com/office/drawing/2014/main" val="1495609629"/>
                    </a:ext>
                  </a:extLst>
                </a:gridCol>
                <a:gridCol w="789493">
                  <a:extLst>
                    <a:ext uri="{9D8B030D-6E8A-4147-A177-3AD203B41FA5}">
                      <a16:colId xmlns:a16="http://schemas.microsoft.com/office/drawing/2014/main" val="1179009435"/>
                    </a:ext>
                  </a:extLst>
                </a:gridCol>
                <a:gridCol w="789493">
                  <a:extLst>
                    <a:ext uri="{9D8B030D-6E8A-4147-A177-3AD203B41FA5}">
                      <a16:colId xmlns:a16="http://schemas.microsoft.com/office/drawing/2014/main" val="28241983"/>
                    </a:ext>
                  </a:extLst>
                </a:gridCol>
              </a:tblGrid>
              <a:tr h="40627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Patient #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Gender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44 other features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Av. </a:t>
                      </a:r>
                      <a:r>
                        <a:rPr lang="en-US" sz="1100" i="1" dirty="0">
                          <a:solidFill>
                            <a:schemeClr val="tx1"/>
                          </a:solidFill>
                        </a:rPr>
                        <a:t>t 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in hospital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i="0" dirty="0">
                          <a:solidFill>
                            <a:schemeClr val="tx1"/>
                          </a:solidFill>
                        </a:rPr>
                        <a:t>37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 other features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Re-admitted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190762"/>
                  </a:ext>
                </a:extLst>
              </a:tr>
              <a:tr h="361714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Male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3.5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1224586"/>
                  </a:ext>
                </a:extLst>
              </a:tr>
              <a:tr h="361714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Female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2380494"/>
                  </a:ext>
                </a:extLst>
              </a:tr>
              <a:tr h="361714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Female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0107890"/>
                  </a:ext>
                </a:extLst>
              </a:tr>
              <a:tr h="361714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Female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41386"/>
                  </a:ext>
                </a:extLst>
              </a:tr>
              <a:tr h="361714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Male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2067462"/>
                  </a:ext>
                </a:extLst>
              </a:tr>
              <a:tr h="361714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049115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4C64356-9CDB-9463-2459-0734F983B73B}"/>
              </a:ext>
            </a:extLst>
          </p:cNvPr>
          <p:cNvSpPr txBox="1"/>
          <p:nvPr/>
        </p:nvSpPr>
        <p:spPr>
          <a:xfrm>
            <a:off x="1978911" y="664068"/>
            <a:ext cx="12366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Observation ID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22AD14-6995-38A9-98D3-B4B6A1A6B353}"/>
              </a:ext>
            </a:extLst>
          </p:cNvPr>
          <p:cNvSpPr txBox="1"/>
          <p:nvPr/>
        </p:nvSpPr>
        <p:spPr>
          <a:xfrm>
            <a:off x="3019872" y="664068"/>
            <a:ext cx="15268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Original Features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A7761C-88C9-62FF-33B2-DB2A6AFE75D1}"/>
              </a:ext>
            </a:extLst>
          </p:cNvPr>
          <p:cNvSpPr txBox="1"/>
          <p:nvPr/>
        </p:nvSpPr>
        <p:spPr>
          <a:xfrm>
            <a:off x="5750460" y="879513"/>
            <a:ext cx="15268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Response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758DB56A-7D5D-06BD-332D-C11AA7FE136A}"/>
              </a:ext>
            </a:extLst>
          </p:cNvPr>
          <p:cNvSpPr/>
          <p:nvPr/>
        </p:nvSpPr>
        <p:spPr>
          <a:xfrm rot="5400000">
            <a:off x="2516992" y="975340"/>
            <a:ext cx="160509" cy="58440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83C34AB7-BF58-4687-E8DE-5B630E639B97}"/>
              </a:ext>
            </a:extLst>
          </p:cNvPr>
          <p:cNvSpPr/>
          <p:nvPr/>
        </p:nvSpPr>
        <p:spPr>
          <a:xfrm rot="5400000">
            <a:off x="3723249" y="679619"/>
            <a:ext cx="160509" cy="117584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92EBBE2A-A9A0-F977-53BD-AD374B931822}"/>
              </a:ext>
            </a:extLst>
          </p:cNvPr>
          <p:cNvSpPr/>
          <p:nvPr/>
        </p:nvSpPr>
        <p:spPr>
          <a:xfrm rot="5400000">
            <a:off x="6463057" y="894193"/>
            <a:ext cx="160509" cy="74669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E49150-D7C1-3A27-6919-C40E6CED4B09}"/>
              </a:ext>
            </a:extLst>
          </p:cNvPr>
          <p:cNvSpPr txBox="1"/>
          <p:nvPr/>
        </p:nvSpPr>
        <p:spPr>
          <a:xfrm>
            <a:off x="4606178" y="664068"/>
            <a:ext cx="15268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Derived Features</a:t>
            </a: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12BCF551-4A14-2816-16D4-64E9E84BA709}"/>
              </a:ext>
            </a:extLst>
          </p:cNvPr>
          <p:cNvSpPr/>
          <p:nvPr/>
        </p:nvSpPr>
        <p:spPr>
          <a:xfrm rot="5400000">
            <a:off x="5289338" y="679619"/>
            <a:ext cx="160509" cy="117584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Google Shape;115;p18">
            <a:extLst>
              <a:ext uri="{FF2B5EF4-FFF2-40B4-BE49-F238E27FC236}">
                <a16:creationId xmlns:a16="http://schemas.microsoft.com/office/drawing/2014/main" id="{6F235CC9-6C5A-71CB-B6B1-1F14334D131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9136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After Aggregation</a:t>
            </a:r>
            <a:endParaRPr dirty="0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5F76C57F-A14C-66EC-2ACB-542014093ACB}"/>
              </a:ext>
            </a:extLst>
          </p:cNvPr>
          <p:cNvSpPr/>
          <p:nvPr/>
        </p:nvSpPr>
        <p:spPr>
          <a:xfrm>
            <a:off x="1819880" y="1929724"/>
            <a:ext cx="174520" cy="216255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4961D8-AB5B-7501-179F-C22103F1E149}"/>
              </a:ext>
            </a:extLst>
          </p:cNvPr>
          <p:cNvSpPr txBox="1"/>
          <p:nvPr/>
        </p:nvSpPr>
        <p:spPr>
          <a:xfrm>
            <a:off x="293052" y="2391635"/>
            <a:ext cx="152682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69990 </a:t>
            </a:r>
            <a:r>
              <a:rPr lang="en-US" b="1" dirty="0"/>
              <a:t>patient</a:t>
            </a:r>
            <a:r>
              <a:rPr lang="en-US" dirty="0"/>
              <a:t> observations from 130 hospitals over 10 years</a:t>
            </a:r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261061B4-847E-6B92-4F62-46788BC494FA}"/>
              </a:ext>
            </a:extLst>
          </p:cNvPr>
          <p:cNvSpPr/>
          <p:nvPr/>
        </p:nvSpPr>
        <p:spPr>
          <a:xfrm rot="10800000">
            <a:off x="7115415" y="1929721"/>
            <a:ext cx="161873" cy="2162553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CCC87A-4BF8-822C-BE2E-1F1784699611}"/>
              </a:ext>
            </a:extLst>
          </p:cNvPr>
          <p:cNvSpPr txBox="1"/>
          <p:nvPr/>
        </p:nvSpPr>
        <p:spPr>
          <a:xfrm>
            <a:off x="7386154" y="2822522"/>
            <a:ext cx="15268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~ 5% of patient observations are readmitted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3776A2A-ED64-412A-6C87-7D5FACDC616E}"/>
              </a:ext>
            </a:extLst>
          </p:cNvPr>
          <p:cNvSpPr txBox="1"/>
          <p:nvPr/>
        </p:nvSpPr>
        <p:spPr>
          <a:xfrm>
            <a:off x="1731407" y="4518694"/>
            <a:ext cx="5691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All subsequent analysis and modeling is on the aggregated dataset.</a:t>
            </a:r>
          </a:p>
        </p:txBody>
      </p:sp>
    </p:spTree>
    <p:extLst>
      <p:ext uri="{BB962C8B-B14F-4D97-AF65-F5344CB8AC3E}">
        <p14:creationId xmlns:p14="http://schemas.microsoft.com/office/powerpoint/2010/main" val="1523380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15;p18">
            <a:extLst>
              <a:ext uri="{FF2B5EF4-FFF2-40B4-BE49-F238E27FC236}">
                <a16:creationId xmlns:a16="http://schemas.microsoft.com/office/drawing/2014/main" id="{6F235CC9-6C5A-71CB-B6B1-1F14334D131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9136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EDA: Features That Depend on The Response</a:t>
            </a:r>
            <a:endParaRPr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E613F2F-04B1-2085-AE6F-515E7DA4B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909" y="1592527"/>
            <a:ext cx="2616456" cy="2208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6679BE38-68CF-2AD3-AA3E-DABA78ADBF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542" y="1592527"/>
            <a:ext cx="2571148" cy="2208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5C95638-6DBC-3EE0-2D62-7791F31140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9219" y="1592150"/>
            <a:ext cx="2661762" cy="2201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F54950D-A8FB-0E76-D34E-375E7F518378}"/>
              </a:ext>
            </a:extLst>
          </p:cNvPr>
          <p:cNvSpPr txBox="1"/>
          <p:nvPr/>
        </p:nvSpPr>
        <p:spPr>
          <a:xfrm>
            <a:off x="2315910" y="4136164"/>
            <a:ext cx="48625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slide needs a little more work</a:t>
            </a:r>
          </a:p>
        </p:txBody>
      </p:sp>
    </p:spTree>
    <p:extLst>
      <p:ext uri="{BB962C8B-B14F-4D97-AF65-F5344CB8AC3E}">
        <p14:creationId xmlns:p14="http://schemas.microsoft.com/office/powerpoint/2010/main" val="329707139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3254</TotalTime>
  <Words>258</Words>
  <Application>Microsoft Macintosh PowerPoint</Application>
  <PresentationFormat>On-screen Show (16:9)</PresentationFormat>
  <Paragraphs>119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Arial</vt:lpstr>
      <vt:lpstr>Simple Light</vt:lpstr>
      <vt:lpstr>Final Project: Predicting Hospital Readmission Rates for Diabetes</vt:lpstr>
      <vt:lpstr>Problem: Predicting Readmission</vt:lpstr>
      <vt:lpstr>Data Overview</vt:lpstr>
      <vt:lpstr>Data After Aggregation</vt:lpstr>
      <vt:lpstr>EDA: Features That Depend on The Response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Project: Predicting Hospital Readmission Rates for Diabetes</dc:title>
  <cp:lastModifiedBy>McGillicuddy, Ryan</cp:lastModifiedBy>
  <cp:revision>8</cp:revision>
  <dcterms:modified xsi:type="dcterms:W3CDTF">2023-12-13T05:50:52Z</dcterms:modified>
</cp:coreProperties>
</file>