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9" r:id="rId4"/>
    <p:sldId id="270" r:id="rId5"/>
    <p:sldId id="27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2"/>
    <p:restoredTop sz="94711"/>
  </p:normalViewPr>
  <p:slideViewPr>
    <p:cSldViewPr snapToGrid="0">
      <p:cViewPr>
        <p:scale>
          <a:sx n="149" d="100"/>
          <a:sy n="149" d="100"/>
        </p:scale>
        <p:origin x="2712" y="1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30b734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b30b734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30b734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b30b734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62906"/>
            <a:ext cx="8520600" cy="123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" sz="3600" dirty="0"/>
              <a:t>Final Project: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-US" sz="2700" dirty="0"/>
              <a:t>Predicting Hospital Readmission Rates for Diabetes</a:t>
            </a:r>
            <a:endParaRPr sz="2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22542" y="3215158"/>
            <a:ext cx="4322598" cy="142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Team members: Karim </a:t>
            </a:r>
            <a:r>
              <a:rPr lang="en" sz="2000" dirty="0" err="1"/>
              <a:t>Gowani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Ryan </a:t>
            </a:r>
            <a:r>
              <a:rPr lang="en" sz="2000" dirty="0" err="1"/>
              <a:t>McGillicuddy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    Yaseen Mohmand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Steven Worthington</a:t>
            </a:r>
            <a:endParaRPr sz="2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</a:rPr>
              <a:t>CS109a: Introduction to Data Science</a:t>
            </a:r>
            <a:endParaRPr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E051ED9F-7E7E-0300-FE4D-CBFBFB6FF8A4}"/>
              </a:ext>
            </a:extLst>
          </p:cNvPr>
          <p:cNvSpPr/>
          <p:nvPr/>
        </p:nvSpPr>
        <p:spPr>
          <a:xfrm>
            <a:off x="-14127" y="1230566"/>
            <a:ext cx="3071560" cy="3121997"/>
          </a:xfrm>
          <a:prstGeom prst="ellipse">
            <a:avLst/>
          </a:prstGeom>
          <a:gradFill flip="none" rotWithShape="1">
            <a:gsLst>
              <a:gs pos="36000">
                <a:schemeClr val="accent1">
                  <a:lumMod val="20000"/>
                  <a:lumOff val="80000"/>
                </a:schemeClr>
              </a:gs>
              <a:gs pos="71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1142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Predicting Readmission</a:t>
            </a:r>
            <a:endParaRPr dirty="0"/>
          </a:p>
        </p:txBody>
      </p:sp>
      <p:pic>
        <p:nvPicPr>
          <p:cNvPr id="4" name="Graphic 3" descr="Hospital with solid fill">
            <a:extLst>
              <a:ext uri="{FF2B5EF4-FFF2-40B4-BE49-F238E27FC236}">
                <a16:creationId xmlns:a16="http://schemas.microsoft.com/office/drawing/2014/main" id="{5833417C-AF06-C9DD-89D1-EB23FCE4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00" y="915354"/>
            <a:ext cx="2276856" cy="2276856"/>
          </a:xfrm>
          <a:prstGeom prst="rect">
            <a:avLst/>
          </a:prstGeom>
        </p:spPr>
      </p:pic>
      <p:pic>
        <p:nvPicPr>
          <p:cNvPr id="8" name="Graphic 7" descr="Male profile outline">
            <a:extLst>
              <a:ext uri="{FF2B5EF4-FFF2-40B4-BE49-F238E27FC236}">
                <a16:creationId xmlns:a16="http://schemas.microsoft.com/office/drawing/2014/main" id="{D7669511-6BBE-D830-1979-AD0250191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736" y="2791565"/>
            <a:ext cx="1233616" cy="1233616"/>
          </a:xfrm>
          <a:prstGeom prst="rect">
            <a:avLst/>
          </a:prstGeom>
        </p:spPr>
      </p:pic>
      <p:pic>
        <p:nvPicPr>
          <p:cNvPr id="10" name="Graphic 9" descr="Female Profile outline">
            <a:extLst>
              <a:ext uri="{FF2B5EF4-FFF2-40B4-BE49-F238E27FC236}">
                <a16:creationId xmlns:a16="http://schemas.microsoft.com/office/drawing/2014/main" id="{83B487E9-5FF8-E3B0-3CE5-30C61B983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10644" y="1340889"/>
            <a:ext cx="1233616" cy="1233616"/>
          </a:xfrm>
          <a:prstGeom prst="rect">
            <a:avLst/>
          </a:prstGeom>
        </p:spPr>
      </p:pic>
      <p:pic>
        <p:nvPicPr>
          <p:cNvPr id="13" name="Graphic 12" descr="Inpatient outline">
            <a:extLst>
              <a:ext uri="{FF2B5EF4-FFF2-40B4-BE49-F238E27FC236}">
                <a16:creationId xmlns:a16="http://schemas.microsoft.com/office/drawing/2014/main" id="{9FEDD7EF-6234-3824-BE87-520EA0907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400" y="3045753"/>
            <a:ext cx="1233617" cy="12336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263DB-FB9C-E624-7434-D72D7DB8DA99}"/>
              </a:ext>
            </a:extLst>
          </p:cNvPr>
          <p:cNvSpPr txBox="1"/>
          <p:nvPr/>
        </p:nvSpPr>
        <p:spPr>
          <a:xfrm>
            <a:off x="1299272" y="4352563"/>
            <a:ext cx="719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Based on a patient’s profile, are they at an elevated risk of readmission within 30 days?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2A0A79-1D5E-57F9-174D-50287D28D1F3}"/>
              </a:ext>
            </a:extLst>
          </p:cNvPr>
          <p:cNvSpPr/>
          <p:nvPr/>
        </p:nvSpPr>
        <p:spPr>
          <a:xfrm>
            <a:off x="3070748" y="1457240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3CF071D-4A94-1327-A021-9B229C930757}"/>
              </a:ext>
            </a:extLst>
          </p:cNvPr>
          <p:cNvSpPr/>
          <p:nvPr/>
        </p:nvSpPr>
        <p:spPr>
          <a:xfrm rot="10800000">
            <a:off x="3057433" y="3165374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AF4A7C0-BC40-311D-7766-B2C1A01971B4}"/>
              </a:ext>
            </a:extLst>
          </p:cNvPr>
          <p:cNvSpPr/>
          <p:nvPr/>
        </p:nvSpPr>
        <p:spPr>
          <a:xfrm>
            <a:off x="3084063" y="1457239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133350">
            <a:solidFill>
              <a:schemeClr val="accent1">
                <a:lumMod val="40000"/>
                <a:lumOff val="60000"/>
                <a:alpha val="24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FF01A1-5B5A-8190-18DF-0436CFE37218}"/>
              </a:ext>
            </a:extLst>
          </p:cNvPr>
          <p:cNvSpPr txBox="1"/>
          <p:nvPr/>
        </p:nvSpPr>
        <p:spPr>
          <a:xfrm>
            <a:off x="413592" y="844750"/>
            <a:ext cx="248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Inpatient Hospital Visit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EFD07-EF6C-A80A-D740-01CD98EB1D23}"/>
              </a:ext>
            </a:extLst>
          </p:cNvPr>
          <p:cNvSpPr txBox="1"/>
          <p:nvPr/>
        </p:nvSpPr>
        <p:spPr>
          <a:xfrm>
            <a:off x="3523777" y="1573712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CE7AC-F27C-F0B3-51FA-6A0D34A1FDFE}"/>
              </a:ext>
            </a:extLst>
          </p:cNvPr>
          <p:cNvSpPr txBox="1"/>
          <p:nvPr/>
        </p:nvSpPr>
        <p:spPr>
          <a:xfrm>
            <a:off x="3550407" y="3363589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Readmission?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A5B42-B691-A429-BEE3-FF2ED96024BF}"/>
              </a:ext>
            </a:extLst>
          </p:cNvPr>
          <p:cNvSpPr txBox="1"/>
          <p:nvPr/>
        </p:nvSpPr>
        <p:spPr>
          <a:xfrm>
            <a:off x="6193012" y="842508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Discharged Patient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D1B27F5-547C-F10A-4E41-1E853D5227BD}"/>
              </a:ext>
            </a:extLst>
          </p:cNvPr>
          <p:cNvSpPr/>
          <p:nvPr/>
        </p:nvSpPr>
        <p:spPr>
          <a:xfrm rot="10800000">
            <a:off x="3057431" y="3181780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133350">
            <a:solidFill>
              <a:srgbClr val="FF0000">
                <a:alpha val="24000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761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0BDAE8-CCC1-107B-0759-2F1B33E9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44238"/>
              </p:ext>
            </p:extLst>
          </p:nvPr>
        </p:nvGraphicFramePr>
        <p:xfrm>
          <a:off x="2203521" y="1495271"/>
          <a:ext cx="4736958" cy="295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3">
                  <a:extLst>
                    <a:ext uri="{9D8B030D-6E8A-4147-A177-3AD203B41FA5}">
                      <a16:colId xmlns:a16="http://schemas.microsoft.com/office/drawing/2014/main" val="285204400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307026724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4167485871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495609629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179009435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28241983"/>
                    </a:ext>
                  </a:extLst>
                </a:gridCol>
              </a:tblGrid>
              <a:tr h="4062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Patient #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Encounter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Time in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 other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Re-admitted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07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45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80494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789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13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74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7172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11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225D24-63A6-6C81-D1CB-10710D2EADC9}"/>
              </a:ext>
            </a:extLst>
          </p:cNvPr>
          <p:cNvSpPr txBox="1"/>
          <p:nvPr/>
        </p:nvSpPr>
        <p:spPr>
          <a:xfrm>
            <a:off x="2203521" y="879515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7F731-5799-BB5D-4589-273C2A10C771}"/>
              </a:ext>
            </a:extLst>
          </p:cNvPr>
          <p:cNvSpPr txBox="1"/>
          <p:nvPr/>
        </p:nvSpPr>
        <p:spPr>
          <a:xfrm>
            <a:off x="4223632" y="879514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624DD-85B9-F7F6-9C3D-F49C5C7791B2}"/>
              </a:ext>
            </a:extLst>
          </p:cNvPr>
          <p:cNvSpPr txBox="1"/>
          <p:nvPr/>
        </p:nvSpPr>
        <p:spPr>
          <a:xfrm>
            <a:off x="5750460" y="879513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9A8F58C-18D8-CB88-4DF2-A8C665439070}"/>
              </a:ext>
            </a:extLst>
          </p:cNvPr>
          <p:cNvSpPr/>
          <p:nvPr/>
        </p:nvSpPr>
        <p:spPr>
          <a:xfrm rot="5400000">
            <a:off x="2886680" y="625519"/>
            <a:ext cx="160509" cy="128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8E82F89-194C-3EAA-091A-ED511931FB9A}"/>
              </a:ext>
            </a:extLst>
          </p:cNvPr>
          <p:cNvSpPr/>
          <p:nvPr/>
        </p:nvSpPr>
        <p:spPr>
          <a:xfrm rot="5400000">
            <a:off x="4906792" y="472205"/>
            <a:ext cx="160509" cy="15906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4A5BD6-DDC7-BD37-CB99-932FD9DE2DB9}"/>
              </a:ext>
            </a:extLst>
          </p:cNvPr>
          <p:cNvSpPr/>
          <p:nvPr/>
        </p:nvSpPr>
        <p:spPr>
          <a:xfrm rot="5400000">
            <a:off x="6463057" y="894193"/>
            <a:ext cx="160509" cy="7466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BDC4A-644B-058F-9B1E-635303D8C94D}"/>
              </a:ext>
            </a:extLst>
          </p:cNvPr>
          <p:cNvSpPr txBox="1"/>
          <p:nvPr/>
        </p:nvSpPr>
        <p:spPr>
          <a:xfrm>
            <a:off x="506186" y="4601461"/>
            <a:ext cx="813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Currently </a:t>
            </a:r>
            <a:r>
              <a:rPr lang="en-US" b="1" i="1" dirty="0"/>
              <a:t>encounter</a:t>
            </a:r>
            <a:r>
              <a:rPr lang="en-US" dirty="0"/>
              <a:t> based data, instead, aggregate all patient data together, deriving new features from past visits, to create</a:t>
            </a:r>
            <a:r>
              <a:rPr lang="en-US" b="1" dirty="0"/>
              <a:t> </a:t>
            </a:r>
            <a:r>
              <a:rPr lang="en-US" b="1" i="1" dirty="0"/>
              <a:t>patient</a:t>
            </a:r>
            <a:r>
              <a:rPr lang="en-US" dirty="0"/>
              <a:t>-based observations.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8E63723-499F-859F-F0A2-3CB476510BD3}"/>
              </a:ext>
            </a:extLst>
          </p:cNvPr>
          <p:cNvSpPr/>
          <p:nvPr/>
        </p:nvSpPr>
        <p:spPr>
          <a:xfrm>
            <a:off x="1819880" y="1929724"/>
            <a:ext cx="174520" cy="2524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9AACC-CD52-1137-B5AF-B33D935C0623}"/>
              </a:ext>
            </a:extLst>
          </p:cNvPr>
          <p:cNvSpPr txBox="1"/>
          <p:nvPr/>
        </p:nvSpPr>
        <p:spPr>
          <a:xfrm>
            <a:off x="293052" y="2607080"/>
            <a:ext cx="152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101766 </a:t>
            </a:r>
            <a:r>
              <a:rPr lang="en-US" b="1" dirty="0"/>
              <a:t>encounter</a:t>
            </a:r>
            <a:r>
              <a:rPr lang="en-US" dirty="0"/>
              <a:t> observations from 130 hospitals over 10 years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8FD1BB-A903-B01B-D83E-27D44D27B1FB}"/>
              </a:ext>
            </a:extLst>
          </p:cNvPr>
          <p:cNvCxnSpPr>
            <a:cxnSpLocks/>
          </p:cNvCxnSpPr>
          <p:nvPr/>
        </p:nvCxnSpPr>
        <p:spPr>
          <a:xfrm flipH="1">
            <a:off x="2466575" y="2912249"/>
            <a:ext cx="245889" cy="199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E0DC3-0486-C6B3-BE18-F152AA952B6E}"/>
              </a:ext>
            </a:extLst>
          </p:cNvPr>
          <p:cNvCxnSpPr>
            <a:cxnSpLocks/>
          </p:cNvCxnSpPr>
          <p:nvPr/>
        </p:nvCxnSpPr>
        <p:spPr>
          <a:xfrm flipH="1">
            <a:off x="2466574" y="1857292"/>
            <a:ext cx="245889" cy="199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5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F53FD9-F20B-3C28-7505-8693AA62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11239"/>
              </p:ext>
            </p:extLst>
          </p:nvPr>
        </p:nvGraphicFramePr>
        <p:xfrm>
          <a:off x="2203521" y="1495271"/>
          <a:ext cx="4736958" cy="259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3">
                  <a:extLst>
                    <a:ext uri="{9D8B030D-6E8A-4147-A177-3AD203B41FA5}">
                      <a16:colId xmlns:a16="http://schemas.microsoft.com/office/drawing/2014/main" val="285204400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307026724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4167485871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495609629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179009435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28241983"/>
                    </a:ext>
                  </a:extLst>
                </a:gridCol>
              </a:tblGrid>
              <a:tr h="4062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Patient #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44 other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Av. </a:t>
                      </a: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solidFill>
                            <a:schemeClr val="tx1"/>
                          </a:solidFill>
                        </a:rPr>
                        <a:t>37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other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Re-admitted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07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45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80494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789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13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74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1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C64356-9CDB-9463-2459-0734F983B73B}"/>
              </a:ext>
            </a:extLst>
          </p:cNvPr>
          <p:cNvSpPr txBox="1"/>
          <p:nvPr/>
        </p:nvSpPr>
        <p:spPr>
          <a:xfrm>
            <a:off x="1978911" y="664068"/>
            <a:ext cx="123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2AD14-6995-38A9-98D3-B4B6A1A6B353}"/>
              </a:ext>
            </a:extLst>
          </p:cNvPr>
          <p:cNvSpPr txBox="1"/>
          <p:nvPr/>
        </p:nvSpPr>
        <p:spPr>
          <a:xfrm>
            <a:off x="3019872" y="664068"/>
            <a:ext cx="152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761C-88C9-62FF-33B2-DB2A6AFE75D1}"/>
              </a:ext>
            </a:extLst>
          </p:cNvPr>
          <p:cNvSpPr txBox="1"/>
          <p:nvPr/>
        </p:nvSpPr>
        <p:spPr>
          <a:xfrm>
            <a:off x="5750460" y="879513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8DB56A-7D5D-06BD-332D-C11AA7FE136A}"/>
              </a:ext>
            </a:extLst>
          </p:cNvPr>
          <p:cNvSpPr/>
          <p:nvPr/>
        </p:nvSpPr>
        <p:spPr>
          <a:xfrm rot="5400000">
            <a:off x="2516992" y="975340"/>
            <a:ext cx="160509" cy="5844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3C34AB7-BF58-4687-E8DE-5B630E639B97}"/>
              </a:ext>
            </a:extLst>
          </p:cNvPr>
          <p:cNvSpPr/>
          <p:nvPr/>
        </p:nvSpPr>
        <p:spPr>
          <a:xfrm rot="5400000">
            <a:off x="3723249" y="679619"/>
            <a:ext cx="160509" cy="1175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2EBBE2A-A9A0-F977-53BD-AD374B931822}"/>
              </a:ext>
            </a:extLst>
          </p:cNvPr>
          <p:cNvSpPr/>
          <p:nvPr/>
        </p:nvSpPr>
        <p:spPr>
          <a:xfrm rot="5400000">
            <a:off x="6463057" y="894193"/>
            <a:ext cx="160509" cy="7466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49150-D7C1-3A27-6919-C40E6CED4B09}"/>
              </a:ext>
            </a:extLst>
          </p:cNvPr>
          <p:cNvSpPr txBox="1"/>
          <p:nvPr/>
        </p:nvSpPr>
        <p:spPr>
          <a:xfrm>
            <a:off x="4606178" y="664068"/>
            <a:ext cx="152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 Features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2BCF551-4A14-2816-16D4-64E9E84BA709}"/>
              </a:ext>
            </a:extLst>
          </p:cNvPr>
          <p:cNvSpPr/>
          <p:nvPr/>
        </p:nvSpPr>
        <p:spPr>
          <a:xfrm rot="5400000">
            <a:off x="5289338" y="679619"/>
            <a:ext cx="160509" cy="1175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6F235CC9-6C5A-71CB-B6B1-1F14334D1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13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After Aggregation</a:t>
            </a:r>
            <a:endParaRPr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F76C57F-A14C-66EC-2ACB-542014093ACB}"/>
              </a:ext>
            </a:extLst>
          </p:cNvPr>
          <p:cNvSpPr/>
          <p:nvPr/>
        </p:nvSpPr>
        <p:spPr>
          <a:xfrm>
            <a:off x="1819880" y="1929724"/>
            <a:ext cx="174520" cy="21625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961D8-AB5B-7501-179F-C22103F1E149}"/>
              </a:ext>
            </a:extLst>
          </p:cNvPr>
          <p:cNvSpPr txBox="1"/>
          <p:nvPr/>
        </p:nvSpPr>
        <p:spPr>
          <a:xfrm>
            <a:off x="293052" y="2391635"/>
            <a:ext cx="1526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69990 </a:t>
            </a:r>
            <a:r>
              <a:rPr lang="en-US" b="1" dirty="0"/>
              <a:t>patient</a:t>
            </a:r>
            <a:r>
              <a:rPr lang="en-US" dirty="0"/>
              <a:t> observations from 130 hospitals over 10 years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61061B4-847E-6B92-4F62-46788BC494FA}"/>
              </a:ext>
            </a:extLst>
          </p:cNvPr>
          <p:cNvSpPr/>
          <p:nvPr/>
        </p:nvSpPr>
        <p:spPr>
          <a:xfrm rot="10800000">
            <a:off x="7115415" y="1929721"/>
            <a:ext cx="161873" cy="21625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CC87A-4BF8-822C-BE2E-1F1784699611}"/>
              </a:ext>
            </a:extLst>
          </p:cNvPr>
          <p:cNvSpPr txBox="1"/>
          <p:nvPr/>
        </p:nvSpPr>
        <p:spPr>
          <a:xfrm>
            <a:off x="7386154" y="2822522"/>
            <a:ext cx="1526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 5% of patient observations are readmitted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76A2A-ED64-412A-6C87-7D5FACDC616E}"/>
              </a:ext>
            </a:extLst>
          </p:cNvPr>
          <p:cNvSpPr txBox="1"/>
          <p:nvPr/>
        </p:nvSpPr>
        <p:spPr>
          <a:xfrm>
            <a:off x="1731407" y="4518694"/>
            <a:ext cx="569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subsequent analysis and modeling is on the aggregated dataset.</a:t>
            </a:r>
          </a:p>
        </p:txBody>
      </p:sp>
    </p:spTree>
    <p:extLst>
      <p:ext uri="{BB962C8B-B14F-4D97-AF65-F5344CB8AC3E}">
        <p14:creationId xmlns:p14="http://schemas.microsoft.com/office/powerpoint/2010/main" val="152338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6F235CC9-6C5A-71CB-B6B1-1F14334D1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13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EDA: Features That Depend on The Response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13F2F-04B1-2085-AE6F-515E7DA4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9" y="1592527"/>
            <a:ext cx="2616456" cy="2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679BE38-68CF-2AD3-AA3E-DABA78AD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42" y="1592527"/>
            <a:ext cx="2571148" cy="2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C95638-6DBC-3EE0-2D62-7791F311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19" y="1592150"/>
            <a:ext cx="2661762" cy="22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4950D-A8FB-0E76-D34E-375E7F518378}"/>
              </a:ext>
            </a:extLst>
          </p:cNvPr>
          <p:cNvSpPr txBox="1"/>
          <p:nvPr/>
        </p:nvSpPr>
        <p:spPr>
          <a:xfrm>
            <a:off x="2315910" y="4136164"/>
            <a:ext cx="486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slide needs a little more work</a:t>
            </a:r>
          </a:p>
        </p:txBody>
      </p:sp>
    </p:spTree>
    <p:extLst>
      <p:ext uri="{BB962C8B-B14F-4D97-AF65-F5344CB8AC3E}">
        <p14:creationId xmlns:p14="http://schemas.microsoft.com/office/powerpoint/2010/main" val="3297071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258</Words>
  <Application>Microsoft Macintosh PowerPoint</Application>
  <PresentationFormat>On-screen Show (16:9)</PresentationFormat>
  <Paragraphs>119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Final Project: Predicting Hospital Readmission Rates for Diabetes</vt:lpstr>
      <vt:lpstr>Problem: Predicting Readmission</vt:lpstr>
      <vt:lpstr>Data Overview</vt:lpstr>
      <vt:lpstr>Data After Aggregation</vt:lpstr>
      <vt:lpstr>EDA: Features That Depend on The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Hospital Readmission Rates for Diabetes</dc:title>
  <cp:lastModifiedBy>McGillicuddy, Ryan</cp:lastModifiedBy>
  <cp:revision>8</cp:revision>
  <dcterms:modified xsi:type="dcterms:W3CDTF">2023-12-13T05:40:36Z</dcterms:modified>
</cp:coreProperties>
</file>