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5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7391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연결선: 꺾임 303"/>
          <p:cNvCxnSpPr>
            <a:cxnSpLocks/>
            <a:endCxn id="297" idx="0"/>
          </p:cNvCxnSpPr>
          <p:nvPr/>
        </p:nvCxnSpPr>
        <p:spPr>
          <a:xfrm flipH="1">
            <a:off x="3359098" y="1254587"/>
            <a:ext cx="2140378" cy="1373748"/>
          </a:xfrm>
          <a:prstGeom prst="bentConnector4">
            <a:avLst>
              <a:gd name="adj1" fmla="val -10680"/>
              <a:gd name="adj2" fmla="val 5215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58"/>
          <p:cNvSpPr/>
          <p:nvPr/>
        </p:nvSpPr>
        <p:spPr>
          <a:xfrm>
            <a:off x="266398" y="1107486"/>
            <a:ext cx="892356" cy="3534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500" dirty="0" err="1"/>
              <a:t>DeviceServer</a:t>
            </a:r>
            <a:r>
              <a:rPr lang="en-US" altLang="ko" sz="500" dirty="0"/>
              <a:t>(</a:t>
            </a:r>
            <a:r>
              <a:rPr lang="en-US" altLang="ko" sz="500" dirty="0" err="1"/>
              <a:t>SystemBase</a:t>
            </a:r>
            <a:r>
              <a:rPr lang="en-US" altLang="ko" sz="500" dirty="0"/>
              <a:t>)</a:t>
            </a:r>
            <a:endParaRPr lang="ko" sz="500" dirty="0"/>
          </a:p>
        </p:txBody>
      </p:sp>
      <p:sp>
        <p:nvSpPr>
          <p:cNvPr id="59" name="Shape 59"/>
          <p:cNvSpPr/>
          <p:nvPr/>
        </p:nvSpPr>
        <p:spPr>
          <a:xfrm>
            <a:off x="1835021" y="645218"/>
            <a:ext cx="665561" cy="3186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600" dirty="0"/>
              <a:t>VideoServer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600" dirty="0"/>
              <a:t>(열영상)</a:t>
            </a:r>
          </a:p>
        </p:txBody>
      </p:sp>
      <p:sp>
        <p:nvSpPr>
          <p:cNvPr id="60" name="Shape 60"/>
          <p:cNvSpPr/>
          <p:nvPr/>
        </p:nvSpPr>
        <p:spPr>
          <a:xfrm>
            <a:off x="2607295" y="643478"/>
            <a:ext cx="627105" cy="2895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600" dirty="0"/>
              <a:t>IP Camera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600" dirty="0"/>
              <a:t>(Hik)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3455779" y="799687"/>
            <a:ext cx="18030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5027849" y="582967"/>
            <a:ext cx="609000" cy="3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dirty="0"/>
              <a:t>x5</a:t>
            </a:r>
          </a:p>
        </p:txBody>
      </p:sp>
      <p:sp>
        <p:nvSpPr>
          <p:cNvPr id="71" name="Shape 71"/>
          <p:cNvSpPr/>
          <p:nvPr/>
        </p:nvSpPr>
        <p:spPr>
          <a:xfrm>
            <a:off x="778747" y="75383"/>
            <a:ext cx="430170" cy="3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600"/>
              <a:t>PanTilt</a:t>
            </a:r>
          </a:p>
        </p:txBody>
      </p:sp>
      <p:sp>
        <p:nvSpPr>
          <p:cNvPr id="72" name="Shape 72"/>
          <p:cNvSpPr/>
          <p:nvPr/>
        </p:nvSpPr>
        <p:spPr>
          <a:xfrm>
            <a:off x="1543835" y="79583"/>
            <a:ext cx="582371" cy="3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600" dirty="0"/>
              <a:t>열영상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600" dirty="0"/>
              <a:t>카메라(Tau)</a:t>
            </a:r>
          </a:p>
        </p:txBody>
      </p:sp>
      <p:sp>
        <p:nvSpPr>
          <p:cNvPr id="73" name="Shape 73"/>
          <p:cNvSpPr/>
          <p:nvPr/>
        </p:nvSpPr>
        <p:spPr>
          <a:xfrm>
            <a:off x="258128" y="643478"/>
            <a:ext cx="900625" cy="3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600" dirty="0"/>
              <a:t>MainControlBoard</a:t>
            </a:r>
          </a:p>
        </p:txBody>
      </p:sp>
      <p:cxnSp>
        <p:nvCxnSpPr>
          <p:cNvPr id="74" name="Shape 74"/>
          <p:cNvCxnSpPr>
            <a:cxnSpLocks/>
            <a:stCxn id="71" idx="2"/>
            <a:endCxn id="73" idx="0"/>
          </p:cNvCxnSpPr>
          <p:nvPr/>
        </p:nvCxnSpPr>
        <p:spPr>
          <a:xfrm flipH="1">
            <a:off x="708441" y="395783"/>
            <a:ext cx="285391" cy="2476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5" name="Shape 75"/>
          <p:cNvCxnSpPr>
            <a:cxnSpLocks/>
            <a:stCxn id="73" idx="2"/>
            <a:endCxn id="58" idx="0"/>
          </p:cNvCxnSpPr>
          <p:nvPr/>
        </p:nvCxnSpPr>
        <p:spPr>
          <a:xfrm>
            <a:off x="708441" y="963878"/>
            <a:ext cx="4135" cy="1436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6" name="Shape 76"/>
          <p:cNvCxnSpPr>
            <a:cxnSpLocks/>
            <a:stCxn id="72" idx="2"/>
            <a:endCxn id="73" idx="0"/>
          </p:cNvCxnSpPr>
          <p:nvPr/>
        </p:nvCxnSpPr>
        <p:spPr>
          <a:xfrm flipH="1">
            <a:off x="708441" y="399983"/>
            <a:ext cx="1126580" cy="2434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" name="Shape 84"/>
          <p:cNvSpPr txBox="1"/>
          <p:nvPr/>
        </p:nvSpPr>
        <p:spPr>
          <a:xfrm>
            <a:off x="2753321" y="3229731"/>
            <a:ext cx="1197915" cy="312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900" dirty="0">
                <a:solidFill>
                  <a:srgbClr val="FF0000"/>
                </a:solidFill>
              </a:rPr>
              <a:t>버튼 클릭시 팝업됨</a:t>
            </a:r>
          </a:p>
        </p:txBody>
      </p:sp>
      <p:sp>
        <p:nvSpPr>
          <p:cNvPr id="66" name="Shape 66"/>
          <p:cNvSpPr/>
          <p:nvPr/>
        </p:nvSpPr>
        <p:spPr>
          <a:xfrm>
            <a:off x="2360649" y="2973387"/>
            <a:ext cx="144407" cy="1068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" dirty="0"/>
              <a:t>주간</a:t>
            </a:r>
            <a:endParaRPr lang="en-US" altLang="ko-KR" sz="100" dirty="0"/>
          </a:p>
          <a:p>
            <a:pPr lvl="0" algn="ctr" rtl="0">
              <a:spcBef>
                <a:spcPts val="0"/>
              </a:spcBef>
              <a:buNone/>
            </a:pPr>
            <a:r>
              <a:rPr lang="ko-KR" altLang="en-US" sz="100" dirty="0"/>
              <a:t>카메라</a:t>
            </a:r>
            <a:endParaRPr lang="ko" sz="100" dirty="0"/>
          </a:p>
        </p:txBody>
      </p:sp>
      <p:sp>
        <p:nvSpPr>
          <p:cNvPr id="78" name="Shape 78"/>
          <p:cNvSpPr/>
          <p:nvPr/>
        </p:nvSpPr>
        <p:spPr>
          <a:xfrm>
            <a:off x="2360649" y="3524714"/>
            <a:ext cx="376959" cy="1580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300" dirty="0"/>
              <a:t>런처</a:t>
            </a:r>
          </a:p>
        </p:txBody>
      </p:sp>
      <p:sp>
        <p:nvSpPr>
          <p:cNvPr id="79" name="Shape 79"/>
          <p:cNvSpPr/>
          <p:nvPr/>
        </p:nvSpPr>
        <p:spPr>
          <a:xfrm>
            <a:off x="2352561" y="3089326"/>
            <a:ext cx="164909" cy="919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" dirty="0"/>
              <a:t>파노</a:t>
            </a:r>
            <a:endParaRPr lang="en-US" altLang="ko" sz="100" dirty="0"/>
          </a:p>
          <a:p>
            <a:pPr lvl="0" algn="l" rtl="0">
              <a:spcBef>
                <a:spcPts val="0"/>
              </a:spcBef>
              <a:buNone/>
            </a:pPr>
            <a:r>
              <a:rPr lang="ko" sz="100" dirty="0"/>
              <a:t>라마</a:t>
            </a:r>
          </a:p>
        </p:txBody>
      </p:sp>
      <p:sp>
        <p:nvSpPr>
          <p:cNvPr id="81" name="Shape 81"/>
          <p:cNvSpPr/>
          <p:nvPr/>
        </p:nvSpPr>
        <p:spPr>
          <a:xfrm>
            <a:off x="2349257" y="3198145"/>
            <a:ext cx="168213" cy="90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" dirty="0"/>
              <a:t>BIT</a:t>
            </a:r>
          </a:p>
        </p:txBody>
      </p:sp>
      <p:cxnSp>
        <p:nvCxnSpPr>
          <p:cNvPr id="87" name="Shape 76"/>
          <p:cNvCxnSpPr>
            <a:cxnSpLocks/>
            <a:stCxn id="72" idx="2"/>
            <a:endCxn id="59" idx="0"/>
          </p:cNvCxnSpPr>
          <p:nvPr/>
        </p:nvCxnSpPr>
        <p:spPr>
          <a:xfrm>
            <a:off x="1835021" y="399983"/>
            <a:ext cx="332781" cy="2452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/>
          <p:cNvCxnSpPr>
            <a:cxnSpLocks/>
            <a:stCxn id="1026" idx="0"/>
            <a:endCxn id="59" idx="2"/>
          </p:cNvCxnSpPr>
          <p:nvPr/>
        </p:nvCxnSpPr>
        <p:spPr>
          <a:xfrm rot="5400000" flipH="1" flipV="1">
            <a:off x="1405615" y="1528439"/>
            <a:ext cx="1326748" cy="197626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/>
          <p:cNvCxnSpPr>
            <a:cxnSpLocks/>
            <a:stCxn id="66" idx="3"/>
            <a:endCxn id="60" idx="2"/>
          </p:cNvCxnSpPr>
          <p:nvPr/>
        </p:nvCxnSpPr>
        <p:spPr>
          <a:xfrm flipV="1">
            <a:off x="2505056" y="933003"/>
            <a:ext cx="415792" cy="20937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/>
          <p:cNvCxnSpPr>
            <a:cxnSpLocks/>
            <a:endCxn id="58" idx="2"/>
          </p:cNvCxnSpPr>
          <p:nvPr/>
        </p:nvCxnSpPr>
        <p:spPr>
          <a:xfrm rot="16200000" flipH="1" flipV="1">
            <a:off x="2199074" y="-291191"/>
            <a:ext cx="265664" cy="3238660"/>
          </a:xfrm>
          <a:prstGeom prst="bentConnector5">
            <a:avLst>
              <a:gd name="adj1" fmla="val -86049"/>
              <a:gd name="adj2" fmla="val 67014"/>
              <a:gd name="adj3" fmla="val 1860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화살표: 왼쪽/오른쪽/위쪽/아래쪽 296"/>
          <p:cNvSpPr/>
          <p:nvPr/>
        </p:nvSpPr>
        <p:spPr>
          <a:xfrm>
            <a:off x="3272099" y="2628335"/>
            <a:ext cx="173998" cy="173998"/>
          </a:xfrm>
          <a:prstGeom prst="quadArrow">
            <a:avLst>
              <a:gd name="adj1" fmla="val 22500"/>
              <a:gd name="adj2" fmla="val 21878"/>
              <a:gd name="adj3" fmla="val 7574"/>
            </a:avLst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/>
          <p:cNvCxnSpPr>
            <a:cxnSpLocks/>
            <a:stCxn id="81" idx="3"/>
            <a:endCxn id="297" idx="2"/>
          </p:cNvCxnSpPr>
          <p:nvPr/>
        </p:nvCxnSpPr>
        <p:spPr>
          <a:xfrm flipV="1">
            <a:off x="2517470" y="2802333"/>
            <a:ext cx="841628" cy="441238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/>
          <p:cNvCxnSpPr>
            <a:cxnSpLocks/>
            <a:stCxn id="83" idx="3"/>
            <a:endCxn id="297" idx="2"/>
          </p:cNvCxnSpPr>
          <p:nvPr/>
        </p:nvCxnSpPr>
        <p:spPr>
          <a:xfrm flipV="1">
            <a:off x="2710569" y="2802333"/>
            <a:ext cx="648529" cy="44516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/>
          <p:cNvCxnSpPr>
            <a:cxnSpLocks/>
            <a:stCxn id="79" idx="3"/>
            <a:endCxn id="297" idx="2"/>
          </p:cNvCxnSpPr>
          <p:nvPr/>
        </p:nvCxnSpPr>
        <p:spPr>
          <a:xfrm flipV="1">
            <a:off x="2517470" y="2802333"/>
            <a:ext cx="841628" cy="33294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/>
          <p:cNvCxnSpPr>
            <a:cxnSpLocks/>
            <a:stCxn id="70" idx="3"/>
            <a:endCxn id="297" idx="1"/>
          </p:cNvCxnSpPr>
          <p:nvPr/>
        </p:nvCxnSpPr>
        <p:spPr>
          <a:xfrm flipV="1">
            <a:off x="2702090" y="2715334"/>
            <a:ext cx="570009" cy="31017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/>
          <p:cNvCxnSpPr>
            <a:cxnSpLocks/>
            <a:endCxn id="297" idx="0"/>
          </p:cNvCxnSpPr>
          <p:nvPr/>
        </p:nvCxnSpPr>
        <p:spPr>
          <a:xfrm>
            <a:off x="2889573" y="2322114"/>
            <a:ext cx="469525" cy="30622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rcRect b="32693"/>
          <a:stretch/>
        </p:blipFill>
        <p:spPr>
          <a:xfrm>
            <a:off x="317041" y="2291218"/>
            <a:ext cx="1279950" cy="844832"/>
          </a:xfrm>
          <a:prstGeom prst="rect">
            <a:avLst/>
          </a:prstGeom>
        </p:spPr>
      </p:pic>
      <p:pic>
        <p:nvPicPr>
          <p:cNvPr id="1028" name="Picture 4" descr="http://pds22.egloos.com/pds/201207/31/07/a0105007_5016ae1dbea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70" y="2710976"/>
            <a:ext cx="760690" cy="39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http://pds23.egloos.com/pds/201207/31/07/a0105007_5016adf7c71f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67" y="3146158"/>
            <a:ext cx="755394" cy="4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http://pds22.egloos.com/pds/201207/31/07/a0105007_5016ae1dbea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35" y="3146157"/>
            <a:ext cx="732144" cy="40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://pds23.egloos.com/pds/201207/31/07/a0105007_5016adf7c71f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7"/>
          <a:stretch/>
        </p:blipFill>
        <p:spPr bwMode="auto">
          <a:xfrm>
            <a:off x="317041" y="3150477"/>
            <a:ext cx="515665" cy="3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rcRect b="12451"/>
          <a:stretch/>
        </p:blipFill>
        <p:spPr>
          <a:xfrm>
            <a:off x="2423606" y="2272166"/>
            <a:ext cx="412560" cy="670785"/>
          </a:xfrm>
          <a:prstGeom prst="rect">
            <a:avLst/>
          </a:prstGeom>
        </p:spPr>
      </p:pic>
      <p:sp>
        <p:nvSpPr>
          <p:cNvPr id="122" name="Shape 80"/>
          <p:cNvSpPr/>
          <p:nvPr/>
        </p:nvSpPr>
        <p:spPr>
          <a:xfrm>
            <a:off x="2351483" y="3312347"/>
            <a:ext cx="182034" cy="917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-KR" altLang="en-US" sz="100" dirty="0" err="1"/>
              <a:t>프리셋</a:t>
            </a:r>
            <a:endParaRPr lang="ko" sz="100" dirty="0"/>
          </a:p>
        </p:txBody>
      </p:sp>
      <p:sp>
        <p:nvSpPr>
          <p:cNvPr id="70" name="Shape 70"/>
          <p:cNvSpPr/>
          <p:nvPr/>
        </p:nvSpPr>
        <p:spPr>
          <a:xfrm>
            <a:off x="2557682" y="2975999"/>
            <a:ext cx="144408" cy="990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" dirty="0" err="1"/>
              <a:t>열영상</a:t>
            </a:r>
            <a:endParaRPr lang="ko" sz="100" dirty="0"/>
          </a:p>
        </p:txBody>
      </p:sp>
      <p:sp>
        <p:nvSpPr>
          <p:cNvPr id="83" name="Shape 83"/>
          <p:cNvSpPr/>
          <p:nvPr/>
        </p:nvSpPr>
        <p:spPr>
          <a:xfrm>
            <a:off x="2562944" y="3192230"/>
            <a:ext cx="147625" cy="1105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" dirty="0"/>
              <a:t>전자</a:t>
            </a:r>
            <a:endParaRPr lang="en-US" altLang="ko" sz="100" dirty="0"/>
          </a:p>
          <a:p>
            <a:pPr lvl="0" algn="l" rtl="0">
              <a:spcBef>
                <a:spcPts val="0"/>
              </a:spcBef>
              <a:buNone/>
            </a:pPr>
            <a:r>
              <a:rPr lang="ko" sz="100" dirty="0"/>
              <a:t>지도</a:t>
            </a:r>
          </a:p>
        </p:txBody>
      </p:sp>
      <p:sp>
        <p:nvSpPr>
          <p:cNvPr id="134" name="Shape 80"/>
          <p:cNvSpPr/>
          <p:nvPr/>
        </p:nvSpPr>
        <p:spPr>
          <a:xfrm>
            <a:off x="2555574" y="3316962"/>
            <a:ext cx="170642" cy="8713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altLang="ko" sz="100" dirty="0"/>
              <a:t>PTZ</a:t>
            </a:r>
            <a:r>
              <a:rPr lang="ko-KR" altLang="en-US" sz="100" dirty="0"/>
              <a:t>설정</a:t>
            </a:r>
            <a:endParaRPr lang="ko" sz="100" dirty="0"/>
          </a:p>
        </p:txBody>
      </p:sp>
      <p:sp>
        <p:nvSpPr>
          <p:cNvPr id="80" name="Shape 80"/>
          <p:cNvSpPr/>
          <p:nvPr/>
        </p:nvSpPr>
        <p:spPr>
          <a:xfrm>
            <a:off x="2551435" y="3081832"/>
            <a:ext cx="170642" cy="8713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00" dirty="0"/>
              <a:t>IP설정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500805" y="2298098"/>
            <a:ext cx="78316" cy="483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altLang="ko-KR" sz="10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endParaRPr lang="ko-KR" altLang="en-US" sz="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6"/>
          <a:srcRect l="27677" t="10484" b="84929"/>
          <a:stretch/>
        </p:blipFill>
        <p:spPr>
          <a:xfrm>
            <a:off x="2585909" y="2288591"/>
            <a:ext cx="169875" cy="108852"/>
          </a:xfrm>
          <a:prstGeom prst="rect">
            <a:avLst/>
          </a:prstGeom>
        </p:spPr>
      </p:pic>
      <p:sp>
        <p:nvSpPr>
          <p:cNvPr id="260" name="직사각형 259"/>
          <p:cNvSpPr/>
          <p:nvPr/>
        </p:nvSpPr>
        <p:spPr>
          <a:xfrm>
            <a:off x="2360649" y="3420974"/>
            <a:ext cx="172868" cy="868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100" dirty="0">
                <a:solidFill>
                  <a:srgbClr val="000000"/>
                </a:solidFill>
                <a:latin typeface="Arial"/>
                <a:cs typeface="Arial"/>
              </a:rPr>
              <a:t>SW</a:t>
            </a:r>
            <a:r>
              <a:rPr lang="ko-KR" altLang="en-US" sz="100" dirty="0">
                <a:solidFill>
                  <a:srgbClr val="000000"/>
                </a:solidFill>
                <a:latin typeface="Arial"/>
                <a:cs typeface="Arial"/>
              </a:rPr>
              <a:t>영상처리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17041" y="3546947"/>
            <a:ext cx="425929" cy="709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200" dirty="0"/>
              <a:t>해안</a:t>
            </a:r>
            <a:r>
              <a:rPr lang="en-US" altLang="ko-KR" sz="200" dirty="0"/>
              <a:t>, 123.00, +05.00, </a:t>
            </a:r>
            <a:r>
              <a:rPr lang="ko-KR" altLang="en-US" sz="200" dirty="0"/>
              <a:t>경도</a:t>
            </a:r>
            <a:r>
              <a:rPr lang="en-US" altLang="ko-KR" sz="200" dirty="0"/>
              <a:t>, </a:t>
            </a:r>
            <a:r>
              <a:rPr lang="ko-KR" altLang="en-US" sz="200" dirty="0"/>
              <a:t>위도</a:t>
            </a:r>
            <a:r>
              <a:rPr lang="en-US" altLang="ko-KR" sz="200" dirty="0"/>
              <a:t>,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51136" y="3558054"/>
            <a:ext cx="565075" cy="5980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200" dirty="0"/>
              <a:t>오이도</a:t>
            </a:r>
            <a:r>
              <a:rPr lang="en-US" altLang="ko-KR" sz="200" dirty="0"/>
              <a:t>, 123.00, +05.00, </a:t>
            </a:r>
            <a:r>
              <a:rPr lang="ko-KR" altLang="en-US" sz="200" dirty="0"/>
              <a:t>경도</a:t>
            </a:r>
            <a:r>
              <a:rPr lang="en-US" altLang="ko-KR" sz="200" dirty="0"/>
              <a:t>, </a:t>
            </a:r>
            <a:r>
              <a:rPr lang="ko-KR" altLang="en-US" sz="200" dirty="0"/>
              <a:t>위도</a:t>
            </a:r>
            <a:endParaRPr lang="en-US" altLang="ko-KR" sz="200" dirty="0"/>
          </a:p>
        </p:txBody>
      </p:sp>
      <p:sp>
        <p:nvSpPr>
          <p:cNvPr id="62" name="직사각형 61"/>
          <p:cNvSpPr/>
          <p:nvPr/>
        </p:nvSpPr>
        <p:spPr>
          <a:xfrm>
            <a:off x="1601930" y="3555807"/>
            <a:ext cx="503095" cy="527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200" dirty="0"/>
              <a:t>석탄부두</a:t>
            </a:r>
            <a:r>
              <a:rPr lang="en-US" altLang="ko-KR" sz="200" dirty="0"/>
              <a:t>, 123.00, +05.00, </a:t>
            </a:r>
            <a:r>
              <a:rPr lang="ko-KR" altLang="en-US" sz="200" dirty="0"/>
              <a:t>경도</a:t>
            </a:r>
            <a:r>
              <a:rPr lang="en-US" altLang="ko-KR" sz="200" dirty="0"/>
              <a:t>, </a:t>
            </a:r>
            <a:r>
              <a:rPr lang="ko-KR" altLang="en-US" sz="200" dirty="0"/>
              <a:t>위도</a:t>
            </a:r>
            <a:r>
              <a:rPr lang="en-US" altLang="ko-KR" sz="200" dirty="0"/>
              <a:t>,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593143" y="3088565"/>
            <a:ext cx="480101" cy="603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200" dirty="0"/>
              <a:t>백령도</a:t>
            </a:r>
            <a:r>
              <a:rPr lang="en-US" altLang="ko-KR" sz="200" dirty="0"/>
              <a:t>, 123.00, +05.00, </a:t>
            </a:r>
            <a:r>
              <a:rPr lang="ko-KR" altLang="en-US" sz="200" dirty="0"/>
              <a:t>경도</a:t>
            </a:r>
            <a:r>
              <a:rPr lang="en-US" altLang="ko-KR" sz="200" dirty="0"/>
              <a:t>, </a:t>
            </a:r>
            <a:r>
              <a:rPr lang="ko-KR" altLang="en-US" sz="200" dirty="0"/>
              <a:t>위도</a:t>
            </a:r>
            <a:r>
              <a:rPr lang="en-US" altLang="ko-KR" sz="200" dirty="0"/>
              <a:t> </a:t>
            </a:r>
          </a:p>
        </p:txBody>
      </p:sp>
      <p:sp>
        <p:nvSpPr>
          <p:cNvPr id="3" name="이등변 삼각형 2"/>
          <p:cNvSpPr/>
          <p:nvPr/>
        </p:nvSpPr>
        <p:spPr>
          <a:xfrm rot="6506777">
            <a:off x="679632" y="2494461"/>
            <a:ext cx="151916" cy="305309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이등변 삼각형 102"/>
          <p:cNvSpPr/>
          <p:nvPr/>
        </p:nvSpPr>
        <p:spPr>
          <a:xfrm rot="3593188">
            <a:off x="736305" y="2649678"/>
            <a:ext cx="151916" cy="305309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이등변 삼각형 103"/>
          <p:cNvSpPr/>
          <p:nvPr/>
        </p:nvSpPr>
        <p:spPr>
          <a:xfrm rot="1906772">
            <a:off x="811979" y="2808880"/>
            <a:ext cx="151916" cy="305309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이등변 삼각형 104"/>
          <p:cNvSpPr/>
          <p:nvPr/>
        </p:nvSpPr>
        <p:spPr>
          <a:xfrm rot="7321268">
            <a:off x="758563" y="2400027"/>
            <a:ext cx="86028" cy="305309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이등변 삼각형 105"/>
          <p:cNvSpPr/>
          <p:nvPr/>
        </p:nvSpPr>
        <p:spPr>
          <a:xfrm rot="7321268">
            <a:off x="820479" y="2282615"/>
            <a:ext cx="86028" cy="305309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591322" y="2290626"/>
            <a:ext cx="757708" cy="420039"/>
            <a:chOff x="2905772" y="2522988"/>
            <a:chExt cx="757708" cy="420039"/>
          </a:xfrm>
        </p:grpSpPr>
        <p:pic>
          <p:nvPicPr>
            <p:cNvPr id="1026" name="Picture 2" descr="http://pds23.egloos.com/pds/201207/31/07/a0105007_5016adf7c71f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772" y="2522988"/>
              <a:ext cx="757708" cy="3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직사각형 101"/>
            <p:cNvSpPr/>
            <p:nvPr/>
          </p:nvSpPr>
          <p:spPr>
            <a:xfrm>
              <a:off x="2905772" y="2890611"/>
              <a:ext cx="390257" cy="4980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200" dirty="0"/>
                <a:t>인천항</a:t>
              </a:r>
              <a:r>
                <a:rPr lang="en-US" altLang="ko-KR" sz="200" dirty="0"/>
                <a:t>, 123.00, +05.00, </a:t>
              </a:r>
              <a:r>
                <a:rPr lang="ko-KR" altLang="en-US" sz="200" dirty="0"/>
                <a:t>경도</a:t>
              </a:r>
              <a:r>
                <a:rPr lang="en-US" altLang="ko-KR" sz="200" dirty="0"/>
                <a:t>, </a:t>
              </a:r>
              <a:r>
                <a:rPr lang="ko-KR" altLang="en-US" sz="200" dirty="0"/>
                <a:t>위도</a:t>
              </a:r>
              <a:r>
                <a:rPr lang="en-US" altLang="ko-KR" sz="200" dirty="0"/>
                <a:t> 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300785" y="2893530"/>
              <a:ext cx="86909" cy="4571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00" dirty="0"/>
                <a:t>열상</a:t>
              </a:r>
              <a:r>
                <a:rPr lang="en-US" altLang="ko-KR" sz="100" dirty="0"/>
                <a:t>,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99385" y="2897170"/>
              <a:ext cx="94250" cy="4571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00" dirty="0"/>
                <a:t>주간</a:t>
              </a:r>
              <a:endParaRPr lang="en-US" altLang="ko-KR" sz="100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05954" y="2897308"/>
              <a:ext cx="94250" cy="4571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00" dirty="0"/>
                <a:t>전체</a:t>
              </a:r>
              <a:endParaRPr lang="en-US" altLang="ko-KR" sz="1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2081734" y="3097305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열상</a:t>
            </a:r>
            <a:r>
              <a:rPr lang="en-US" altLang="ko-KR" sz="100" dirty="0"/>
              <a:t>,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217526" y="3097305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주간</a:t>
            </a:r>
            <a:endParaRPr lang="en-US" altLang="ko-KR" sz="100" dirty="0"/>
          </a:p>
        </p:txBody>
      </p:sp>
      <p:sp>
        <p:nvSpPr>
          <p:cNvPr id="111" name="직사각형 110"/>
          <p:cNvSpPr/>
          <p:nvPr/>
        </p:nvSpPr>
        <p:spPr>
          <a:xfrm>
            <a:off x="2106706" y="3552209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열상</a:t>
            </a:r>
            <a:r>
              <a:rPr lang="en-US" altLang="ko-KR" sz="100" dirty="0"/>
              <a:t>,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2242498" y="3552209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주간</a:t>
            </a:r>
            <a:endParaRPr lang="en-US" altLang="ko-KR" sz="100" dirty="0"/>
          </a:p>
        </p:txBody>
      </p:sp>
      <p:sp>
        <p:nvSpPr>
          <p:cNvPr id="113" name="직사각형 112"/>
          <p:cNvSpPr/>
          <p:nvPr/>
        </p:nvSpPr>
        <p:spPr>
          <a:xfrm>
            <a:off x="1352681" y="3549685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열상</a:t>
            </a:r>
            <a:r>
              <a:rPr lang="en-US" altLang="ko-KR" sz="100" dirty="0"/>
              <a:t>,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88473" y="3549685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주간</a:t>
            </a:r>
            <a:endParaRPr lang="en-US" altLang="ko-KR" sz="100" dirty="0"/>
          </a:p>
        </p:txBody>
      </p:sp>
      <p:sp>
        <p:nvSpPr>
          <p:cNvPr id="115" name="직사각형 114"/>
          <p:cNvSpPr/>
          <p:nvPr/>
        </p:nvSpPr>
        <p:spPr>
          <a:xfrm>
            <a:off x="630591" y="3562831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열상</a:t>
            </a:r>
            <a:r>
              <a:rPr lang="en-US" altLang="ko-KR" sz="100" dirty="0"/>
              <a:t>,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66383" y="3562831"/>
            <a:ext cx="132645" cy="4571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ko-KR" altLang="en-US" sz="100" dirty="0"/>
              <a:t>주간</a:t>
            </a:r>
            <a:endParaRPr lang="en-US" altLang="ko-KR" sz="100" dirty="0"/>
          </a:p>
        </p:txBody>
      </p:sp>
      <p:sp>
        <p:nvSpPr>
          <p:cNvPr id="5" name="TextBox 4"/>
          <p:cNvSpPr txBox="1"/>
          <p:nvPr/>
        </p:nvSpPr>
        <p:spPr>
          <a:xfrm>
            <a:off x="1085368" y="1960709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전체화면</a:t>
            </a:r>
          </a:p>
        </p:txBody>
      </p:sp>
      <p:sp>
        <p:nvSpPr>
          <p:cNvPr id="119" name="Shape 80"/>
          <p:cNvSpPr/>
          <p:nvPr/>
        </p:nvSpPr>
        <p:spPr>
          <a:xfrm>
            <a:off x="2561303" y="3420838"/>
            <a:ext cx="170642" cy="8713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-KR" altLang="en-US" sz="100" dirty="0"/>
              <a:t>오디오 </a:t>
            </a:r>
            <a:endParaRPr lang="ko" sz="1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289925" y="3787380"/>
            <a:ext cx="2264076" cy="1255101"/>
            <a:chOff x="2905772" y="2522988"/>
            <a:chExt cx="757708" cy="420039"/>
          </a:xfrm>
        </p:grpSpPr>
        <p:pic>
          <p:nvPicPr>
            <p:cNvPr id="135" name="Picture 2" descr="http://pds23.egloos.com/pds/201207/31/07/a0105007_5016adf7c71f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772" y="2522988"/>
              <a:ext cx="757708" cy="3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직사각형 135"/>
            <p:cNvSpPr/>
            <p:nvPr/>
          </p:nvSpPr>
          <p:spPr>
            <a:xfrm>
              <a:off x="2905772" y="2890611"/>
              <a:ext cx="390257" cy="4980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200" dirty="0"/>
                <a:t>인천항</a:t>
              </a:r>
              <a:r>
                <a:rPr lang="en-US" altLang="ko-KR" sz="200" dirty="0"/>
                <a:t>, 123.00, +05.00, </a:t>
              </a:r>
              <a:r>
                <a:rPr lang="ko-KR" altLang="en-US" sz="200" dirty="0"/>
                <a:t>경도</a:t>
              </a:r>
              <a:r>
                <a:rPr lang="en-US" altLang="ko-KR" sz="200" dirty="0"/>
                <a:t>, </a:t>
              </a:r>
              <a:r>
                <a:rPr lang="ko-KR" altLang="en-US" sz="200" dirty="0"/>
                <a:t>위도</a:t>
              </a:r>
              <a:r>
                <a:rPr lang="en-US" altLang="ko-KR" sz="200" dirty="0"/>
                <a:t> </a:t>
              </a: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300785" y="2893530"/>
              <a:ext cx="86909" cy="4571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00" dirty="0"/>
                <a:t>열상</a:t>
              </a:r>
              <a:r>
                <a:rPr lang="en-US" altLang="ko-KR" sz="100" dirty="0"/>
                <a:t>,</a:t>
              </a: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399385" y="2897170"/>
              <a:ext cx="94250" cy="4571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00" dirty="0"/>
                <a:t>주간</a:t>
              </a:r>
              <a:endParaRPr lang="en-US" altLang="ko-KR" sz="1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505954" y="2897308"/>
              <a:ext cx="94250" cy="4571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100" dirty="0"/>
                <a:t>전체</a:t>
              </a:r>
              <a:endParaRPr lang="en-US" altLang="ko-KR" sz="100" dirty="0"/>
            </a:p>
          </p:txBody>
        </p:sp>
      </p:grpSp>
      <p:sp>
        <p:nvSpPr>
          <p:cNvPr id="4" name="화살표: 원형 3"/>
          <p:cNvSpPr/>
          <p:nvPr/>
        </p:nvSpPr>
        <p:spPr>
          <a:xfrm rot="18523299" flipH="1">
            <a:off x="671959" y="2230835"/>
            <a:ext cx="2384028" cy="2310644"/>
          </a:xfrm>
          <a:prstGeom prst="circularArrow">
            <a:avLst>
              <a:gd name="adj1" fmla="val 2738"/>
              <a:gd name="adj2" fmla="val 1142319"/>
              <a:gd name="adj3" fmla="val 20529828"/>
              <a:gd name="adj4" fmla="val 11257888"/>
              <a:gd name="adj5" fmla="val 5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40583" y="1990208"/>
            <a:ext cx="2050402" cy="2065488"/>
            <a:chOff x="4172335" y="1484197"/>
            <a:chExt cx="2050402" cy="2785199"/>
          </a:xfrm>
        </p:grpSpPr>
        <p:pic>
          <p:nvPicPr>
            <p:cNvPr id="9" name="Picture 2" descr="광안대교와 마천루 파노라마,,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336" y="1484197"/>
              <a:ext cx="2050399" cy="444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일산 호수공원 야경..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336" y="1997349"/>
              <a:ext cx="2050400" cy="49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4172337" y="1926407"/>
              <a:ext cx="2050399" cy="70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0                                        180                                   360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172337" y="2496925"/>
              <a:ext cx="2050400" cy="88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0                                        180                                   360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Picture 2" descr="광안대교와 마천루 파노라마,,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337" y="2582321"/>
              <a:ext cx="2050399" cy="444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일산 호수공원 야경..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336" y="3097416"/>
              <a:ext cx="2050400" cy="49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직사각형 143"/>
            <p:cNvSpPr/>
            <p:nvPr/>
          </p:nvSpPr>
          <p:spPr>
            <a:xfrm>
              <a:off x="4172337" y="3026474"/>
              <a:ext cx="2050399" cy="70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0                                        180                                   360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172337" y="3596992"/>
              <a:ext cx="2050400" cy="88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0                                        180                                   360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150" name="Picture 4" descr="일산 호수공원 야경..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335" y="3681510"/>
              <a:ext cx="2050400" cy="49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직사각형 150"/>
            <p:cNvSpPr/>
            <p:nvPr/>
          </p:nvSpPr>
          <p:spPr>
            <a:xfrm>
              <a:off x="4172336" y="4181086"/>
              <a:ext cx="2050400" cy="88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0                                        180                                   360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연결선: 구부러짐 13"/>
          <p:cNvCxnSpPr>
            <a:cxnSpLocks/>
            <a:stCxn id="79" idx="3"/>
            <a:endCxn id="151" idx="2"/>
          </p:cNvCxnSpPr>
          <p:nvPr/>
        </p:nvCxnSpPr>
        <p:spPr>
          <a:xfrm>
            <a:off x="2517470" y="3135282"/>
            <a:ext cx="3348314" cy="920414"/>
          </a:xfrm>
          <a:prstGeom prst="curvedConnector4">
            <a:avLst>
              <a:gd name="adj1" fmla="val 34691"/>
              <a:gd name="adj2" fmla="val 1248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화살표: 오른쪽 42"/>
          <p:cNvSpPr/>
          <p:nvPr/>
        </p:nvSpPr>
        <p:spPr>
          <a:xfrm rot="12294552">
            <a:off x="1206671" y="3133692"/>
            <a:ext cx="732531" cy="5130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화살표: 오른쪽 138"/>
          <p:cNvSpPr/>
          <p:nvPr/>
        </p:nvSpPr>
        <p:spPr>
          <a:xfrm rot="12294552">
            <a:off x="1888601" y="3059638"/>
            <a:ext cx="732531" cy="45719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Shape 72"/>
          <p:cNvSpPr/>
          <p:nvPr/>
        </p:nvSpPr>
        <p:spPr>
          <a:xfrm>
            <a:off x="2316109" y="79583"/>
            <a:ext cx="582371" cy="3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600" dirty="0"/>
              <a:t>스피커</a:t>
            </a:r>
            <a:endParaRPr lang="ko" sz="600" dirty="0"/>
          </a:p>
        </p:txBody>
      </p:sp>
      <p:cxnSp>
        <p:nvCxnSpPr>
          <p:cNvPr id="92" name="Shape 76"/>
          <p:cNvCxnSpPr>
            <a:cxnSpLocks/>
            <a:stCxn id="91" idx="2"/>
          </p:cNvCxnSpPr>
          <p:nvPr/>
        </p:nvCxnSpPr>
        <p:spPr>
          <a:xfrm flipH="1">
            <a:off x="2308820" y="399983"/>
            <a:ext cx="298475" cy="2434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6" name="Shape 76"/>
          <p:cNvCxnSpPr>
            <a:cxnSpLocks/>
          </p:cNvCxnSpPr>
          <p:nvPr/>
        </p:nvCxnSpPr>
        <p:spPr>
          <a:xfrm flipH="1">
            <a:off x="2126206" y="933004"/>
            <a:ext cx="639536" cy="13555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모서리가 둥근 직사각형 72"/>
          <p:cNvSpPr/>
          <p:nvPr/>
        </p:nvSpPr>
        <p:spPr>
          <a:xfrm>
            <a:off x="1451283" y="3520581"/>
            <a:ext cx="1422605" cy="1404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RelayServer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092" y="307777"/>
            <a:ext cx="6496812" cy="213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411894" y="493705"/>
            <a:ext cx="824182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PanTilt</a:t>
            </a:r>
            <a:endParaRPr lang="ko-KR" altLang="en-US" dirty="0"/>
          </a:p>
        </p:txBody>
      </p:sp>
      <p:sp>
        <p:nvSpPr>
          <p:cNvPr id="27" name="순서도: 대체 처리 26"/>
          <p:cNvSpPr/>
          <p:nvPr/>
        </p:nvSpPr>
        <p:spPr>
          <a:xfrm>
            <a:off x="1388441" y="493705"/>
            <a:ext cx="1749039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열영상</a:t>
            </a:r>
            <a:r>
              <a:rPr lang="ko-KR" altLang="en-US" dirty="0"/>
              <a:t> 카메라</a:t>
            </a:r>
            <a:r>
              <a:rPr lang="en-US" altLang="ko-KR" dirty="0"/>
              <a:t>(Tau)</a:t>
            </a:r>
            <a:endParaRPr lang="ko-KR" altLang="en-US" dirty="0"/>
          </a:p>
        </p:txBody>
      </p:sp>
      <p:sp>
        <p:nvSpPr>
          <p:cNvPr id="28" name="순서도: 대체 처리 27"/>
          <p:cNvSpPr/>
          <p:nvPr/>
        </p:nvSpPr>
        <p:spPr>
          <a:xfrm>
            <a:off x="3278498" y="493705"/>
            <a:ext cx="925580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Speaker</a:t>
            </a:r>
            <a:endParaRPr lang="ko-KR" altLang="en-US" dirty="0"/>
          </a:p>
        </p:txBody>
      </p:sp>
      <p:sp>
        <p:nvSpPr>
          <p:cNvPr id="30" name="순서도: 대체 처리 29"/>
          <p:cNvSpPr/>
          <p:nvPr/>
        </p:nvSpPr>
        <p:spPr>
          <a:xfrm>
            <a:off x="411894" y="1138357"/>
            <a:ext cx="1851066" cy="26822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Control Board</a:t>
            </a:r>
            <a:endParaRPr lang="ko-KR" altLang="en-US" dirty="0"/>
          </a:p>
        </p:txBody>
      </p:sp>
      <p:sp>
        <p:nvSpPr>
          <p:cNvPr id="35" name="순서도: 대체 처리 34"/>
          <p:cNvSpPr/>
          <p:nvPr/>
        </p:nvSpPr>
        <p:spPr>
          <a:xfrm>
            <a:off x="411894" y="1754815"/>
            <a:ext cx="2559195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DeviceServer</a:t>
            </a:r>
            <a:r>
              <a:rPr lang="en-US" altLang="ko-KR" dirty="0"/>
              <a:t>(System Base)</a:t>
            </a:r>
            <a:endParaRPr lang="ko-KR" altLang="en-US" dirty="0"/>
          </a:p>
        </p:txBody>
      </p:sp>
      <p:sp>
        <p:nvSpPr>
          <p:cNvPr id="36" name="순서도: 대체 처리 35"/>
          <p:cNvSpPr/>
          <p:nvPr/>
        </p:nvSpPr>
        <p:spPr>
          <a:xfrm>
            <a:off x="2508298" y="1138357"/>
            <a:ext cx="1894952" cy="26822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Video Server(</a:t>
            </a:r>
            <a:r>
              <a:rPr lang="ko-KR" altLang="en-US" dirty="0" err="1"/>
              <a:t>열영상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순서도: 대체 처리 36"/>
          <p:cNvSpPr/>
          <p:nvPr/>
        </p:nvSpPr>
        <p:spPr>
          <a:xfrm>
            <a:off x="4691150" y="1138359"/>
            <a:ext cx="1591192" cy="268225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 Camera(</a:t>
            </a:r>
            <a:r>
              <a:rPr lang="en-US" altLang="ko-KR" dirty="0" err="1"/>
              <a:t>Hik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983" y="0"/>
            <a:ext cx="126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PTZ Camera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388441" y="1406584"/>
            <a:ext cx="0" cy="348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80254" y="763453"/>
            <a:ext cx="0" cy="379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860726" y="763453"/>
            <a:ext cx="0" cy="374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811793" y="763453"/>
            <a:ext cx="0" cy="374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834434" y="763453"/>
            <a:ext cx="0" cy="374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96667" y="889183"/>
            <a:ext cx="474524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NTSC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41494" y="891471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TCP/IP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19540" y="920427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RS232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0137" y="920427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RS232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47701" y="1553270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RS232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5797" y="3520581"/>
            <a:ext cx="1189295" cy="1404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AuthorityServer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cxnSpLocks/>
            <a:stCxn id="35" idx="2"/>
            <a:endCxn id="73" idx="0"/>
          </p:cNvCxnSpPr>
          <p:nvPr/>
        </p:nvCxnSpPr>
        <p:spPr>
          <a:xfrm flipH="1">
            <a:off x="660445" y="2024563"/>
            <a:ext cx="1031047" cy="14960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4293935" y="1406489"/>
            <a:ext cx="2" cy="12146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5486252" y="1406581"/>
            <a:ext cx="496" cy="1214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954947" y="1899790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TCP/IP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349829" y="2217349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TCP/IP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144596" y="1918645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TCP/IP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3972152" y="2621116"/>
            <a:ext cx="1894952" cy="26822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200432" y="3550200"/>
            <a:ext cx="5852156" cy="1187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15" name="순서도: 대체 처리 114"/>
          <p:cNvSpPr/>
          <p:nvPr/>
        </p:nvSpPr>
        <p:spPr>
          <a:xfrm>
            <a:off x="3446102" y="4028417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</a:t>
            </a:r>
            <a:r>
              <a:rPr lang="ko-KR" altLang="en-US" sz="600" dirty="0"/>
              <a:t> </a:t>
            </a:r>
            <a:r>
              <a:rPr lang="en-US" altLang="ko-KR" sz="600" dirty="0"/>
              <a:t>Socket</a:t>
            </a:r>
            <a:r>
              <a:rPr lang="ko-KR" altLang="en-US" sz="600" dirty="0"/>
              <a:t> </a:t>
            </a:r>
            <a:r>
              <a:rPr lang="en-US" altLang="ko-KR" sz="600" dirty="0"/>
              <a:t>30005</a:t>
            </a:r>
          </a:p>
          <a:p>
            <a:pPr algn="ctr"/>
            <a:r>
              <a:rPr lang="ko-KR" altLang="en-US" sz="600" dirty="0"/>
              <a:t>파노라마</a:t>
            </a:r>
            <a:r>
              <a:rPr lang="en-US" altLang="ko-KR" sz="600" dirty="0"/>
              <a:t> (5Ch)</a:t>
            </a:r>
            <a:endParaRPr lang="ko-KR" altLang="en-US" sz="600" dirty="0"/>
          </a:p>
        </p:txBody>
      </p:sp>
      <p:sp>
        <p:nvSpPr>
          <p:cNvPr id="116" name="순서도: 대체 처리 115"/>
          <p:cNvSpPr/>
          <p:nvPr/>
        </p:nvSpPr>
        <p:spPr>
          <a:xfrm>
            <a:off x="7626718" y="4046639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 Socket 30008 </a:t>
            </a:r>
          </a:p>
          <a:p>
            <a:pPr algn="ctr"/>
            <a:r>
              <a:rPr lang="en-US" altLang="ko-KR" sz="600" dirty="0"/>
              <a:t>BIT (5Ch)</a:t>
            </a:r>
            <a:endParaRPr lang="ko-KR" altLang="en-US" sz="600" dirty="0"/>
          </a:p>
        </p:txBody>
      </p:sp>
      <p:sp>
        <p:nvSpPr>
          <p:cNvPr id="119" name="순서도: 대체 처리 118"/>
          <p:cNvSpPr/>
          <p:nvPr/>
        </p:nvSpPr>
        <p:spPr>
          <a:xfrm>
            <a:off x="4876693" y="3639296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 Socket 30002</a:t>
            </a:r>
          </a:p>
          <a:p>
            <a:pPr algn="ctr"/>
            <a:r>
              <a:rPr lang="ko-KR" altLang="en-US" sz="600" dirty="0" err="1"/>
              <a:t>프리셋</a:t>
            </a:r>
            <a:r>
              <a:rPr lang="en-US" altLang="ko-KR" sz="600" dirty="0"/>
              <a:t> (5Ch)</a:t>
            </a:r>
            <a:endParaRPr lang="ko-KR" altLang="en-US" sz="600" dirty="0"/>
          </a:p>
        </p:txBody>
      </p:sp>
      <p:sp>
        <p:nvSpPr>
          <p:cNvPr id="120" name="순서도: 대체 처리 119"/>
          <p:cNvSpPr/>
          <p:nvPr/>
        </p:nvSpPr>
        <p:spPr>
          <a:xfrm>
            <a:off x="3441684" y="4809761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SW</a:t>
            </a:r>
            <a:r>
              <a:rPr lang="ko-KR" altLang="en-US" sz="700" dirty="0"/>
              <a:t>영상처리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926306" y="4822519"/>
            <a:ext cx="777235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IP </a:t>
            </a:r>
            <a:r>
              <a:rPr lang="ko-KR" altLang="en-US" sz="700" dirty="0"/>
              <a:t>설정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454987" y="3642343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 Socket 30001</a:t>
            </a:r>
          </a:p>
          <a:p>
            <a:pPr algn="ctr"/>
            <a:r>
              <a:rPr lang="en-US" altLang="ko-KR" sz="600" dirty="0"/>
              <a:t>PTZ </a:t>
            </a:r>
            <a:r>
              <a:rPr lang="ko-KR" altLang="en-US" sz="600" dirty="0"/>
              <a:t>설정</a:t>
            </a:r>
            <a:r>
              <a:rPr lang="en-US" altLang="ko-KR" sz="600" dirty="0"/>
              <a:t>(5Ch)</a:t>
            </a:r>
            <a:endParaRPr lang="ko-KR" altLang="en-US" sz="600" dirty="0"/>
          </a:p>
        </p:txBody>
      </p:sp>
      <p:sp>
        <p:nvSpPr>
          <p:cNvPr id="124" name="순서도: 대체 처리 123"/>
          <p:cNvSpPr/>
          <p:nvPr/>
        </p:nvSpPr>
        <p:spPr>
          <a:xfrm>
            <a:off x="4720782" y="4809761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오디오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15814" y="4814646"/>
            <a:ext cx="808187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/>
              <a:t>런처</a:t>
            </a:r>
            <a:endParaRPr lang="ko-KR" altLang="en-US" sz="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526905" y="3212804"/>
            <a:ext cx="245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Authority Client Application</a:t>
            </a:r>
            <a:endParaRPr lang="ko-KR" altLang="en-US" dirty="0"/>
          </a:p>
        </p:txBody>
      </p:sp>
      <p:cxnSp>
        <p:nvCxnSpPr>
          <p:cNvPr id="135" name="직선 화살표 연결선 134"/>
          <p:cNvCxnSpPr>
            <a:endCxn id="98" idx="1"/>
          </p:cNvCxnSpPr>
          <p:nvPr/>
        </p:nvCxnSpPr>
        <p:spPr>
          <a:xfrm>
            <a:off x="2911519" y="2744033"/>
            <a:ext cx="1060633" cy="11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72"/>
          <p:cNvSpPr/>
          <p:nvPr/>
        </p:nvSpPr>
        <p:spPr>
          <a:xfrm>
            <a:off x="2129679" y="3842182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Ch 1 UDP </a:t>
            </a:r>
          </a:p>
          <a:p>
            <a:pPr algn="ctr"/>
            <a:r>
              <a:rPr lang="en-US" altLang="ko-KR" sz="300" dirty="0" err="1">
                <a:solidFill>
                  <a:schemeClr val="tx1"/>
                </a:solidFill>
              </a:rPr>
              <a:t>Recver</a:t>
            </a:r>
            <a:r>
              <a:rPr lang="ko-KR" altLang="en-US" sz="300" dirty="0">
                <a:solidFill>
                  <a:schemeClr val="tx1"/>
                </a:solidFill>
              </a:rPr>
              <a:t> </a:t>
            </a:r>
            <a:r>
              <a:rPr lang="en-US" altLang="ko-KR" sz="300" dirty="0">
                <a:solidFill>
                  <a:schemeClr val="tx1"/>
                </a:solidFill>
              </a:rPr>
              <a:t>Socket 20001</a:t>
            </a:r>
          </a:p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Sender Socket 21001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89450" y="2991167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TCP/IP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cxnSpLocks/>
            <a:stCxn id="123" idx="1"/>
            <a:endCxn id="101" idx="6"/>
          </p:cNvCxnSpPr>
          <p:nvPr/>
        </p:nvCxnSpPr>
        <p:spPr>
          <a:xfrm flipH="1">
            <a:off x="2800117" y="3777217"/>
            <a:ext cx="654870" cy="19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7"/>
          <p:cNvCxnSpPr>
            <a:cxnSpLocks/>
          </p:cNvCxnSpPr>
          <p:nvPr/>
        </p:nvCxnSpPr>
        <p:spPr>
          <a:xfrm>
            <a:off x="7387208" y="1719441"/>
            <a:ext cx="85963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ysDot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7703541" y="1756195"/>
            <a:ext cx="609000" cy="32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ko" dirty="0"/>
              <a:t>X</a:t>
            </a:r>
            <a:r>
              <a:rPr lang="ko" dirty="0"/>
              <a:t>5</a:t>
            </a:r>
          </a:p>
        </p:txBody>
      </p:sp>
      <p:sp>
        <p:nvSpPr>
          <p:cNvPr id="75" name="모서리가 둥근 직사각형 41"/>
          <p:cNvSpPr/>
          <p:nvPr/>
        </p:nvSpPr>
        <p:spPr>
          <a:xfrm>
            <a:off x="6755221" y="1508418"/>
            <a:ext cx="479711" cy="4220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ysClr val="windowText" lastClr="000000"/>
                </a:solidFill>
              </a:rPr>
              <a:t>PTZ Camera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/>
          <p:cNvCxnSpPr>
            <a:cxnSpLocks/>
            <a:stCxn id="75" idx="2"/>
            <a:endCxn id="73" idx="0"/>
          </p:cNvCxnSpPr>
          <p:nvPr/>
        </p:nvCxnSpPr>
        <p:spPr>
          <a:xfrm flipH="1">
            <a:off x="660445" y="1930465"/>
            <a:ext cx="6334632" cy="1590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모서리가 둥근 직사각형 41"/>
          <p:cNvSpPr/>
          <p:nvPr/>
        </p:nvSpPr>
        <p:spPr>
          <a:xfrm>
            <a:off x="8340154" y="1508418"/>
            <a:ext cx="479711" cy="4220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ysClr val="windowText" lastClr="000000"/>
                </a:solidFill>
              </a:rPr>
              <a:t>PTZ Camera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화살표 연결선 81"/>
          <p:cNvCxnSpPr>
            <a:cxnSpLocks/>
            <a:stCxn id="81" idx="2"/>
            <a:endCxn id="73" idx="0"/>
          </p:cNvCxnSpPr>
          <p:nvPr/>
        </p:nvCxnSpPr>
        <p:spPr>
          <a:xfrm flipH="1">
            <a:off x="660445" y="1930465"/>
            <a:ext cx="7919565" cy="1590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24001" y="2172592"/>
            <a:ext cx="683312" cy="1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TCP/IP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cxnSpLocks/>
            <a:stCxn id="32" idx="6"/>
            <a:endCxn id="115" idx="1"/>
          </p:cNvCxnSpPr>
          <p:nvPr/>
        </p:nvCxnSpPr>
        <p:spPr>
          <a:xfrm>
            <a:off x="2800659" y="3872326"/>
            <a:ext cx="645443" cy="29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32" idx="6"/>
            <a:endCxn id="116" idx="1"/>
          </p:cNvCxnSpPr>
          <p:nvPr/>
        </p:nvCxnSpPr>
        <p:spPr>
          <a:xfrm>
            <a:off x="2800659" y="3872326"/>
            <a:ext cx="4826059" cy="309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32" idx="6"/>
            <a:endCxn id="119" idx="1"/>
          </p:cNvCxnSpPr>
          <p:nvPr/>
        </p:nvCxnSpPr>
        <p:spPr>
          <a:xfrm flipV="1">
            <a:off x="2800659" y="3774170"/>
            <a:ext cx="2076034" cy="98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cxnSpLocks/>
            <a:stCxn id="32" idx="6"/>
            <a:endCxn id="121" idx="1"/>
          </p:cNvCxnSpPr>
          <p:nvPr/>
        </p:nvCxnSpPr>
        <p:spPr>
          <a:xfrm>
            <a:off x="2800659" y="3872326"/>
            <a:ext cx="3446931" cy="309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731829" y="3837911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400" dirty="0"/>
              <a:t>S</a:t>
            </a:r>
            <a:endParaRPr lang="ko-KR" altLang="en-US" sz="400" dirty="0"/>
          </a:p>
        </p:txBody>
      </p:sp>
      <p:sp>
        <p:nvSpPr>
          <p:cNvPr id="101" name="타원 100"/>
          <p:cNvSpPr/>
          <p:nvPr/>
        </p:nvSpPr>
        <p:spPr>
          <a:xfrm>
            <a:off x="2731287" y="3936019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400" dirty="0"/>
              <a:t>R</a:t>
            </a:r>
            <a:endParaRPr lang="ko-KR" altLang="en-US" sz="400" dirty="0"/>
          </a:p>
        </p:txBody>
      </p:sp>
      <p:cxnSp>
        <p:nvCxnSpPr>
          <p:cNvPr id="105" name="직선 화살표 연결선 104"/>
          <p:cNvCxnSpPr>
            <a:cxnSpLocks/>
            <a:stCxn id="115" idx="1"/>
            <a:endCxn id="101" idx="6"/>
          </p:cNvCxnSpPr>
          <p:nvPr/>
        </p:nvCxnSpPr>
        <p:spPr>
          <a:xfrm flipH="1" flipV="1">
            <a:off x="2800117" y="3970434"/>
            <a:ext cx="645985" cy="19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cxnSpLocks/>
            <a:stCxn id="116" idx="1"/>
            <a:endCxn id="101" idx="6"/>
          </p:cNvCxnSpPr>
          <p:nvPr/>
        </p:nvCxnSpPr>
        <p:spPr>
          <a:xfrm flipH="1" flipV="1">
            <a:off x="2800117" y="3970434"/>
            <a:ext cx="4826601" cy="21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cxnSpLocks/>
            <a:stCxn id="119" idx="1"/>
            <a:endCxn id="101" idx="6"/>
          </p:cNvCxnSpPr>
          <p:nvPr/>
        </p:nvCxnSpPr>
        <p:spPr>
          <a:xfrm flipH="1">
            <a:off x="2800117" y="3774170"/>
            <a:ext cx="2076576" cy="19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cxnSpLocks/>
            <a:stCxn id="121" idx="1"/>
            <a:endCxn id="101" idx="6"/>
          </p:cNvCxnSpPr>
          <p:nvPr/>
        </p:nvCxnSpPr>
        <p:spPr>
          <a:xfrm flipH="1" flipV="1">
            <a:off x="2800117" y="3970434"/>
            <a:ext cx="3447473" cy="21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72"/>
          <p:cNvSpPr/>
          <p:nvPr/>
        </p:nvSpPr>
        <p:spPr>
          <a:xfrm>
            <a:off x="2129679" y="4042607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Ch 2 UDP Socket 20002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731829" y="4038336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2731287" y="4136444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72"/>
          <p:cNvSpPr/>
          <p:nvPr/>
        </p:nvSpPr>
        <p:spPr>
          <a:xfrm>
            <a:off x="2129679" y="4242756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Ch 3 UDP Socket 20003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2731829" y="4238485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2731287" y="4336593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72"/>
          <p:cNvSpPr/>
          <p:nvPr/>
        </p:nvSpPr>
        <p:spPr>
          <a:xfrm>
            <a:off x="2129679" y="4442432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Ch 4 UDP Socket 20004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731829" y="4438161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2731287" y="4536269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72"/>
          <p:cNvSpPr/>
          <p:nvPr/>
        </p:nvSpPr>
        <p:spPr>
          <a:xfrm>
            <a:off x="2129679" y="4637837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Ch 5 UDP Socket 20005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2731829" y="4633566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2731287" y="4731674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2580467" y="3664677"/>
            <a:ext cx="874520" cy="134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UDP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Unicast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72"/>
          <p:cNvSpPr/>
          <p:nvPr/>
        </p:nvSpPr>
        <p:spPr>
          <a:xfrm>
            <a:off x="1657350" y="3842182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1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72"/>
          <p:cNvSpPr/>
          <p:nvPr/>
        </p:nvSpPr>
        <p:spPr>
          <a:xfrm>
            <a:off x="1657350" y="4042607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2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72"/>
          <p:cNvSpPr/>
          <p:nvPr/>
        </p:nvSpPr>
        <p:spPr>
          <a:xfrm>
            <a:off x="1657350" y="4242756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3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70" name="모서리가 둥근 직사각형 72"/>
          <p:cNvSpPr/>
          <p:nvPr/>
        </p:nvSpPr>
        <p:spPr>
          <a:xfrm>
            <a:off x="1657350" y="4442432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4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72"/>
          <p:cNvSpPr/>
          <p:nvPr/>
        </p:nvSpPr>
        <p:spPr>
          <a:xfrm>
            <a:off x="1657350" y="4637837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5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72"/>
          <p:cNvSpPr/>
          <p:nvPr/>
        </p:nvSpPr>
        <p:spPr>
          <a:xfrm>
            <a:off x="120849" y="3842182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1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73" name="모서리가 둥근 직사각형 72"/>
          <p:cNvSpPr/>
          <p:nvPr/>
        </p:nvSpPr>
        <p:spPr>
          <a:xfrm>
            <a:off x="120849" y="4042607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2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72"/>
          <p:cNvSpPr/>
          <p:nvPr/>
        </p:nvSpPr>
        <p:spPr>
          <a:xfrm>
            <a:off x="120849" y="4242756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3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72"/>
          <p:cNvSpPr/>
          <p:nvPr/>
        </p:nvSpPr>
        <p:spPr>
          <a:xfrm>
            <a:off x="120849" y="4442432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4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72"/>
          <p:cNvSpPr/>
          <p:nvPr/>
        </p:nvSpPr>
        <p:spPr>
          <a:xfrm>
            <a:off x="120849" y="4637837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5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72"/>
          <p:cNvSpPr/>
          <p:nvPr/>
        </p:nvSpPr>
        <p:spPr>
          <a:xfrm>
            <a:off x="663384" y="3842182"/>
            <a:ext cx="531402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1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Server 10001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81" name="모서리가 둥근 직사각형 72"/>
          <p:cNvSpPr/>
          <p:nvPr/>
        </p:nvSpPr>
        <p:spPr>
          <a:xfrm>
            <a:off x="663384" y="4042607"/>
            <a:ext cx="531402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2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Server 10002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72"/>
          <p:cNvSpPr/>
          <p:nvPr/>
        </p:nvSpPr>
        <p:spPr>
          <a:xfrm>
            <a:off x="663384" y="4242756"/>
            <a:ext cx="531402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3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Server 10003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72"/>
          <p:cNvSpPr/>
          <p:nvPr/>
        </p:nvSpPr>
        <p:spPr>
          <a:xfrm>
            <a:off x="663384" y="4442432"/>
            <a:ext cx="531402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4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Server 10004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72"/>
          <p:cNvSpPr/>
          <p:nvPr/>
        </p:nvSpPr>
        <p:spPr>
          <a:xfrm>
            <a:off x="663384" y="4637837"/>
            <a:ext cx="531402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5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Server 10005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85" name="직선 화살표 연결선 184"/>
          <p:cNvCxnSpPr>
            <a:cxnSpLocks/>
            <a:stCxn id="167" idx="1"/>
            <a:endCxn id="180" idx="3"/>
          </p:cNvCxnSpPr>
          <p:nvPr/>
        </p:nvCxnSpPr>
        <p:spPr>
          <a:xfrm flipH="1">
            <a:off x="1194786" y="3922042"/>
            <a:ext cx="462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cxnSpLocks/>
            <a:stCxn id="168" idx="1"/>
            <a:endCxn id="181" idx="3"/>
          </p:cNvCxnSpPr>
          <p:nvPr/>
        </p:nvCxnSpPr>
        <p:spPr>
          <a:xfrm flipH="1">
            <a:off x="1194786" y="4122467"/>
            <a:ext cx="462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cxnSpLocks/>
            <a:stCxn id="169" idx="1"/>
            <a:endCxn id="182" idx="3"/>
          </p:cNvCxnSpPr>
          <p:nvPr/>
        </p:nvCxnSpPr>
        <p:spPr>
          <a:xfrm flipH="1">
            <a:off x="1194786" y="4322616"/>
            <a:ext cx="462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cxnSpLocks/>
            <a:stCxn id="170" idx="1"/>
            <a:endCxn id="183" idx="3"/>
          </p:cNvCxnSpPr>
          <p:nvPr/>
        </p:nvCxnSpPr>
        <p:spPr>
          <a:xfrm flipH="1">
            <a:off x="1194786" y="4522292"/>
            <a:ext cx="462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cxnSpLocks/>
            <a:stCxn id="171" idx="1"/>
            <a:endCxn id="184" idx="3"/>
          </p:cNvCxnSpPr>
          <p:nvPr/>
        </p:nvCxnSpPr>
        <p:spPr>
          <a:xfrm flipH="1">
            <a:off x="1194786" y="4717697"/>
            <a:ext cx="462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cxnSpLocks/>
            <a:stCxn id="32" idx="6"/>
            <a:endCxn id="123" idx="1"/>
          </p:cNvCxnSpPr>
          <p:nvPr/>
        </p:nvCxnSpPr>
        <p:spPr>
          <a:xfrm flipV="1">
            <a:off x="2800659" y="3777217"/>
            <a:ext cx="654328" cy="9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5" name="모서리가 둥근 직사각형 72"/>
          <p:cNvSpPr/>
          <p:nvPr/>
        </p:nvSpPr>
        <p:spPr>
          <a:xfrm>
            <a:off x="1451283" y="5345155"/>
            <a:ext cx="1422605" cy="1404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RelayServer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109"/>
          <p:cNvSpPr/>
          <p:nvPr/>
        </p:nvSpPr>
        <p:spPr>
          <a:xfrm>
            <a:off x="3200432" y="5374774"/>
            <a:ext cx="5852156" cy="1187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17" name="순서도: 대체 처리 216"/>
          <p:cNvSpPr/>
          <p:nvPr/>
        </p:nvSpPr>
        <p:spPr>
          <a:xfrm>
            <a:off x="3446103" y="5463870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주간 카메라</a:t>
            </a:r>
            <a:r>
              <a:rPr lang="en-US" altLang="ko-KR" sz="700" dirty="0"/>
              <a:t> (5Ch)</a:t>
            </a:r>
            <a:endParaRPr lang="ko-KR" altLang="en-US" sz="700" dirty="0"/>
          </a:p>
        </p:txBody>
      </p:sp>
      <p:sp>
        <p:nvSpPr>
          <p:cNvPr id="218" name="순서도: 대체 처리 217"/>
          <p:cNvSpPr/>
          <p:nvPr/>
        </p:nvSpPr>
        <p:spPr>
          <a:xfrm>
            <a:off x="3446102" y="5852991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파노라마</a:t>
            </a:r>
            <a:r>
              <a:rPr lang="en-US" altLang="ko-KR" sz="700" dirty="0"/>
              <a:t> (5Ch)</a:t>
            </a:r>
            <a:endParaRPr lang="ko-KR" altLang="en-US" sz="700" dirty="0"/>
          </a:p>
        </p:txBody>
      </p:sp>
      <p:sp>
        <p:nvSpPr>
          <p:cNvPr id="219" name="순서도: 대체 처리 218"/>
          <p:cNvSpPr/>
          <p:nvPr/>
        </p:nvSpPr>
        <p:spPr>
          <a:xfrm>
            <a:off x="3441684" y="6222415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BIT (5Ch)</a:t>
            </a:r>
            <a:endParaRPr lang="ko-KR" altLang="en-US" sz="700" dirty="0"/>
          </a:p>
        </p:txBody>
      </p:sp>
      <p:sp>
        <p:nvSpPr>
          <p:cNvPr id="220" name="순서도: 대체 처리 219"/>
          <p:cNvSpPr/>
          <p:nvPr/>
        </p:nvSpPr>
        <p:spPr>
          <a:xfrm>
            <a:off x="4876693" y="5463870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/>
              <a:t>프리셋</a:t>
            </a:r>
            <a:r>
              <a:rPr lang="en-US" altLang="ko-KR" sz="700" dirty="0"/>
              <a:t> (5Ch)</a:t>
            </a:r>
            <a:endParaRPr lang="ko-KR" altLang="en-US" sz="700" dirty="0"/>
          </a:p>
        </p:txBody>
      </p:sp>
      <p:sp>
        <p:nvSpPr>
          <p:cNvPr id="221" name="순서도: 대체 처리 220"/>
          <p:cNvSpPr/>
          <p:nvPr/>
        </p:nvSpPr>
        <p:spPr>
          <a:xfrm>
            <a:off x="4876692" y="5852991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SW</a:t>
            </a:r>
            <a:r>
              <a:rPr lang="ko-KR" altLang="en-US" sz="700" dirty="0"/>
              <a:t>영상처리</a:t>
            </a:r>
          </a:p>
        </p:txBody>
      </p:sp>
      <p:sp>
        <p:nvSpPr>
          <p:cNvPr id="222" name="순서도: 대체 처리 221"/>
          <p:cNvSpPr/>
          <p:nvPr/>
        </p:nvSpPr>
        <p:spPr>
          <a:xfrm>
            <a:off x="4872274" y="6222415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/>
              <a:t>열영상</a:t>
            </a:r>
            <a:endParaRPr lang="ko-KR" altLang="en-US" sz="700" dirty="0"/>
          </a:p>
        </p:txBody>
      </p:sp>
      <p:sp>
        <p:nvSpPr>
          <p:cNvPr id="223" name="순서도: 대체 처리 222"/>
          <p:cNvSpPr/>
          <p:nvPr/>
        </p:nvSpPr>
        <p:spPr>
          <a:xfrm>
            <a:off x="6265761" y="5463870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IP </a:t>
            </a:r>
            <a:r>
              <a:rPr lang="ko-KR" altLang="en-US" sz="700" dirty="0"/>
              <a:t>설정</a:t>
            </a:r>
          </a:p>
        </p:txBody>
      </p:sp>
      <p:sp>
        <p:nvSpPr>
          <p:cNvPr id="224" name="순서도: 대체 처리 223"/>
          <p:cNvSpPr/>
          <p:nvPr/>
        </p:nvSpPr>
        <p:spPr>
          <a:xfrm>
            <a:off x="6265760" y="5852991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UDP Socket 30001</a:t>
            </a:r>
          </a:p>
          <a:p>
            <a:pPr algn="ctr"/>
            <a:r>
              <a:rPr lang="en-US" altLang="ko-KR" sz="700" dirty="0"/>
              <a:t>PTZ </a:t>
            </a:r>
            <a:r>
              <a:rPr lang="ko-KR" altLang="en-US" sz="700" dirty="0"/>
              <a:t>설정</a:t>
            </a:r>
            <a:r>
              <a:rPr lang="en-US" altLang="ko-KR" sz="700" dirty="0"/>
              <a:t>(5Ch)</a:t>
            </a:r>
            <a:endParaRPr lang="ko-KR" altLang="en-US" sz="700" dirty="0"/>
          </a:p>
        </p:txBody>
      </p:sp>
      <p:sp>
        <p:nvSpPr>
          <p:cNvPr id="225" name="순서도: 대체 처리 224"/>
          <p:cNvSpPr/>
          <p:nvPr/>
        </p:nvSpPr>
        <p:spPr>
          <a:xfrm>
            <a:off x="6261342" y="6222415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오디오</a:t>
            </a:r>
          </a:p>
        </p:txBody>
      </p:sp>
      <p:sp>
        <p:nvSpPr>
          <p:cNvPr id="226" name="순서도: 대체 처리 225"/>
          <p:cNvSpPr/>
          <p:nvPr/>
        </p:nvSpPr>
        <p:spPr>
          <a:xfrm>
            <a:off x="7637279" y="5449321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/>
              <a:t>런처</a:t>
            </a:r>
            <a:endParaRPr lang="ko-KR" altLang="en-US" sz="700" dirty="0"/>
          </a:p>
        </p:txBody>
      </p:sp>
      <p:sp>
        <p:nvSpPr>
          <p:cNvPr id="227" name="모서리가 둥근 직사각형 72"/>
          <p:cNvSpPr/>
          <p:nvPr/>
        </p:nvSpPr>
        <p:spPr>
          <a:xfrm>
            <a:off x="2129679" y="5666756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1 UDP Socket 20001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>
            <a:cxnSpLocks/>
            <a:stCxn id="224" idx="1"/>
            <a:endCxn id="234" idx="6"/>
          </p:cNvCxnSpPr>
          <p:nvPr/>
        </p:nvCxnSpPr>
        <p:spPr>
          <a:xfrm flipH="1" flipV="1">
            <a:off x="2800117" y="5795008"/>
            <a:ext cx="3465643" cy="19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cxnSpLocks/>
            <a:stCxn id="233" idx="6"/>
            <a:endCxn id="218" idx="1"/>
          </p:cNvCxnSpPr>
          <p:nvPr/>
        </p:nvCxnSpPr>
        <p:spPr>
          <a:xfrm>
            <a:off x="2800659" y="5696900"/>
            <a:ext cx="645443" cy="29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cxnSpLocks/>
            <a:stCxn id="233" idx="6"/>
            <a:endCxn id="219" idx="1"/>
          </p:cNvCxnSpPr>
          <p:nvPr/>
        </p:nvCxnSpPr>
        <p:spPr>
          <a:xfrm>
            <a:off x="2800659" y="5696900"/>
            <a:ext cx="641025" cy="660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>
            <a:cxnSpLocks/>
            <a:stCxn id="233" idx="6"/>
            <a:endCxn id="220" idx="1"/>
          </p:cNvCxnSpPr>
          <p:nvPr/>
        </p:nvCxnSpPr>
        <p:spPr>
          <a:xfrm flipV="1">
            <a:off x="2800659" y="5598744"/>
            <a:ext cx="2076034" cy="98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cxnSpLocks/>
            <a:stCxn id="233" idx="6"/>
            <a:endCxn id="222" idx="1"/>
          </p:cNvCxnSpPr>
          <p:nvPr/>
        </p:nvCxnSpPr>
        <p:spPr>
          <a:xfrm>
            <a:off x="2800659" y="5696900"/>
            <a:ext cx="2071615" cy="660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2731829" y="5662485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400" dirty="0"/>
              <a:t>S</a:t>
            </a:r>
            <a:endParaRPr lang="ko-KR" altLang="en-US" sz="400" dirty="0"/>
          </a:p>
        </p:txBody>
      </p:sp>
      <p:sp>
        <p:nvSpPr>
          <p:cNvPr id="234" name="타원 233"/>
          <p:cNvSpPr/>
          <p:nvPr/>
        </p:nvSpPr>
        <p:spPr>
          <a:xfrm>
            <a:off x="2731287" y="5760593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400" dirty="0"/>
              <a:t>R</a:t>
            </a:r>
            <a:endParaRPr lang="ko-KR" altLang="en-US" sz="400" dirty="0"/>
          </a:p>
        </p:txBody>
      </p:sp>
      <p:cxnSp>
        <p:nvCxnSpPr>
          <p:cNvPr id="235" name="직선 화살표 연결선 234"/>
          <p:cNvCxnSpPr>
            <a:cxnSpLocks/>
            <a:stCxn id="218" idx="1"/>
            <a:endCxn id="234" idx="6"/>
          </p:cNvCxnSpPr>
          <p:nvPr/>
        </p:nvCxnSpPr>
        <p:spPr>
          <a:xfrm flipH="1" flipV="1">
            <a:off x="2800117" y="5795008"/>
            <a:ext cx="645985" cy="19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cxnSpLocks/>
            <a:stCxn id="219" idx="1"/>
            <a:endCxn id="234" idx="6"/>
          </p:cNvCxnSpPr>
          <p:nvPr/>
        </p:nvCxnSpPr>
        <p:spPr>
          <a:xfrm flipH="1" flipV="1">
            <a:off x="2800117" y="5795008"/>
            <a:ext cx="641567" cy="562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cxnSpLocks/>
            <a:stCxn id="220" idx="1"/>
            <a:endCxn id="234" idx="6"/>
          </p:cNvCxnSpPr>
          <p:nvPr/>
        </p:nvCxnSpPr>
        <p:spPr>
          <a:xfrm flipH="1">
            <a:off x="2800117" y="5598744"/>
            <a:ext cx="2076576" cy="19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cxnSpLocks/>
            <a:stCxn id="222" idx="1"/>
            <a:endCxn id="234" idx="6"/>
          </p:cNvCxnSpPr>
          <p:nvPr/>
        </p:nvCxnSpPr>
        <p:spPr>
          <a:xfrm flipH="1" flipV="1">
            <a:off x="2800117" y="5795008"/>
            <a:ext cx="2072157" cy="562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모서리가 둥근 직사각형 72"/>
          <p:cNvSpPr/>
          <p:nvPr/>
        </p:nvSpPr>
        <p:spPr>
          <a:xfrm>
            <a:off x="2129679" y="5867181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2 UDP Socket 20002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2731829" y="5862910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/>
          <p:cNvSpPr/>
          <p:nvPr/>
        </p:nvSpPr>
        <p:spPr>
          <a:xfrm>
            <a:off x="2731287" y="5961018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모서리가 둥근 직사각형 72"/>
          <p:cNvSpPr/>
          <p:nvPr/>
        </p:nvSpPr>
        <p:spPr>
          <a:xfrm>
            <a:off x="2129679" y="6067330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3 UDP Socket 20003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2731829" y="6063059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/>
          <p:cNvSpPr/>
          <p:nvPr/>
        </p:nvSpPr>
        <p:spPr>
          <a:xfrm>
            <a:off x="2731287" y="6161167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모서리가 둥근 직사각형 72"/>
          <p:cNvSpPr/>
          <p:nvPr/>
        </p:nvSpPr>
        <p:spPr>
          <a:xfrm>
            <a:off x="2129679" y="6267006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4 UDP Socket 20004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46" name="타원 245"/>
          <p:cNvSpPr/>
          <p:nvPr/>
        </p:nvSpPr>
        <p:spPr>
          <a:xfrm>
            <a:off x="2731829" y="6262735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/>
          <p:cNvSpPr/>
          <p:nvPr/>
        </p:nvSpPr>
        <p:spPr>
          <a:xfrm>
            <a:off x="2731287" y="6360843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모서리가 둥근 직사각형 72"/>
          <p:cNvSpPr/>
          <p:nvPr/>
        </p:nvSpPr>
        <p:spPr>
          <a:xfrm>
            <a:off x="2129679" y="6462411"/>
            <a:ext cx="571847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5 UDP Socket 20005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49" name="타원 248"/>
          <p:cNvSpPr/>
          <p:nvPr/>
        </p:nvSpPr>
        <p:spPr>
          <a:xfrm>
            <a:off x="2731829" y="6458140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/>
          <p:cNvSpPr/>
          <p:nvPr/>
        </p:nvSpPr>
        <p:spPr>
          <a:xfrm>
            <a:off x="2731287" y="6556248"/>
            <a:ext cx="68830" cy="68830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2580467" y="5489251"/>
            <a:ext cx="874520" cy="134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UDP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Unicast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52" name="모서리가 둥근 직사각형 72"/>
          <p:cNvSpPr/>
          <p:nvPr/>
        </p:nvSpPr>
        <p:spPr>
          <a:xfrm>
            <a:off x="1657350" y="5666756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1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53" name="모서리가 둥근 직사각형 72"/>
          <p:cNvSpPr/>
          <p:nvPr/>
        </p:nvSpPr>
        <p:spPr>
          <a:xfrm>
            <a:off x="1657350" y="5867181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2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54" name="모서리가 둥근 직사각형 72"/>
          <p:cNvSpPr/>
          <p:nvPr/>
        </p:nvSpPr>
        <p:spPr>
          <a:xfrm>
            <a:off x="1657350" y="6067330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3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55" name="모서리가 둥근 직사각형 72"/>
          <p:cNvSpPr/>
          <p:nvPr/>
        </p:nvSpPr>
        <p:spPr>
          <a:xfrm>
            <a:off x="1657350" y="6267006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4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256" name="모서리가 둥근 직사각형 72"/>
          <p:cNvSpPr/>
          <p:nvPr/>
        </p:nvSpPr>
        <p:spPr>
          <a:xfrm>
            <a:off x="1657350" y="6462411"/>
            <a:ext cx="433803" cy="159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Ch 5 TCP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Client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257" name="직선 화살표 연결선 256"/>
          <p:cNvCxnSpPr>
            <a:cxnSpLocks/>
            <a:stCxn id="233" idx="6"/>
            <a:endCxn id="224" idx="1"/>
          </p:cNvCxnSpPr>
          <p:nvPr/>
        </p:nvCxnSpPr>
        <p:spPr>
          <a:xfrm>
            <a:off x="2800659" y="5696900"/>
            <a:ext cx="3465101" cy="29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>
            <a:cxnSpLocks/>
            <a:stCxn id="215" idx="0"/>
            <a:endCxn id="73" idx="2"/>
          </p:cNvCxnSpPr>
          <p:nvPr/>
        </p:nvCxnSpPr>
        <p:spPr>
          <a:xfrm flipH="1" flipV="1">
            <a:off x="660445" y="4924921"/>
            <a:ext cx="1502141" cy="420234"/>
          </a:xfrm>
          <a:prstGeom prst="straightConnector1">
            <a:avLst/>
          </a:prstGeom>
          <a:ln w="3175">
            <a:prstDash val="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cxnSpLocks/>
            <a:stCxn id="270" idx="0"/>
            <a:endCxn id="167" idx="2"/>
          </p:cNvCxnSpPr>
          <p:nvPr/>
        </p:nvCxnSpPr>
        <p:spPr>
          <a:xfrm flipV="1">
            <a:off x="341891" y="4001901"/>
            <a:ext cx="1532361" cy="200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-533509" y="6010916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릴레이서버를 쓰기때문에</a:t>
            </a:r>
            <a:endParaRPr lang="en-US" altLang="ko-KR" sz="600" dirty="0"/>
          </a:p>
          <a:p>
            <a:r>
              <a:rPr lang="ko-KR" altLang="en-US" sz="600" dirty="0" err="1"/>
              <a:t>제어권</a:t>
            </a:r>
            <a:r>
              <a:rPr lang="ko-KR" altLang="en-US" sz="600" dirty="0"/>
              <a:t> 서버에서는 한 개의 클라이언트로 인식</a:t>
            </a:r>
          </a:p>
        </p:txBody>
      </p:sp>
      <p:sp>
        <p:nvSpPr>
          <p:cNvPr id="145" name="순서도: 대체 처리 144"/>
          <p:cNvSpPr/>
          <p:nvPr/>
        </p:nvSpPr>
        <p:spPr>
          <a:xfrm>
            <a:off x="6214442" y="3646720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 Socket 30003</a:t>
            </a:r>
          </a:p>
          <a:p>
            <a:pPr algn="ctr"/>
            <a:r>
              <a:rPr lang="ko-KR" altLang="en-US" sz="600" dirty="0"/>
              <a:t>전원 및 초기화</a:t>
            </a:r>
            <a:r>
              <a:rPr lang="en-US" altLang="ko-KR" sz="600" dirty="0"/>
              <a:t> </a:t>
            </a:r>
            <a:r>
              <a:rPr lang="ko-KR" altLang="en-US" sz="600" dirty="0"/>
              <a:t>설정</a:t>
            </a:r>
            <a:r>
              <a:rPr lang="en-US" altLang="ko-KR" sz="600" dirty="0"/>
              <a:t>(5Ch)</a:t>
            </a:r>
            <a:endParaRPr lang="ko-KR" altLang="en-US" sz="600" dirty="0"/>
          </a:p>
        </p:txBody>
      </p:sp>
      <p:sp>
        <p:nvSpPr>
          <p:cNvPr id="144" name="순서도: 대체 처리 143"/>
          <p:cNvSpPr/>
          <p:nvPr/>
        </p:nvSpPr>
        <p:spPr>
          <a:xfrm>
            <a:off x="7569170" y="3646720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 Socket 30004 </a:t>
            </a:r>
          </a:p>
          <a:p>
            <a:pPr algn="ctr"/>
            <a:r>
              <a:rPr lang="ko-KR" altLang="en-US" sz="600" dirty="0"/>
              <a:t>전자 지도</a:t>
            </a:r>
          </a:p>
        </p:txBody>
      </p:sp>
      <p:sp>
        <p:nvSpPr>
          <p:cNvPr id="146" name="순서도: 대체 처리 145"/>
          <p:cNvSpPr/>
          <p:nvPr/>
        </p:nvSpPr>
        <p:spPr>
          <a:xfrm>
            <a:off x="4872274" y="4049263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 Socket 30006 </a:t>
            </a:r>
          </a:p>
          <a:p>
            <a:pPr algn="ctr"/>
            <a:r>
              <a:rPr lang="ko-KR" altLang="en-US" sz="600" dirty="0"/>
              <a:t>주간 카메라 렌즈 제어</a:t>
            </a:r>
            <a:r>
              <a:rPr lang="en-US" altLang="ko-KR" sz="600" dirty="0"/>
              <a:t>(5ch)</a:t>
            </a:r>
            <a:endParaRPr lang="ko-KR" altLang="en-US" sz="600" dirty="0"/>
          </a:p>
        </p:txBody>
      </p:sp>
      <p:sp>
        <p:nvSpPr>
          <p:cNvPr id="147" name="순서도: 대체 처리 146"/>
          <p:cNvSpPr/>
          <p:nvPr/>
        </p:nvSpPr>
        <p:spPr>
          <a:xfrm>
            <a:off x="7730595" y="4834691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주간 카메라</a:t>
            </a:r>
            <a:endParaRPr lang="en-US" altLang="ko-KR" sz="700" dirty="0"/>
          </a:p>
          <a:p>
            <a:pPr algn="ctr"/>
            <a:r>
              <a:rPr lang="en-US" altLang="ko-KR" sz="700" dirty="0"/>
              <a:t>HW </a:t>
            </a:r>
            <a:r>
              <a:rPr lang="ko-KR" altLang="en-US" sz="700" dirty="0"/>
              <a:t>영상 처리</a:t>
            </a:r>
          </a:p>
        </p:txBody>
      </p:sp>
      <p:sp>
        <p:nvSpPr>
          <p:cNvPr id="153" name="순서도: 대체 처리 152"/>
          <p:cNvSpPr/>
          <p:nvPr/>
        </p:nvSpPr>
        <p:spPr>
          <a:xfrm>
            <a:off x="3438288" y="4397796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</a:t>
            </a:r>
            <a:r>
              <a:rPr lang="ko-KR" altLang="en-US" sz="600" dirty="0"/>
              <a:t> </a:t>
            </a:r>
            <a:r>
              <a:rPr lang="en-US" altLang="ko-KR" sz="600" dirty="0"/>
              <a:t>Socket</a:t>
            </a:r>
            <a:r>
              <a:rPr lang="ko-KR" altLang="en-US" sz="600" dirty="0"/>
              <a:t> </a:t>
            </a:r>
            <a:r>
              <a:rPr lang="en-US" altLang="ko-KR" sz="600"/>
              <a:t>30009~13</a:t>
            </a:r>
            <a:endParaRPr lang="en-US" altLang="ko-KR" sz="600" dirty="0"/>
          </a:p>
          <a:p>
            <a:pPr algn="ctr"/>
            <a:r>
              <a:rPr lang="ko-KR" altLang="en-US" sz="600" dirty="0"/>
              <a:t>비디오 플레이어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47590" y="4046639"/>
            <a:ext cx="1219118" cy="269748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UDP Socket 30007 </a:t>
            </a:r>
          </a:p>
          <a:p>
            <a:pPr algn="ctr"/>
            <a:r>
              <a:rPr lang="ko-KR" altLang="en-US" sz="600" dirty="0" err="1"/>
              <a:t>열영상</a:t>
            </a:r>
            <a:r>
              <a:rPr lang="ko-KR" altLang="en-US" sz="600" dirty="0"/>
              <a:t> 카메라 </a:t>
            </a:r>
            <a:r>
              <a:rPr lang="en-US" altLang="ko-KR" sz="600" dirty="0"/>
              <a:t>HW </a:t>
            </a:r>
            <a:r>
              <a:rPr lang="ko-KR" altLang="en-US" sz="600" dirty="0"/>
              <a:t>영상 처리</a:t>
            </a:r>
          </a:p>
        </p:txBody>
      </p:sp>
    </p:spTree>
    <p:extLst>
      <p:ext uri="{BB962C8B-B14F-4D97-AF65-F5344CB8AC3E}">
        <p14:creationId xmlns:p14="http://schemas.microsoft.com/office/powerpoint/2010/main" val="23292789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468</Words>
  <Application>Microsoft Office PowerPoint</Application>
  <PresentationFormat>화면 슬라이드 쇼(16:9)</PresentationFormat>
  <Paragraphs>176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simple-light-2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YEUN_DESKTOP</cp:lastModifiedBy>
  <cp:revision>139</cp:revision>
  <dcterms:modified xsi:type="dcterms:W3CDTF">2017-04-09T13:02:38Z</dcterms:modified>
</cp:coreProperties>
</file>