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66" r:id="rId5"/>
    <p:sldId id="271" r:id="rId6"/>
    <p:sldId id="272" r:id="rId7"/>
    <p:sldId id="263" r:id="rId8"/>
    <p:sldId id="257" r:id="rId9"/>
    <p:sldId id="267" r:id="rId10"/>
    <p:sldId id="258" r:id="rId11"/>
    <p:sldId id="259" r:id="rId12"/>
    <p:sldId id="260" r:id="rId13"/>
    <p:sldId id="261" r:id="rId14"/>
    <p:sldId id="26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717-7D1F-41A9-9527-2FFE88D82291}" type="datetimeFigureOut">
              <a:rPr lang="en-US" smtClean="0"/>
              <a:pPr/>
              <a:t>4/2/2009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ABD4-0BBA-4D66-94FF-C94DE2A6C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717-7D1F-41A9-9527-2FFE88D82291}" type="datetimeFigureOut">
              <a:rPr lang="en-US" smtClean="0"/>
              <a:pPr/>
              <a:t>4/2/2009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ABD4-0BBA-4D66-94FF-C94DE2A6C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717-7D1F-41A9-9527-2FFE88D82291}" type="datetimeFigureOut">
              <a:rPr lang="en-US" smtClean="0"/>
              <a:pPr/>
              <a:t>4/2/2009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ABD4-0BBA-4D66-94FF-C94DE2A6C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717-7D1F-41A9-9527-2FFE88D82291}" type="datetimeFigureOut">
              <a:rPr lang="en-US" smtClean="0"/>
              <a:pPr/>
              <a:t>4/2/2009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ABD4-0BBA-4D66-94FF-C94DE2A6C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717-7D1F-41A9-9527-2FFE88D82291}" type="datetimeFigureOut">
              <a:rPr lang="en-US" smtClean="0"/>
              <a:pPr/>
              <a:t>4/2/2009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ABD4-0BBA-4D66-94FF-C94DE2A6C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717-7D1F-41A9-9527-2FFE88D82291}" type="datetimeFigureOut">
              <a:rPr lang="en-US" smtClean="0"/>
              <a:pPr/>
              <a:t>4/2/2009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ABD4-0BBA-4D66-94FF-C94DE2A6C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717-7D1F-41A9-9527-2FFE88D82291}" type="datetimeFigureOut">
              <a:rPr lang="en-US" smtClean="0"/>
              <a:pPr/>
              <a:t>4/2/2009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ABD4-0BBA-4D66-94FF-C94DE2A6C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717-7D1F-41A9-9527-2FFE88D82291}" type="datetimeFigureOut">
              <a:rPr lang="en-US" smtClean="0"/>
              <a:pPr/>
              <a:t>4/2/2009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ABD4-0BBA-4D66-94FF-C94DE2A6C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717-7D1F-41A9-9527-2FFE88D82291}" type="datetimeFigureOut">
              <a:rPr lang="en-US" smtClean="0"/>
              <a:pPr/>
              <a:t>4/2/2009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ABD4-0BBA-4D66-94FF-C94DE2A6C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717-7D1F-41A9-9527-2FFE88D82291}" type="datetimeFigureOut">
              <a:rPr lang="en-US" smtClean="0"/>
              <a:pPr/>
              <a:t>4/2/2009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ABD4-0BBA-4D66-94FF-C94DE2A6C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717-7D1F-41A9-9527-2FFE88D82291}" type="datetimeFigureOut">
              <a:rPr lang="en-US" smtClean="0"/>
              <a:pPr/>
              <a:t>4/2/2009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ABD4-0BBA-4D66-94FF-C94DE2A6C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B717-7D1F-41A9-9527-2FFE88D82291}" type="datetimeFigureOut">
              <a:rPr lang="en-US" smtClean="0"/>
              <a:pPr/>
              <a:t>4/2/2009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1ABD4-0BBA-4D66-94FF-C94DE2A6C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Efficient Semi-dynamic Composite Event Monitoring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Steven Lai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from primitive events.</a:t>
            </a:r>
          </a:p>
          <a:p>
            <a:r>
              <a:rPr lang="en-US" dirty="0" smtClean="0"/>
              <a:t>Cost estimation for detecting composite events.</a:t>
            </a:r>
          </a:p>
          <a:p>
            <a:r>
              <a:rPr lang="en-US" dirty="0" smtClean="0"/>
              <a:t>Cost estimation for a single event e is determined by the geographical area of the event: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e</a:t>
            </a:r>
            <a:r>
              <a:rPr lang="en-US" dirty="0" smtClean="0"/>
              <a:t>=</a:t>
            </a:r>
            <a:r>
              <a:rPr lang="en-US" dirty="0" err="1" smtClean="0"/>
              <a:t>f</a:t>
            </a:r>
            <a:r>
              <a:rPr lang="en-US" baseline="-25000" dirty="0" err="1" smtClean="0"/>
              <a:t>geo</a:t>
            </a:r>
            <a:r>
              <a:rPr lang="en-US" dirty="0" smtClean="0"/>
              <a:t>(e)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Estimation Model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9062" y="1935164"/>
            <a:ext cx="8105876" cy="3856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Estimation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</a:t>
            </a:r>
          </a:p>
          <a:p>
            <a:pPr lvl="1"/>
            <a:r>
              <a:rPr lang="en-US" dirty="0" smtClean="0"/>
              <a:t>A set of events E</a:t>
            </a:r>
          </a:p>
          <a:p>
            <a:pPr lvl="1"/>
            <a:r>
              <a:rPr lang="en-US" dirty="0" smtClean="0"/>
              <a:t>A set of event filters F</a:t>
            </a:r>
          </a:p>
          <a:p>
            <a:pPr lvl="1"/>
            <a:r>
              <a:rPr lang="en-US" dirty="0" smtClean="0"/>
              <a:t>The probability of the occurrence of each primitive event e in E: P={p</a:t>
            </a:r>
            <a:r>
              <a:rPr lang="en-US" baseline="-25000" dirty="0" smtClean="0"/>
              <a:t>1</a:t>
            </a:r>
            <a:r>
              <a:rPr lang="en-US" dirty="0" smtClean="0"/>
              <a:t>, p</a:t>
            </a:r>
            <a:r>
              <a:rPr lang="en-US" baseline="-25000" dirty="0" smtClean="0"/>
              <a:t>2</a:t>
            </a:r>
            <a:r>
              <a:rPr lang="en-US" dirty="0" smtClean="0"/>
              <a:t>, …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}</a:t>
            </a:r>
          </a:p>
          <a:p>
            <a:r>
              <a:rPr lang="en-US" dirty="0" smtClean="0"/>
              <a:t>Estimate the minimum cost to monitor an event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 in 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Estimation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Find the sub-tree which has a root of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r>
              <a:rPr lang="en-US" dirty="0" smtClean="0"/>
              <a:t>From the leaves of the trees, recursively determine the cost of each event by looking at its filters.</a:t>
            </a:r>
          </a:p>
          <a:p>
            <a:r>
              <a:rPr lang="en-US" dirty="0" smtClean="0"/>
              <a:t>The following 2 rules are used:</a:t>
            </a:r>
          </a:p>
          <a:p>
            <a:pPr lvl="1"/>
            <a:r>
              <a:rPr lang="en-US" dirty="0" smtClean="0"/>
              <a:t>If the filter is ‘f(e)’: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f</a:t>
            </a:r>
            <a:r>
              <a:rPr lang="en-US" dirty="0" smtClean="0"/>
              <a:t>=</a:t>
            </a:r>
            <a:r>
              <a:rPr lang="en-US" dirty="0" err="1" smtClean="0"/>
              <a:t>c</a:t>
            </a:r>
            <a:r>
              <a:rPr lang="en-US" baseline="-25000" dirty="0" err="1" smtClean="0"/>
              <a:t>e</a:t>
            </a:r>
            <a:endParaRPr lang="en-US" baseline="-25000" dirty="0" smtClean="0"/>
          </a:p>
          <a:p>
            <a:pPr lvl="1"/>
            <a:r>
              <a:rPr lang="en-US" dirty="0" smtClean="0"/>
              <a:t>If the filter is ‘f(e</a:t>
            </a:r>
            <a:r>
              <a:rPr lang="en-US" baseline="-25000" dirty="0" smtClean="0"/>
              <a:t>1</a:t>
            </a:r>
            <a:r>
              <a:rPr lang="en-US" dirty="0" smtClean="0"/>
              <a:t>, e</a:t>
            </a:r>
            <a:r>
              <a:rPr lang="en-US" baseline="-25000" dirty="0" smtClean="0"/>
              <a:t>2</a:t>
            </a:r>
            <a:r>
              <a:rPr lang="en-US" dirty="0" smtClean="0"/>
              <a:t>)’: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f</a:t>
            </a:r>
            <a:r>
              <a:rPr lang="en-US" dirty="0" smtClean="0"/>
              <a:t>=c</a:t>
            </a:r>
            <a:r>
              <a:rPr lang="en-US" baseline="-25000" dirty="0" smtClean="0"/>
              <a:t>e1</a:t>
            </a:r>
            <a:r>
              <a:rPr lang="en-US" dirty="0" smtClean="0"/>
              <a:t>+c</a:t>
            </a:r>
            <a:r>
              <a:rPr lang="en-US" baseline="-25000" dirty="0" smtClean="0"/>
              <a:t>e2</a:t>
            </a:r>
            <a:r>
              <a:rPr lang="en-US" dirty="0" smtClean="0"/>
              <a:t>+c</a:t>
            </a:r>
            <a:r>
              <a:rPr lang="en-US" baseline="-25000" dirty="0" smtClean="0"/>
              <a:t>1,2</a:t>
            </a:r>
          </a:p>
          <a:p>
            <a:r>
              <a:rPr lang="en-US" dirty="0" smtClean="0"/>
              <a:t>Among all the filters f for event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, the minimum one is the cost to monitor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endParaRPr lang="en-US" baseline="-25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Monitoring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i</a:t>
            </a:r>
            <a:r>
              <a:rPr lang="en-US" dirty="0" smtClean="0"/>
              <a:t> in F, use the cost monitoring to determine the cost of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i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two events are used to compose another event, then the nodes need to make a decision on whether both need to </a:t>
            </a:r>
            <a:r>
              <a:rPr lang="en-US" smtClean="0"/>
              <a:t>be detected.</a:t>
            </a:r>
            <a:endParaRPr lang="en-US" dirty="0" smtClean="0"/>
          </a:p>
          <a:p>
            <a:r>
              <a:rPr lang="en-US" dirty="0" smtClean="0"/>
              <a:t>Once the cost is decided, the event will monitor the events from the least cost filter.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Codes for Cost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estCost</a:t>
            </a:r>
            <a:r>
              <a:rPr lang="en-US" dirty="0" smtClean="0"/>
              <a:t>(e) {</a:t>
            </a:r>
          </a:p>
          <a:p>
            <a:pPr>
              <a:buNone/>
            </a:pPr>
            <a:r>
              <a:rPr lang="en-US" dirty="0" smtClean="0"/>
              <a:t>	if (e is primitive)</a:t>
            </a:r>
          </a:p>
          <a:p>
            <a:pPr>
              <a:buNone/>
            </a:pPr>
            <a:r>
              <a:rPr lang="en-US" dirty="0" smtClean="0"/>
              <a:t>		total =</a:t>
            </a:r>
            <a:r>
              <a:rPr lang="en-US" dirty="0" err="1" smtClean="0"/>
              <a:t>total+cost</a:t>
            </a:r>
            <a:r>
              <a:rPr lang="en-US" dirty="0" smtClean="0"/>
              <a:t>(e)</a:t>
            </a:r>
          </a:p>
          <a:p>
            <a:pPr>
              <a:buNone/>
            </a:pPr>
            <a:r>
              <a:rPr lang="en-US" dirty="0" smtClean="0"/>
              <a:t>	else if (e=e1-&gt;e2)</a:t>
            </a:r>
          </a:p>
          <a:p>
            <a:pPr>
              <a:buNone/>
            </a:pPr>
            <a:r>
              <a:rPr lang="en-US" dirty="0" smtClean="0"/>
              <a:t>		total=</a:t>
            </a:r>
            <a:r>
              <a:rPr lang="en-US" dirty="0" err="1" smtClean="0"/>
              <a:t>total+estCost</a:t>
            </a:r>
            <a:r>
              <a:rPr lang="en-US" dirty="0" smtClean="0"/>
              <a:t> (e1)p1+estCost (e2)</a:t>
            </a:r>
          </a:p>
          <a:p>
            <a:pPr>
              <a:buNone/>
            </a:pPr>
            <a:r>
              <a:rPr lang="en-US" dirty="0" smtClean="0"/>
              <a:t>	else if (e=e1|e2)</a:t>
            </a:r>
          </a:p>
          <a:p>
            <a:pPr>
              <a:buNone/>
            </a:pPr>
            <a:r>
              <a:rPr lang="en-US" dirty="0" smtClean="0"/>
              <a:t>		total=</a:t>
            </a:r>
            <a:r>
              <a:rPr lang="en-US" dirty="0" err="1" smtClean="0"/>
              <a:t>total+estCost</a:t>
            </a:r>
            <a:r>
              <a:rPr lang="en-US" dirty="0" smtClean="0"/>
              <a:t> (e1) +estCost (e2)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 -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costs energy when monitoring the events so try to save as much as energy as possible</a:t>
            </a:r>
          </a:p>
          <a:p>
            <a:r>
              <a:rPr lang="en-US" dirty="0" smtClean="0"/>
              <a:t>Events must be monitored in a timely fashion</a:t>
            </a:r>
          </a:p>
          <a:p>
            <a:r>
              <a:rPr lang="en-US" dirty="0" smtClean="0"/>
              <a:t>Issues for energy saving:</a:t>
            </a:r>
          </a:p>
          <a:p>
            <a:pPr lvl="1"/>
            <a:r>
              <a:rPr lang="en-US" dirty="0" smtClean="0"/>
              <a:t>Reduce total energy consumption</a:t>
            </a:r>
          </a:p>
          <a:p>
            <a:pPr lvl="1"/>
            <a:r>
              <a:rPr lang="en-US" dirty="0" smtClean="0"/>
              <a:t>Reduce hot-spot energy consumption (load balancing)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Ideas:</a:t>
            </a:r>
          </a:p>
          <a:p>
            <a:pPr lvl="1"/>
            <a:r>
              <a:rPr lang="en-US" dirty="0" smtClean="0"/>
              <a:t>Reduce unnecessary monitoring while keep </a:t>
            </a:r>
          </a:p>
          <a:p>
            <a:pPr lvl="1"/>
            <a:r>
              <a:rPr lang="en-US" dirty="0" smtClean="0"/>
              <a:t>Balance between energy consumption and delay</a:t>
            </a:r>
          </a:p>
          <a:p>
            <a:r>
              <a:rPr lang="en-US" dirty="0" smtClean="0"/>
              <a:t>Reduce total energy cost:</a:t>
            </a:r>
          </a:p>
          <a:p>
            <a:pPr lvl="1"/>
            <a:r>
              <a:rPr lang="en-US" dirty="0" smtClean="0"/>
              <a:t>Event cancellation / triggering</a:t>
            </a:r>
          </a:p>
          <a:p>
            <a:pPr lvl="1"/>
            <a:r>
              <a:rPr lang="en-US" dirty="0" smtClean="0"/>
              <a:t>Optimize wake-up time and frequency</a:t>
            </a:r>
          </a:p>
          <a:p>
            <a:r>
              <a:rPr lang="en-US" dirty="0" smtClean="0"/>
              <a:t>Reduce hot-spot energy consumption</a:t>
            </a:r>
          </a:p>
          <a:p>
            <a:pPr lvl="1"/>
            <a:r>
              <a:rPr lang="en-US" dirty="0" smtClean="0"/>
              <a:t>Choose a different event detector each time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Event: a set of </a:t>
            </a:r>
            <a:r>
              <a:rPr lang="en-US" dirty="0" err="1" smtClean="0"/>
              <a:t>tuples</a:t>
            </a:r>
            <a:r>
              <a:rPr lang="en-US" dirty="0" smtClean="0"/>
              <a:t> containing (type, name, value)</a:t>
            </a:r>
          </a:p>
          <a:p>
            <a:r>
              <a:rPr lang="en-US" dirty="0" smtClean="0"/>
              <a:t>Event area: the geographical area of the event.</a:t>
            </a:r>
          </a:p>
          <a:p>
            <a:r>
              <a:rPr lang="en-US" dirty="0" smtClean="0"/>
              <a:t>Event rate: the rate that the event must be monitored. Each event may have a different rate.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1251" y="5400675"/>
            <a:ext cx="3805324" cy="695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Subscription: constraints on the attributes of the events</a:t>
            </a:r>
          </a:p>
          <a:p>
            <a:r>
              <a:rPr lang="en-US" dirty="0" smtClean="0"/>
              <a:t>Subscription representation:</a:t>
            </a:r>
          </a:p>
          <a:p>
            <a:pPr lvl="1">
              <a:buNone/>
            </a:pPr>
            <a:r>
              <a:rPr lang="en-US" dirty="0" smtClean="0"/>
              <a:t>c</a:t>
            </a:r>
            <a:r>
              <a:rPr lang="en-US" baseline="-25000" dirty="0" smtClean="0"/>
              <a:t>p1</a:t>
            </a:r>
            <a:r>
              <a:rPr lang="en-US" dirty="0" smtClean="0"/>
              <a:t>: f</a:t>
            </a:r>
            <a:r>
              <a:rPr lang="en-US" baseline="-25000" dirty="0" smtClean="0"/>
              <a:t>1</a:t>
            </a:r>
            <a:r>
              <a:rPr lang="en-US" dirty="0" smtClean="0"/>
              <a:t>(e</a:t>
            </a:r>
            <a:r>
              <a:rPr lang="en-US" baseline="-25000" dirty="0" smtClean="0"/>
              <a:t>a1</a:t>
            </a:r>
            <a:r>
              <a:rPr lang="en-US" dirty="0" smtClean="0"/>
              <a:t>, (e</a:t>
            </a:r>
            <a:r>
              <a:rPr lang="en-US" baseline="-25000" dirty="0" smtClean="0"/>
              <a:t>b1</a:t>
            </a:r>
            <a:r>
              <a:rPr lang="en-US" dirty="0" smtClean="0"/>
              <a:t>)) f</a:t>
            </a:r>
            <a:r>
              <a:rPr lang="en-US" baseline="-25000" dirty="0" smtClean="0"/>
              <a:t>2</a:t>
            </a:r>
            <a:r>
              <a:rPr lang="en-US" dirty="0" smtClean="0"/>
              <a:t>(e</a:t>
            </a:r>
            <a:r>
              <a:rPr lang="en-US" baseline="-25000" dirty="0" smtClean="0"/>
              <a:t>a2</a:t>
            </a:r>
            <a:r>
              <a:rPr lang="en-US" dirty="0" smtClean="0"/>
              <a:t>, (e</a:t>
            </a:r>
            <a:r>
              <a:rPr lang="en-US" baseline="-25000" dirty="0" smtClean="0"/>
              <a:t>b2</a:t>
            </a:r>
            <a:r>
              <a:rPr lang="en-US" dirty="0" smtClean="0"/>
              <a:t>)) … f</a:t>
            </a:r>
            <a:r>
              <a:rPr lang="en-US" baseline="-25000" dirty="0" smtClean="0"/>
              <a:t>n</a:t>
            </a:r>
            <a:r>
              <a:rPr lang="en-US" dirty="0" smtClean="0"/>
              <a:t>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an</a:t>
            </a:r>
            <a:r>
              <a:rPr lang="en-US" dirty="0" smtClean="0"/>
              <a:t>, 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bm</a:t>
            </a:r>
            <a:r>
              <a:rPr lang="en-US" dirty="0" smtClean="0"/>
              <a:t>))</a:t>
            </a:r>
          </a:p>
          <a:p>
            <a:pPr lvl="1">
              <a:buNone/>
            </a:pPr>
            <a:r>
              <a:rPr lang="en-US" dirty="0" smtClean="0"/>
              <a:t>c</a:t>
            </a:r>
            <a:r>
              <a:rPr lang="en-US" baseline="-25000" dirty="0" smtClean="0"/>
              <a:t>p2</a:t>
            </a:r>
            <a:r>
              <a:rPr lang="en-US" dirty="0" smtClean="0"/>
              <a:t>: f</a:t>
            </a:r>
            <a:r>
              <a:rPr lang="en-US" baseline="-25000" dirty="0" smtClean="0"/>
              <a:t>1</a:t>
            </a:r>
            <a:r>
              <a:rPr lang="en-US" dirty="0" smtClean="0"/>
              <a:t>(e</a:t>
            </a:r>
            <a:r>
              <a:rPr lang="en-US" baseline="-25000" dirty="0" smtClean="0"/>
              <a:t>a1</a:t>
            </a:r>
            <a:r>
              <a:rPr lang="en-US" dirty="0" smtClean="0"/>
              <a:t>, (e</a:t>
            </a:r>
            <a:r>
              <a:rPr lang="en-US" baseline="-25000" dirty="0" smtClean="0"/>
              <a:t>b1</a:t>
            </a:r>
            <a:r>
              <a:rPr lang="en-US" dirty="0" smtClean="0"/>
              <a:t>)) f</a:t>
            </a:r>
            <a:r>
              <a:rPr lang="en-US" baseline="-25000" dirty="0" smtClean="0"/>
              <a:t>2</a:t>
            </a:r>
            <a:r>
              <a:rPr lang="en-US" dirty="0" smtClean="0"/>
              <a:t>(e</a:t>
            </a:r>
            <a:r>
              <a:rPr lang="en-US" baseline="-25000" dirty="0" smtClean="0"/>
              <a:t>a2</a:t>
            </a:r>
            <a:r>
              <a:rPr lang="en-US" dirty="0" smtClean="0"/>
              <a:t>, (e</a:t>
            </a:r>
            <a:r>
              <a:rPr lang="en-US" baseline="-25000" dirty="0" smtClean="0"/>
              <a:t>b2</a:t>
            </a:r>
            <a:r>
              <a:rPr lang="en-US" dirty="0" smtClean="0"/>
              <a:t>)) … f</a:t>
            </a:r>
            <a:r>
              <a:rPr lang="en-US" baseline="-25000" dirty="0" smtClean="0"/>
              <a:t>n</a:t>
            </a:r>
            <a:r>
              <a:rPr lang="en-US" dirty="0" smtClean="0"/>
              <a:t>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an</a:t>
            </a:r>
            <a:r>
              <a:rPr lang="en-US" dirty="0" smtClean="0"/>
              <a:t>, 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bm</a:t>
            </a:r>
            <a:r>
              <a:rPr lang="en-US" dirty="0" smtClean="0"/>
              <a:t>))</a:t>
            </a:r>
          </a:p>
          <a:p>
            <a:pPr lvl="1">
              <a:buNone/>
            </a:pPr>
            <a:r>
              <a:rPr lang="en-US" dirty="0" smtClean="0"/>
              <a:t>…</a:t>
            </a:r>
          </a:p>
          <a:p>
            <a:pPr lvl="1">
              <a:buNone/>
            </a:pPr>
            <a:r>
              <a:rPr lang="en-US" dirty="0" err="1" smtClean="0"/>
              <a:t>c</a:t>
            </a:r>
            <a:r>
              <a:rPr lang="en-US" baseline="-25000" dirty="0" err="1" smtClean="0"/>
              <a:t>pn</a:t>
            </a:r>
            <a:r>
              <a:rPr lang="en-US" dirty="0" smtClean="0"/>
              <a:t>: f</a:t>
            </a:r>
            <a:r>
              <a:rPr lang="en-US" baseline="-25000" dirty="0" smtClean="0"/>
              <a:t>1</a:t>
            </a:r>
            <a:r>
              <a:rPr lang="en-US" dirty="0" smtClean="0"/>
              <a:t>(e</a:t>
            </a:r>
            <a:r>
              <a:rPr lang="en-US" baseline="-25000" dirty="0" smtClean="0"/>
              <a:t>a1</a:t>
            </a:r>
            <a:r>
              <a:rPr lang="en-US" dirty="0" smtClean="0"/>
              <a:t>, (e</a:t>
            </a:r>
            <a:r>
              <a:rPr lang="en-US" baseline="-25000" dirty="0" smtClean="0"/>
              <a:t>b1</a:t>
            </a:r>
            <a:r>
              <a:rPr lang="en-US" dirty="0" smtClean="0"/>
              <a:t>)) f</a:t>
            </a:r>
            <a:r>
              <a:rPr lang="en-US" baseline="-25000" dirty="0" smtClean="0"/>
              <a:t>2</a:t>
            </a:r>
            <a:r>
              <a:rPr lang="en-US" dirty="0" smtClean="0"/>
              <a:t>(e</a:t>
            </a:r>
            <a:r>
              <a:rPr lang="en-US" baseline="-25000" dirty="0" smtClean="0"/>
              <a:t>a2</a:t>
            </a:r>
            <a:r>
              <a:rPr lang="en-US" dirty="0" smtClean="0"/>
              <a:t>, (e</a:t>
            </a:r>
            <a:r>
              <a:rPr lang="en-US" baseline="-25000" dirty="0" smtClean="0"/>
              <a:t>b2</a:t>
            </a:r>
            <a:r>
              <a:rPr lang="en-US" dirty="0" smtClean="0"/>
              <a:t>)) … f</a:t>
            </a:r>
            <a:r>
              <a:rPr lang="en-US" baseline="-25000" dirty="0" smtClean="0"/>
              <a:t>n</a:t>
            </a:r>
            <a:r>
              <a:rPr lang="en-US" dirty="0" smtClean="0"/>
              <a:t>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an</a:t>
            </a:r>
            <a:r>
              <a:rPr lang="en-US" dirty="0" smtClean="0"/>
              <a:t>, 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bm</a:t>
            </a:r>
            <a:r>
              <a:rPr lang="en-US" dirty="0" smtClean="0"/>
              <a:t>))</a:t>
            </a:r>
          </a:p>
          <a:p>
            <a:r>
              <a:rPr lang="en-US" dirty="0" smtClean="0"/>
              <a:t>Each f</a:t>
            </a:r>
            <a:r>
              <a:rPr lang="en-US" baseline="-25000" dirty="0" smtClean="0"/>
              <a:t>n</a:t>
            </a:r>
            <a:r>
              <a:rPr lang="en-US" dirty="0" smtClean="0"/>
              <a:t> is a function on certain attributes with returning  value of either true or false:</a:t>
            </a:r>
          </a:p>
          <a:p>
            <a:pPr lvl="1">
              <a:buNone/>
            </a:pPr>
            <a:r>
              <a:rPr lang="en-US" dirty="0" smtClean="0"/>
              <a:t>f </a:t>
            </a:r>
            <a:r>
              <a:rPr lang="en-US" baseline="-25000" dirty="0" err="1" smtClean="0"/>
              <a:t>attr</a:t>
            </a:r>
            <a:r>
              <a:rPr lang="en-US" dirty="0" smtClean="0"/>
              <a:t>(e</a:t>
            </a:r>
            <a:r>
              <a:rPr lang="en-US" baseline="-25000" dirty="0" smtClean="0"/>
              <a:t>n</a:t>
            </a:r>
            <a:r>
              <a:rPr lang="en-US" dirty="0" smtClean="0"/>
              <a:t>,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m</a:t>
            </a:r>
            <a:r>
              <a:rPr lang="en-US" dirty="0" smtClean="0"/>
              <a:t>) =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n</a:t>
            </a:r>
            <a:r>
              <a:rPr lang="en-US" dirty="0" err="1" smtClean="0"/>
              <a:t>.attr</a:t>
            </a:r>
            <a:r>
              <a:rPr lang="en-US" dirty="0" smtClean="0"/>
              <a:t> –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m</a:t>
            </a:r>
            <a:r>
              <a:rPr lang="en-US" dirty="0" err="1" smtClean="0"/>
              <a:t>.attr</a:t>
            </a:r>
            <a:r>
              <a:rPr lang="en-US" dirty="0" smtClean="0"/>
              <a:t> op c</a:t>
            </a:r>
          </a:p>
          <a:p>
            <a:pPr lvl="1">
              <a:buNone/>
            </a:pPr>
            <a:r>
              <a:rPr lang="en-US" dirty="0" err="1" smtClean="0"/>
              <a:t>f</a:t>
            </a:r>
            <a:r>
              <a:rPr lang="en-US" baseline="-25000" dirty="0" err="1" smtClean="0"/>
              <a:t>attr</a:t>
            </a:r>
            <a:r>
              <a:rPr lang="en-US" dirty="0" smtClean="0"/>
              <a:t>(e</a:t>
            </a:r>
            <a:r>
              <a:rPr lang="en-US" baseline="-25000" dirty="0" smtClean="0"/>
              <a:t>n</a:t>
            </a:r>
            <a:r>
              <a:rPr lang="en-US" dirty="0" smtClean="0"/>
              <a:t>) =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n</a:t>
            </a:r>
            <a:r>
              <a:rPr lang="en-US" dirty="0" err="1" smtClean="0"/>
              <a:t>.attr</a:t>
            </a:r>
            <a:r>
              <a:rPr lang="en-US" dirty="0" smtClean="0"/>
              <a:t> op 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 Event:</a:t>
            </a:r>
          </a:p>
          <a:p>
            <a:pPr lvl="1">
              <a:buNone/>
            </a:pPr>
            <a:r>
              <a:rPr lang="en-US" dirty="0" smtClean="0"/>
              <a:t> e</a:t>
            </a:r>
            <a:r>
              <a:rPr lang="en-US" baseline="-25000" dirty="0" smtClean="0"/>
              <a:t>n</a:t>
            </a:r>
            <a:r>
              <a:rPr lang="en-US" dirty="0" smtClean="0"/>
              <a:t>: f</a:t>
            </a:r>
            <a:r>
              <a:rPr lang="en-US" baseline="-25000" dirty="0" smtClean="0"/>
              <a:t>1</a:t>
            </a:r>
            <a:r>
              <a:rPr lang="en-US" dirty="0" smtClean="0"/>
              <a:t>(e</a:t>
            </a:r>
            <a:r>
              <a:rPr lang="en-US" baseline="-25000" dirty="0" smtClean="0"/>
              <a:t>n</a:t>
            </a:r>
            <a:r>
              <a:rPr lang="en-US" dirty="0" smtClean="0"/>
              <a:t>) f</a:t>
            </a:r>
            <a:r>
              <a:rPr lang="en-US" baseline="-25000" dirty="0" smtClean="0"/>
              <a:t>2</a:t>
            </a:r>
            <a:r>
              <a:rPr lang="en-US" dirty="0" smtClean="0"/>
              <a:t>(e</a:t>
            </a:r>
            <a:r>
              <a:rPr lang="en-US" baseline="-25000" dirty="0" smtClean="0"/>
              <a:t>n</a:t>
            </a:r>
            <a:r>
              <a:rPr lang="en-US" dirty="0" smtClean="0"/>
              <a:t>) … f</a:t>
            </a:r>
            <a:r>
              <a:rPr lang="en-US" baseline="-25000" dirty="0" smtClean="0"/>
              <a:t>m</a:t>
            </a:r>
            <a:r>
              <a:rPr lang="en-US" dirty="0" smtClean="0"/>
              <a:t>(e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Composite Event:</a:t>
            </a:r>
          </a:p>
          <a:p>
            <a:pPr lvl="1">
              <a:buNone/>
            </a:pPr>
            <a:r>
              <a:rPr lang="en-US" dirty="0" smtClean="0"/>
              <a:t>We can find a row in all the event filters such that in this row ‘</a:t>
            </a:r>
            <a:r>
              <a:rPr lang="en-US" dirty="0" err="1" smtClean="0"/>
              <a:t>e</a:t>
            </a:r>
            <a:r>
              <a:rPr lang="en-US" baseline="-25000" dirty="0" err="1" smtClean="0"/>
              <a:t>c</a:t>
            </a:r>
            <a:r>
              <a:rPr lang="en-US" dirty="0" smtClean="0"/>
              <a:t>: f</a:t>
            </a:r>
            <a:r>
              <a:rPr lang="en-US" baseline="-25000" dirty="0" smtClean="0"/>
              <a:t>1</a:t>
            </a:r>
            <a:r>
              <a:rPr lang="en-US" dirty="0" smtClean="0"/>
              <a:t>(e</a:t>
            </a:r>
            <a:r>
              <a:rPr lang="en-US" baseline="-25000" dirty="0" smtClean="0"/>
              <a:t>1</a:t>
            </a:r>
            <a:r>
              <a:rPr lang="en-US" dirty="0" smtClean="0"/>
              <a:t>, e</a:t>
            </a:r>
            <a:r>
              <a:rPr lang="en-US" baseline="-25000" dirty="0" smtClean="0"/>
              <a:t>2</a:t>
            </a:r>
            <a:r>
              <a:rPr lang="en-US" dirty="0" smtClean="0"/>
              <a:t>) f</a:t>
            </a:r>
            <a:r>
              <a:rPr lang="en-US" baseline="-25000" dirty="0" smtClean="0"/>
              <a:t>2</a:t>
            </a:r>
            <a:r>
              <a:rPr lang="en-US" dirty="0" smtClean="0"/>
              <a:t>(e</a:t>
            </a:r>
            <a:r>
              <a:rPr lang="en-US" baseline="-25000" dirty="0" smtClean="0"/>
              <a:t>3</a:t>
            </a:r>
            <a:r>
              <a:rPr lang="en-US" dirty="0" smtClean="0"/>
              <a:t>, e</a:t>
            </a:r>
            <a:r>
              <a:rPr lang="en-US" baseline="-25000" dirty="0" smtClean="0"/>
              <a:t>4</a:t>
            </a:r>
            <a:r>
              <a:rPr lang="en-US" dirty="0" smtClean="0"/>
              <a:t>) … f</a:t>
            </a:r>
            <a:r>
              <a:rPr lang="en-US" baseline="-25000" dirty="0" smtClean="0"/>
              <a:t>n</a:t>
            </a:r>
            <a:r>
              <a:rPr lang="en-US" dirty="0" smtClean="0"/>
              <a:t>(e</a:t>
            </a:r>
            <a:r>
              <a:rPr lang="en-US" baseline="-25000" dirty="0" smtClean="0"/>
              <a:t>m-1</a:t>
            </a:r>
            <a:r>
              <a:rPr lang="en-US" dirty="0" smtClean="0"/>
              <a:t>,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m</a:t>
            </a:r>
            <a:r>
              <a:rPr lang="en-US" dirty="0" smtClean="0"/>
              <a:t>)’ where there exists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c</a:t>
            </a:r>
            <a:r>
              <a:rPr lang="en-US" dirty="0" smtClean="0"/>
              <a:t>!=e</a:t>
            </a:r>
            <a:r>
              <a:rPr lang="en-US" baseline="-25000" dirty="0" smtClean="0"/>
              <a:t>n</a:t>
            </a:r>
            <a:r>
              <a:rPr lang="en-US" dirty="0" smtClean="0"/>
              <a:t> (e</a:t>
            </a:r>
            <a:r>
              <a:rPr lang="en-US" baseline="-25000" dirty="0" smtClean="0"/>
              <a:t>n</a:t>
            </a:r>
            <a:r>
              <a:rPr lang="en-US" dirty="0" smtClean="0"/>
              <a:t> ∈ { e</a:t>
            </a:r>
            <a:r>
              <a:rPr lang="en-US" baseline="-25000" dirty="0" smtClean="0"/>
              <a:t>1</a:t>
            </a:r>
            <a:r>
              <a:rPr lang="en-US" dirty="0" smtClean="0"/>
              <a:t>, e</a:t>
            </a:r>
            <a:r>
              <a:rPr lang="en-US" baseline="-25000" dirty="0" smtClean="0"/>
              <a:t>2 </a:t>
            </a:r>
            <a:r>
              <a:rPr lang="en-US" dirty="0" smtClean="0"/>
              <a:t>…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m</a:t>
            </a:r>
            <a:r>
              <a:rPr lang="en-US" dirty="0" smtClean="0"/>
              <a:t>})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Sensors are randomly deployed in an area.</a:t>
            </a:r>
          </a:p>
          <a:p>
            <a:r>
              <a:rPr lang="en-US" dirty="0" smtClean="0"/>
              <a:t>One sink</a:t>
            </a:r>
          </a:p>
          <a:p>
            <a:r>
              <a:rPr lang="en-US" dirty="0" smtClean="0"/>
              <a:t>All nodes are </a:t>
            </a:r>
            <a:r>
              <a:rPr lang="en-US" u="sng" dirty="0" smtClean="0"/>
              <a:t>static</a:t>
            </a:r>
          </a:p>
          <a:p>
            <a:r>
              <a:rPr lang="en-US" dirty="0" smtClean="0"/>
              <a:t>Mathematical representation: G=(V, E)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Monitoring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Detection: bottom-up</a:t>
            </a:r>
          </a:p>
          <a:p>
            <a:r>
              <a:rPr lang="en-US" dirty="0" smtClean="0"/>
              <a:t>Cost Estimation for Event Monitoring: top-down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Detection – Primitive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Collect the results from the sensors.</a:t>
            </a:r>
          </a:p>
          <a:p>
            <a:r>
              <a:rPr lang="en-US" dirty="0" smtClean="0"/>
              <a:t>Issues:</a:t>
            </a:r>
          </a:p>
          <a:p>
            <a:pPr lvl="1"/>
            <a:r>
              <a:rPr lang="en-US" dirty="0" smtClean="0"/>
              <a:t>High energy cost if need to collect results for every round for every event</a:t>
            </a:r>
          </a:p>
          <a:p>
            <a:pPr lvl="1"/>
            <a:r>
              <a:rPr lang="en-US" dirty="0" smtClean="0"/>
              <a:t>Sometimes not necessary to always collect results from the sensors</a:t>
            </a:r>
          </a:p>
          <a:p>
            <a:r>
              <a:rPr lang="en-US" dirty="0" smtClean="0"/>
              <a:t>Solution to the Issues:</a:t>
            </a:r>
          </a:p>
          <a:p>
            <a:pPr lvl="1"/>
            <a:r>
              <a:rPr lang="en-US" dirty="0" smtClean="0"/>
              <a:t>Determine the cost and gain for each detection</a:t>
            </a:r>
          </a:p>
          <a:p>
            <a:pPr lvl="1"/>
            <a:r>
              <a:rPr lang="en-US" dirty="0" smtClean="0"/>
              <a:t>Put the sensor to sleep if cost &gt; gain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6411</TotalTime>
  <Words>637</Words>
  <Application>Microsoft Office PowerPoint</Application>
  <PresentationFormat>On-screen Show (4:3)</PresentationFormat>
  <Paragraphs>83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Efficient Semi-dynamic Composite Event Monitoring</vt:lpstr>
      <vt:lpstr>Basic Idea - Issues</vt:lpstr>
      <vt:lpstr>Solutions Overview</vt:lpstr>
      <vt:lpstr>Event Model</vt:lpstr>
      <vt:lpstr>Subscription Model</vt:lpstr>
      <vt:lpstr>Subscription Model</vt:lpstr>
      <vt:lpstr>Network Model</vt:lpstr>
      <vt:lpstr>Event Monitoring </vt:lpstr>
      <vt:lpstr>Event Detection – Primitive Events</vt:lpstr>
      <vt:lpstr>Event Detection</vt:lpstr>
      <vt:lpstr>Cost Estimation Model</vt:lpstr>
      <vt:lpstr>Cost Estimation Algorithm</vt:lpstr>
      <vt:lpstr>Cost Estimation Algorithm</vt:lpstr>
      <vt:lpstr>Event Monitoring Algorithm</vt:lpstr>
      <vt:lpstr>Pseudo Codes for Cost Estimation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Semi-dynamic Composite Event Monitoring</dc:title>
  <dc:creator>Steven Lai</dc:creator>
  <cp:lastModifiedBy>Steven Lai</cp:lastModifiedBy>
  <cp:revision>350</cp:revision>
  <dcterms:created xsi:type="dcterms:W3CDTF">2009-02-07T08:30:23Z</dcterms:created>
  <dcterms:modified xsi:type="dcterms:W3CDTF">2009-04-03T05:57:38Z</dcterms:modified>
</cp:coreProperties>
</file>