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57" r:id="rId4"/>
    <p:sldId id="258" r:id="rId5"/>
    <p:sldId id="278" r:id="rId6"/>
    <p:sldId id="287" r:id="rId7"/>
    <p:sldId id="269" r:id="rId8"/>
    <p:sldId id="288" r:id="rId9"/>
    <p:sldId id="259" r:id="rId10"/>
    <p:sldId id="260" r:id="rId11"/>
    <p:sldId id="261" r:id="rId12"/>
    <p:sldId id="262" r:id="rId13"/>
    <p:sldId id="263" r:id="rId14"/>
    <p:sldId id="265" r:id="rId15"/>
    <p:sldId id="266" r:id="rId16"/>
    <p:sldId id="273" r:id="rId17"/>
    <p:sldId id="271" r:id="rId18"/>
    <p:sldId id="274" r:id="rId19"/>
    <p:sldId id="275" r:id="rId20"/>
    <p:sldId id="279" r:id="rId21"/>
    <p:sldId id="281" r:id="rId22"/>
    <p:sldId id="280" r:id="rId23"/>
    <p:sldId id="282" r:id="rId24"/>
    <p:sldId id="276" r:id="rId25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6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B305-134C-4687-8EC5-57AE116489F3}" type="datetimeFigureOut">
              <a:rPr lang="en-US" smtClean="0"/>
              <a:pPr/>
              <a:t>5/18/2009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16F9-A721-47DA-AD2A-973493AEA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B305-134C-4687-8EC5-57AE116489F3}" type="datetimeFigureOut">
              <a:rPr lang="en-US" smtClean="0"/>
              <a:pPr/>
              <a:t>5/18/2009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16F9-A721-47DA-AD2A-973493AEA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B305-134C-4687-8EC5-57AE116489F3}" type="datetimeFigureOut">
              <a:rPr lang="en-US" smtClean="0"/>
              <a:pPr/>
              <a:t>5/18/2009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16F9-A721-47DA-AD2A-973493AEA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B305-134C-4687-8EC5-57AE116489F3}" type="datetimeFigureOut">
              <a:rPr lang="en-US" smtClean="0"/>
              <a:pPr/>
              <a:t>5/18/2009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16F9-A721-47DA-AD2A-973493AEA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B305-134C-4687-8EC5-57AE116489F3}" type="datetimeFigureOut">
              <a:rPr lang="en-US" smtClean="0"/>
              <a:pPr/>
              <a:t>5/18/2009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16F9-A721-47DA-AD2A-973493AEA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B305-134C-4687-8EC5-57AE116489F3}" type="datetimeFigureOut">
              <a:rPr lang="en-US" smtClean="0"/>
              <a:pPr/>
              <a:t>5/18/2009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16F9-A721-47DA-AD2A-973493AEA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B305-134C-4687-8EC5-57AE116489F3}" type="datetimeFigureOut">
              <a:rPr lang="en-US" smtClean="0"/>
              <a:pPr/>
              <a:t>5/18/2009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16F9-A721-47DA-AD2A-973493AEA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B305-134C-4687-8EC5-57AE116489F3}" type="datetimeFigureOut">
              <a:rPr lang="en-US" smtClean="0"/>
              <a:pPr/>
              <a:t>5/18/2009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16F9-A721-47DA-AD2A-973493AEA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B305-134C-4687-8EC5-57AE116489F3}" type="datetimeFigureOut">
              <a:rPr lang="en-US" smtClean="0"/>
              <a:pPr/>
              <a:t>5/18/2009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16F9-A721-47DA-AD2A-973493AEA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B305-134C-4687-8EC5-57AE116489F3}" type="datetimeFigureOut">
              <a:rPr lang="en-US" smtClean="0"/>
              <a:pPr/>
              <a:t>5/18/2009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16F9-A721-47DA-AD2A-973493AEA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B305-134C-4687-8EC5-57AE116489F3}" type="datetimeFigureOut">
              <a:rPr lang="en-US" smtClean="0"/>
              <a:pPr/>
              <a:t>5/18/2009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16F9-A721-47DA-AD2A-973493AEA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FB305-134C-4687-8EC5-57AE116489F3}" type="datetimeFigureOut">
              <a:rPr lang="en-US" smtClean="0"/>
              <a:pPr/>
              <a:t>5/18/2009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916F9-A721-47DA-AD2A-973493AEA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Composite </a:t>
            </a:r>
            <a:r>
              <a:rPr lang="en-US" dirty="0" smtClean="0"/>
              <a:t>Event </a:t>
            </a:r>
            <a:r>
              <a:rPr lang="en-US" dirty="0" smtClean="0"/>
              <a:t>Detection in WSN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Steven Lai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Idea Extended</a:t>
            </a:r>
            <a:endParaRPr lang="en-US" dirty="0"/>
          </a:p>
        </p:txBody>
      </p:sp>
      <p:pic>
        <p:nvPicPr>
          <p:cNvPr id="10241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13465" y="1401762"/>
            <a:ext cx="6317070" cy="492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Model</a:t>
            </a:r>
          </a:p>
          <a:p>
            <a:r>
              <a:rPr lang="en-US" dirty="0" smtClean="0"/>
              <a:t>Event and Subscription Model</a:t>
            </a:r>
          </a:p>
          <a:p>
            <a:r>
              <a:rPr lang="en-US" dirty="0" smtClean="0"/>
              <a:t>Cost Functions</a:t>
            </a:r>
          </a:p>
          <a:p>
            <a:r>
              <a:rPr lang="en-US" dirty="0" smtClean="0"/>
              <a:t>Objective Functions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Sensors are randomly deployed in an area.</a:t>
            </a:r>
          </a:p>
          <a:p>
            <a:r>
              <a:rPr lang="en-US" dirty="0" smtClean="0"/>
              <a:t>One sink</a:t>
            </a:r>
          </a:p>
          <a:p>
            <a:r>
              <a:rPr lang="en-US" dirty="0" smtClean="0"/>
              <a:t>All nodes are </a:t>
            </a:r>
            <a:r>
              <a:rPr lang="en-US" u="sng" dirty="0" smtClean="0"/>
              <a:t>static</a:t>
            </a:r>
          </a:p>
          <a:p>
            <a:r>
              <a:rPr lang="en-US" dirty="0" smtClean="0"/>
              <a:t>Mathematical representation: G=(V, E)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and Subscription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Event: a set of </a:t>
            </a:r>
            <a:r>
              <a:rPr lang="en-US" dirty="0" err="1" smtClean="0"/>
              <a:t>tuples</a:t>
            </a:r>
            <a:r>
              <a:rPr lang="en-US" dirty="0" smtClean="0"/>
              <a:t> containing (type, name, value)</a:t>
            </a:r>
          </a:p>
          <a:p>
            <a:r>
              <a:rPr lang="en-US" dirty="0" smtClean="0"/>
              <a:t>Subscription: constraints on the attributes of the events</a:t>
            </a:r>
          </a:p>
          <a:p>
            <a:r>
              <a:rPr lang="en-US" dirty="0" smtClean="0"/>
              <a:t>Subscription representation:</a:t>
            </a:r>
          </a:p>
          <a:p>
            <a:pPr lvl="1">
              <a:buNone/>
            </a:pPr>
            <a:r>
              <a:rPr lang="en-US" dirty="0" smtClean="0"/>
              <a:t>c</a:t>
            </a:r>
            <a:r>
              <a:rPr lang="en-US" baseline="-25000" dirty="0" smtClean="0"/>
              <a:t>p1</a:t>
            </a:r>
            <a:r>
              <a:rPr lang="en-US" dirty="0" smtClean="0"/>
              <a:t>: f</a:t>
            </a:r>
            <a:r>
              <a:rPr lang="en-US" baseline="-25000" dirty="0" smtClean="0"/>
              <a:t>1</a:t>
            </a:r>
            <a:r>
              <a:rPr lang="en-US" dirty="0" smtClean="0"/>
              <a:t>(e</a:t>
            </a:r>
            <a:r>
              <a:rPr lang="en-US" baseline="-25000" dirty="0" smtClean="0"/>
              <a:t>a1</a:t>
            </a:r>
            <a:r>
              <a:rPr lang="en-US" dirty="0" smtClean="0"/>
              <a:t>, (e</a:t>
            </a:r>
            <a:r>
              <a:rPr lang="en-US" baseline="-25000" dirty="0" smtClean="0"/>
              <a:t>b1</a:t>
            </a:r>
            <a:r>
              <a:rPr lang="en-US" dirty="0" smtClean="0"/>
              <a:t>)) f</a:t>
            </a:r>
            <a:r>
              <a:rPr lang="en-US" baseline="-25000" dirty="0" smtClean="0"/>
              <a:t>2</a:t>
            </a:r>
            <a:r>
              <a:rPr lang="en-US" dirty="0" smtClean="0"/>
              <a:t>(e</a:t>
            </a:r>
            <a:r>
              <a:rPr lang="en-US" baseline="-25000" dirty="0" smtClean="0"/>
              <a:t>a2</a:t>
            </a:r>
            <a:r>
              <a:rPr lang="en-US" dirty="0" smtClean="0"/>
              <a:t>, (e</a:t>
            </a:r>
            <a:r>
              <a:rPr lang="en-US" baseline="-25000" dirty="0" smtClean="0"/>
              <a:t>b2</a:t>
            </a:r>
            <a:r>
              <a:rPr lang="en-US" dirty="0" smtClean="0"/>
              <a:t>)) … f</a:t>
            </a:r>
            <a:r>
              <a:rPr lang="en-US" baseline="-25000" dirty="0" smtClean="0"/>
              <a:t>n</a:t>
            </a:r>
            <a:r>
              <a:rPr lang="en-US" dirty="0" smtClean="0"/>
              <a:t>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an</a:t>
            </a:r>
            <a:r>
              <a:rPr lang="en-US" dirty="0" smtClean="0"/>
              <a:t>, 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bm</a:t>
            </a:r>
            <a:r>
              <a:rPr lang="en-US" dirty="0" smtClean="0"/>
              <a:t>))</a:t>
            </a:r>
          </a:p>
          <a:p>
            <a:pPr lvl="1">
              <a:buNone/>
            </a:pPr>
            <a:r>
              <a:rPr lang="en-US" dirty="0" smtClean="0"/>
              <a:t>c</a:t>
            </a:r>
            <a:r>
              <a:rPr lang="en-US" baseline="-25000" dirty="0" smtClean="0"/>
              <a:t>p2</a:t>
            </a:r>
            <a:r>
              <a:rPr lang="en-US" dirty="0" smtClean="0"/>
              <a:t>: f</a:t>
            </a:r>
            <a:r>
              <a:rPr lang="en-US" baseline="-25000" dirty="0" smtClean="0"/>
              <a:t>1</a:t>
            </a:r>
            <a:r>
              <a:rPr lang="en-US" dirty="0" smtClean="0"/>
              <a:t>(e</a:t>
            </a:r>
            <a:r>
              <a:rPr lang="en-US" baseline="-25000" dirty="0" smtClean="0"/>
              <a:t>a1</a:t>
            </a:r>
            <a:r>
              <a:rPr lang="en-US" dirty="0" smtClean="0"/>
              <a:t>, (e</a:t>
            </a:r>
            <a:r>
              <a:rPr lang="en-US" baseline="-25000" dirty="0" smtClean="0"/>
              <a:t>b1</a:t>
            </a:r>
            <a:r>
              <a:rPr lang="en-US" dirty="0" smtClean="0"/>
              <a:t>)) f</a:t>
            </a:r>
            <a:r>
              <a:rPr lang="en-US" baseline="-25000" dirty="0" smtClean="0"/>
              <a:t>2</a:t>
            </a:r>
            <a:r>
              <a:rPr lang="en-US" dirty="0" smtClean="0"/>
              <a:t>(e</a:t>
            </a:r>
            <a:r>
              <a:rPr lang="en-US" baseline="-25000" dirty="0" smtClean="0"/>
              <a:t>a2</a:t>
            </a:r>
            <a:r>
              <a:rPr lang="en-US" dirty="0" smtClean="0"/>
              <a:t>, (e</a:t>
            </a:r>
            <a:r>
              <a:rPr lang="en-US" baseline="-25000" dirty="0" smtClean="0"/>
              <a:t>b2</a:t>
            </a:r>
            <a:r>
              <a:rPr lang="en-US" dirty="0" smtClean="0"/>
              <a:t>)) … f</a:t>
            </a:r>
            <a:r>
              <a:rPr lang="en-US" baseline="-25000" dirty="0" smtClean="0"/>
              <a:t>n</a:t>
            </a:r>
            <a:r>
              <a:rPr lang="en-US" dirty="0" smtClean="0"/>
              <a:t>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an</a:t>
            </a:r>
            <a:r>
              <a:rPr lang="en-US" dirty="0" smtClean="0"/>
              <a:t>, 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bm</a:t>
            </a:r>
            <a:r>
              <a:rPr lang="en-US" dirty="0" smtClean="0"/>
              <a:t>))</a:t>
            </a:r>
          </a:p>
          <a:p>
            <a:pPr lvl="1">
              <a:buNone/>
            </a:pPr>
            <a:r>
              <a:rPr lang="en-US" dirty="0" smtClean="0"/>
              <a:t>…</a:t>
            </a:r>
          </a:p>
          <a:p>
            <a:pPr lvl="1">
              <a:buNone/>
            </a:pPr>
            <a:r>
              <a:rPr lang="en-US" dirty="0" err="1" smtClean="0"/>
              <a:t>c</a:t>
            </a:r>
            <a:r>
              <a:rPr lang="en-US" baseline="-25000" dirty="0" err="1" smtClean="0"/>
              <a:t>pn</a:t>
            </a:r>
            <a:r>
              <a:rPr lang="en-US" dirty="0" smtClean="0"/>
              <a:t>: f</a:t>
            </a:r>
            <a:r>
              <a:rPr lang="en-US" baseline="-25000" dirty="0" smtClean="0"/>
              <a:t>1</a:t>
            </a:r>
            <a:r>
              <a:rPr lang="en-US" dirty="0" smtClean="0"/>
              <a:t>(e</a:t>
            </a:r>
            <a:r>
              <a:rPr lang="en-US" baseline="-25000" dirty="0" smtClean="0"/>
              <a:t>a1</a:t>
            </a:r>
            <a:r>
              <a:rPr lang="en-US" dirty="0" smtClean="0"/>
              <a:t>, (e</a:t>
            </a:r>
            <a:r>
              <a:rPr lang="en-US" baseline="-25000" dirty="0" smtClean="0"/>
              <a:t>b1</a:t>
            </a:r>
            <a:r>
              <a:rPr lang="en-US" dirty="0" smtClean="0"/>
              <a:t>)) f</a:t>
            </a:r>
            <a:r>
              <a:rPr lang="en-US" baseline="-25000" dirty="0" smtClean="0"/>
              <a:t>2</a:t>
            </a:r>
            <a:r>
              <a:rPr lang="en-US" dirty="0" smtClean="0"/>
              <a:t>(e</a:t>
            </a:r>
            <a:r>
              <a:rPr lang="en-US" baseline="-25000" dirty="0" smtClean="0"/>
              <a:t>a2</a:t>
            </a:r>
            <a:r>
              <a:rPr lang="en-US" dirty="0" smtClean="0"/>
              <a:t>, (e</a:t>
            </a:r>
            <a:r>
              <a:rPr lang="en-US" baseline="-25000" dirty="0" smtClean="0"/>
              <a:t>b2</a:t>
            </a:r>
            <a:r>
              <a:rPr lang="en-US" dirty="0" smtClean="0"/>
              <a:t>)) … f</a:t>
            </a:r>
            <a:r>
              <a:rPr lang="en-US" baseline="-25000" dirty="0" smtClean="0"/>
              <a:t>n</a:t>
            </a:r>
            <a:r>
              <a:rPr lang="en-US" dirty="0" smtClean="0"/>
              <a:t>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an</a:t>
            </a:r>
            <a:r>
              <a:rPr lang="en-US" dirty="0" smtClean="0"/>
              <a:t>, 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bm</a:t>
            </a:r>
            <a:r>
              <a:rPr lang="en-US" dirty="0" smtClean="0"/>
              <a:t>))</a:t>
            </a:r>
          </a:p>
          <a:p>
            <a:r>
              <a:rPr lang="en-US" dirty="0" smtClean="0"/>
              <a:t>Each f</a:t>
            </a:r>
            <a:r>
              <a:rPr lang="en-US" baseline="-25000" dirty="0" smtClean="0"/>
              <a:t>n</a:t>
            </a:r>
            <a:r>
              <a:rPr lang="en-US" dirty="0" smtClean="0"/>
              <a:t> is a function on certain attributes with returning  value of either true or false:</a:t>
            </a:r>
          </a:p>
          <a:p>
            <a:pPr lvl="1">
              <a:buNone/>
            </a:pPr>
            <a:r>
              <a:rPr lang="en-US" dirty="0" smtClean="0"/>
              <a:t>f </a:t>
            </a:r>
            <a:r>
              <a:rPr lang="en-US" baseline="-25000" dirty="0" err="1" smtClean="0"/>
              <a:t>attr</a:t>
            </a:r>
            <a:r>
              <a:rPr lang="en-US" dirty="0" smtClean="0"/>
              <a:t>(e</a:t>
            </a:r>
            <a:r>
              <a:rPr lang="en-US" baseline="-25000" dirty="0" smtClean="0"/>
              <a:t>n</a:t>
            </a:r>
            <a:r>
              <a:rPr lang="en-US" dirty="0" smtClean="0"/>
              <a:t>,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m</a:t>
            </a:r>
            <a:r>
              <a:rPr lang="en-US" dirty="0" smtClean="0"/>
              <a:t>) =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n</a:t>
            </a:r>
            <a:r>
              <a:rPr lang="en-US" dirty="0" err="1" smtClean="0"/>
              <a:t>.attr</a:t>
            </a:r>
            <a:r>
              <a:rPr lang="en-US" dirty="0" smtClean="0"/>
              <a:t> –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m</a:t>
            </a:r>
            <a:r>
              <a:rPr lang="en-US" dirty="0" err="1" smtClean="0"/>
              <a:t>.attr</a:t>
            </a:r>
            <a:r>
              <a:rPr lang="en-US" dirty="0" smtClean="0"/>
              <a:t> op c</a:t>
            </a:r>
          </a:p>
          <a:p>
            <a:pPr lvl="1">
              <a:buNone/>
            </a:pPr>
            <a:r>
              <a:rPr lang="en-US" dirty="0" err="1" smtClean="0"/>
              <a:t>f</a:t>
            </a:r>
            <a:r>
              <a:rPr lang="en-US" baseline="-25000" dirty="0" err="1" smtClean="0"/>
              <a:t>attr</a:t>
            </a:r>
            <a:r>
              <a:rPr lang="en-US" dirty="0" smtClean="0"/>
              <a:t>(e</a:t>
            </a:r>
            <a:r>
              <a:rPr lang="en-US" baseline="-25000" dirty="0" smtClean="0"/>
              <a:t>n</a:t>
            </a:r>
            <a:r>
              <a:rPr lang="en-US" dirty="0" smtClean="0"/>
              <a:t>) =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n</a:t>
            </a:r>
            <a:r>
              <a:rPr lang="en-US" dirty="0" err="1" smtClean="0"/>
              <a:t>.attr</a:t>
            </a:r>
            <a:r>
              <a:rPr lang="en-US" dirty="0" smtClean="0"/>
              <a:t> op 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and Subscription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Primitive Event:</a:t>
            </a:r>
          </a:p>
          <a:p>
            <a:pPr lvl="1">
              <a:buNone/>
            </a:pPr>
            <a:r>
              <a:rPr lang="en-US" dirty="0" smtClean="0"/>
              <a:t> e</a:t>
            </a:r>
            <a:r>
              <a:rPr lang="en-US" baseline="-25000" dirty="0" smtClean="0"/>
              <a:t>n</a:t>
            </a:r>
            <a:r>
              <a:rPr lang="en-US" dirty="0" smtClean="0"/>
              <a:t>: f</a:t>
            </a:r>
            <a:r>
              <a:rPr lang="en-US" baseline="-25000" dirty="0" smtClean="0"/>
              <a:t>1</a:t>
            </a:r>
            <a:r>
              <a:rPr lang="en-US" dirty="0" smtClean="0"/>
              <a:t>(e</a:t>
            </a:r>
            <a:r>
              <a:rPr lang="en-US" baseline="-25000" dirty="0" smtClean="0"/>
              <a:t>n</a:t>
            </a:r>
            <a:r>
              <a:rPr lang="en-US" dirty="0" smtClean="0"/>
              <a:t>) f</a:t>
            </a:r>
            <a:r>
              <a:rPr lang="en-US" baseline="-25000" dirty="0" smtClean="0"/>
              <a:t>2</a:t>
            </a:r>
            <a:r>
              <a:rPr lang="en-US" dirty="0" smtClean="0"/>
              <a:t>(e</a:t>
            </a:r>
            <a:r>
              <a:rPr lang="en-US" baseline="-25000" dirty="0" smtClean="0"/>
              <a:t>n</a:t>
            </a:r>
            <a:r>
              <a:rPr lang="en-US" dirty="0" smtClean="0"/>
              <a:t>) … f</a:t>
            </a:r>
            <a:r>
              <a:rPr lang="en-US" baseline="-25000" dirty="0" smtClean="0"/>
              <a:t>m</a:t>
            </a:r>
            <a:r>
              <a:rPr lang="en-US" dirty="0" smtClean="0"/>
              <a:t>(e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Composite Event:</a:t>
            </a:r>
          </a:p>
          <a:p>
            <a:pPr lvl="1">
              <a:buNone/>
            </a:pPr>
            <a:r>
              <a:rPr lang="en-US" dirty="0" smtClean="0"/>
              <a:t>We can find a row in all the event filters such that in this row ‘</a:t>
            </a:r>
            <a:r>
              <a:rPr lang="en-US" dirty="0" err="1" smtClean="0"/>
              <a:t>e</a:t>
            </a:r>
            <a:r>
              <a:rPr lang="en-US" baseline="-25000" dirty="0" err="1" smtClean="0"/>
              <a:t>c</a:t>
            </a:r>
            <a:r>
              <a:rPr lang="en-US" dirty="0" smtClean="0"/>
              <a:t>: f</a:t>
            </a:r>
            <a:r>
              <a:rPr lang="en-US" baseline="-25000" dirty="0" smtClean="0"/>
              <a:t>1</a:t>
            </a:r>
            <a:r>
              <a:rPr lang="en-US" dirty="0" smtClean="0"/>
              <a:t>(e</a:t>
            </a:r>
            <a:r>
              <a:rPr lang="en-US" baseline="-25000" dirty="0" smtClean="0"/>
              <a:t>1</a:t>
            </a:r>
            <a:r>
              <a:rPr lang="en-US" dirty="0" smtClean="0"/>
              <a:t>, e</a:t>
            </a:r>
            <a:r>
              <a:rPr lang="en-US" baseline="-25000" dirty="0" smtClean="0"/>
              <a:t>2</a:t>
            </a:r>
            <a:r>
              <a:rPr lang="en-US" dirty="0" smtClean="0"/>
              <a:t>) f</a:t>
            </a:r>
            <a:r>
              <a:rPr lang="en-US" baseline="-25000" dirty="0" smtClean="0"/>
              <a:t>2</a:t>
            </a:r>
            <a:r>
              <a:rPr lang="en-US" dirty="0" smtClean="0"/>
              <a:t>(e</a:t>
            </a:r>
            <a:r>
              <a:rPr lang="en-US" baseline="-25000" dirty="0" smtClean="0"/>
              <a:t>3</a:t>
            </a:r>
            <a:r>
              <a:rPr lang="en-US" dirty="0" smtClean="0"/>
              <a:t>, e</a:t>
            </a:r>
            <a:r>
              <a:rPr lang="en-US" baseline="-25000" dirty="0" smtClean="0"/>
              <a:t>4</a:t>
            </a:r>
            <a:r>
              <a:rPr lang="en-US" dirty="0" smtClean="0"/>
              <a:t>) … f</a:t>
            </a:r>
            <a:r>
              <a:rPr lang="en-US" baseline="-25000" dirty="0" smtClean="0"/>
              <a:t>n</a:t>
            </a:r>
            <a:r>
              <a:rPr lang="en-US" dirty="0" smtClean="0"/>
              <a:t>(e</a:t>
            </a:r>
            <a:r>
              <a:rPr lang="en-US" baseline="-25000" dirty="0" smtClean="0"/>
              <a:t>m-1</a:t>
            </a:r>
            <a:r>
              <a:rPr lang="en-US" dirty="0" smtClean="0"/>
              <a:t>,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m</a:t>
            </a:r>
            <a:r>
              <a:rPr lang="en-US" dirty="0" smtClean="0"/>
              <a:t>)’ where there exists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c</a:t>
            </a:r>
            <a:r>
              <a:rPr lang="en-US" dirty="0" smtClean="0"/>
              <a:t>!=e</a:t>
            </a:r>
            <a:r>
              <a:rPr lang="en-US" baseline="-25000" dirty="0" smtClean="0"/>
              <a:t>n</a:t>
            </a:r>
            <a:r>
              <a:rPr lang="en-US" dirty="0" smtClean="0"/>
              <a:t> (e</a:t>
            </a:r>
            <a:r>
              <a:rPr lang="en-US" baseline="-25000" dirty="0" smtClean="0"/>
              <a:t>n</a:t>
            </a:r>
            <a:r>
              <a:rPr lang="en-US" dirty="0" smtClean="0"/>
              <a:t> ∈ { e</a:t>
            </a:r>
            <a:r>
              <a:rPr lang="en-US" baseline="-25000" dirty="0" smtClean="0"/>
              <a:t>1</a:t>
            </a:r>
            <a:r>
              <a:rPr lang="en-US" dirty="0" smtClean="0"/>
              <a:t>, e</a:t>
            </a:r>
            <a:r>
              <a:rPr lang="en-US" baseline="-25000" dirty="0" smtClean="0"/>
              <a:t>2 </a:t>
            </a:r>
            <a:r>
              <a:rPr lang="en-US" dirty="0" smtClean="0"/>
              <a:t>…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m</a:t>
            </a:r>
            <a:r>
              <a:rPr lang="en-US" dirty="0" smtClean="0"/>
              <a:t>})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Cost for monitoring events:</a:t>
            </a:r>
          </a:p>
          <a:p>
            <a:pPr lvl="1"/>
            <a:r>
              <a:rPr lang="en-US" dirty="0" smtClean="0"/>
              <a:t>No. of nodes participated (the area of the event based on our network model)</a:t>
            </a:r>
          </a:p>
          <a:p>
            <a:pPr lvl="1"/>
            <a:r>
              <a:rPr lang="en-US" dirty="0" smtClean="0"/>
              <a:t>The rate of the event</a:t>
            </a:r>
          </a:p>
          <a:p>
            <a:pPr lvl="1"/>
            <a:r>
              <a:rPr lang="en-US" dirty="0" smtClean="0"/>
              <a:t>c=e*r</a:t>
            </a:r>
          </a:p>
          <a:p>
            <a:r>
              <a:rPr lang="en-US" dirty="0" smtClean="0"/>
              <a:t>Cost for delivering the event detection result:</a:t>
            </a:r>
          </a:p>
          <a:p>
            <a:pPr lvl="1"/>
            <a:r>
              <a:rPr lang="en-US" dirty="0" smtClean="0"/>
              <a:t>Probability of the event that happens / not happens</a:t>
            </a:r>
          </a:p>
          <a:p>
            <a:pPr lvl="1"/>
            <a:r>
              <a:rPr lang="en-US" dirty="0" smtClean="0"/>
              <a:t>The length of the delivery path</a:t>
            </a:r>
          </a:p>
          <a:p>
            <a:pPr lvl="1"/>
            <a:r>
              <a:rPr lang="en-US" dirty="0" smtClean="0"/>
              <a:t>c=p*d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Formulation (Event Cancellation)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Given:</a:t>
            </a:r>
          </a:p>
          <a:p>
            <a:pPr lvl="1"/>
            <a:r>
              <a:rPr lang="en-US" dirty="0" smtClean="0"/>
              <a:t>Events being monitored: E={e</a:t>
            </a:r>
            <a:r>
              <a:rPr lang="en-US" baseline="-25000" dirty="0" smtClean="0"/>
              <a:t>1</a:t>
            </a:r>
            <a:r>
              <a:rPr lang="en-US" dirty="0" smtClean="0"/>
              <a:t>, e</a:t>
            </a:r>
            <a:r>
              <a:rPr lang="en-US" baseline="-25000" dirty="0" smtClean="0"/>
              <a:t>2</a:t>
            </a:r>
            <a:r>
              <a:rPr lang="en-US" dirty="0" smtClean="0"/>
              <a:t>, … e</a:t>
            </a:r>
            <a:r>
              <a:rPr lang="en-US" baseline="-25000" dirty="0" smtClean="0"/>
              <a:t>n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Rate of E: R={r</a:t>
            </a:r>
            <a:r>
              <a:rPr lang="en-US" baseline="-25000" dirty="0" smtClean="0"/>
              <a:t>1</a:t>
            </a:r>
            <a:r>
              <a:rPr lang="en-US" dirty="0" smtClean="0"/>
              <a:t>, r</a:t>
            </a:r>
            <a:r>
              <a:rPr lang="en-US" baseline="-25000" dirty="0" smtClean="0"/>
              <a:t>2</a:t>
            </a:r>
            <a:r>
              <a:rPr lang="en-US" dirty="0" smtClean="0"/>
              <a:t>, …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n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Events to be cancelled: E’={e’</a:t>
            </a:r>
            <a:r>
              <a:rPr lang="en-US" baseline="-25000" dirty="0" smtClean="0"/>
              <a:t>1</a:t>
            </a:r>
            <a:r>
              <a:rPr lang="en-US" dirty="0" smtClean="0"/>
              <a:t>, e’</a:t>
            </a:r>
            <a:r>
              <a:rPr lang="en-US" baseline="-25000" dirty="0" smtClean="0"/>
              <a:t>2</a:t>
            </a:r>
            <a:r>
              <a:rPr lang="en-US" dirty="0" smtClean="0"/>
              <a:t>, … </a:t>
            </a:r>
            <a:r>
              <a:rPr lang="en-US" dirty="0" err="1" smtClean="0"/>
              <a:t>e’</a:t>
            </a:r>
            <a:r>
              <a:rPr lang="en-US" baseline="-25000" dirty="0" err="1" smtClean="0"/>
              <a:t>m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Rate of E’: R’={r</a:t>
            </a:r>
            <a:r>
              <a:rPr lang="en-US" baseline="-25000" dirty="0" smtClean="0"/>
              <a:t>1</a:t>
            </a:r>
            <a:r>
              <a:rPr lang="en-US" dirty="0" smtClean="0"/>
              <a:t>’, r</a:t>
            </a:r>
            <a:r>
              <a:rPr lang="en-US" baseline="-25000" dirty="0" smtClean="0"/>
              <a:t>2</a:t>
            </a:r>
            <a:r>
              <a:rPr lang="en-US" dirty="0" smtClean="0"/>
              <a:t>’, …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m</a:t>
            </a:r>
            <a:r>
              <a:rPr lang="en-US" dirty="0" smtClean="0"/>
              <a:t>’}</a:t>
            </a:r>
          </a:p>
          <a:p>
            <a:pPr lvl="1"/>
            <a:r>
              <a:rPr lang="en-US" dirty="0" smtClean="0"/>
              <a:t>A set of edges: D={d</a:t>
            </a:r>
            <a:r>
              <a:rPr lang="en-US" baseline="-25000" dirty="0" smtClean="0"/>
              <a:t>1</a:t>
            </a:r>
            <a:r>
              <a:rPr lang="en-US" dirty="0" smtClean="0"/>
              <a:t>, d</a:t>
            </a:r>
            <a:r>
              <a:rPr lang="en-US" baseline="-25000" dirty="0" smtClean="0"/>
              <a:t>2</a:t>
            </a:r>
            <a:r>
              <a:rPr lang="en-US" dirty="0" smtClean="0"/>
              <a:t>, …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k</a:t>
            </a:r>
            <a:r>
              <a:rPr lang="en-US" dirty="0" smtClean="0"/>
              <a:t>}. Each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k</a:t>
            </a:r>
            <a:r>
              <a:rPr lang="en-US" dirty="0" smtClean="0"/>
              <a:t> connects e</a:t>
            </a:r>
            <a:r>
              <a:rPr lang="en-US" baseline="-25000" dirty="0" smtClean="0"/>
              <a:t>n</a:t>
            </a:r>
            <a:r>
              <a:rPr lang="en-US" dirty="0" smtClean="0"/>
              <a:t> and </a:t>
            </a:r>
            <a:r>
              <a:rPr lang="en-US" dirty="0" err="1" smtClean="0"/>
              <a:t>e’</a:t>
            </a:r>
            <a:r>
              <a:rPr lang="en-US" baseline="-25000" dirty="0" err="1" smtClean="0"/>
              <a:t>m</a:t>
            </a:r>
            <a:endParaRPr lang="en-US" baseline="-250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Formulation (Event Cancellation)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60774" y="2011363"/>
            <a:ext cx="5422452" cy="370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Formulation (Event Cancellation)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 functions:</a:t>
            </a:r>
          </a:p>
          <a:p>
            <a:pPr lvl="1"/>
            <a:r>
              <a:rPr lang="en-US" dirty="0" smtClean="0"/>
              <a:t>Each event e</a:t>
            </a:r>
            <a:r>
              <a:rPr lang="en-US" baseline="-25000" dirty="0" smtClean="0"/>
              <a:t>n</a:t>
            </a:r>
            <a:r>
              <a:rPr lang="en-US" dirty="0" smtClean="0"/>
              <a:t> has a cost: e</a:t>
            </a:r>
            <a:r>
              <a:rPr lang="en-US" baseline="-25000" dirty="0" smtClean="0"/>
              <a:t>n</a:t>
            </a:r>
            <a:r>
              <a:rPr lang="en-US" dirty="0" smtClean="0"/>
              <a:t>*</a:t>
            </a:r>
            <a:r>
              <a:rPr lang="en-US" dirty="0" err="1" smtClean="0"/>
              <a:t>r</a:t>
            </a:r>
            <a:r>
              <a:rPr lang="en-US" baseline="-25000" dirty="0" err="1" smtClean="0"/>
              <a:t>n</a:t>
            </a:r>
            <a:endParaRPr lang="en-US" baseline="-25000" dirty="0" smtClean="0"/>
          </a:p>
          <a:p>
            <a:pPr lvl="1"/>
            <a:r>
              <a:rPr lang="en-US" dirty="0" smtClean="0"/>
              <a:t>Each event e</a:t>
            </a:r>
            <a:r>
              <a:rPr lang="en-US" baseline="-25000" dirty="0" smtClean="0"/>
              <a:t>n</a:t>
            </a:r>
            <a:r>
              <a:rPr lang="en-US" dirty="0" smtClean="0"/>
              <a:t>’ has a cost: e</a:t>
            </a:r>
            <a:r>
              <a:rPr lang="en-US" baseline="-25000" dirty="0" smtClean="0"/>
              <a:t>n</a:t>
            </a:r>
            <a:r>
              <a:rPr lang="en-US" dirty="0" smtClean="0"/>
              <a:t>’*</a:t>
            </a:r>
            <a:r>
              <a:rPr lang="en-US" dirty="0" err="1" smtClean="0"/>
              <a:t>r</a:t>
            </a:r>
            <a:r>
              <a:rPr lang="en-US" baseline="-25000" dirty="0" err="1" smtClean="0"/>
              <a:t>n</a:t>
            </a:r>
            <a:r>
              <a:rPr lang="en-US" dirty="0" smtClean="0"/>
              <a:t>’</a:t>
            </a:r>
            <a:endParaRPr lang="en-US" baseline="-25000" dirty="0" smtClean="0"/>
          </a:p>
          <a:p>
            <a:pPr lvl="1"/>
            <a:r>
              <a:rPr lang="en-US" dirty="0" smtClean="0"/>
              <a:t>Each edge d</a:t>
            </a:r>
            <a:r>
              <a:rPr lang="en-US" baseline="-25000" dirty="0" smtClean="0"/>
              <a:t>m</a:t>
            </a:r>
            <a:r>
              <a:rPr lang="en-US" dirty="0" smtClean="0"/>
              <a:t> has a cost: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n</a:t>
            </a:r>
            <a:r>
              <a:rPr lang="en-US" dirty="0" smtClean="0"/>
              <a:t>*</a:t>
            </a:r>
            <a:r>
              <a:rPr lang="en-US" dirty="0" err="1" smtClean="0"/>
              <a:t>e</a:t>
            </a:r>
            <a:r>
              <a:rPr lang="en-US" baseline="-25000" dirty="0" err="1" smtClean="0"/>
              <a:t>n</a:t>
            </a:r>
            <a:r>
              <a:rPr lang="en-US" dirty="0" err="1" smtClean="0"/>
              <a:t>.r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n</a:t>
            </a:r>
            <a:r>
              <a:rPr lang="en-US" dirty="0" smtClean="0"/>
              <a:t> is selected and it connects to </a:t>
            </a:r>
            <a:r>
              <a:rPr lang="en-US" dirty="0" err="1" smtClean="0"/>
              <a:t>e’</a:t>
            </a:r>
            <a:r>
              <a:rPr lang="en-US" baseline="-25000" dirty="0" err="1" smtClean="0"/>
              <a:t>m</a:t>
            </a:r>
            <a:r>
              <a:rPr lang="en-US" dirty="0" smtClean="0"/>
              <a:t>, cost of </a:t>
            </a:r>
            <a:r>
              <a:rPr lang="en-US" dirty="0" err="1" smtClean="0"/>
              <a:t>e’</a:t>
            </a:r>
            <a:r>
              <a:rPr lang="en-US" baseline="-25000" dirty="0" err="1" smtClean="0"/>
              <a:t>m</a:t>
            </a:r>
            <a:r>
              <a:rPr lang="en-US" dirty="0" smtClean="0"/>
              <a:t> is 0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Formulation (Event Cancellation)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Objective:</a:t>
            </a:r>
          </a:p>
          <a:p>
            <a:pPr lvl="1"/>
            <a:r>
              <a:rPr lang="en-US" dirty="0" smtClean="0"/>
              <a:t>Find: D’ ⊂ D</a:t>
            </a:r>
          </a:p>
          <a:p>
            <a:pPr lvl="1"/>
            <a:r>
              <a:rPr lang="en-US" dirty="0" smtClean="0"/>
              <a:t>Minimize: C=∑((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n</a:t>
            </a:r>
            <a:r>
              <a:rPr lang="en-US" dirty="0" err="1" smtClean="0"/>
              <a:t>+e</a:t>
            </a:r>
            <a:r>
              <a:rPr lang="en-US" baseline="-25000" dirty="0" err="1" smtClean="0"/>
              <a:t>n</a:t>
            </a:r>
            <a:r>
              <a:rPr lang="en-US" dirty="0" err="1" smtClean="0"/>
              <a:t>.p</a:t>
            </a:r>
            <a:r>
              <a:rPr lang="en-US" dirty="0" smtClean="0"/>
              <a:t>*</a:t>
            </a:r>
            <a:r>
              <a:rPr lang="en-US" dirty="0" err="1" smtClean="0"/>
              <a:t>d</a:t>
            </a:r>
            <a:r>
              <a:rPr lang="en-US" baseline="-25000" dirty="0" err="1" smtClean="0"/>
              <a:t>n</a:t>
            </a:r>
            <a:r>
              <a:rPr lang="en-US" dirty="0" smtClean="0"/>
              <a:t>)*</a:t>
            </a:r>
            <a:r>
              <a:rPr lang="en-US" dirty="0" err="1" smtClean="0"/>
              <a:t>e</a:t>
            </a:r>
            <a:r>
              <a:rPr lang="en-US" baseline="-25000" dirty="0" err="1" smtClean="0"/>
              <a:t>n</a:t>
            </a:r>
            <a:r>
              <a:rPr lang="en-US" dirty="0" err="1" smtClean="0"/>
              <a:t>.r+e’</a:t>
            </a:r>
            <a:r>
              <a:rPr lang="en-US" baseline="-25000" dirty="0" err="1" smtClean="0"/>
              <a:t>m</a:t>
            </a:r>
            <a:r>
              <a:rPr lang="en-US" dirty="0" smtClean="0"/>
              <a:t>*</a:t>
            </a:r>
            <a:r>
              <a:rPr lang="en-US" dirty="0" err="1" smtClean="0"/>
              <a:t>e’</a:t>
            </a:r>
            <a:r>
              <a:rPr lang="en-US" baseline="-25000" dirty="0" err="1" smtClean="0"/>
              <a:t>m</a:t>
            </a:r>
            <a:r>
              <a:rPr lang="en-US" dirty="0" err="1" smtClean="0"/>
              <a:t>.r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WSNs are closely integrated with physical world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Most of the WSN applications are event-oriented: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Event monitoring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Event detection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Event notification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Existing works on middleware for WSN are not suitable for such kind of application model.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Composite event-based pub/sub middleware seems to be more suitable</a:t>
            </a:r>
            <a:r>
              <a:rPr lang="en-US" sz="28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My previous work on composite event detection is based on static events and we can extend that work to dynamic events as well.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Formulation (Event Triggering)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Given:</a:t>
            </a:r>
          </a:p>
          <a:p>
            <a:pPr lvl="1"/>
            <a:r>
              <a:rPr lang="en-US" dirty="0" smtClean="0"/>
              <a:t>Events being monitored: E={e</a:t>
            </a:r>
            <a:r>
              <a:rPr lang="en-US" baseline="-25000" dirty="0" smtClean="0"/>
              <a:t>1</a:t>
            </a:r>
            <a:r>
              <a:rPr lang="en-US" dirty="0" smtClean="0"/>
              <a:t>, e</a:t>
            </a:r>
            <a:r>
              <a:rPr lang="en-US" baseline="-25000" dirty="0" smtClean="0"/>
              <a:t>2</a:t>
            </a:r>
            <a:r>
              <a:rPr lang="en-US" dirty="0" smtClean="0"/>
              <a:t>, … e</a:t>
            </a:r>
            <a:r>
              <a:rPr lang="en-US" baseline="-25000" dirty="0" smtClean="0"/>
              <a:t>n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Rate of E: R={r</a:t>
            </a:r>
            <a:r>
              <a:rPr lang="en-US" baseline="-25000" dirty="0" smtClean="0"/>
              <a:t>1</a:t>
            </a:r>
            <a:r>
              <a:rPr lang="en-US" dirty="0" smtClean="0"/>
              <a:t>, r</a:t>
            </a:r>
            <a:r>
              <a:rPr lang="en-US" baseline="-25000" dirty="0" smtClean="0"/>
              <a:t>2</a:t>
            </a:r>
            <a:r>
              <a:rPr lang="en-US" dirty="0" smtClean="0"/>
              <a:t>, …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n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Events to be triggered: E’={e’</a:t>
            </a:r>
            <a:r>
              <a:rPr lang="en-US" baseline="-25000" dirty="0" smtClean="0"/>
              <a:t>1</a:t>
            </a:r>
            <a:r>
              <a:rPr lang="en-US" dirty="0" smtClean="0"/>
              <a:t>, e’</a:t>
            </a:r>
            <a:r>
              <a:rPr lang="en-US" baseline="-25000" dirty="0" smtClean="0"/>
              <a:t>2</a:t>
            </a:r>
            <a:r>
              <a:rPr lang="en-US" dirty="0" smtClean="0"/>
              <a:t>, … </a:t>
            </a:r>
            <a:r>
              <a:rPr lang="en-US" dirty="0" err="1" smtClean="0"/>
              <a:t>e’</a:t>
            </a:r>
            <a:r>
              <a:rPr lang="en-US" baseline="-25000" dirty="0" err="1" smtClean="0"/>
              <a:t>m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Rate of E’: R’={r</a:t>
            </a:r>
            <a:r>
              <a:rPr lang="en-US" baseline="-25000" dirty="0" smtClean="0"/>
              <a:t>1</a:t>
            </a:r>
            <a:r>
              <a:rPr lang="en-US" dirty="0" smtClean="0"/>
              <a:t>’, r</a:t>
            </a:r>
            <a:r>
              <a:rPr lang="en-US" baseline="-25000" dirty="0" smtClean="0"/>
              <a:t>2</a:t>
            </a:r>
            <a:r>
              <a:rPr lang="en-US" dirty="0" smtClean="0"/>
              <a:t>’, …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m</a:t>
            </a:r>
            <a:r>
              <a:rPr lang="en-US" dirty="0" smtClean="0"/>
              <a:t>’}</a:t>
            </a:r>
          </a:p>
          <a:p>
            <a:pPr lvl="1"/>
            <a:r>
              <a:rPr lang="en-US" dirty="0" smtClean="0"/>
              <a:t>A set of edges: D={d</a:t>
            </a:r>
            <a:r>
              <a:rPr lang="en-US" baseline="-25000" dirty="0" smtClean="0"/>
              <a:t>1</a:t>
            </a:r>
            <a:r>
              <a:rPr lang="en-US" dirty="0" smtClean="0"/>
              <a:t>, d</a:t>
            </a:r>
            <a:r>
              <a:rPr lang="en-US" baseline="-25000" dirty="0" smtClean="0"/>
              <a:t>2</a:t>
            </a:r>
            <a:r>
              <a:rPr lang="en-US" dirty="0" smtClean="0"/>
              <a:t>, …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k</a:t>
            </a:r>
            <a:r>
              <a:rPr lang="en-US" dirty="0" smtClean="0"/>
              <a:t>}. Each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k</a:t>
            </a:r>
            <a:r>
              <a:rPr lang="en-US" dirty="0" smtClean="0"/>
              <a:t> connects e</a:t>
            </a:r>
            <a:r>
              <a:rPr lang="en-US" baseline="-25000" dirty="0" smtClean="0"/>
              <a:t>n</a:t>
            </a:r>
            <a:r>
              <a:rPr lang="en-US" dirty="0" smtClean="0"/>
              <a:t> and </a:t>
            </a:r>
            <a:r>
              <a:rPr lang="en-US" dirty="0" err="1" smtClean="0"/>
              <a:t>e’</a:t>
            </a:r>
            <a:r>
              <a:rPr lang="en-US" baseline="-25000" dirty="0" err="1" smtClean="0"/>
              <a:t>m</a:t>
            </a:r>
            <a:endParaRPr lang="en-US" baseline="-250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Formulation (Event Triggering)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60774" y="2011363"/>
            <a:ext cx="5422452" cy="370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Formulation (Event Triggering)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 functions:</a:t>
            </a:r>
          </a:p>
          <a:p>
            <a:pPr lvl="1"/>
            <a:r>
              <a:rPr lang="en-US" dirty="0" smtClean="0"/>
              <a:t>Each event e</a:t>
            </a:r>
            <a:r>
              <a:rPr lang="en-US" baseline="-25000" dirty="0" smtClean="0"/>
              <a:t>n</a:t>
            </a:r>
            <a:r>
              <a:rPr lang="en-US" dirty="0" smtClean="0"/>
              <a:t> has a cost: e</a:t>
            </a:r>
            <a:r>
              <a:rPr lang="en-US" baseline="-25000" dirty="0" smtClean="0"/>
              <a:t>n</a:t>
            </a:r>
            <a:r>
              <a:rPr lang="en-US" dirty="0" smtClean="0"/>
              <a:t>*</a:t>
            </a:r>
            <a:r>
              <a:rPr lang="en-US" dirty="0" err="1" smtClean="0"/>
              <a:t>r</a:t>
            </a:r>
            <a:r>
              <a:rPr lang="en-US" baseline="-25000" dirty="0" err="1" smtClean="0"/>
              <a:t>n</a:t>
            </a:r>
            <a:endParaRPr lang="en-US" baseline="-25000" dirty="0" smtClean="0"/>
          </a:p>
          <a:p>
            <a:pPr lvl="1"/>
            <a:r>
              <a:rPr lang="en-US" dirty="0" smtClean="0"/>
              <a:t>Each event e</a:t>
            </a:r>
            <a:r>
              <a:rPr lang="en-US" baseline="-25000" dirty="0" smtClean="0"/>
              <a:t>n</a:t>
            </a:r>
            <a:r>
              <a:rPr lang="en-US" dirty="0" smtClean="0"/>
              <a:t>’ has a cost: e</a:t>
            </a:r>
            <a:r>
              <a:rPr lang="en-US" baseline="-25000" dirty="0" smtClean="0"/>
              <a:t>n</a:t>
            </a:r>
            <a:r>
              <a:rPr lang="en-US" dirty="0" smtClean="0"/>
              <a:t>’*</a:t>
            </a:r>
            <a:r>
              <a:rPr lang="en-US" dirty="0" err="1" smtClean="0"/>
              <a:t>r</a:t>
            </a:r>
            <a:r>
              <a:rPr lang="en-US" baseline="-25000" dirty="0" err="1" smtClean="0"/>
              <a:t>n</a:t>
            </a:r>
            <a:r>
              <a:rPr lang="en-US" dirty="0" smtClean="0"/>
              <a:t>’</a:t>
            </a:r>
            <a:endParaRPr lang="en-US" baseline="-25000" dirty="0" smtClean="0"/>
          </a:p>
          <a:p>
            <a:pPr lvl="1"/>
            <a:r>
              <a:rPr lang="en-US" dirty="0" smtClean="0"/>
              <a:t>Each edge d</a:t>
            </a:r>
            <a:r>
              <a:rPr lang="en-US" baseline="-25000" dirty="0" smtClean="0"/>
              <a:t>m</a:t>
            </a:r>
            <a:r>
              <a:rPr lang="en-US" dirty="0" smtClean="0"/>
              <a:t> has a cost: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n</a:t>
            </a:r>
            <a:r>
              <a:rPr lang="en-US" dirty="0" smtClean="0"/>
              <a:t>*</a:t>
            </a:r>
            <a:r>
              <a:rPr lang="en-US" dirty="0" err="1" smtClean="0"/>
              <a:t>e</a:t>
            </a:r>
            <a:r>
              <a:rPr lang="en-US" baseline="-25000" dirty="0" err="1" smtClean="0"/>
              <a:t>n</a:t>
            </a:r>
            <a:r>
              <a:rPr lang="en-US" dirty="0" err="1" smtClean="0"/>
              <a:t>.r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n</a:t>
            </a:r>
            <a:r>
              <a:rPr lang="en-US" dirty="0" smtClean="0"/>
              <a:t> is selected and it connects to </a:t>
            </a:r>
            <a:r>
              <a:rPr lang="en-US" dirty="0" err="1" smtClean="0"/>
              <a:t>e’</a:t>
            </a:r>
            <a:r>
              <a:rPr lang="en-US" baseline="-25000" dirty="0" err="1" smtClean="0"/>
              <a:t>m</a:t>
            </a:r>
            <a:r>
              <a:rPr lang="en-US" dirty="0" smtClean="0"/>
              <a:t>, cost of </a:t>
            </a:r>
            <a:r>
              <a:rPr lang="en-US" dirty="0" err="1" smtClean="0"/>
              <a:t>e’</a:t>
            </a:r>
            <a:r>
              <a:rPr lang="en-US" baseline="-25000" dirty="0" err="1" smtClean="0"/>
              <a:t>m</a:t>
            </a:r>
            <a:r>
              <a:rPr lang="en-US" dirty="0" smtClean="0"/>
              <a:t> is </a:t>
            </a:r>
            <a:r>
              <a:rPr lang="en-US" dirty="0" err="1" smtClean="0"/>
              <a:t>e’</a:t>
            </a:r>
            <a:r>
              <a:rPr lang="en-US" baseline="-25000" dirty="0" err="1" smtClean="0"/>
              <a:t>m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Formulation (Event Triggering)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Objective:</a:t>
            </a:r>
          </a:p>
          <a:p>
            <a:pPr lvl="1"/>
            <a:r>
              <a:rPr lang="en-US" dirty="0" smtClean="0"/>
              <a:t>Find: D’ ⊂ D</a:t>
            </a:r>
          </a:p>
          <a:p>
            <a:pPr lvl="1"/>
            <a:r>
              <a:rPr lang="en-US" dirty="0" smtClean="0"/>
              <a:t>Minimize: C=∑((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n</a:t>
            </a:r>
            <a:r>
              <a:rPr lang="en-US" dirty="0" err="1" smtClean="0"/>
              <a:t>+e</a:t>
            </a:r>
            <a:r>
              <a:rPr lang="en-US" baseline="-25000" dirty="0" err="1" smtClean="0"/>
              <a:t>n</a:t>
            </a:r>
            <a:r>
              <a:rPr lang="en-US" dirty="0" err="1" smtClean="0"/>
              <a:t>.p</a:t>
            </a:r>
            <a:r>
              <a:rPr lang="en-US" dirty="0" smtClean="0"/>
              <a:t>*</a:t>
            </a:r>
            <a:r>
              <a:rPr lang="en-US" dirty="0" err="1" smtClean="0"/>
              <a:t>d</a:t>
            </a:r>
            <a:r>
              <a:rPr lang="en-US" baseline="-25000" dirty="0" err="1" smtClean="0"/>
              <a:t>n</a:t>
            </a:r>
            <a:r>
              <a:rPr lang="en-US" dirty="0" smtClean="0"/>
              <a:t>)*</a:t>
            </a:r>
            <a:r>
              <a:rPr lang="en-US" dirty="0" err="1" smtClean="0"/>
              <a:t>e</a:t>
            </a:r>
            <a:r>
              <a:rPr lang="en-US" baseline="-25000" dirty="0" err="1" smtClean="0"/>
              <a:t>n</a:t>
            </a:r>
            <a:r>
              <a:rPr lang="en-US" dirty="0" err="1" smtClean="0"/>
              <a:t>.r+e’</a:t>
            </a:r>
            <a:r>
              <a:rPr lang="en-US" baseline="-25000" dirty="0" err="1" smtClean="0"/>
              <a:t>m</a:t>
            </a:r>
            <a:r>
              <a:rPr lang="en-US" dirty="0" smtClean="0"/>
              <a:t>*</a:t>
            </a:r>
            <a:r>
              <a:rPr lang="en-US" dirty="0" err="1" smtClean="0"/>
              <a:t>e’</a:t>
            </a:r>
            <a:r>
              <a:rPr lang="en-US" baseline="-25000" dirty="0" err="1" smtClean="0"/>
              <a:t>m</a:t>
            </a:r>
            <a:r>
              <a:rPr lang="en-US" dirty="0" err="1" smtClean="0"/>
              <a:t>.r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 distributed heuristic solution</a:t>
            </a:r>
          </a:p>
          <a:p>
            <a:r>
              <a:rPr lang="en-US" dirty="0" smtClean="0"/>
              <a:t>Analyze the heuristic solution. Determine the lower-bound</a:t>
            </a:r>
          </a:p>
          <a:p>
            <a:r>
              <a:rPr lang="en-US" dirty="0" smtClean="0"/>
              <a:t>Simulation to verify the analysis.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Events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64934"/>
            <a:ext cx="8229600" cy="3396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en-US" dirty="0" smtClean="0"/>
              <a:t>ynamic </a:t>
            </a:r>
            <a:r>
              <a:rPr lang="en-US" dirty="0" smtClean="0"/>
              <a:t>Events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399" y="1903574"/>
            <a:ext cx="5029202" cy="3919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 smtClean="0"/>
              <a:t>D</a:t>
            </a:r>
            <a:r>
              <a:rPr lang="en-US" dirty="0" smtClean="0"/>
              <a:t>ynamic </a:t>
            </a:r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Event {</a:t>
            </a:r>
          </a:p>
          <a:p>
            <a:pPr>
              <a:buNone/>
            </a:pPr>
            <a:r>
              <a:rPr lang="en-US" sz="2000" dirty="0" smtClean="0"/>
              <a:t>} on {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LightEvent</a:t>
            </a:r>
            <a:r>
              <a:rPr lang="en-US" sz="2000" dirty="0" smtClean="0"/>
              <a:t> e1, </a:t>
            </a:r>
            <a:r>
              <a:rPr lang="en-US" sz="2000" dirty="0" err="1" smtClean="0"/>
              <a:t>SoundEvent</a:t>
            </a:r>
            <a:r>
              <a:rPr lang="en-US" sz="2000" dirty="0" smtClean="0"/>
              <a:t> e2;</a:t>
            </a:r>
          </a:p>
          <a:p>
            <a:pPr>
              <a:buNone/>
            </a:pPr>
            <a:r>
              <a:rPr lang="en-US" sz="2000" dirty="0" smtClean="0"/>
              <a:t>} where {</a:t>
            </a:r>
          </a:p>
          <a:p>
            <a:pPr>
              <a:buNone/>
            </a:pPr>
            <a:r>
              <a:rPr lang="en-US" sz="4000" dirty="0" smtClean="0"/>
              <a:t>	e1.x==3 and e1.y==4 and</a:t>
            </a:r>
          </a:p>
          <a:p>
            <a:pPr>
              <a:buNone/>
            </a:pPr>
            <a:r>
              <a:rPr lang="en-US" sz="4000" dirty="0" smtClean="0"/>
              <a:t>	e2.x-e1.x&lt;2 and e2.y-e1.y&lt;3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in Detecting Dynamic Events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 triggering / cancellation</a:t>
            </a:r>
          </a:p>
          <a:p>
            <a:r>
              <a:rPr lang="en-US" dirty="0" smtClean="0"/>
              <a:t>Event detector selection</a:t>
            </a:r>
          </a:p>
          <a:p>
            <a:r>
              <a:rPr lang="en-US" dirty="0" smtClean="0"/>
              <a:t>Wake-up scheduling</a:t>
            </a:r>
          </a:p>
          <a:p>
            <a:r>
              <a:rPr lang="en-US" dirty="0" smtClean="0"/>
              <a:t>Energy balance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Event Monitoring – Triggering and Cancellation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2590800"/>
            <a:ext cx="3280070" cy="2849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2590800"/>
            <a:ext cx="3327578" cy="2890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</a:t>
            </a:r>
            <a:r>
              <a:rPr lang="en-US" smtClean="0"/>
              <a:t>Detector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Idea</a:t>
            </a:r>
            <a:endParaRPr lang="en-US" dirty="0"/>
          </a:p>
        </p:txBody>
      </p:sp>
      <p:pic>
        <p:nvPicPr>
          <p:cNvPr id="11265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9027" y="1554162"/>
            <a:ext cx="5925946" cy="461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4236</TotalTime>
  <Words>748</Words>
  <Application>Microsoft Office PowerPoint</Application>
  <PresentationFormat>On-screen Show (4:3)</PresentationFormat>
  <Paragraphs>105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Composite Event Detection in WSN</vt:lpstr>
      <vt:lpstr>Motivation</vt:lpstr>
      <vt:lpstr>Static Events</vt:lpstr>
      <vt:lpstr>Dynamic Events</vt:lpstr>
      <vt:lpstr>Example of Dynamic Events</vt:lpstr>
      <vt:lpstr>Issues in Detecting Dynamic Events </vt:lpstr>
      <vt:lpstr>Event Monitoring – Triggering and Cancellation</vt:lpstr>
      <vt:lpstr>Event Detector Selection</vt:lpstr>
      <vt:lpstr>The Basic Idea</vt:lpstr>
      <vt:lpstr>The Basic Idea Extended</vt:lpstr>
      <vt:lpstr>System Model</vt:lpstr>
      <vt:lpstr>Network Model</vt:lpstr>
      <vt:lpstr>Event and Subscription Model</vt:lpstr>
      <vt:lpstr>Event and Subscription Model</vt:lpstr>
      <vt:lpstr>Cost Functions</vt:lpstr>
      <vt:lpstr>Problem Formulation (Event Cancellation)</vt:lpstr>
      <vt:lpstr>Problem Formulation (Event Cancellation)</vt:lpstr>
      <vt:lpstr>Problem Formulation (Event Cancellation)</vt:lpstr>
      <vt:lpstr>Problem Formulation (Event Cancellation)</vt:lpstr>
      <vt:lpstr>Problem Formulation (Event Triggering)</vt:lpstr>
      <vt:lpstr>Problem Formulation (Event Triggering)</vt:lpstr>
      <vt:lpstr>Problem Formulation (Event Triggering)</vt:lpstr>
      <vt:lpstr>Problem Formulation (Event Triggering)</vt:lpstr>
      <vt:lpstr>Next Step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Composite Event Detection</dc:title>
  <dc:creator>Steven Lai</dc:creator>
  <cp:lastModifiedBy>WSN</cp:lastModifiedBy>
  <cp:revision>441</cp:revision>
  <dcterms:created xsi:type="dcterms:W3CDTF">2009-02-02T09:47:31Z</dcterms:created>
  <dcterms:modified xsi:type="dcterms:W3CDTF">2009-05-18T08:18:23Z</dcterms:modified>
</cp:coreProperties>
</file>