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sldIdLst>
    <p:sldId id="256" r:id="rId10"/>
    <p:sldId id="274" r:id="rId11"/>
    <p:sldId id="300" r:id="rId12"/>
    <p:sldId id="278" r:id="rId13"/>
    <p:sldId id="276" r:id="rId14"/>
    <p:sldId id="281" r:id="rId15"/>
    <p:sldId id="277" r:id="rId16"/>
    <p:sldId id="311" r:id="rId17"/>
    <p:sldId id="310" r:id="rId18"/>
    <p:sldId id="280" r:id="rId19"/>
    <p:sldId id="257" r:id="rId20"/>
    <p:sldId id="282" r:id="rId21"/>
    <p:sldId id="284" r:id="rId22"/>
    <p:sldId id="262" r:id="rId23"/>
    <p:sldId id="301" r:id="rId24"/>
    <p:sldId id="258" r:id="rId25"/>
    <p:sldId id="260" r:id="rId26"/>
    <p:sldId id="303" r:id="rId27"/>
    <p:sldId id="297" r:id="rId28"/>
    <p:sldId id="298" r:id="rId29"/>
    <p:sldId id="313" r:id="rId30"/>
    <p:sldId id="299" r:id="rId31"/>
    <p:sldId id="302" r:id="rId32"/>
    <p:sldId id="304" r:id="rId33"/>
    <p:sldId id="305" r:id="rId34"/>
    <p:sldId id="306" r:id="rId35"/>
    <p:sldId id="309" r:id="rId36"/>
    <p:sldId id="312" r:id="rId37"/>
    <p:sldId id="292" r:id="rId38"/>
    <p:sldId id="293" r:id="rId39"/>
    <p:sldId id="295" r:id="rId40"/>
    <p:sldId id="294" r:id="rId41"/>
    <p:sldId id="308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26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6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67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5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4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707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2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6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087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4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8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1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3091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21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9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0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4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744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74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89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8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37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4022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0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4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2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0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8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84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77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20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2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76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6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42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8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1FF3-FD53-4C84-A60F-F6AF1C9C7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086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24FD-2D32-4906-ABD8-A60824FCD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970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1F10-05DE-44A0-B992-DDA5AE6A5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88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FECB-5E6E-4E08-873A-ACD831DE6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28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6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A5C8-EF44-4E06-A27D-2D5A56C01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769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82EE6-7442-4108-AE69-E8841F009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45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AC716-BE5E-45B3-A76F-61F711A0C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999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66C1D-6063-4040-BB08-43334AA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64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FF3B-3AAB-4962-816B-E37079EC9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550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1FDE-7B96-41A0-AC54-BCBF72B82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129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D060-484F-4C91-8279-B03D5DD1B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035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3B8A7-0352-48E7-BDF5-9FB30E851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D557B-813D-4FA6-8D7C-DFC92A565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53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71941-F660-490A-AA4F-7726AB6B0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36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1E35D-92F5-4C5F-8642-8B6510F14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31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C98F7-6068-46A9-BDCC-0A5B053BA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6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CC7-7A8A-47EB-84C8-E58657484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96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DB820-EDB8-4E0B-8863-035B34FF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16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3E4B-533E-45AE-808D-58DCE52B8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6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07AE2-28BC-48AD-85AF-CB1309D0F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7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9F574-27FF-4EB1-A5AE-6D1A92A58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90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D5CA1-9F74-4C3F-9854-979353610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91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6653-B77F-4B34-B302-2C26CAEC1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36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C284-8045-4C67-A8AD-C94A53B3B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37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4AA0A-0EE3-4B24-8E44-CCA623553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18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7F8D7-D587-4CF5-971F-B8A8D831A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92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40D15-8286-4DF4-BEA9-AD5BDFB47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6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F835-3E41-4A46-9A60-0E7C58E5A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218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845F-D12F-4CE6-A160-C3472AFC5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A9D6-965F-4A10-9BCA-0305E85C3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0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AFA7-B882-4FA1-8F5C-C11D6F965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08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665AB-62F2-45E3-AE46-8F7B96E5F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78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20BEF-D3B3-4A8A-A363-BAEDC2B5D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45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6151-EBAB-472E-BC32-9A214D996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73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9024-3F09-4562-8470-C29FAEA86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2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CC3E0-3345-457D-941A-9A474399D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09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B3B8C-5F56-48D0-8516-8789F439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75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2F735-3158-4D03-832F-A2D5AF43B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1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51BE-DAB9-4FBB-B96D-C0C54F0C7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01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BF387-AFFB-4AB1-827D-B9F963A6A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47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A5ED-8BA1-4971-A243-7955B2BC8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57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EDC3C-5E96-4BC5-85F9-49A13E26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25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C7ED-AD23-4CE6-85E3-0834AF1A0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04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EE3B-C306-49FA-A032-444CE57FB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99E5C5BD-31C3-4199-804D-53B4908F373A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276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n-ea"/>
                <a:cs typeface="+mn-cs"/>
              </a:defRPr>
            </a:lvl1pPr>
          </a:lstStyle>
          <a:p>
            <a:fld id="{19841723-64CA-4051-B474-7BEAAD04104B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ahoma" charset="0"/>
                <a:ea typeface="+mn-ea"/>
                <a:cs typeface="+mn-cs"/>
              </a:defRPr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722C64A6-6C63-4588-9E9C-269EDA1BF40F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2970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8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12BAED92-DBE0-448B-8E51-782432225165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4" name="Rectangle 9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10D8F66C-0033-43EE-BC23-C385811B5F9D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174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B94BE2D4-FA5C-42EC-8320-DA2734B994C9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27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Rectangle 71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9C83ADE8-4B3A-4FFA-9AF3-618BB254EE0E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38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455613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2613" y="6253163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3388" y="6243638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81CF678-00B9-4A5B-BF6B-2BDF03F7E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FA528AB4-C59D-4BED-B6C9-D7E936245814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48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AE23CD9-3A86-4404-B815-7660E7AD2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3BBCD8F3-2DA9-47C9-9BCC-53B57FCD4B9E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58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C4B40F1-E7DB-4EAB-98CA-C092A4D59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  <a:cs typeface="+mn-cs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  <a:fld id="{46B7BD2D-6B18-4D1D-8718-FD7AB84C84EB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  <a:cs typeface="+mn-cs"/>
              </a:rPr>
              <a:t> </a:t>
            </a:r>
          </a:p>
        </p:txBody>
      </p:sp>
      <p:pic>
        <p:nvPicPr>
          <p:cNvPr id="3687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宋体" charset="-122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438E39-8469-43F2-A6EA-ADFCC44C4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PSWare: A High Performance Publish / Subscribe Middleware for WSN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</a:t>
            </a:r>
            <a:r>
              <a:rPr lang="en-US" dirty="0" smtClean="0"/>
              <a:t>for WSN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VM-based: each device as a virtual machine</a:t>
            </a:r>
          </a:p>
          <a:p>
            <a:pPr lvl="1"/>
            <a:r>
              <a:rPr lang="en-US" dirty="0" smtClean="0"/>
              <a:t>Mate</a:t>
            </a:r>
          </a:p>
          <a:p>
            <a:r>
              <a:rPr lang="en-US" dirty="0" smtClean="0"/>
              <a:t>Query-based: the entire network as a database</a:t>
            </a:r>
          </a:p>
          <a:p>
            <a:pPr lvl="1"/>
            <a:r>
              <a:rPr lang="en-US" dirty="0" err="1" smtClean="0"/>
              <a:t>TinyDB</a:t>
            </a:r>
            <a:r>
              <a:rPr lang="en-US" dirty="0" smtClean="0"/>
              <a:t>, Cougar</a:t>
            </a:r>
          </a:p>
          <a:p>
            <a:r>
              <a:rPr lang="en-US" dirty="0" smtClean="0"/>
              <a:t>Neighborhood-based: each sensor can contact its neighbors with simple APIs</a:t>
            </a:r>
          </a:p>
          <a:p>
            <a:pPr lvl="1"/>
            <a:r>
              <a:rPr lang="en-US" dirty="0" smtClean="0"/>
              <a:t>Hood</a:t>
            </a:r>
          </a:p>
          <a:p>
            <a:r>
              <a:rPr lang="en-US" dirty="0" err="1" smtClean="0"/>
              <a:t>PSWare</a:t>
            </a:r>
            <a:r>
              <a:rPr lang="en-US" dirty="0" smtClean="0"/>
              <a:t> takes a hybrid approach:</a:t>
            </a:r>
          </a:p>
          <a:p>
            <a:pPr lvl="1"/>
            <a:r>
              <a:rPr lang="en-US" dirty="0" smtClean="0"/>
              <a:t>High level: pub / sub with composite event</a:t>
            </a:r>
          </a:p>
          <a:p>
            <a:pPr lvl="1"/>
            <a:r>
              <a:rPr lang="en-US" dirty="0" smtClean="0"/>
              <a:t>Low level: VM-based approach that allows domain specific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6806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4177"/>
            <a:ext cx="794766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51038"/>
            <a:ext cx="5260975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23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Existing pub/sub systems: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Topic-based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Content-based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Type-based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Why type-based?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Composite events are easily defined by types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Types allow distributed event </a:t>
            </a:r>
            <a:r>
              <a:rPr lang="en-US" altLang="zh-CN" dirty="0" smtClean="0">
                <a:latin typeface="Times New Roman" pitchFamily="18" charset="0"/>
              </a:rPr>
              <a:t>detection</a:t>
            </a: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276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62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Definition Language (EDL)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Inspired by works from active database</a:t>
            </a:r>
          </a:p>
          <a:p>
            <a:r>
              <a:rPr lang="en-US" dirty="0" smtClean="0"/>
              <a:t>An EDL example:</a:t>
            </a:r>
          </a:p>
          <a:p>
            <a:pPr lvl="1">
              <a:buNone/>
            </a:pPr>
            <a:r>
              <a:rPr lang="en-US" dirty="0" smtClean="0"/>
              <a:t>Event Comp 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(e1.x + e2.x) / 2;</a:t>
            </a:r>
          </a:p>
          <a:p>
            <a:pPr lvl="1">
              <a:buNone/>
            </a:pPr>
            <a:r>
              <a:rPr lang="en-US" dirty="0" smtClean="0"/>
              <a:t>} on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SimpleEvent</a:t>
            </a:r>
            <a:r>
              <a:rPr lang="en-US" dirty="0" smtClean="0"/>
              <a:t> e1, e2;</a:t>
            </a:r>
          </a:p>
          <a:p>
            <a:pPr lvl="1">
              <a:buNone/>
            </a:pPr>
            <a:r>
              <a:rPr lang="en-US" dirty="0" smtClean="0"/>
              <a:t>} where 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e1.time&lt;e2.time and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e1.x-e2.x==1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Events may be represented by directed acyclic graph (DAG)</a:t>
            </a:r>
          </a:p>
          <a:p>
            <a:r>
              <a:rPr lang="en-US" dirty="0" smtClean="0"/>
              <a:t>DAG can be constructed by examining the syntax tree.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Compiler structure: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375709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524000"/>
            <a:ext cx="411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sz="3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Compiler logical flow: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4759"/>
            <a:ext cx="43639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5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Detection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914525"/>
            <a:ext cx="68008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Instruction: the basic atomic operation</a:t>
            </a:r>
          </a:p>
          <a:p>
            <a:r>
              <a:rPr lang="en-US" dirty="0" smtClean="0"/>
              <a:t>Filter: the codes for evaluating each event type</a:t>
            </a:r>
          </a:p>
          <a:p>
            <a:r>
              <a:rPr lang="en-US" dirty="0" smtClean="0"/>
              <a:t>Why instruction-based: customization can be easily achieved by implementing the corresponding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Composite Event Detection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Basic idea of 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Detection -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</a:t>
            </a:r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Event types</a:t>
            </a:r>
          </a:p>
          <a:p>
            <a:pPr lvl="1"/>
            <a:r>
              <a:rPr lang="en-US" dirty="0" smtClean="0"/>
              <a:t>Event relations</a:t>
            </a:r>
          </a:p>
          <a:p>
            <a:pPr lvl="1"/>
            <a:r>
              <a:rPr lang="en-US" dirty="0" smtClean="0"/>
              <a:t>Primitive / composite event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Message cost is used</a:t>
            </a:r>
          </a:p>
          <a:p>
            <a:pPr lvl="1"/>
            <a:r>
              <a:rPr lang="en-US" dirty="0" smtClean="0"/>
              <a:t>For each event type, cost is denoted as: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80" y="1782656"/>
            <a:ext cx="1155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325015" y="2819399"/>
            <a:ext cx="1346200" cy="236537"/>
            <a:chOff x="2256" y="1440"/>
            <a:chExt cx="848" cy="14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440"/>
              <a:ext cx="276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440"/>
              <a:ext cx="56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15" y="3657600"/>
            <a:ext cx="13843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33826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67400"/>
            <a:ext cx="5730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3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Composite event detection problem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9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Detection - 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 network</a:t>
            </a:r>
          </a:p>
          <a:p>
            <a:pPr lvl="1"/>
            <a:r>
              <a:rPr lang="en-US" dirty="0" smtClean="0"/>
              <a:t>Subscriptions consisting of event types and event relations</a:t>
            </a:r>
          </a:p>
          <a:p>
            <a:pPr lvl="1"/>
            <a:r>
              <a:rPr lang="en-US" dirty="0" smtClean="0"/>
              <a:t>Cost function</a:t>
            </a:r>
          </a:p>
          <a:p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For each event type, when an event of this type happens, find a subset of nodes which will be involved in detecting the event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Minimize total energy consumption</a:t>
            </a:r>
          </a:p>
          <a:p>
            <a:r>
              <a:rPr lang="en-US" dirty="0" smtClean="0"/>
              <a:t>The problem can be reduced to Steiner Tree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5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7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Ideas of 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Select some nodes in the network as event fusion points (FP).</a:t>
            </a:r>
          </a:p>
          <a:p>
            <a:r>
              <a:rPr lang="en-US" dirty="0"/>
              <a:t>When events are detected, sensors will first randomly forward them to certain FP.</a:t>
            </a:r>
          </a:p>
          <a:p>
            <a:r>
              <a:rPr lang="en-US" dirty="0"/>
              <a:t>Upon detection of composite events, the FP will send ‘feedback’ to event sources.</a:t>
            </a:r>
          </a:p>
          <a:p>
            <a:r>
              <a:rPr lang="en-US" dirty="0"/>
              <a:t>By comparison, the sensor nodes can know which FP to forward the event, when the events happen again.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How often should the nodes re-select FP for a certain event type.</a:t>
            </a:r>
          </a:p>
          <a:p>
            <a:pPr lvl="1"/>
            <a:r>
              <a:rPr lang="en-US" dirty="0"/>
              <a:t>How many FPs should be selected?</a:t>
            </a:r>
          </a:p>
        </p:txBody>
      </p:sp>
    </p:spTree>
    <p:extLst>
      <p:ext uri="{BB962C8B-B14F-4D97-AF65-F5344CB8AC3E}">
        <p14:creationId xmlns:p14="http://schemas.microsoft.com/office/powerpoint/2010/main" val="335594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Fusion Point Reselection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distance as approximation to measure hope count and message cost.</a:t>
            </a:r>
          </a:p>
          <a:p>
            <a:r>
              <a:rPr lang="en-US" dirty="0" smtClean="0"/>
              <a:t>For a composite event, its sub-events’ locations </a:t>
            </a:r>
            <a:r>
              <a:rPr lang="en-US" dirty="0" smtClean="0"/>
              <a:t>satisfy </a:t>
            </a:r>
            <a:r>
              <a:rPr lang="en-US" dirty="0" smtClean="0"/>
              <a:t>an exponential distribution.</a:t>
            </a:r>
          </a:p>
          <a:p>
            <a:r>
              <a:rPr lang="en-US" dirty="0" smtClean="0"/>
              <a:t>Two costs:</a:t>
            </a:r>
          </a:p>
          <a:p>
            <a:pPr lvl="1"/>
            <a:r>
              <a:rPr lang="en-US" dirty="0" smtClean="0"/>
              <a:t>cost1: cost if the nodes stick with the old FP</a:t>
            </a:r>
          </a:p>
          <a:p>
            <a:pPr lvl="1"/>
            <a:r>
              <a:rPr lang="en-US" dirty="0" smtClean="0"/>
              <a:t>cost2: cost if the nodes choose a new FP.</a:t>
            </a:r>
          </a:p>
          <a:p>
            <a:r>
              <a:rPr lang="en-US" dirty="0" smtClean="0"/>
              <a:t>Objective: minimize reselection probability while keeping cost1 &gt; cost2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2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Fusion Point Reselection Probability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752600"/>
            <a:ext cx="63373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38425"/>
            <a:ext cx="4572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406900"/>
            <a:ext cx="4987925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3397250"/>
            <a:ext cx="350837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50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Fusion Point 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 idea: trade-off between event detection cost and overhead</a:t>
            </a:r>
          </a:p>
          <a:p>
            <a:r>
              <a:rPr lang="en-US" dirty="0" smtClean="0"/>
              <a:t>Overhead:</a:t>
            </a:r>
          </a:p>
          <a:p>
            <a:pPr lvl="1"/>
            <a:r>
              <a:rPr lang="en-US" dirty="0" smtClean="0"/>
              <a:t>Cost of forwarding</a:t>
            </a:r>
          </a:p>
          <a:p>
            <a:pPr lvl="1"/>
            <a:r>
              <a:rPr lang="en-US" dirty="0" smtClean="0"/>
              <a:t>Cost of feedback</a:t>
            </a:r>
          </a:p>
          <a:p>
            <a:pPr lvl="1"/>
            <a:r>
              <a:rPr lang="en-US" dirty="0" smtClean="0"/>
              <a:t>Cost of keeping track of the fusion points </a:t>
            </a:r>
          </a:p>
          <a:p>
            <a:r>
              <a:rPr lang="en-US" dirty="0" smtClean="0"/>
              <a:t>Other constraints</a:t>
            </a:r>
          </a:p>
          <a:p>
            <a:pPr lvl="1"/>
            <a:r>
              <a:rPr lang="en-US" dirty="0" smtClean="0"/>
              <a:t>Memory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3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Fusion Point Selection Problem (cont.)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4835525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74838"/>
            <a:ext cx="1901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2238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5638"/>
            <a:ext cx="2743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35538"/>
            <a:ext cx="39941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8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PSWare</a:t>
            </a:r>
            <a:r>
              <a:rPr lang="en-US" dirty="0" smtClean="0"/>
              <a:t> for WSN applications deployed in the real world</a:t>
            </a:r>
          </a:p>
          <a:p>
            <a:pPr lvl="1"/>
            <a:r>
              <a:rPr lang="en-US" dirty="0" smtClean="0"/>
              <a:t>Intelligent transportation system (ITS)</a:t>
            </a:r>
          </a:p>
          <a:p>
            <a:pPr lvl="1"/>
            <a:r>
              <a:rPr lang="en-US" dirty="0" smtClean="0"/>
              <a:t>Indoor environment monitoring and alarm</a:t>
            </a:r>
          </a:p>
          <a:p>
            <a:pPr lvl="1"/>
            <a:r>
              <a:rPr lang="en-US" dirty="0" smtClean="0"/>
              <a:t>Structural health monitoring (SHM)</a:t>
            </a:r>
          </a:p>
          <a:p>
            <a:r>
              <a:rPr lang="en-US" dirty="0" smtClean="0"/>
              <a:t>Advantage of using </a:t>
            </a:r>
            <a:r>
              <a:rPr lang="en-US" dirty="0" err="1" smtClean="0"/>
              <a:t>PSWare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Fewer lines of code </a:t>
            </a:r>
          </a:p>
          <a:p>
            <a:pPr lvl="1"/>
            <a:r>
              <a:rPr lang="en-US" dirty="0" smtClean="0"/>
              <a:t>Fast deployment (through pub / sub paradigm)</a:t>
            </a:r>
          </a:p>
          <a:p>
            <a:r>
              <a:rPr lang="en-US" dirty="0" smtClean="0"/>
              <a:t>Extra research issues:</a:t>
            </a:r>
          </a:p>
          <a:p>
            <a:pPr lvl="1"/>
            <a:r>
              <a:rPr lang="en-US" dirty="0" smtClean="0"/>
              <a:t>Clustering in SHM</a:t>
            </a:r>
          </a:p>
        </p:txBody>
      </p:sp>
    </p:spTree>
    <p:extLst>
      <p:ext uri="{BB962C8B-B14F-4D97-AF65-F5344CB8AC3E}">
        <p14:creationId xmlns:p14="http://schemas.microsoft.com/office/powerpoint/2010/main" val="304930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SHM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event detection (mode shape):</a:t>
            </a:r>
          </a:p>
          <a:p>
            <a:pPr lvl="1"/>
            <a:r>
              <a:rPr lang="en-US" dirty="0" smtClean="0"/>
              <a:t>The network can be divided into clusters to collect data in a distributed fashion</a:t>
            </a:r>
          </a:p>
          <a:p>
            <a:pPr lvl="1"/>
            <a:r>
              <a:rPr lang="en-US" dirty="0" smtClean="0"/>
              <a:t>Clusters have requirements on size</a:t>
            </a:r>
          </a:p>
          <a:p>
            <a:pPr lvl="1"/>
            <a:r>
              <a:rPr lang="en-US" dirty="0" smtClean="0"/>
              <a:t>Data from the neighboring clusters should be assembled first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5553076" cy="6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1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Composite events</a:t>
            </a:r>
          </a:p>
          <a:p>
            <a:pPr lvl="1"/>
            <a:r>
              <a:rPr lang="en-US" dirty="0" smtClean="0"/>
              <a:t>Publish / subscribe (pub/sub)</a:t>
            </a:r>
          </a:p>
          <a:p>
            <a:pPr lvl="1"/>
            <a:r>
              <a:rPr lang="en-US" dirty="0" smtClean="0"/>
              <a:t>WSN-based middleware</a:t>
            </a:r>
          </a:p>
        </p:txBody>
      </p:sp>
    </p:spTree>
    <p:extLst>
      <p:ext uri="{BB962C8B-B14F-4D97-AF65-F5344CB8AC3E}">
        <p14:creationId xmlns:p14="http://schemas.microsoft.com/office/powerpoint/2010/main" val="354957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 sensor network: </a:t>
            </a:r>
            <a:r>
              <a:rPr lang="en-US" i="1" dirty="0" smtClean="0"/>
              <a:t>G = (V, E)</a:t>
            </a:r>
          </a:p>
          <a:p>
            <a:r>
              <a:rPr lang="en-US" dirty="0" smtClean="0"/>
              <a:t>Find:</a:t>
            </a:r>
          </a:p>
          <a:p>
            <a:pPr lvl="1"/>
            <a:r>
              <a:rPr lang="en-US" dirty="0" smtClean="0"/>
              <a:t>Clusters that include all nodes in the network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Minimize energy consumption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Clusters must be connected</a:t>
            </a:r>
          </a:p>
          <a:p>
            <a:pPr lvl="1"/>
            <a:r>
              <a:rPr lang="en-US" dirty="0" smtClean="0"/>
              <a:t>There must be at least </a:t>
            </a:r>
            <a:r>
              <a:rPr lang="en-US" i="1" dirty="0" smtClean="0"/>
              <a:t>p</a:t>
            </a:r>
            <a:r>
              <a:rPr lang="en-US" dirty="0" smtClean="0"/>
              <a:t> nodes in each cluster</a:t>
            </a:r>
          </a:p>
          <a:p>
            <a:r>
              <a:rPr lang="en-US" dirty="0" smtClean="0"/>
              <a:t>NP-complete: can be reduced to set cover problem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65976"/>
            <a:ext cx="1981200" cy="38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the sink</a:t>
            </a:r>
          </a:p>
          <a:p>
            <a:r>
              <a:rPr lang="en-US" dirty="0" smtClean="0"/>
              <a:t>Each node keeps track of its clustered &amp; </a:t>
            </a:r>
            <a:r>
              <a:rPr lang="en-US" dirty="0" err="1" smtClean="0"/>
              <a:t>unclustered</a:t>
            </a:r>
            <a:r>
              <a:rPr lang="en-US" dirty="0" smtClean="0"/>
              <a:t> neighbors</a:t>
            </a:r>
          </a:p>
          <a:p>
            <a:r>
              <a:rPr lang="en-US" dirty="0" smtClean="0"/>
              <a:t>Those nodes with fewer number of </a:t>
            </a:r>
            <a:r>
              <a:rPr lang="en-US" dirty="0" err="1" smtClean="0"/>
              <a:t>unclustered</a:t>
            </a:r>
            <a:r>
              <a:rPr lang="en-US" dirty="0" smtClean="0"/>
              <a:t> neighbors will first be given a chance to form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799"/>
          </a:xfrm>
        </p:spPr>
        <p:txBody>
          <a:bodyPr/>
          <a:lstStyle/>
          <a:p>
            <a:r>
              <a:rPr lang="en-US" dirty="0" smtClean="0"/>
              <a:t>Indoor </a:t>
            </a:r>
            <a:r>
              <a:rPr lang="en-US" dirty="0" err="1" smtClean="0"/>
              <a:t>testbed</a:t>
            </a:r>
            <a:r>
              <a:rPr lang="en-US" dirty="0" smtClean="0"/>
              <a:t> setup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90" y="2007996"/>
            <a:ext cx="5843570" cy="19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2732" y="4141597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sz="3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Results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4601534" cy="209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46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Outdoor deployment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91" y="2209800"/>
            <a:ext cx="5223574" cy="20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60" y="4343400"/>
            <a:ext cx="4790036" cy="21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495801"/>
            <a:ext cx="8229600" cy="609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3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79107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PSWare</a:t>
            </a:r>
            <a:r>
              <a:rPr lang="en-US" dirty="0" smtClean="0"/>
              <a:t> can serve as a tool for developing WSN applications</a:t>
            </a:r>
          </a:p>
          <a:p>
            <a:pPr lvl="1"/>
            <a:r>
              <a:rPr lang="en-US" dirty="0" smtClean="0"/>
              <a:t>Provide high level event abstraction</a:t>
            </a:r>
          </a:p>
          <a:p>
            <a:pPr lvl="1"/>
            <a:r>
              <a:rPr lang="en-US" dirty="0" smtClean="0"/>
              <a:t>Allow low level customization for domain specific event processing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Event delivery and cross layer optimization</a:t>
            </a:r>
          </a:p>
          <a:p>
            <a:pPr lvl="1"/>
            <a:r>
              <a:rPr lang="en-US" smtClean="0"/>
              <a:t>Event 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0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itchFamily="18" charset="0"/>
              </a:rPr>
              <a:t>Intelligent Transportation System (ITS)</a:t>
            </a:r>
          </a:p>
          <a:p>
            <a:endParaRPr lang="en-US" altLang="zh-CN" sz="2800" dirty="0">
              <a:latin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Structural Health Monitoring (SHM)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612900" y="2209800"/>
            <a:ext cx="5092700" cy="1438275"/>
            <a:chOff x="768" y="1248"/>
            <a:chExt cx="4280" cy="1590"/>
          </a:xfrm>
        </p:grpSpPr>
        <p:pic>
          <p:nvPicPr>
            <p:cNvPr id="5" name="Picture 3" descr="E:\whj\sensys09-new\resources\road_side\DSCN416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48"/>
              <a:ext cx="212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E:\whj\sensys09-new\resources\road_side\DSCN418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248"/>
              <a:ext cx="212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4800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19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WSN applications are event-based:</a:t>
            </a:r>
          </a:p>
          <a:p>
            <a:pPr lvl="1"/>
            <a:r>
              <a:rPr lang="en-US" dirty="0" smtClean="0"/>
              <a:t>Applications: ITS, SHM, etc.</a:t>
            </a:r>
          </a:p>
          <a:p>
            <a:pPr lvl="1"/>
            <a:r>
              <a:rPr lang="en-US" dirty="0" smtClean="0"/>
              <a:t>Composite events are needed</a:t>
            </a:r>
          </a:p>
          <a:p>
            <a:pPr lvl="1"/>
            <a:r>
              <a:rPr lang="en-US" dirty="0" smtClean="0"/>
              <a:t>Some event-related operations (event subscription, event detection) are common</a:t>
            </a:r>
          </a:p>
          <a:p>
            <a:r>
              <a:rPr lang="en-US" dirty="0" smtClean="0"/>
              <a:t>Middleware approach</a:t>
            </a:r>
          </a:p>
          <a:p>
            <a:pPr lvl="1"/>
            <a:r>
              <a:rPr lang="en-US" dirty="0" smtClean="0"/>
              <a:t>Provide high level abstractions to the application developers</a:t>
            </a:r>
          </a:p>
          <a:p>
            <a:pPr lvl="1"/>
            <a:r>
              <a:rPr lang="en-US" dirty="0" smtClean="0"/>
              <a:t>Implement high performance event processing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– Composite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may be composed of sub-events</a:t>
            </a:r>
          </a:p>
          <a:p>
            <a:r>
              <a:rPr lang="en-US" dirty="0" smtClean="0"/>
              <a:t>Sub-events may be distributed in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Challenge in WSN</a:t>
            </a:r>
          </a:p>
          <a:p>
            <a:pPr lvl="1"/>
            <a:r>
              <a:rPr lang="en-US" dirty="0" smtClean="0"/>
              <a:t>Resources constraints</a:t>
            </a:r>
          </a:p>
          <a:p>
            <a:pPr lvl="1"/>
            <a:r>
              <a:rPr lang="en-US" dirty="0" smtClean="0"/>
              <a:t>Network dynamics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82974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10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</a:t>
            </a:r>
            <a:r>
              <a:rPr lang="en-US" dirty="0" smtClean="0"/>
              <a:t>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pub / sub paradigm</a:t>
            </a:r>
          </a:p>
          <a:p>
            <a:pPr lvl="1"/>
            <a:r>
              <a:rPr lang="en-US" dirty="0" smtClean="0"/>
              <a:t>Suitable for event processing</a:t>
            </a:r>
          </a:p>
          <a:p>
            <a:pPr lvl="1"/>
            <a:r>
              <a:rPr lang="en-US" dirty="0" smtClean="0"/>
              <a:t>Decoupling</a:t>
            </a:r>
          </a:p>
          <a:p>
            <a:pPr lvl="1"/>
            <a:r>
              <a:rPr lang="en-US" dirty="0" smtClean="0"/>
              <a:t>Event-related operations: event definition, detection and delivery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3372"/>
            <a:ext cx="5791200" cy="38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51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abstraction</a:t>
            </a:r>
          </a:p>
          <a:p>
            <a:r>
              <a:rPr lang="en-US" dirty="0" smtClean="0"/>
              <a:t>WSN middleware</a:t>
            </a:r>
          </a:p>
          <a:p>
            <a:r>
              <a:rPr lang="en-US" dirty="0" smtClean="0"/>
              <a:t>Data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 – Programming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pub / sub is </a:t>
            </a:r>
            <a:r>
              <a:rPr lang="en-US" smtClean="0"/>
              <a:t>more suitable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1485"/>
      </p:ext>
    </p:extLst>
  </p:cSld>
  <p:clrMapOvr>
    <a:masterClrMapping/>
  </p:clrMapOvr>
</p:sld>
</file>

<file path=ppt/theme/theme1.xml><?xml version="1.0" encoding="utf-8"?>
<a:theme xmlns:a="http://schemas.openxmlformats.org/drawingml/2006/main" name="7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olyu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TED</Template>
  <TotalTime>4223</TotalTime>
  <Words>855</Words>
  <Application>Microsoft Office PowerPoint</Application>
  <PresentationFormat>On-screen Show (4:3)</PresentationFormat>
  <Paragraphs>181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7_polyu</vt:lpstr>
      <vt:lpstr>polyu</vt:lpstr>
      <vt:lpstr>1_polyu</vt:lpstr>
      <vt:lpstr>2_polyu</vt:lpstr>
      <vt:lpstr>3_polyu</vt:lpstr>
      <vt:lpstr>4_polyu</vt:lpstr>
      <vt:lpstr>5_polyu</vt:lpstr>
      <vt:lpstr>6_polyu</vt:lpstr>
      <vt:lpstr>8_polyu</vt:lpstr>
      <vt:lpstr>PSWare: A High Performance Publish / Subscribe Middleware for WSN</vt:lpstr>
      <vt:lpstr>Outline</vt:lpstr>
      <vt:lpstr>Overview</vt:lpstr>
      <vt:lpstr>Motivating Applications</vt:lpstr>
      <vt:lpstr>Motivation</vt:lpstr>
      <vt:lpstr>Background – Composite Events</vt:lpstr>
      <vt:lpstr>Pub / Sub</vt:lpstr>
      <vt:lpstr>Literature Review</vt:lpstr>
      <vt:lpstr>Literature – Programming Abstraction</vt:lpstr>
      <vt:lpstr>Middleware for WSN</vt:lpstr>
      <vt:lpstr>System Design Overview</vt:lpstr>
      <vt:lpstr>System Architecture</vt:lpstr>
      <vt:lpstr>Event Definition</vt:lpstr>
      <vt:lpstr>Event Definition Language (EDL)</vt:lpstr>
      <vt:lpstr>EDL Compiler</vt:lpstr>
      <vt:lpstr>Event Detection Framework</vt:lpstr>
      <vt:lpstr>Instructions and Modules</vt:lpstr>
      <vt:lpstr>Composite Event Detection Problem</vt:lpstr>
      <vt:lpstr>Event Detection - System Model</vt:lpstr>
      <vt:lpstr>Event Detection - Problem Formulation</vt:lpstr>
      <vt:lpstr>Centralized Solution</vt:lpstr>
      <vt:lpstr>Basic Ideas of TED</vt:lpstr>
      <vt:lpstr>Fusion Point Reselection Probability</vt:lpstr>
      <vt:lpstr>Fusion Point Reselection Probability (cont.)</vt:lpstr>
      <vt:lpstr>Fusion Point Selection Problem</vt:lpstr>
      <vt:lpstr>Fusion Point Selection Problem (cont.)  </vt:lpstr>
      <vt:lpstr>Applications</vt:lpstr>
      <vt:lpstr>SHM - Background</vt:lpstr>
      <vt:lpstr>SHM</vt:lpstr>
      <vt:lpstr>Clustering Problem</vt:lpstr>
      <vt:lpstr>Distributed Heuristics</vt:lpstr>
      <vt:lpstr>Evaluation</vt:lpstr>
      <vt:lpstr>Evaluation (cont.)</vt:lpstr>
      <vt:lpstr>Conclusion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WSN</dc:creator>
  <cp:lastModifiedBy>hkpu</cp:lastModifiedBy>
  <cp:revision>229</cp:revision>
  <dcterms:created xsi:type="dcterms:W3CDTF">2010-08-10T09:46:33Z</dcterms:created>
  <dcterms:modified xsi:type="dcterms:W3CDTF">2013-04-25T08:01:34Z</dcterms:modified>
</cp:coreProperties>
</file>