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  <p:sldId id="265" r:id="rId9"/>
    <p:sldId id="266" r:id="rId10"/>
    <p:sldId id="269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1723-64CA-4051-B474-7BEAAD04104B}" type="datetimeFigureOut">
              <a:rPr lang="en-US" smtClean="0"/>
              <a:pPr/>
              <a:t>8/24/2010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D2C-DF4F-404B-852F-D622C3EAD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1723-64CA-4051-B474-7BEAAD04104B}" type="datetimeFigureOut">
              <a:rPr lang="en-US" smtClean="0"/>
              <a:pPr/>
              <a:t>8/24/2010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D2C-DF4F-404B-852F-D622C3EAD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1723-64CA-4051-B474-7BEAAD04104B}" type="datetimeFigureOut">
              <a:rPr lang="en-US" smtClean="0"/>
              <a:pPr/>
              <a:t>8/24/2010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D2C-DF4F-404B-852F-D622C3EAD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1723-64CA-4051-B474-7BEAAD04104B}" type="datetimeFigureOut">
              <a:rPr lang="en-US" smtClean="0"/>
              <a:pPr/>
              <a:t>8/24/2010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D2C-DF4F-404B-852F-D622C3EAD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1723-64CA-4051-B474-7BEAAD04104B}" type="datetimeFigureOut">
              <a:rPr lang="en-US" smtClean="0"/>
              <a:pPr/>
              <a:t>8/24/2010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D2C-DF4F-404B-852F-D622C3EAD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1723-64CA-4051-B474-7BEAAD04104B}" type="datetimeFigureOut">
              <a:rPr lang="en-US" smtClean="0"/>
              <a:pPr/>
              <a:t>8/24/2010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D2C-DF4F-404B-852F-D622C3EAD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1723-64CA-4051-B474-7BEAAD04104B}" type="datetimeFigureOut">
              <a:rPr lang="en-US" smtClean="0"/>
              <a:pPr/>
              <a:t>8/24/2010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D2C-DF4F-404B-852F-D622C3EAD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1723-64CA-4051-B474-7BEAAD04104B}" type="datetimeFigureOut">
              <a:rPr lang="en-US" smtClean="0"/>
              <a:pPr/>
              <a:t>8/24/2010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D2C-DF4F-404B-852F-D622C3EAD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1723-64CA-4051-B474-7BEAAD04104B}" type="datetimeFigureOut">
              <a:rPr lang="en-US" smtClean="0"/>
              <a:pPr/>
              <a:t>8/24/2010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D2C-DF4F-404B-852F-D622C3EAD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1723-64CA-4051-B474-7BEAAD04104B}" type="datetimeFigureOut">
              <a:rPr lang="en-US" smtClean="0"/>
              <a:pPr/>
              <a:t>8/24/2010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D2C-DF4F-404B-852F-D622C3EAD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1723-64CA-4051-B474-7BEAAD04104B}" type="datetimeFigureOut">
              <a:rPr lang="en-US" smtClean="0"/>
              <a:pPr/>
              <a:t>8/24/2010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DD2C-DF4F-404B-852F-D622C3EAD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41723-64CA-4051-B474-7BEAAD04104B}" type="datetimeFigureOut">
              <a:rPr lang="en-US" smtClean="0"/>
              <a:pPr/>
              <a:t>8/24/2010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1DD2C-DF4F-404B-852F-D622C3EAD0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PSWare: </a:t>
            </a:r>
            <a:r>
              <a:rPr lang="en-US" dirty="0" smtClean="0"/>
              <a:t>A High Performance Pub/Sub Middleware for WSN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Lai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</a:t>
            </a:r>
            <a:r>
              <a:rPr lang="en-US" dirty="0" smtClean="0"/>
              <a:t>Centralized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DAG: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362200"/>
            <a:ext cx="3629026" cy="362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Centralized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two event detectors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478" y="2362200"/>
            <a:ext cx="822722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Centralized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133600"/>
            <a:ext cx="45815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Centralized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1238" y="2133600"/>
            <a:ext cx="45815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Second Centralized </a:t>
            </a:r>
            <a:r>
              <a:rPr lang="en-US" dirty="0" smtClean="0"/>
              <a:t>Approach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sensor node:</a:t>
            </a:r>
          </a:p>
          <a:p>
            <a:r>
              <a:rPr lang="en-US" dirty="0" smtClean="0"/>
              <a:t>For each primitive event:</a:t>
            </a:r>
          </a:p>
          <a:p>
            <a:pPr lvl="1"/>
            <a:r>
              <a:rPr lang="en-US" dirty="0" smtClean="0"/>
              <a:t>Calculate </a:t>
            </a:r>
            <a:r>
              <a:rPr lang="en-US" dirty="0" smtClean="0"/>
              <a:t>|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| </a:t>
            </a:r>
            <a:r>
              <a:rPr lang="en-US" dirty="0" smtClean="0"/>
              <a:t>for each event</a:t>
            </a:r>
          </a:p>
          <a:p>
            <a:pPr lvl="1"/>
            <a:r>
              <a:rPr lang="en-US" dirty="0" smtClean="0"/>
              <a:t>Choose the </a:t>
            </a:r>
            <a:r>
              <a:rPr lang="en-US" dirty="0" smtClean="0"/>
              <a:t>|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| </a:t>
            </a:r>
            <a:r>
              <a:rPr lang="en-US" dirty="0" smtClean="0"/>
              <a:t>that will minimize the total cost</a:t>
            </a:r>
          </a:p>
          <a:p>
            <a:r>
              <a:rPr lang="en-US" dirty="0" smtClean="0"/>
              <a:t>Construct the event forwarding table based on the selected set of </a:t>
            </a:r>
            <a:r>
              <a:rPr lang="en-US" dirty="0" smtClean="0"/>
              <a:t>|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|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PSWare Design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827" y="2057401"/>
            <a:ext cx="809034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EDL and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EDL example:</a:t>
            </a:r>
          </a:p>
          <a:p>
            <a:pPr lvl="1">
              <a:buNone/>
            </a:pPr>
            <a:r>
              <a:rPr lang="en-US" dirty="0" smtClean="0"/>
              <a:t>Event Comp {</a:t>
            </a:r>
          </a:p>
          <a:p>
            <a:pPr lvl="1">
              <a:buNone/>
            </a:pPr>
            <a:r>
              <a:rPr lang="en-US" dirty="0" smtClean="0"/>
              <a:t>} on {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SimpleEvent</a:t>
            </a:r>
            <a:r>
              <a:rPr lang="en-US" dirty="0" smtClean="0"/>
              <a:t> e1, e2;</a:t>
            </a:r>
          </a:p>
          <a:p>
            <a:pPr lvl="1">
              <a:buNone/>
            </a:pPr>
            <a:r>
              <a:rPr lang="en-US" dirty="0" smtClean="0"/>
              <a:t>} where {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e1.time&lt;e2.time and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e1.x-e2.x==1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Events may be represented by directed acyclic graph (DAG)</a:t>
            </a:r>
          </a:p>
          <a:p>
            <a:r>
              <a:rPr lang="en-US" dirty="0" smtClean="0"/>
              <a:t>DAG can be constructed by </a:t>
            </a:r>
            <a:r>
              <a:rPr lang="en-US" dirty="0" smtClean="0"/>
              <a:t>examining the syntax tree.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Detection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575" y="1914525"/>
            <a:ext cx="68008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and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Instruction: the most basic atomic operation</a:t>
            </a:r>
          </a:p>
          <a:p>
            <a:r>
              <a:rPr lang="en-US" dirty="0" smtClean="0"/>
              <a:t>Filter: </a:t>
            </a:r>
            <a:r>
              <a:rPr lang="en-US" dirty="0" smtClean="0"/>
              <a:t>the </a:t>
            </a:r>
            <a:r>
              <a:rPr lang="en-US" dirty="0" smtClean="0"/>
              <a:t>codes for </a:t>
            </a:r>
            <a:r>
              <a:rPr lang="en-US" dirty="0" smtClean="0"/>
              <a:t>evaluating each event type</a:t>
            </a:r>
          </a:p>
          <a:p>
            <a:r>
              <a:rPr lang="en-US" dirty="0" smtClean="0"/>
              <a:t>Examples of how an event is detected:</a:t>
            </a:r>
          </a:p>
          <a:p>
            <a:pPr lvl="1">
              <a:buNone/>
            </a:pPr>
            <a:r>
              <a:rPr lang="en-US" dirty="0" smtClean="0"/>
              <a:t>Create E3</a:t>
            </a:r>
          </a:p>
          <a:p>
            <a:pPr lvl="1">
              <a:buNone/>
            </a:pPr>
            <a:r>
              <a:rPr lang="en-US" dirty="0" smtClean="0"/>
              <a:t>Push E1, x</a:t>
            </a:r>
          </a:p>
          <a:p>
            <a:pPr lvl="1">
              <a:buNone/>
            </a:pPr>
            <a:r>
              <a:rPr lang="en-US" dirty="0" smtClean="0"/>
              <a:t>Push E2, x</a:t>
            </a:r>
          </a:p>
          <a:p>
            <a:pPr lvl="1">
              <a:buNone/>
            </a:pPr>
            <a:r>
              <a:rPr lang="en-US" dirty="0" smtClean="0"/>
              <a:t>Minus</a:t>
            </a:r>
          </a:p>
          <a:p>
            <a:pPr lvl="1">
              <a:buNone/>
            </a:pPr>
            <a:r>
              <a:rPr lang="en-US" dirty="0" smtClean="0"/>
              <a:t>Push 3</a:t>
            </a:r>
          </a:p>
          <a:p>
            <a:pPr lvl="1">
              <a:buNone/>
            </a:pPr>
            <a:r>
              <a:rPr lang="en-US" dirty="0" smtClean="0"/>
              <a:t>Equal</a:t>
            </a:r>
          </a:p>
          <a:p>
            <a:pPr lvl="1">
              <a:buNone/>
            </a:pPr>
            <a:r>
              <a:rPr lang="en-US" dirty="0" err="1" smtClean="0"/>
              <a:t>Eval</a:t>
            </a:r>
            <a:r>
              <a:rPr lang="en-US" dirty="0" smtClean="0"/>
              <a:t> E3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loop: execute all the instructions in rounds.</a:t>
            </a:r>
          </a:p>
          <a:p>
            <a:r>
              <a:rPr lang="en-US" dirty="0" smtClean="0"/>
              <a:t>Upon the execution of </a:t>
            </a:r>
            <a:r>
              <a:rPr lang="en-US" dirty="0" err="1" smtClean="0"/>
              <a:t>eval</a:t>
            </a:r>
            <a:r>
              <a:rPr lang="en-US" dirty="0" smtClean="0"/>
              <a:t> </a:t>
            </a:r>
          </a:p>
          <a:p>
            <a:r>
              <a:rPr lang="en-US" dirty="0" smtClean="0"/>
              <a:t>Upon the reception of event type E, the detector will execute the corresponding module for E.</a:t>
            </a:r>
          </a:p>
          <a:p>
            <a:r>
              <a:rPr lang="en-US" dirty="0" smtClean="0"/>
              <a:t>Problem: when an event is evaluated to be true, what to do next?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Composite Event Detection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Given:</a:t>
            </a:r>
          </a:p>
          <a:p>
            <a:pPr lvl="1"/>
            <a:r>
              <a:rPr lang="en-US" dirty="0" smtClean="0"/>
              <a:t>A sensor network G=(N, A)</a:t>
            </a:r>
          </a:p>
          <a:p>
            <a:pPr lvl="1"/>
            <a:r>
              <a:rPr lang="en-US" dirty="0" smtClean="0"/>
              <a:t>A set of events E={E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, … E</a:t>
            </a:r>
            <a:r>
              <a:rPr lang="en-US" baseline="-25000" dirty="0" smtClean="0"/>
              <a:t>n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set of relations R={R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 …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} where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=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j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pPr lvl="1"/>
            <a:r>
              <a:rPr lang="en-US" dirty="0" smtClean="0"/>
              <a:t>Cost </a:t>
            </a:r>
            <a:r>
              <a:rPr lang="en-US" dirty="0" smtClean="0"/>
              <a:t>function </a:t>
            </a:r>
            <a:r>
              <a:rPr lang="en-US" dirty="0" smtClean="0"/>
              <a:t>cost(|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|</a:t>
            </a:r>
            <a:r>
              <a:rPr lang="en-US" dirty="0" smtClean="0"/>
              <a:t>) </a:t>
            </a:r>
            <a:r>
              <a:rPr lang="en-US" dirty="0" smtClean="0"/>
              <a:t>where |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| represents the number of nodes involved in detecting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r>
              <a:rPr lang="en-US" dirty="0" smtClean="0"/>
              <a:t>Objective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Find the optimal set of nodes to detect all events 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Straightforward </a:t>
            </a:r>
            <a:r>
              <a:rPr lang="en-US" dirty="0" smtClean="0"/>
              <a:t>Centralized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 all the sensor nodes detect events and then send the detected events to sink</a:t>
            </a:r>
          </a:p>
          <a:p>
            <a:r>
              <a:rPr lang="en-US" dirty="0" smtClean="0"/>
              <a:t>Implementation</a:t>
            </a:r>
            <a:r>
              <a:rPr lang="en-US" dirty="0" smtClean="0"/>
              <a:t>: upon the execution of the </a:t>
            </a:r>
            <a:r>
              <a:rPr lang="en-US" dirty="0" err="1" smtClean="0"/>
              <a:t>eval</a:t>
            </a:r>
            <a:r>
              <a:rPr lang="en-US" dirty="0" smtClean="0"/>
              <a:t>, if the </a:t>
            </a:r>
            <a:r>
              <a:rPr lang="en-US" dirty="0" smtClean="0"/>
              <a:t>filter is </a:t>
            </a:r>
            <a:r>
              <a:rPr lang="en-US" dirty="0" smtClean="0"/>
              <a:t>evaluated to be true, then just send the event to sink with any existing multi-hop data collection protocols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29050"/>
            <a:ext cx="68008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</a:t>
            </a:r>
            <a:r>
              <a:rPr lang="en-US" dirty="0" smtClean="0"/>
              <a:t>Centralized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first approach implicitly assumes that the composite events can only be detected at sink.</a:t>
            </a:r>
          </a:p>
          <a:p>
            <a:r>
              <a:rPr lang="en-US" dirty="0" smtClean="0"/>
              <a:t>If there are more than one event detectors in the network,  we may have more choices to forward the events.</a:t>
            </a:r>
          </a:p>
          <a:p>
            <a:r>
              <a:rPr lang="en-US" dirty="0" smtClean="0"/>
              <a:t>Basic idea of the second approach:</a:t>
            </a:r>
          </a:p>
          <a:p>
            <a:pPr lvl="1"/>
            <a:r>
              <a:rPr lang="en-US" dirty="0" smtClean="0"/>
              <a:t>Calculate the cost for each event based on filters.</a:t>
            </a:r>
          </a:p>
          <a:p>
            <a:pPr lvl="1"/>
            <a:r>
              <a:rPr lang="en-US" dirty="0" smtClean="0"/>
              <a:t>Based on the cost information, set up the "event forwarding table"</a:t>
            </a:r>
          </a:p>
          <a:p>
            <a:pPr lvl="1"/>
            <a:r>
              <a:rPr lang="en-US" dirty="0" smtClean="0"/>
              <a:t>Events will be detected based on these forwarding tables.</a:t>
            </a:r>
            <a:endParaRPr lang="en-US" dirty="0" smtClean="0"/>
          </a:p>
          <a:p>
            <a:r>
              <a:rPr lang="en-US" dirty="0" smtClean="0"/>
              <a:t>Input: events and relation, network </a:t>
            </a:r>
            <a:r>
              <a:rPr lang="en-US" dirty="0" smtClean="0"/>
              <a:t>topology</a:t>
            </a:r>
          </a:p>
          <a:p>
            <a:r>
              <a:rPr lang="en-US" dirty="0" smtClean="0"/>
              <a:t>Output: event forwarding table for each node for each event.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430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PSWare: A High Performance Pub/Sub Middleware for WSN</vt:lpstr>
      <vt:lpstr>PSWare Design Overview</vt:lpstr>
      <vt:lpstr>EDL and Events</vt:lpstr>
      <vt:lpstr>Event Detection Framework</vt:lpstr>
      <vt:lpstr>Instructions and Modules</vt:lpstr>
      <vt:lpstr>Event Detector</vt:lpstr>
      <vt:lpstr>The Composite Event Detection Problem</vt:lpstr>
      <vt:lpstr>A Straightforward Centralized Approach</vt:lpstr>
      <vt:lpstr>A Second Centralized Approach</vt:lpstr>
      <vt:lpstr>A Second Centralized Approach</vt:lpstr>
      <vt:lpstr>A Second Centralized Approach</vt:lpstr>
      <vt:lpstr>A Second Centralized Approach</vt:lpstr>
      <vt:lpstr>A Second Centralized Approach</vt:lpstr>
      <vt:lpstr>A Second Centralized Approach - Summary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WSN</dc:creator>
  <cp:lastModifiedBy>WSN</cp:lastModifiedBy>
  <cp:revision>149</cp:revision>
  <dcterms:created xsi:type="dcterms:W3CDTF">2010-08-10T09:46:33Z</dcterms:created>
  <dcterms:modified xsi:type="dcterms:W3CDTF">2010-08-25T05:49:14Z</dcterms:modified>
</cp:coreProperties>
</file>