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0FB00-85DD-4886-80EC-960AAF497103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B2574-043C-41B8-81D9-D0667AC467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48E2-4438-48D7-B311-0BC46435AC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48E2-4438-48D7-B311-0BC46435AC8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48E2-4438-48D7-B311-0BC46435AC8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A48E2-4438-48D7-B311-0BC46435AC8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F83E4-47FC-4E4F-A105-E7B6615BCA4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宋体" charset="-122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5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0" hangingPunct="0">
              <a:defRPr/>
            </a:pPr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charset="-122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</a:rPr>
              <a:t> </a:t>
            </a:r>
            <a:fld id="{7BD0ABC4-4A7B-4DD5-9DC2-E67A7A915F5B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pPr algn="r" eaLnBrk="0" hangingPunct="0">
                <a:defRPr/>
              </a:pPr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宋体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79512" y="1124744"/>
            <a:ext cx="8784976" cy="52149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buClr>
                <a:srgbClr val="993300"/>
              </a:buClr>
              <a:defRPr baseline="0">
                <a:solidFill>
                  <a:srgbClr val="003366"/>
                </a:solidFill>
              </a:defRPr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 baseline="0">
                <a:solidFill>
                  <a:srgbClr val="003366"/>
                </a:solidFill>
              </a:defRPr>
            </a:lvl3pPr>
            <a:lvl4pPr>
              <a:defRPr baseline="0">
                <a:solidFill>
                  <a:srgbClr val="003366"/>
                </a:solidFill>
              </a:defRPr>
            </a:lvl4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zh-TW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3" name="Rectangle 9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宋体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0" hangingPunct="0">
              <a:defRPr/>
            </a:pPr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charset="-122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</a:rPr>
              <a:t> </a:t>
            </a:r>
            <a:fld id="{4DB43294-AAD1-42CD-A5B3-32E7FACBBF31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pPr algn="r" eaLnBrk="0" hangingPunct="0">
                <a:defRPr/>
              </a:pPr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2863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791575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44196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4196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1095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charset="0"/>
                <a:ea typeface="新細明體" charset="-120"/>
                <a:cs typeface="Arial Unicode MS" charset="0"/>
              </a:defRPr>
            </a:lvl1pPr>
          </a:lstStyle>
          <a:p>
            <a:fld id="{E4C13C4E-9B11-40A2-8291-3F12264BD5FD}" type="datetimeFigureOut">
              <a:rPr lang="en-US" smtClean="0"/>
              <a:pPr/>
              <a:t>12/6/2010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313"/>
            <a:ext cx="7793037" cy="14620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6243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charset="0"/>
                <a:ea typeface="新細明體" charset="-120"/>
                <a:cs typeface="Arial Unicode MS" charset="0"/>
              </a:defRPr>
            </a:lvl1pPr>
          </a:lstStyle>
          <a:p>
            <a:fld id="{E4C13C4E-9B11-40A2-8291-3F12264BD5FD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2613" y="62531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宋体" pitchFamily="2" charset="-122"/>
                <a:cs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3388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宋体" pitchFamily="2" charset="-122"/>
                <a:cs typeface="Arial Unicode MS" pitchFamily="34" charset="-128"/>
              </a:defRPr>
            </a:lvl1pPr>
          </a:lstStyle>
          <a:p>
            <a:fld id="{1AD29CB3-87B0-4227-829C-F7F785669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09600"/>
            <a:ext cx="8791575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095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charset="0"/>
                <a:ea typeface="新細明體" charset="-120"/>
                <a:cs typeface="Arial Unicode MS" charset="0"/>
              </a:defRPr>
            </a:lvl1pPr>
          </a:lstStyle>
          <a:p>
            <a:fld id="{E4C13C4E-9B11-40A2-8291-3F12264BD5FD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宋体" pitchFamily="2" charset="-122"/>
                <a:cs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宋体" pitchFamily="2" charset="-122"/>
                <a:cs typeface="Arial Unicode MS" pitchFamily="34" charset="-128"/>
              </a:defRPr>
            </a:lvl1pPr>
          </a:lstStyle>
          <a:p>
            <a:fld id="{1AD29CB3-87B0-4227-829C-F7F785669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09600"/>
            <a:ext cx="8791575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095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charset="0"/>
                <a:ea typeface="新細明體" charset="-120"/>
                <a:cs typeface="Arial Unicode MS" charset="0"/>
              </a:defRPr>
            </a:lvl1pPr>
          </a:lstStyle>
          <a:p>
            <a:fld id="{E4C13C4E-9B11-40A2-8291-3F12264BD5FD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宋体" pitchFamily="2" charset="-122"/>
                <a:cs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宋体" pitchFamily="2" charset="-122"/>
                <a:cs typeface="Arial Unicode MS" pitchFamily="34" charset="-128"/>
              </a:defRPr>
            </a:lvl1pPr>
          </a:lstStyle>
          <a:p>
            <a:fld id="{1AD29CB3-87B0-4227-829C-F7F785669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charset="0"/>
                <a:ea typeface="+mn-ea"/>
                <a:cs typeface="Arial Unicode MS" charset="0"/>
              </a:defRPr>
            </a:lvl1pPr>
          </a:lstStyle>
          <a:p>
            <a:fld id="{E4C13C4E-9B11-40A2-8291-3F12264BD5FD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charset="0"/>
                <a:ea typeface="+mn-ea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charset="0"/>
                <a:ea typeface="+mn-ea"/>
                <a:cs typeface="Arial Unicode MS" charset="0"/>
              </a:defRPr>
            </a:lvl1pPr>
          </a:lstStyle>
          <a:p>
            <a:fld id="{1AD29CB3-87B0-4227-829C-F7F785669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C13C4E-9B11-40A2-8291-3F12264BD5FD}" type="datetimeFigureOut">
              <a:rPr lang="en-US" smtClean="0"/>
              <a:pPr/>
              <a:t>12/6/2010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D29CB3-87B0-4227-829C-F7F785669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6550025"/>
            <a:ext cx="914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TW" sz="1400">
                <a:solidFill>
                  <a:srgbClr val="333333"/>
                </a:solidFill>
                <a:latin typeface="Monotype Corsiva" charset="0"/>
                <a:ea typeface="新細明體" charset="-120"/>
                <a:cs typeface="Arial Unicode MS" charset="0"/>
              </a:rPr>
              <a:t>	</a:t>
            </a:r>
            <a:r>
              <a:rPr lang="en-US" altLang="zh-CN" sz="1400">
                <a:solidFill>
                  <a:srgbClr val="333333"/>
                </a:solidFill>
                <a:latin typeface="Monotype Corsiva" charset="0"/>
                <a:ea typeface="宋体" charset="-122"/>
                <a:cs typeface="Arial Unicode MS" charset="0"/>
              </a:rPr>
              <a:t>				</a:t>
            </a:r>
            <a:endParaRPr lang="en-US" altLang="zh-TW" sz="1400">
              <a:solidFill>
                <a:srgbClr val="333333"/>
              </a:solidFill>
              <a:latin typeface="Monotype Corsiva" charset="0"/>
              <a:ea typeface="新細明體" charset="-120"/>
              <a:cs typeface="Arial Unicode MS" charset="0"/>
            </a:endParaRPr>
          </a:p>
        </p:txBody>
      </p:sp>
      <p:sp>
        <p:nvSpPr>
          <p:cNvPr id="8" name="Rectangle 8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宋体" charset="-122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0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新細明體" charset="-120"/>
              </a:rPr>
              <a:t>            </a:t>
            </a:r>
          </a:p>
          <a:p>
            <a:pPr marL="0" lvl="1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2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3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  <a:p>
            <a:pPr marL="0" lvl="4" algn="ctr" eaLnBrk="0" hangingPunct="0">
              <a:defRPr/>
            </a:pPr>
            <a:r>
              <a:rPr kumimoji="1" lang="zh-TW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新細明體" pitchFamily="18" charset="-120"/>
                <a:cs typeface="新細明體" charset="-120"/>
              </a:rPr>
              <a:t>   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0" hangingPunct="0">
              <a:defRPr/>
            </a:pPr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charset="-122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</a:rPr>
              <a:t> </a:t>
            </a:r>
            <a:fld id="{9AA2778B-99DF-47A8-BD0D-9584315436DE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pPr algn="r" eaLnBrk="0" hangingPunct="0">
                <a:defRPr/>
              </a:pPr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pic>
        <p:nvPicPr>
          <p:cNvPr id="2056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79388" y="1125538"/>
            <a:ext cx="8785225" cy="5214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charset="2"/>
              <a:buNone/>
              <a:defRPr/>
            </a:pPr>
            <a:endParaRPr lang="en-US" altLang="zh-TW">
              <a:solidFill>
                <a:srgbClr val="003366"/>
              </a:solidFill>
              <a:latin typeface="Myriad Web" pitchFamily="34" charset="0"/>
              <a:ea typeface="新細明體" charset="-120"/>
              <a:cs typeface="Arial Unicode M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新細明體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2"/>
        </a:buBlip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967"/>
            <a:ext cx="8229600" cy="1139825"/>
          </a:xfrm>
        </p:spPr>
        <p:txBody>
          <a:bodyPr/>
          <a:lstStyle/>
          <a:p>
            <a:r>
              <a:rPr lang="en-US" sz="4000" dirty="0" smtClean="0"/>
              <a:t>Composite Event Detection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587"/>
            <a:ext cx="8229600" cy="4530725"/>
          </a:xfrm>
        </p:spPr>
        <p:txBody>
          <a:bodyPr>
            <a:noAutofit/>
          </a:bodyPr>
          <a:lstStyle/>
          <a:p>
            <a:r>
              <a:rPr lang="en-US" sz="2800" dirty="0" smtClean="0"/>
              <a:t>Users have no prior knowledge on the location and the time of the events</a:t>
            </a:r>
          </a:p>
          <a:p>
            <a:r>
              <a:rPr lang="en-US" sz="2800" dirty="0" smtClean="0"/>
              <a:t>Centralized event detection mechanisms may not be suitable for WSNs due to energy constraints</a:t>
            </a:r>
          </a:p>
          <a:p>
            <a:r>
              <a:rPr lang="en-US" sz="2800" dirty="0" smtClean="0"/>
              <a:t>Issues in distributed composite event detection: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Who</a:t>
            </a:r>
            <a:r>
              <a:rPr lang="en-US" sz="2400" dirty="0" smtClean="0"/>
              <a:t> will be the decision makers (event fusion nodes) for event detection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How</a:t>
            </a:r>
            <a:r>
              <a:rPr lang="en-US" sz="2400" dirty="0" smtClean="0"/>
              <a:t> to select these decision makers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Event Detection Problem Formulation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587"/>
            <a:ext cx="8229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Given:</a:t>
            </a:r>
          </a:p>
          <a:p>
            <a:pPr lvl="1"/>
            <a:r>
              <a:rPr lang="en-US" sz="2400" dirty="0" smtClean="0"/>
              <a:t>A sensor network</a:t>
            </a:r>
          </a:p>
          <a:p>
            <a:pPr lvl="1"/>
            <a:r>
              <a:rPr lang="en-US" sz="2400" dirty="0" smtClean="0"/>
              <a:t>Event types with relations (composite events can consist of multiple lower level events)</a:t>
            </a:r>
          </a:p>
          <a:p>
            <a:r>
              <a:rPr lang="en-US" sz="2800" dirty="0" smtClean="0"/>
              <a:t>Assumptions:</a:t>
            </a:r>
          </a:p>
          <a:p>
            <a:pPr lvl="1"/>
            <a:r>
              <a:rPr lang="en-US" sz="2000" dirty="0" smtClean="0"/>
              <a:t>Event definition (type and relations are known to all nodes)</a:t>
            </a:r>
          </a:p>
          <a:p>
            <a:pPr lvl="1"/>
            <a:r>
              <a:rPr lang="en-US" sz="2000" dirty="0" smtClean="0"/>
              <a:t>Each primitive event is detected by a single node</a:t>
            </a:r>
          </a:p>
          <a:p>
            <a:pPr lvl="1"/>
            <a:r>
              <a:rPr lang="en-US" sz="2000" dirty="0" smtClean="0"/>
              <a:t>Events can happen anywhere at any time</a:t>
            </a:r>
          </a:p>
          <a:p>
            <a:pPr lvl="1"/>
            <a:r>
              <a:rPr lang="en-US" sz="2000" dirty="0" smtClean="0"/>
              <a:t>Composite events have to be detected by a group of nodes</a:t>
            </a:r>
          </a:p>
          <a:p>
            <a:r>
              <a:rPr lang="en-US" sz="2800" dirty="0" smtClean="0"/>
              <a:t>Objective:</a:t>
            </a:r>
          </a:p>
          <a:p>
            <a:pPr lvl="1"/>
            <a:r>
              <a:rPr lang="en-US" sz="2400" dirty="0" smtClean="0"/>
              <a:t>Once the events occur, find an efficient algorithm which will involve minimum number of nodes for detecting the events</a:t>
            </a:r>
          </a:p>
          <a:p>
            <a:pPr lvl="1"/>
            <a:r>
              <a:rPr lang="en-US" sz="2400" dirty="0" smtClean="0"/>
              <a:t>The energy consumption is minimized</a:t>
            </a:r>
          </a:p>
        </p:txBody>
      </p:sp>
      <p:pic>
        <p:nvPicPr>
          <p:cNvPr id="993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132856"/>
            <a:ext cx="998617" cy="25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2780928"/>
            <a:ext cx="1687474" cy="35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8"/>
          <p:cNvGrpSpPr/>
          <p:nvPr/>
        </p:nvGrpSpPr>
        <p:grpSpPr>
          <a:xfrm>
            <a:off x="4427984" y="2780928"/>
            <a:ext cx="1368152" cy="288032"/>
            <a:chOff x="3851920" y="3320033"/>
            <a:chExt cx="1091555" cy="208980"/>
          </a:xfrm>
        </p:grpSpPr>
        <p:pic>
          <p:nvPicPr>
            <p:cNvPr id="9933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00525" y="3328988"/>
              <a:ext cx="74295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933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51920" y="3320033"/>
              <a:ext cx="3143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39825"/>
          </a:xfrm>
        </p:spPr>
        <p:txBody>
          <a:bodyPr/>
          <a:lstStyle/>
          <a:p>
            <a:r>
              <a:rPr lang="en-US" sz="4000" dirty="0" smtClean="0"/>
              <a:t>Approaches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48965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When events occur, participating nodes flood </a:t>
            </a:r>
            <a:r>
              <a:rPr lang="en-US" sz="2800" dirty="0" smtClean="0"/>
              <a:t>the events in the network </a:t>
            </a:r>
            <a:r>
              <a:rPr lang="en-US" sz="2800" dirty="0" smtClean="0"/>
              <a:t>(fully distributed but inefficient)</a:t>
            </a:r>
          </a:p>
          <a:p>
            <a:r>
              <a:rPr lang="en-US" sz="2800" dirty="0" smtClean="0"/>
              <a:t>When events occur, participating nodes report to the sink about the event types they detected. Then sink comes out with an optimal fusion </a:t>
            </a:r>
            <a:r>
              <a:rPr lang="en-US" sz="2800" dirty="0" smtClean="0"/>
              <a:t>structure.</a:t>
            </a:r>
            <a:endParaRPr lang="en-US" sz="2800" dirty="0" smtClean="0"/>
          </a:p>
          <a:p>
            <a:r>
              <a:rPr lang="en-US" sz="2800" dirty="0" smtClean="0"/>
              <a:t>Some nodes are pre-selected as fusion points in the network. When events occur, participating nodes randomly but smartly select a subset of those fusion points to detect events.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Randomized Event Detection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155"/>
            <a:ext cx="8229600" cy="479015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Basic ideas:</a:t>
            </a:r>
          </a:p>
          <a:p>
            <a:pPr lvl="1"/>
            <a:r>
              <a:rPr lang="en-US" sz="2600" dirty="0" smtClean="0"/>
              <a:t>When nodes first detect events, they will randomly forward the events to certain nearby fusion points. </a:t>
            </a:r>
          </a:p>
          <a:p>
            <a:pPr lvl="1"/>
            <a:r>
              <a:rPr lang="en-US" sz="2600" dirty="0" smtClean="0"/>
              <a:t>Upon the detection of composite events, the fusion points will send feedback to the event sources so that nodes can compare which fusion point to select for each event type.</a:t>
            </a:r>
          </a:p>
          <a:p>
            <a:r>
              <a:rPr lang="en-US" sz="3200" dirty="0" smtClean="0"/>
              <a:t>Trade-off in fusion </a:t>
            </a:r>
            <a:r>
              <a:rPr lang="en-US" sz="3200" dirty="0" smtClean="0"/>
              <a:t>point selection:</a:t>
            </a:r>
          </a:p>
          <a:p>
            <a:pPr lvl="1"/>
            <a:r>
              <a:rPr lang="en-US" sz="2600" dirty="0" smtClean="0"/>
              <a:t>More </a:t>
            </a:r>
            <a:r>
              <a:rPr lang="en-US" sz="2600" dirty="0" smtClean="0"/>
              <a:t>fusion points will result in lower detection cost but higher maintenance cost</a:t>
            </a:r>
          </a:p>
          <a:p>
            <a:pPr lvl="1"/>
            <a:r>
              <a:rPr lang="en-US" sz="2600" dirty="0" smtClean="0"/>
              <a:t>Optimization problem: how to balance </a:t>
            </a:r>
            <a:r>
              <a:rPr lang="en-US" sz="2600" dirty="0" smtClean="0"/>
              <a:t>this </a:t>
            </a:r>
            <a:r>
              <a:rPr lang="en-US" sz="2600" dirty="0" smtClean="0"/>
              <a:t>trade-off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39825"/>
          </a:xfrm>
        </p:spPr>
        <p:txBody>
          <a:bodyPr/>
          <a:lstStyle/>
          <a:p>
            <a:r>
              <a:rPr lang="en-US" sz="4000" dirty="0" smtClean="0"/>
              <a:t>Event Detection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52028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generic framework for implementing different event detection algorithms.</a:t>
            </a:r>
          </a:p>
          <a:p>
            <a:r>
              <a:rPr lang="en-US" sz="2800" dirty="0" smtClean="0"/>
              <a:t>Components:</a:t>
            </a:r>
          </a:p>
          <a:p>
            <a:pPr lvl="1"/>
            <a:r>
              <a:rPr lang="en-US" sz="2000" dirty="0" smtClean="0"/>
              <a:t>Event instance buffer for caching detected events</a:t>
            </a:r>
          </a:p>
          <a:p>
            <a:pPr lvl="1"/>
            <a:r>
              <a:rPr lang="en-US" sz="2000" dirty="0" smtClean="0"/>
              <a:t>Event filters for evaluating composite events.</a:t>
            </a:r>
          </a:p>
          <a:p>
            <a:pPr lvl="1"/>
            <a:r>
              <a:rPr lang="en-US" sz="2000" dirty="0" smtClean="0"/>
              <a:t>Event detector for implementing different event detection algorithms.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24744"/>
            <a:ext cx="6829425" cy="30194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975"/>
            <a:ext cx="8229600" cy="1139825"/>
          </a:xfrm>
        </p:spPr>
        <p:txBody>
          <a:bodyPr/>
          <a:lstStyle/>
          <a:p>
            <a:r>
              <a:rPr lang="en-US" sz="4000" dirty="0" smtClean="0"/>
              <a:t>Performance Evaluation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Compared with shortest path approach where the event relations are not considered for detection</a:t>
            </a:r>
            <a:endParaRPr lang="en-US" sz="2800" dirty="0"/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969258"/>
            <a:ext cx="4258264" cy="341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996952"/>
            <a:ext cx="438055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y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lyu">
      <a:majorFont>
        <a:latin typeface="Arial Rounded MT Bold"/>
        <a:ea typeface="新細明體"/>
        <a:cs typeface="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polyu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371</Words>
  <Application>Microsoft Office PowerPoint</Application>
  <PresentationFormat>On-screen Show (4:3)</PresentationFormat>
  <Paragraphs>42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polyu</vt:lpstr>
      <vt:lpstr>Composite Event Detection</vt:lpstr>
      <vt:lpstr>The Event Detection Problem Formulation</vt:lpstr>
      <vt:lpstr>Approaches</vt:lpstr>
      <vt:lpstr>Randomized Event Detection Approach</vt:lpstr>
      <vt:lpstr>Event Detection Framework</vt:lpstr>
      <vt:lpstr>Performance Evaluation</vt:lpstr>
    </vt:vector>
  </TitlesOfParts>
  <Company>hkpu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hkpu</dc:creator>
  <cp:lastModifiedBy>hkpu</cp:lastModifiedBy>
  <cp:revision>8</cp:revision>
  <dcterms:created xsi:type="dcterms:W3CDTF">2010-12-05T08:38:24Z</dcterms:created>
  <dcterms:modified xsi:type="dcterms:W3CDTF">2010-12-06T03:40:02Z</dcterms:modified>
</cp:coreProperties>
</file>