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44" r:id="rId2"/>
    <p:sldId id="345" r:id="rId3"/>
    <p:sldId id="348" r:id="rId4"/>
    <p:sldId id="346" r:id="rId5"/>
    <p:sldId id="347" r:id="rId6"/>
    <p:sldId id="371" r:id="rId7"/>
    <p:sldId id="350" r:id="rId8"/>
    <p:sldId id="402" r:id="rId9"/>
    <p:sldId id="351" r:id="rId10"/>
    <p:sldId id="352" r:id="rId11"/>
    <p:sldId id="353" r:id="rId12"/>
    <p:sldId id="397" r:id="rId13"/>
    <p:sldId id="398" r:id="rId14"/>
    <p:sldId id="399" r:id="rId15"/>
    <p:sldId id="400" r:id="rId16"/>
    <p:sldId id="401" r:id="rId17"/>
    <p:sldId id="381" r:id="rId18"/>
    <p:sldId id="358" r:id="rId19"/>
    <p:sldId id="375" r:id="rId20"/>
    <p:sldId id="359" r:id="rId21"/>
    <p:sldId id="360" r:id="rId22"/>
    <p:sldId id="377" r:id="rId23"/>
    <p:sldId id="376" r:id="rId24"/>
    <p:sldId id="361" r:id="rId25"/>
    <p:sldId id="36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9" autoAdjust="0"/>
    <p:restoredTop sz="79328" autoAdjust="0"/>
  </p:normalViewPr>
  <p:slideViewPr>
    <p:cSldViewPr>
      <p:cViewPr>
        <p:scale>
          <a:sx n="55" d="100"/>
          <a:sy n="55" d="100"/>
        </p:scale>
        <p:origin x="-978" y="-84"/>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1980" y="-96"/>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418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4187"/>
          </a:xfrm>
          <a:prstGeom prst="rect">
            <a:avLst/>
          </a:prstGeom>
        </p:spPr>
        <p:txBody>
          <a:bodyPr vert="horz" lIns="91440" tIns="45720" rIns="91440" bIns="45720" rtlCol="0"/>
          <a:lstStyle>
            <a:lvl1pPr algn="r">
              <a:defRPr sz="1200"/>
            </a:lvl1pPr>
          </a:lstStyle>
          <a:p>
            <a:fld id="{6D272CD2-0DE1-4959-9346-C6814F15BEC5}" type="datetimeFigureOut">
              <a:rPr lang="en-US" smtClean="0"/>
              <a:pPr/>
              <a:t>11/15/2010</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690822"/>
            <a:ext cx="5438775" cy="44429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485"/>
            <a:ext cx="2946400" cy="494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378485"/>
            <a:ext cx="2946400" cy="494187"/>
          </a:xfrm>
          <a:prstGeom prst="rect">
            <a:avLst/>
          </a:prstGeom>
        </p:spPr>
        <p:txBody>
          <a:bodyPr vert="horz" lIns="91440" tIns="45720" rIns="91440" bIns="45720" rtlCol="0" anchor="b"/>
          <a:lstStyle>
            <a:lvl1pPr algn="r">
              <a:defRPr sz="1200"/>
            </a:lvl1pPr>
          </a:lstStyle>
          <a:p>
            <a:fld id="{40CA48E2-4438-48D7-B311-0BC46435AC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投影片圖像版面配置區 1"/>
          <p:cNvSpPr>
            <a:spLocks noGrp="1" noRot="1" noChangeAspect="1"/>
          </p:cNvSpPr>
          <p:nvPr>
            <p:ph type="sldImg"/>
          </p:nvPr>
        </p:nvSpPr>
        <p:spPr bwMode="auto">
          <a:noFill/>
          <a:ln>
            <a:solidFill>
              <a:srgbClr val="000000"/>
            </a:solidFill>
            <a:miter lim="800000"/>
            <a:headEnd/>
            <a:tailEnd/>
          </a:ln>
        </p:spPr>
      </p:sp>
      <p:sp>
        <p:nvSpPr>
          <p:cNvPr id="31746"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7"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2DB07D-D688-40FA-8C10-98681C851BCF}" type="slidenum">
              <a:rPr lang="en-US" altLang="zh-CN">
                <a:ea typeface="Arial Unicode MS" pitchFamily="34" charset="-122"/>
                <a:cs typeface="Arial Unicode MS" pitchFamily="34" charset="-122"/>
              </a:rPr>
              <a:pPr fontAlgn="base">
                <a:spcBef>
                  <a:spcPct val="0"/>
                </a:spcBef>
                <a:spcAft>
                  <a:spcPct val="0"/>
                </a:spcAft>
              </a:pPr>
              <a:t>12</a:t>
            </a:fld>
            <a:endParaRPr lang="en-US" altLang="zh-CN">
              <a:ea typeface="Arial Unicode MS" pitchFamily="34" charset="-122"/>
              <a:cs typeface="Arial Unicode MS"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8125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81252" name="投影片編號版面配置區 3"/>
          <p:cNvSpPr txBox="1">
            <a:spLocks noGrp="1"/>
          </p:cNvSpPr>
          <p:nvPr/>
        </p:nvSpPr>
        <p:spPr bwMode="auto">
          <a:xfrm>
            <a:off x="3849688" y="9378950"/>
            <a:ext cx="2946400" cy="493713"/>
          </a:xfrm>
          <a:prstGeom prst="rect">
            <a:avLst/>
          </a:prstGeom>
          <a:noFill/>
          <a:ln w="9525">
            <a:noFill/>
            <a:miter lim="800000"/>
            <a:headEnd/>
            <a:tailEnd/>
          </a:ln>
        </p:spPr>
        <p:txBody>
          <a:bodyPr anchor="b"/>
          <a:lstStyle/>
          <a:p>
            <a:pPr algn="r"/>
            <a:fld id="{9E170892-B33A-4E81-B157-5D459948F255}" type="slidenum">
              <a:rPr lang="en-US" altLang="zh-CN" sz="1200">
                <a:latin typeface="Calibri" pitchFamily="34" charset="0"/>
                <a:ea typeface="Arial Unicode MS" pitchFamily="34" charset="-122"/>
              </a:rPr>
              <a:pPr algn="r"/>
              <a:t>13</a:t>
            </a:fld>
            <a:endParaRPr lang="en-US" altLang="zh-CN" sz="1200">
              <a:latin typeface="Calibri" pitchFamily="34" charset="0"/>
              <a:ea typeface="Arial Unicode MS"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投影片圖像版面配置區 1"/>
          <p:cNvSpPr>
            <a:spLocks noGrp="1" noRot="1" noChangeAspect="1"/>
          </p:cNvSpPr>
          <p:nvPr>
            <p:ph type="sldImg"/>
          </p:nvPr>
        </p:nvSpPr>
        <p:spPr bwMode="auto">
          <a:noFill/>
          <a:ln>
            <a:solidFill>
              <a:srgbClr val="000000"/>
            </a:solidFill>
            <a:miter lim="800000"/>
            <a:headEnd/>
            <a:tailEnd/>
          </a:ln>
        </p:spPr>
      </p:sp>
      <p:sp>
        <p:nvSpPr>
          <p:cNvPr id="33794"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5"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ABDD76-F56E-49CA-8BA4-22024D56ABD2}" type="slidenum">
              <a:rPr lang="en-US" altLang="zh-CN">
                <a:ea typeface="Arial Unicode MS" pitchFamily="34" charset="-122"/>
                <a:cs typeface="Arial Unicode MS" pitchFamily="34" charset="-122"/>
              </a:rPr>
              <a:pPr fontAlgn="base">
                <a:spcBef>
                  <a:spcPct val="0"/>
                </a:spcBef>
                <a:spcAft>
                  <a:spcPct val="0"/>
                </a:spcAft>
              </a:pPr>
              <a:t>14</a:t>
            </a:fld>
            <a:endParaRPr lang="en-US" altLang="zh-CN">
              <a:ea typeface="Arial Unicode MS" pitchFamily="34" charset="-122"/>
              <a:cs typeface="Arial Unicode MS"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8739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87396" name="投影片編號版面配置區 3"/>
          <p:cNvSpPr txBox="1">
            <a:spLocks noGrp="1"/>
          </p:cNvSpPr>
          <p:nvPr/>
        </p:nvSpPr>
        <p:spPr bwMode="auto">
          <a:xfrm>
            <a:off x="3849688" y="9378950"/>
            <a:ext cx="2946400" cy="493713"/>
          </a:xfrm>
          <a:prstGeom prst="rect">
            <a:avLst/>
          </a:prstGeom>
          <a:noFill/>
          <a:ln w="9525">
            <a:noFill/>
            <a:miter lim="800000"/>
            <a:headEnd/>
            <a:tailEnd/>
          </a:ln>
        </p:spPr>
        <p:txBody>
          <a:bodyPr anchor="b"/>
          <a:lstStyle/>
          <a:p>
            <a:pPr algn="r"/>
            <a:fld id="{B7DE1EC6-94DB-47EF-95F7-DE4DE22F33C4}" type="slidenum">
              <a:rPr lang="en-US" altLang="zh-CN" sz="1200">
                <a:latin typeface="Calibri" pitchFamily="34" charset="0"/>
                <a:ea typeface="Arial Unicode MS" pitchFamily="34" charset="-122"/>
              </a:rPr>
              <a:pPr algn="r"/>
              <a:t>15</a:t>
            </a:fld>
            <a:endParaRPr lang="en-US" altLang="zh-CN" sz="1200">
              <a:latin typeface="Calibri" pitchFamily="34" charset="0"/>
              <a:ea typeface="Arial Unicode MS"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5842"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3" name="投影片編號版面配置區 3"/>
          <p:cNvSpPr txBox="1">
            <a:spLocks noGrp="1"/>
          </p:cNvSpPr>
          <p:nvPr/>
        </p:nvSpPr>
        <p:spPr bwMode="auto">
          <a:xfrm>
            <a:off x="3849688" y="9378950"/>
            <a:ext cx="2946400" cy="493713"/>
          </a:xfrm>
          <a:prstGeom prst="rect">
            <a:avLst/>
          </a:prstGeom>
          <a:noFill/>
          <a:ln w="9525">
            <a:noFill/>
            <a:miter lim="800000"/>
            <a:headEnd/>
            <a:tailEnd/>
          </a:ln>
        </p:spPr>
        <p:txBody>
          <a:bodyPr anchor="b"/>
          <a:lstStyle/>
          <a:p>
            <a:pPr algn="r"/>
            <a:fld id="{B55D9FAC-F734-4C15-B26C-A49430D080E5}" type="slidenum">
              <a:rPr lang="en-US" altLang="zh-CN" sz="1200">
                <a:latin typeface="Calibri" pitchFamily="34" charset="0"/>
              </a:rPr>
              <a:pPr algn="r"/>
              <a:t>16</a:t>
            </a:fld>
            <a:endParaRPr lang="en-US" altLang="zh-CN" sz="12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78850"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8851"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234D9FA9-8E22-48A9-AC6C-0B5D0A6EDF59}" type="slidenum">
              <a:rPr lang="en-US" altLang="zh-CN" sz="1200">
                <a:latin typeface="Calibri" pitchFamily="34" charset="0"/>
              </a:rPr>
              <a:pPr algn="r"/>
              <a:t>26</a:t>
            </a:fld>
            <a:endParaRPr lang="en-US" altLang="zh-CN" sz="12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0898"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0899"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A8BE46B7-6B8C-437E-BD4A-584D02236F01}" type="slidenum">
              <a:rPr lang="en-US" altLang="zh-CN" sz="1200">
                <a:latin typeface="Calibri" pitchFamily="34" charset="0"/>
              </a:rPr>
              <a:pPr algn="r"/>
              <a:t>27</a:t>
            </a:fld>
            <a:endParaRPr lang="en-US" altLang="zh-CN" sz="120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2946"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2947"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513A3303-35CF-426E-828E-23CC0FB87478}" type="slidenum">
              <a:rPr lang="en-US" altLang="zh-CN" sz="1200">
                <a:latin typeface="Calibri" pitchFamily="34" charset="0"/>
              </a:rPr>
              <a:pPr algn="r"/>
              <a:t>28</a:t>
            </a:fld>
            <a:endParaRPr lang="en-US" altLang="zh-CN" sz="120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4994"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4995"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A8C45C27-0F80-4887-A60D-35D2F85A08CC}" type="slidenum">
              <a:rPr lang="en-US" altLang="zh-CN" sz="1200">
                <a:latin typeface="Calibri" pitchFamily="34" charset="0"/>
              </a:rPr>
              <a:pPr algn="r"/>
              <a:t>29</a:t>
            </a:fld>
            <a:endParaRPr lang="en-US" altLang="zh-CN" sz="120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7042"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7043"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F151F2AF-9F4F-4D77-B823-E929BAAA87CA}" type="slidenum">
              <a:rPr lang="en-US" altLang="zh-CN" sz="1200">
                <a:latin typeface="Calibri" pitchFamily="34" charset="0"/>
              </a:rPr>
              <a:pPr algn="r"/>
              <a:t>30</a:t>
            </a:fld>
            <a:endParaRPr lang="en-US" altLang="zh-CN" sz="120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1618"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1619"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6EF76E40-1F98-4E06-839C-852C252721B5}" type="slidenum">
              <a:rPr lang="en-US" altLang="zh-CN" sz="1200">
                <a:latin typeface="Calibri" pitchFamily="34" charset="0"/>
              </a:rPr>
              <a:pPr algn="r"/>
              <a:t>31</a:t>
            </a:fld>
            <a:endParaRPr lang="en-US" altLang="zh-CN" sz="120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3666"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3667"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FB6384CB-8C05-4AA2-A6BC-5B9342009E06}" type="slidenum">
              <a:rPr lang="en-US" altLang="zh-CN" sz="1200">
                <a:latin typeface="Calibri" pitchFamily="34" charset="0"/>
              </a:rPr>
              <a:pPr algn="r"/>
              <a:t>32</a:t>
            </a:fld>
            <a:endParaRPr lang="en-US" altLang="zh-CN" sz="120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5714"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5715"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A7B0BFA2-0F07-4C2E-B974-478B2E6B16E4}" type="slidenum">
              <a:rPr lang="en-US" altLang="zh-CN" sz="1200">
                <a:latin typeface="Calibri" pitchFamily="34" charset="0"/>
              </a:rPr>
              <a:pPr algn="r"/>
              <a:t>33</a:t>
            </a:fld>
            <a:endParaRPr lang="en-US" altLang="zh-CN"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7762"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3"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6BEB8071-975D-4525-BD4C-87E548A88F61}" type="slidenum">
              <a:rPr lang="en-US" altLang="zh-CN" sz="1200">
                <a:latin typeface="Calibri" pitchFamily="34" charset="0"/>
              </a:rPr>
              <a:pPr algn="r"/>
              <a:t>34</a:t>
            </a:fld>
            <a:endParaRPr lang="en-US" altLang="zh-CN" sz="120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9810"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9811"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7B56F4D0-CB27-44EA-911A-571EBC434637}" type="slidenum">
              <a:rPr lang="en-US" altLang="zh-CN" sz="1200">
                <a:latin typeface="Calibri" pitchFamily="34" charset="0"/>
              </a:rPr>
              <a:pPr algn="r"/>
              <a:t>35</a:t>
            </a:fld>
            <a:endParaRPr lang="en-US" altLang="zh-CN" sz="120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1858"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1859"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7B6E30AB-1BD3-428C-AF77-DF212A4BA2CF}" type="slidenum">
              <a:rPr lang="en-US" altLang="zh-CN" sz="1200">
                <a:latin typeface="Calibri" pitchFamily="34" charset="0"/>
              </a:rPr>
              <a:pPr algn="r"/>
              <a:t>36</a:t>
            </a:fld>
            <a:endParaRPr lang="en-US" altLang="zh-CN" sz="120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3906"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3907" name="投影片編號版面配置區 3"/>
          <p:cNvSpPr txBox="1">
            <a:spLocks noGrp="1"/>
          </p:cNvSpPr>
          <p:nvPr/>
        </p:nvSpPr>
        <p:spPr bwMode="auto">
          <a:xfrm>
            <a:off x="3849688" y="9378485"/>
            <a:ext cx="2946400" cy="494187"/>
          </a:xfrm>
          <a:prstGeom prst="rect">
            <a:avLst/>
          </a:prstGeom>
          <a:noFill/>
          <a:ln w="9525">
            <a:noFill/>
            <a:miter lim="800000"/>
            <a:headEnd/>
            <a:tailEnd/>
          </a:ln>
        </p:spPr>
        <p:txBody>
          <a:bodyPr anchor="b"/>
          <a:lstStyle/>
          <a:p>
            <a:pPr algn="r"/>
            <a:fld id="{85046941-52BB-4B58-A990-AF375072D6BD}" type="slidenum">
              <a:rPr lang="en-US" altLang="zh-CN" sz="1200">
                <a:latin typeface="Calibri" pitchFamily="34" charset="0"/>
              </a:rPr>
              <a:pPr algn="r"/>
              <a:t>37</a:t>
            </a:fld>
            <a:endParaRPr lang="en-US" altLang="zh-CN"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56AF83E4-47FC-4E4F-A105-E7B6615BCA46}"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BB80EB-AE0F-4F8B-B682-F79319F09965}"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CN" altLang="en-US"/>
          </a:p>
        </p:txBody>
      </p:sp>
      <p:sp>
        <p:nvSpPr>
          <p:cNvPr id="4" name="投影片編號版面配置區 3"/>
          <p:cNvSpPr>
            <a:spLocks noGrp="1"/>
          </p:cNvSpPr>
          <p:nvPr>
            <p:ph type="sldNum" sz="quarter" idx="10"/>
          </p:nvPr>
        </p:nvSpPr>
        <p:spPr/>
        <p:txBody>
          <a:bodyPr/>
          <a:lstStyle/>
          <a:p>
            <a:fld id="{40CA48E2-4438-48D7-B311-0BC46435AC8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Rectangle 8"/>
          <p:cNvSpPr/>
          <p:nvPr/>
        </p:nvSpPr>
        <p:spPr bwMode="auto">
          <a:xfrm>
            <a:off x="0" y="6597650"/>
            <a:ext cx="9144000" cy="260350"/>
          </a:xfrm>
          <a:prstGeom prst="rect">
            <a:avLst/>
          </a:prstGeom>
          <a:gradFill flip="none" rotWithShape="1">
            <a:gsLst>
              <a:gs pos="0">
                <a:srgbClr val="800000"/>
              </a:gs>
              <a:gs pos="50000">
                <a:schemeClr val="accent1">
                  <a:tint val="44500"/>
                  <a:satMod val="160000"/>
                </a:schemeClr>
              </a:gs>
              <a:gs pos="100000">
                <a:schemeClr val="accent1">
                  <a:tint val="23500"/>
                  <a:satMod val="160000"/>
                </a:schemeClr>
              </a:gs>
            </a:gsLst>
            <a:lin ang="10800000" scaled="1"/>
            <a:tileRect/>
          </a:gradFill>
          <a:ln w="9525" cap="flat" cmpd="sng" algn="ctr">
            <a:noFill/>
            <a:prstDash val="solid"/>
            <a:miter lim="800000"/>
            <a:headEnd type="none" w="med" len="med"/>
            <a:tailEnd type="none" w="med" len="med"/>
          </a:ln>
          <a:effectLst/>
        </p:spPr>
        <p:txBody>
          <a:bodyPr wrap="none"/>
          <a:lstStyle/>
          <a:p>
            <a:pPr>
              <a:defRPr/>
            </a:pPr>
            <a:endParaRPr lang="en-US">
              <a:ea typeface="宋体" charset="-122"/>
            </a:endParaRPr>
          </a:p>
        </p:txBody>
      </p:sp>
      <p:sp>
        <p:nvSpPr>
          <p:cNvPr id="4"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defRPr/>
            </a:pPr>
            <a:r>
              <a:rPr kumimoji="1" lang="zh-TW" altLang="en-US" sz="4400" b="1" kern="0" dirty="0">
                <a:effectLst>
                  <a:outerShdw blurRad="38100" dist="38100" dir="2700000" algn="tl">
                    <a:srgbClr val="C0C0C0"/>
                  </a:outerShdw>
                </a:effectLst>
                <a:latin typeface="+mj-lt"/>
                <a:ea typeface="+mj-ea"/>
                <a:cs typeface="新細明體" charset="-120"/>
              </a:rPr>
              <a:t>            </a:t>
            </a:r>
          </a:p>
          <a:p>
            <a:pPr marL="0" lvl="1"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2"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3"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4"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p:txBody>
      </p:sp>
      <p:sp>
        <p:nvSpPr>
          <p:cNvPr id="5"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defRPr/>
            </a:pPr>
            <a:r>
              <a:rPr kumimoji="1" lang="zh-TW" altLang="en-US" sz="4400" b="1" kern="0" dirty="0">
                <a:effectLst>
                  <a:outerShdw blurRad="38100" dist="38100" dir="2700000" algn="tl">
                    <a:srgbClr val="C0C0C0"/>
                  </a:outerShdw>
                </a:effectLst>
                <a:latin typeface="+mj-lt"/>
                <a:ea typeface="+mj-ea"/>
                <a:cs typeface="新細明體" charset="-120"/>
              </a:rPr>
              <a:t>            </a:t>
            </a:r>
          </a:p>
          <a:p>
            <a:pPr marL="0" lvl="1"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2"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3"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4"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p:txBody>
      </p:sp>
      <p:sp>
        <p:nvSpPr>
          <p:cNvPr id="7" name="Rectangle 13"/>
          <p:cNvSpPr>
            <a:spLocks noChangeArrowheads="1"/>
          </p:cNvSpPr>
          <p:nvPr/>
        </p:nvSpPr>
        <p:spPr bwMode="auto">
          <a:xfrm>
            <a:off x="6769100" y="6580188"/>
            <a:ext cx="2374900" cy="277812"/>
          </a:xfrm>
          <a:prstGeom prst="rect">
            <a:avLst/>
          </a:prstGeom>
          <a:noFill/>
          <a:ln w="9525">
            <a:noFill/>
            <a:miter lim="800000"/>
            <a:headEnd/>
            <a:tailEnd/>
          </a:ln>
          <a:effectLst/>
        </p:spPr>
        <p:txBody>
          <a:bodyPr lIns="92075" tIns="46038" rIns="92075" bIns="46038">
            <a:spAutoFit/>
          </a:bodyPr>
          <a:lstStyle/>
          <a:p>
            <a:pPr algn="r" eaLnBrk="0" hangingPunct="0">
              <a:defRPr/>
            </a:pPr>
            <a:r>
              <a:rPr lang="en-US" altLang="zh-CN" sz="1200">
                <a:solidFill>
                  <a:srgbClr val="C00000"/>
                </a:solidFill>
                <a:latin typeface="Monotype Corsiva" pitchFamily="66" charset="0"/>
                <a:ea typeface="宋体" charset="-122"/>
              </a:rPr>
              <a:t>                                          </a:t>
            </a:r>
            <a:r>
              <a:rPr lang="en-US" altLang="zh-TW" sz="1200">
                <a:solidFill>
                  <a:srgbClr val="C00000"/>
                </a:solidFill>
                <a:latin typeface="Monotype Corsiva" pitchFamily="66" charset="0"/>
                <a:ea typeface="PMingLiU" pitchFamily="18" charset="-120"/>
              </a:rPr>
              <a:t> </a:t>
            </a:r>
            <a:fld id="{7BD0ABC4-4A7B-4DD5-9DC2-E67A7A915F5B}" type="slidenum">
              <a:rPr lang="en-US" altLang="zh-TW" sz="1200">
                <a:solidFill>
                  <a:srgbClr val="FFCC66"/>
                </a:solidFill>
                <a:latin typeface="Monotype Corsiva" pitchFamily="66" charset="0"/>
                <a:ea typeface="PMingLiU" pitchFamily="18" charset="-120"/>
              </a:rPr>
              <a:pPr algn="r" eaLnBrk="0" hangingPunct="0">
                <a:defRPr/>
              </a:pPr>
              <a:t>‹#›</a:t>
            </a:fld>
            <a:r>
              <a:rPr lang="en-US" altLang="zh-TW" sz="1200">
                <a:solidFill>
                  <a:srgbClr val="FFCC66"/>
                </a:solidFill>
                <a:latin typeface="Monotype Corsiva" pitchFamily="66" charset="0"/>
                <a:ea typeface="PMingLiU" pitchFamily="18" charset="-120"/>
              </a:rPr>
              <a:t> </a:t>
            </a:r>
          </a:p>
        </p:txBody>
      </p:sp>
      <p:pic>
        <p:nvPicPr>
          <p:cNvPr id="8" name="Picture 4"/>
          <p:cNvPicPr>
            <a:picLocks noChangeAspect="1" noChangeArrowheads="1"/>
          </p:cNvPicPr>
          <p:nvPr/>
        </p:nvPicPr>
        <p:blipFill>
          <a:blip r:embed="rId2" cstate="print"/>
          <a:srcRect/>
          <a:stretch>
            <a:fillRect/>
          </a:stretch>
        </p:blipFill>
        <p:spPr bwMode="auto">
          <a:xfrm>
            <a:off x="0" y="6472238"/>
            <a:ext cx="1692275" cy="385762"/>
          </a:xfrm>
          <a:prstGeom prst="rect">
            <a:avLst/>
          </a:prstGeom>
          <a:noFill/>
          <a:ln w="9525">
            <a:noFill/>
            <a:miter lim="800000"/>
            <a:headEnd/>
            <a:tailEnd/>
          </a:ln>
        </p:spPr>
      </p:pic>
      <p:sp>
        <p:nvSpPr>
          <p:cNvPr id="9" name="Rectangle 8"/>
          <p:cNvSpPr/>
          <p:nvPr/>
        </p:nvSpPr>
        <p:spPr bwMode="auto">
          <a:xfrm>
            <a:off x="0" y="0"/>
            <a:ext cx="9144000" cy="188913"/>
          </a:xfrm>
          <a:prstGeom prst="rect">
            <a:avLst/>
          </a:prstGeom>
          <a:gradFill flip="none" rotWithShape="1">
            <a:gsLst>
              <a:gs pos="0">
                <a:srgbClr val="993300"/>
              </a:gs>
              <a:gs pos="50000">
                <a:schemeClr val="accent1">
                  <a:tint val="44500"/>
                  <a:satMod val="160000"/>
                </a:schemeClr>
              </a:gs>
              <a:gs pos="100000">
                <a:schemeClr val="accent1">
                  <a:tint val="23500"/>
                  <a:satMod val="160000"/>
                </a:schemeClr>
              </a:gs>
            </a:gsLst>
            <a:lin ang="0" scaled="1"/>
            <a:tileRect/>
          </a:gradFill>
          <a:ln w="9525" cap="flat" cmpd="sng" algn="ctr">
            <a:noFill/>
            <a:prstDash val="solid"/>
            <a:miter lim="800000"/>
            <a:headEnd type="none" w="med" len="med"/>
            <a:tailEnd type="none" w="med" len="med"/>
          </a:ln>
          <a:effectLst/>
        </p:spPr>
        <p:txBody>
          <a:bodyPr wrap="none"/>
          <a:lstStyle/>
          <a:p>
            <a:pPr>
              <a:defRPr/>
            </a:pPr>
            <a:endParaRPr lang="en-US">
              <a:ea typeface="宋体" charset="-122"/>
            </a:endParaRPr>
          </a:p>
        </p:txBody>
      </p:sp>
      <p:sp>
        <p:nvSpPr>
          <p:cNvPr id="6" name="Rectangle 3"/>
          <p:cNvSpPr>
            <a:spLocks noGrp="1" noChangeArrowheads="1"/>
          </p:cNvSpPr>
          <p:nvPr>
            <p:ph idx="4294967295"/>
          </p:nvPr>
        </p:nvSpPr>
        <p:spPr bwMode="auto">
          <a:xfrm>
            <a:off x="179512" y="1124744"/>
            <a:ext cx="8784976" cy="5214938"/>
          </a:xfrm>
          <a:prstGeom prst="rect">
            <a:avLst/>
          </a:prstGeom>
          <a:ln>
            <a:miter lim="800000"/>
            <a:headEnd/>
            <a:tailEnd/>
          </a:ln>
        </p:spPr>
        <p:txBody>
          <a:bodyPr/>
          <a:lstStyle>
            <a:lvl1pPr>
              <a:buClr>
                <a:srgbClr val="993300"/>
              </a:buClr>
              <a:defRPr baseline="0">
                <a:solidFill>
                  <a:srgbClr val="003366"/>
                </a:solidFill>
              </a:defRPr>
            </a:lvl1pPr>
            <a:lvl2pPr>
              <a:defRPr baseline="0">
                <a:solidFill>
                  <a:srgbClr val="003366"/>
                </a:solidFill>
              </a:defRPr>
            </a:lvl2pPr>
            <a:lvl3pPr>
              <a:defRPr baseline="0">
                <a:solidFill>
                  <a:srgbClr val="003366"/>
                </a:solidFill>
              </a:defRPr>
            </a:lvl3pPr>
            <a:lvl4pPr>
              <a:defRPr baseline="0">
                <a:solidFill>
                  <a:srgbClr val="003366"/>
                </a:solidFill>
              </a:defRPr>
            </a:lvl4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88"/>
            <a:ext cx="8229600" cy="5286375"/>
          </a:xfrm>
          <a:prstGeom prst="rect">
            <a:avLst/>
          </a:prstGeo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791575" cy="6858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371600"/>
            <a:ext cx="4419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371600"/>
            <a:ext cx="4419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dt" sz="half" idx="10"/>
          </p:nvPr>
        </p:nvSpPr>
        <p:spPr>
          <a:xfrm>
            <a:off x="457200" y="109538"/>
            <a:ext cx="2133600" cy="476250"/>
          </a:xfrm>
          <a:prstGeom prst="rect">
            <a:avLst/>
          </a:prstGeom>
        </p:spPr>
        <p:txBody>
          <a:bodyPr vert="horz" wrap="square" lIns="91440" tIns="45720" rIns="91440" bIns="45720" numCol="1" anchor="t" anchorCtr="0" compatLnSpc="1">
            <a:prstTxWarp prst="textNoShape">
              <a:avLst/>
            </a:prstTxWarp>
          </a:bodyPr>
          <a:lstStyle>
            <a:lvl1pPr>
              <a:defRPr>
                <a:latin typeface="Tahoma" charset="0"/>
                <a:ea typeface="新細明體" charset="-120"/>
                <a:cs typeface="Arial Unicode MS" charset="0"/>
              </a:defRPr>
            </a:lvl1pPr>
          </a:lstStyle>
          <a:p>
            <a:fld id="{FECF1C4B-5BBF-44B9-A95F-72FAC9B085D6}" type="datetimeFigureOut">
              <a:rPr lang="en-US" smtClean="0"/>
              <a:pPr/>
              <a:t>11/15/2010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34" y="214313"/>
            <a:ext cx="7793037" cy="1462087"/>
          </a:xfrm>
          <a:prstGeom prst="rect">
            <a:avLst/>
          </a:prstGeom>
        </p:spPr>
        <p:txBody>
          <a:bodyPr/>
          <a:lstStyle/>
          <a:p>
            <a:r>
              <a:rPr lang="en-US" smtClean="0"/>
              <a:t>Click to edit Master title style</a:t>
            </a:r>
            <a:endParaRPr lang="en-US" dirty="0"/>
          </a:p>
        </p:txBody>
      </p:sp>
      <p:sp>
        <p:nvSpPr>
          <p:cNvPr id="3" name="Date Placeholder 4"/>
          <p:cNvSpPr>
            <a:spLocks noGrp="1"/>
          </p:cNvSpPr>
          <p:nvPr>
            <p:ph type="dt" sz="half" idx="10"/>
          </p:nvPr>
        </p:nvSpPr>
        <p:spPr>
          <a:xfrm>
            <a:off x="455613"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ahoma" charset="0"/>
                <a:ea typeface="新細明體" charset="-120"/>
                <a:cs typeface="Arial Unicode MS" charset="0"/>
              </a:defRPr>
            </a:lvl1pPr>
          </a:lstStyle>
          <a:p>
            <a:fld id="{FECF1C4B-5BBF-44B9-A95F-72FAC9B085D6}" type="datetimeFigureOut">
              <a:rPr lang="en-US" smtClean="0"/>
              <a:pPr/>
              <a:t>11/15/2010</a:t>
            </a:fld>
            <a:endParaRPr lang="en-US"/>
          </a:p>
        </p:txBody>
      </p:sp>
      <p:sp>
        <p:nvSpPr>
          <p:cNvPr id="4" name="Footer Placeholder 5"/>
          <p:cNvSpPr>
            <a:spLocks noGrp="1"/>
          </p:cNvSpPr>
          <p:nvPr>
            <p:ph type="ftr" sz="quarter" idx="11"/>
          </p:nvPr>
        </p:nvSpPr>
        <p:spPr>
          <a:xfrm>
            <a:off x="3122613" y="6253163"/>
            <a:ext cx="2895600" cy="457200"/>
          </a:xfrm>
          <a:prstGeom prst="rect">
            <a:avLst/>
          </a:prstGeom>
        </p:spPr>
        <p:txBody>
          <a:bodyPr/>
          <a:lstStyle>
            <a:lvl1pPr>
              <a:defRPr>
                <a:latin typeface="Tahoma" pitchFamily="34" charset="0"/>
                <a:ea typeface="宋体" pitchFamily="2" charset="-122"/>
                <a:cs typeface="Arial Unicode MS" pitchFamily="34" charset="-128"/>
              </a:defRPr>
            </a:lvl1pPr>
          </a:lstStyle>
          <a:p>
            <a:endParaRPr lang="en-US"/>
          </a:p>
        </p:txBody>
      </p:sp>
      <p:sp>
        <p:nvSpPr>
          <p:cNvPr id="5" name="Slide Number Placeholder 6"/>
          <p:cNvSpPr>
            <a:spLocks noGrp="1"/>
          </p:cNvSpPr>
          <p:nvPr>
            <p:ph type="sldNum" sz="quarter" idx="12"/>
          </p:nvPr>
        </p:nvSpPr>
        <p:spPr>
          <a:xfrm>
            <a:off x="6783388" y="6243638"/>
            <a:ext cx="1905000" cy="457200"/>
          </a:xfrm>
          <a:prstGeom prst="rect">
            <a:avLst/>
          </a:prstGeom>
        </p:spPr>
        <p:txBody>
          <a:bodyPr/>
          <a:lstStyle>
            <a:lvl1pPr>
              <a:defRPr>
                <a:latin typeface="Tahoma" pitchFamily="34" charset="0"/>
                <a:ea typeface="宋体" pitchFamily="2" charset="-122"/>
                <a:cs typeface="Arial Unicode MS" pitchFamily="34" charset="-128"/>
              </a:defRPr>
            </a:lvl1pPr>
          </a:lstStyle>
          <a:p>
            <a:fld id="{D837D8B8-252D-4B08-B7C7-F9A738E2B9FD}"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4"/>
          <p:cNvSpPr>
            <a:spLocks noGrp="1"/>
          </p:cNvSpPr>
          <p:nvPr>
            <p:ph type="title"/>
          </p:nvPr>
        </p:nvSpPr>
        <p:spPr>
          <a:xfrm>
            <a:off x="0" y="609600"/>
            <a:ext cx="8791575" cy="685800"/>
          </a:xfrm>
          <a:prstGeom prst="rect">
            <a:avLst/>
          </a:prstGeom>
        </p:spPr>
        <p:txBody>
          <a:bodyPr/>
          <a:lstStyle/>
          <a:p>
            <a:r>
              <a:rPr lang="en-US" smtClean="0"/>
              <a:t>Click to edit Master title style</a:t>
            </a:r>
            <a:endParaRPr lang="en-US"/>
          </a:p>
        </p:txBody>
      </p:sp>
      <p:sp>
        <p:nvSpPr>
          <p:cNvPr id="3" name="Date Placeholder 1"/>
          <p:cNvSpPr>
            <a:spLocks noGrp="1"/>
          </p:cNvSpPr>
          <p:nvPr>
            <p:ph type="dt" sz="half" idx="10"/>
          </p:nvPr>
        </p:nvSpPr>
        <p:spPr>
          <a:xfrm>
            <a:off x="457200" y="109538"/>
            <a:ext cx="2133600" cy="476250"/>
          </a:xfrm>
          <a:prstGeom prst="rect">
            <a:avLst/>
          </a:prstGeom>
        </p:spPr>
        <p:txBody>
          <a:bodyPr vert="horz" wrap="square" lIns="91440" tIns="45720" rIns="91440" bIns="45720" numCol="1" anchor="t" anchorCtr="0" compatLnSpc="1">
            <a:prstTxWarp prst="textNoShape">
              <a:avLst/>
            </a:prstTxWarp>
          </a:bodyPr>
          <a:lstStyle>
            <a:lvl1pPr>
              <a:defRPr>
                <a:latin typeface="Tahoma" charset="0"/>
                <a:ea typeface="新細明體" charset="-120"/>
                <a:cs typeface="Arial Unicode MS" charset="0"/>
              </a:defRPr>
            </a:lvl1pPr>
          </a:lstStyle>
          <a:p>
            <a:fld id="{FECF1C4B-5BBF-44B9-A95F-72FAC9B085D6}" type="datetimeFigureOut">
              <a:rPr lang="en-US" smtClean="0"/>
              <a:pPr/>
              <a:t>11/15/2010</a:t>
            </a:fld>
            <a:endParaRPr lang="en-US"/>
          </a:p>
        </p:txBody>
      </p:sp>
      <p:sp>
        <p:nvSpPr>
          <p:cNvPr id="4" name="Footer Placeholder 2"/>
          <p:cNvSpPr>
            <a:spLocks noGrp="1"/>
          </p:cNvSpPr>
          <p:nvPr>
            <p:ph type="ftr" sz="quarter" idx="11"/>
          </p:nvPr>
        </p:nvSpPr>
        <p:spPr>
          <a:xfrm>
            <a:off x="3124200" y="6248400"/>
            <a:ext cx="2895600" cy="457200"/>
          </a:xfrm>
          <a:prstGeom prst="rect">
            <a:avLst/>
          </a:prstGeom>
        </p:spPr>
        <p:txBody>
          <a:bodyPr/>
          <a:lstStyle>
            <a:lvl1pPr>
              <a:defRPr>
                <a:latin typeface="Tahoma" pitchFamily="34" charset="0"/>
                <a:ea typeface="宋体" pitchFamily="2" charset="-122"/>
                <a:cs typeface="Arial Unicode MS" pitchFamily="34" charset="-128"/>
              </a:defRPr>
            </a:lvl1pPr>
          </a:lstStyle>
          <a:p>
            <a:endParaRPr lang="en-US"/>
          </a:p>
        </p:txBody>
      </p:sp>
      <p:sp>
        <p:nvSpPr>
          <p:cNvPr id="6" name="Slide Number Placeholder 3"/>
          <p:cNvSpPr>
            <a:spLocks noGrp="1"/>
          </p:cNvSpPr>
          <p:nvPr>
            <p:ph type="sldNum" sz="quarter" idx="12"/>
          </p:nvPr>
        </p:nvSpPr>
        <p:spPr>
          <a:xfrm>
            <a:off x="6553200" y="6243638"/>
            <a:ext cx="2133600" cy="457200"/>
          </a:xfrm>
          <a:prstGeom prst="rect">
            <a:avLst/>
          </a:prstGeom>
        </p:spPr>
        <p:txBody>
          <a:bodyPr/>
          <a:lstStyle>
            <a:lvl1pPr>
              <a:defRPr>
                <a:latin typeface="Tahoma" pitchFamily="34" charset="0"/>
                <a:ea typeface="宋体" pitchFamily="2" charset="-122"/>
                <a:cs typeface="Arial Unicode MS" pitchFamily="34" charset="-128"/>
              </a:defRPr>
            </a:lvl1pPr>
          </a:lstStyle>
          <a:p>
            <a:fld id="{D837D8B8-252D-4B08-B7C7-F9A738E2B9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5" name="Title 4"/>
          <p:cNvSpPr>
            <a:spLocks noGrp="1"/>
          </p:cNvSpPr>
          <p:nvPr>
            <p:ph type="title"/>
          </p:nvPr>
        </p:nvSpPr>
        <p:spPr>
          <a:xfrm>
            <a:off x="0" y="609600"/>
            <a:ext cx="8791575" cy="685800"/>
          </a:xfrm>
          <a:prstGeom prst="rect">
            <a:avLst/>
          </a:prstGeom>
        </p:spPr>
        <p:txBody>
          <a:bodyPr/>
          <a:lstStyle/>
          <a:p>
            <a:r>
              <a:rPr lang="en-US" smtClean="0"/>
              <a:t>Click to edit Master title style</a:t>
            </a:r>
            <a:endParaRPr lang="en-US"/>
          </a:p>
        </p:txBody>
      </p:sp>
      <p:sp>
        <p:nvSpPr>
          <p:cNvPr id="3" name="Date Placeholder 1"/>
          <p:cNvSpPr>
            <a:spLocks noGrp="1"/>
          </p:cNvSpPr>
          <p:nvPr>
            <p:ph type="dt" sz="half" idx="10"/>
          </p:nvPr>
        </p:nvSpPr>
        <p:spPr>
          <a:xfrm>
            <a:off x="457200" y="109538"/>
            <a:ext cx="2133600" cy="476250"/>
          </a:xfrm>
          <a:prstGeom prst="rect">
            <a:avLst/>
          </a:prstGeom>
        </p:spPr>
        <p:txBody>
          <a:bodyPr vert="horz" wrap="square" lIns="91440" tIns="45720" rIns="91440" bIns="45720" numCol="1" anchor="t" anchorCtr="0" compatLnSpc="1">
            <a:prstTxWarp prst="textNoShape">
              <a:avLst/>
            </a:prstTxWarp>
          </a:bodyPr>
          <a:lstStyle>
            <a:lvl1pPr>
              <a:defRPr>
                <a:latin typeface="Tahoma" charset="0"/>
                <a:ea typeface="新細明體" charset="-120"/>
                <a:cs typeface="Arial Unicode MS" charset="0"/>
              </a:defRPr>
            </a:lvl1pPr>
          </a:lstStyle>
          <a:p>
            <a:fld id="{FECF1C4B-5BBF-44B9-A95F-72FAC9B085D6}" type="datetimeFigureOut">
              <a:rPr lang="en-US" smtClean="0"/>
              <a:pPr/>
              <a:t>11/15/2010</a:t>
            </a:fld>
            <a:endParaRPr lang="en-US"/>
          </a:p>
        </p:txBody>
      </p:sp>
      <p:sp>
        <p:nvSpPr>
          <p:cNvPr id="4" name="Footer Placeholder 2"/>
          <p:cNvSpPr>
            <a:spLocks noGrp="1"/>
          </p:cNvSpPr>
          <p:nvPr>
            <p:ph type="ftr" sz="quarter" idx="11"/>
          </p:nvPr>
        </p:nvSpPr>
        <p:spPr>
          <a:xfrm>
            <a:off x="3124200" y="6248400"/>
            <a:ext cx="2895600" cy="457200"/>
          </a:xfrm>
          <a:prstGeom prst="rect">
            <a:avLst/>
          </a:prstGeom>
        </p:spPr>
        <p:txBody>
          <a:bodyPr/>
          <a:lstStyle>
            <a:lvl1pPr>
              <a:defRPr>
                <a:latin typeface="Tahoma" pitchFamily="34" charset="0"/>
                <a:ea typeface="宋体" pitchFamily="2" charset="-122"/>
                <a:cs typeface="Arial Unicode MS" pitchFamily="34" charset="-128"/>
              </a:defRPr>
            </a:lvl1pPr>
          </a:lstStyle>
          <a:p>
            <a:endParaRPr lang="en-US"/>
          </a:p>
        </p:txBody>
      </p:sp>
      <p:sp>
        <p:nvSpPr>
          <p:cNvPr id="6" name="Slide Number Placeholder 3"/>
          <p:cNvSpPr>
            <a:spLocks noGrp="1"/>
          </p:cNvSpPr>
          <p:nvPr>
            <p:ph type="sldNum" sz="quarter" idx="12"/>
          </p:nvPr>
        </p:nvSpPr>
        <p:spPr>
          <a:xfrm>
            <a:off x="6553200" y="6243638"/>
            <a:ext cx="2133600" cy="457200"/>
          </a:xfrm>
          <a:prstGeom prst="rect">
            <a:avLst/>
          </a:prstGeom>
        </p:spPr>
        <p:txBody>
          <a:bodyPr/>
          <a:lstStyle>
            <a:lvl1pPr>
              <a:defRPr>
                <a:latin typeface="Tahoma" pitchFamily="34" charset="0"/>
                <a:ea typeface="宋体" pitchFamily="2" charset="-122"/>
                <a:cs typeface="Arial Unicode MS" pitchFamily="34" charset="-128"/>
              </a:defRPr>
            </a:lvl1pPr>
          </a:lstStyle>
          <a:p>
            <a:fld id="{D837D8B8-252D-4B08-B7C7-F9A738E2B9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atin typeface="Tahoma" charset="0"/>
                <a:ea typeface="+mn-ea"/>
                <a:cs typeface="Arial Unicode MS" charset="0"/>
              </a:defRPr>
            </a:lvl1pPr>
          </a:lstStyle>
          <a:p>
            <a:fld id="{FECF1C4B-5BBF-44B9-A95F-72FAC9B085D6}" type="datetimeFigureOut">
              <a:rPr lang="en-US" smtClean="0"/>
              <a:pPr/>
              <a:t>11/15/2010</a:t>
            </a:fld>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Tahoma" charset="0"/>
                <a:ea typeface="+mn-ea"/>
                <a:cs typeface="Arial Unicode MS" charset="0"/>
              </a:defRPr>
            </a:lvl1pPr>
          </a:lstStyle>
          <a:p>
            <a:endParaRPr lang="en-US"/>
          </a:p>
        </p:txBody>
      </p:sp>
      <p:sp>
        <p:nvSpPr>
          <p:cNvPr id="6" name="Slide Number Placeholder 5"/>
          <p:cNvSpPr>
            <a:spLocks noGrp="1"/>
          </p:cNvSpPr>
          <p:nvPr>
            <p:ph type="sldNum" sz="quarter" idx="12"/>
          </p:nvPr>
        </p:nvSpPr>
        <p:spPr>
          <a:xfrm>
            <a:off x="6553200" y="6243638"/>
            <a:ext cx="2133600" cy="457200"/>
          </a:xfrm>
          <a:prstGeom prst="rect">
            <a:avLst/>
          </a:prstGeom>
        </p:spPr>
        <p:txBody>
          <a:bodyPr/>
          <a:lstStyle>
            <a:lvl1pPr>
              <a:defRPr>
                <a:latin typeface="Tahoma" charset="0"/>
                <a:ea typeface="+mn-ea"/>
                <a:cs typeface="Arial Unicode MS" charset="0"/>
              </a:defRPr>
            </a:lvl1pPr>
          </a:lstStyle>
          <a:p>
            <a:fld id="{D837D8B8-252D-4B08-B7C7-F9A738E2B9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defRPr/>
            </a:pPr>
            <a:r>
              <a:rPr kumimoji="1" lang="zh-TW" altLang="en-US" sz="4400" b="1" kern="0" dirty="0">
                <a:effectLst>
                  <a:outerShdw blurRad="38100" dist="38100" dir="2700000" algn="tl">
                    <a:srgbClr val="C0C0C0"/>
                  </a:outerShdw>
                </a:effectLst>
                <a:latin typeface="+mj-lt"/>
                <a:ea typeface="+mj-ea"/>
                <a:cs typeface="新細明體" charset="-120"/>
              </a:rPr>
              <a:t>            </a:t>
            </a:r>
          </a:p>
          <a:p>
            <a:pPr marL="0" lvl="1"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2"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3"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4"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p:txBody>
      </p:sp>
      <p:sp>
        <p:nvSpPr>
          <p:cNvPr id="12" name="Rectangle 8"/>
          <p:cNvSpPr>
            <a:spLocks noChangeArrowheads="1"/>
          </p:cNvSpPr>
          <p:nvPr/>
        </p:nvSpPr>
        <p:spPr bwMode="auto">
          <a:xfrm>
            <a:off x="0" y="6550025"/>
            <a:ext cx="9144000" cy="307975"/>
          </a:xfrm>
          <a:prstGeom prst="rect">
            <a:avLst/>
          </a:prstGeom>
          <a:noFill/>
          <a:ln w="9525">
            <a:noFill/>
            <a:miter lim="800000"/>
            <a:headEnd/>
            <a:tailEnd/>
          </a:ln>
          <a:effectLst/>
        </p:spPr>
        <p:txBody>
          <a:bodyPr lIns="92075" tIns="46038" rIns="92075" bIns="46038">
            <a:spAutoFit/>
          </a:bodyPr>
          <a:lstStyle/>
          <a:p>
            <a:pPr eaLnBrk="0" hangingPunct="0">
              <a:defRPr/>
            </a:pPr>
            <a:r>
              <a:rPr lang="en-US" altLang="zh-TW" sz="1400">
                <a:solidFill>
                  <a:srgbClr val="333333"/>
                </a:solidFill>
                <a:latin typeface="Monotype Corsiva" charset="0"/>
                <a:ea typeface="新細明體" charset="-120"/>
                <a:cs typeface="Arial Unicode MS" charset="0"/>
              </a:rPr>
              <a:t>	</a:t>
            </a:r>
            <a:r>
              <a:rPr lang="en-US" altLang="zh-CN" sz="1400">
                <a:solidFill>
                  <a:srgbClr val="333333"/>
                </a:solidFill>
                <a:latin typeface="Monotype Corsiva" charset="0"/>
                <a:ea typeface="宋体" charset="-122"/>
                <a:cs typeface="Arial Unicode MS" charset="0"/>
              </a:rPr>
              <a:t>				</a:t>
            </a:r>
            <a:endParaRPr lang="en-US" altLang="zh-TW" sz="1400">
              <a:solidFill>
                <a:srgbClr val="333333"/>
              </a:solidFill>
              <a:latin typeface="Monotype Corsiva" charset="0"/>
              <a:ea typeface="新細明體" charset="-120"/>
              <a:cs typeface="Arial Unicode MS" charset="0"/>
            </a:endParaRPr>
          </a:p>
        </p:txBody>
      </p:sp>
      <p:sp>
        <p:nvSpPr>
          <p:cNvPr id="8" name="Rectangle 8"/>
          <p:cNvSpPr/>
          <p:nvPr/>
        </p:nvSpPr>
        <p:spPr bwMode="auto">
          <a:xfrm>
            <a:off x="0" y="6597650"/>
            <a:ext cx="9144000" cy="260350"/>
          </a:xfrm>
          <a:prstGeom prst="rect">
            <a:avLst/>
          </a:prstGeom>
          <a:gradFill flip="none" rotWithShape="1">
            <a:gsLst>
              <a:gs pos="0">
                <a:srgbClr val="800000"/>
              </a:gs>
              <a:gs pos="50000">
                <a:schemeClr val="accent1">
                  <a:tint val="44500"/>
                  <a:satMod val="160000"/>
                </a:schemeClr>
              </a:gs>
              <a:gs pos="100000">
                <a:schemeClr val="accent1">
                  <a:tint val="23500"/>
                  <a:satMod val="160000"/>
                </a:schemeClr>
              </a:gs>
            </a:gsLst>
            <a:lin ang="10800000" scaled="1"/>
            <a:tileRect/>
          </a:gradFill>
          <a:ln w="9525" cap="flat" cmpd="sng" algn="ctr">
            <a:noFill/>
            <a:prstDash val="solid"/>
            <a:miter lim="800000"/>
            <a:headEnd type="none" w="med" len="med"/>
            <a:tailEnd type="none" w="med" len="med"/>
          </a:ln>
          <a:effectLst/>
        </p:spPr>
        <p:txBody>
          <a:bodyPr wrap="none"/>
          <a:lstStyle/>
          <a:p>
            <a:pPr>
              <a:defRPr/>
            </a:pPr>
            <a:endParaRPr lang="en-US">
              <a:ea typeface="宋体" charset="-122"/>
            </a:endParaRPr>
          </a:p>
        </p:txBody>
      </p:sp>
      <p:sp>
        <p:nvSpPr>
          <p:cNvPr id="9"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defRPr/>
            </a:pPr>
            <a:r>
              <a:rPr kumimoji="1" lang="zh-TW" altLang="en-US" sz="4400" b="1" kern="0" dirty="0">
                <a:effectLst>
                  <a:outerShdw blurRad="38100" dist="38100" dir="2700000" algn="tl">
                    <a:srgbClr val="C0C0C0"/>
                  </a:outerShdw>
                </a:effectLst>
                <a:latin typeface="+mj-lt"/>
                <a:ea typeface="+mj-ea"/>
                <a:cs typeface="新細明體" charset="-120"/>
              </a:rPr>
              <a:t>            </a:t>
            </a:r>
          </a:p>
          <a:p>
            <a:pPr marL="0" lvl="1"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2"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3"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4"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p:txBody>
      </p:sp>
      <p:sp>
        <p:nvSpPr>
          <p:cNvPr id="10"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defRPr/>
            </a:pPr>
            <a:r>
              <a:rPr kumimoji="1" lang="zh-TW" altLang="en-US" sz="4400" b="1" kern="0" dirty="0">
                <a:effectLst>
                  <a:outerShdw blurRad="38100" dist="38100" dir="2700000" algn="tl">
                    <a:srgbClr val="C0C0C0"/>
                  </a:outerShdw>
                </a:effectLst>
                <a:latin typeface="+mj-lt"/>
                <a:ea typeface="+mj-ea"/>
                <a:cs typeface="新細明體" charset="-120"/>
              </a:rPr>
              <a:t>            </a:t>
            </a:r>
          </a:p>
          <a:p>
            <a:pPr marL="0" lvl="1"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2"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3"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a:p>
            <a:pPr marL="0" lvl="4" algn="ctr" eaLnBrk="0" hangingPunct="0">
              <a:defRPr/>
            </a:pPr>
            <a:r>
              <a:rPr kumimoji="1" lang="zh-TW" altLang="en-US" sz="4400" b="1" kern="0" dirty="0">
                <a:effectLst>
                  <a:outerShdw blurRad="38100" dist="38100" dir="2700000" algn="tl">
                    <a:srgbClr val="C0C0C0"/>
                  </a:outerShdw>
                </a:effectLst>
                <a:latin typeface="Arial Rounded MT Bold" pitchFamily="34" charset="0"/>
                <a:ea typeface="新細明體" pitchFamily="18" charset="-120"/>
                <a:cs typeface="新細明體" charset="-120"/>
              </a:rPr>
              <a:t>   </a:t>
            </a:r>
          </a:p>
        </p:txBody>
      </p:sp>
      <p:sp>
        <p:nvSpPr>
          <p:cNvPr id="11" name="Rectangle 13"/>
          <p:cNvSpPr>
            <a:spLocks noChangeArrowheads="1"/>
          </p:cNvSpPr>
          <p:nvPr/>
        </p:nvSpPr>
        <p:spPr bwMode="auto">
          <a:xfrm>
            <a:off x="6769100" y="6580188"/>
            <a:ext cx="2374900" cy="277812"/>
          </a:xfrm>
          <a:prstGeom prst="rect">
            <a:avLst/>
          </a:prstGeom>
          <a:noFill/>
          <a:ln w="9525">
            <a:noFill/>
            <a:miter lim="800000"/>
            <a:headEnd/>
            <a:tailEnd/>
          </a:ln>
          <a:effectLst/>
        </p:spPr>
        <p:txBody>
          <a:bodyPr lIns="92075" tIns="46038" rIns="92075" bIns="46038">
            <a:spAutoFit/>
          </a:bodyPr>
          <a:lstStyle/>
          <a:p>
            <a:pPr algn="r" eaLnBrk="0" hangingPunct="0">
              <a:defRPr/>
            </a:pPr>
            <a:r>
              <a:rPr lang="en-US" altLang="zh-CN" sz="1200">
                <a:solidFill>
                  <a:srgbClr val="C00000"/>
                </a:solidFill>
                <a:latin typeface="Monotype Corsiva" pitchFamily="66" charset="0"/>
                <a:ea typeface="宋体" charset="-122"/>
              </a:rPr>
              <a:t>                                          </a:t>
            </a:r>
            <a:r>
              <a:rPr lang="en-US" altLang="zh-TW" sz="1200">
                <a:solidFill>
                  <a:srgbClr val="C00000"/>
                </a:solidFill>
                <a:latin typeface="Monotype Corsiva" pitchFamily="66" charset="0"/>
                <a:ea typeface="PMingLiU" pitchFamily="18" charset="-120"/>
              </a:rPr>
              <a:t> </a:t>
            </a:r>
            <a:fld id="{9AA2778B-99DF-47A8-BD0D-9584315436DE}" type="slidenum">
              <a:rPr lang="en-US" altLang="zh-TW" sz="1200">
                <a:solidFill>
                  <a:srgbClr val="FFCC66"/>
                </a:solidFill>
                <a:latin typeface="Monotype Corsiva" pitchFamily="66" charset="0"/>
                <a:ea typeface="PMingLiU" pitchFamily="18" charset="-120"/>
              </a:rPr>
              <a:pPr algn="r" eaLnBrk="0" hangingPunct="0">
                <a:defRPr/>
              </a:pPr>
              <a:t>‹#›</a:t>
            </a:fld>
            <a:r>
              <a:rPr lang="en-US" altLang="zh-TW" sz="1200">
                <a:solidFill>
                  <a:srgbClr val="FFCC66"/>
                </a:solidFill>
                <a:latin typeface="Monotype Corsiva" pitchFamily="66" charset="0"/>
                <a:ea typeface="PMingLiU" pitchFamily="18" charset="-120"/>
              </a:rPr>
              <a:t> </a:t>
            </a:r>
          </a:p>
        </p:txBody>
      </p:sp>
      <p:pic>
        <p:nvPicPr>
          <p:cNvPr id="2056" name="Picture 4"/>
          <p:cNvPicPr>
            <a:picLocks noChangeAspect="1" noChangeArrowheads="1"/>
          </p:cNvPicPr>
          <p:nvPr/>
        </p:nvPicPr>
        <p:blipFill>
          <a:blip r:embed="rId9" cstate="print"/>
          <a:srcRect/>
          <a:stretch>
            <a:fillRect/>
          </a:stretch>
        </p:blipFill>
        <p:spPr bwMode="auto">
          <a:xfrm>
            <a:off x="0" y="6472238"/>
            <a:ext cx="1692275" cy="385762"/>
          </a:xfrm>
          <a:prstGeom prst="rect">
            <a:avLst/>
          </a:prstGeom>
          <a:noFill/>
          <a:ln w="9525">
            <a:noFill/>
            <a:miter lim="800000"/>
            <a:headEnd/>
            <a:tailEnd/>
          </a:ln>
        </p:spPr>
      </p:pic>
      <p:sp>
        <p:nvSpPr>
          <p:cNvPr id="16" name="Rectangle 3"/>
          <p:cNvSpPr txBox="1">
            <a:spLocks noChangeArrowheads="1"/>
          </p:cNvSpPr>
          <p:nvPr/>
        </p:nvSpPr>
        <p:spPr bwMode="auto">
          <a:xfrm>
            <a:off x="179388" y="1125538"/>
            <a:ext cx="8785225" cy="5214937"/>
          </a:xfrm>
          <a:prstGeom prst="rect">
            <a:avLst/>
          </a:prstGeom>
          <a:ln>
            <a:miter lim="800000"/>
            <a:headEnd/>
            <a:tailEnd/>
          </a:ln>
        </p:spPr>
        <p:txBody>
          <a:bodyPr/>
          <a:lstStyle/>
          <a:p>
            <a:pPr marL="342900" indent="-342900" eaLnBrk="0" hangingPunct="0">
              <a:spcBef>
                <a:spcPct val="20000"/>
              </a:spcBef>
              <a:buClr>
                <a:srgbClr val="993300"/>
              </a:buClr>
              <a:buSzPct val="90000"/>
              <a:buFont typeface="Wingdings" charset="2"/>
              <a:buNone/>
              <a:defRPr/>
            </a:pPr>
            <a:endParaRPr lang="en-US" altLang="zh-TW">
              <a:solidFill>
                <a:srgbClr val="003366"/>
              </a:solidFill>
              <a:latin typeface="Myriad Web" pitchFamily="34" charset="0"/>
              <a:ea typeface="新細明體" charset="-120"/>
              <a:cs typeface="Arial Unicode MS" charset="0"/>
            </a:endParaRPr>
          </a:p>
        </p:txBody>
      </p:sp>
      <p:sp>
        <p:nvSpPr>
          <p:cNvPr id="17" name="Rectangle 16"/>
          <p:cNvSpPr/>
          <p:nvPr/>
        </p:nvSpPr>
        <p:spPr bwMode="auto">
          <a:xfrm>
            <a:off x="0" y="0"/>
            <a:ext cx="9144000" cy="188913"/>
          </a:xfrm>
          <a:prstGeom prst="rect">
            <a:avLst/>
          </a:prstGeom>
          <a:gradFill flip="none" rotWithShape="1">
            <a:gsLst>
              <a:gs pos="0">
                <a:srgbClr val="993300"/>
              </a:gs>
              <a:gs pos="50000">
                <a:schemeClr val="accent1">
                  <a:tint val="44500"/>
                  <a:satMod val="160000"/>
                </a:schemeClr>
              </a:gs>
              <a:gs pos="100000">
                <a:schemeClr val="accent1">
                  <a:tint val="23500"/>
                  <a:satMod val="160000"/>
                </a:schemeClr>
              </a:gs>
            </a:gsLst>
            <a:lin ang="0" scaled="1"/>
            <a:tileRect/>
          </a:gradFill>
          <a:ln w="9525" cap="flat" cmpd="sng" algn="ctr">
            <a:noFill/>
            <a:prstDash val="solid"/>
            <a:miter lim="800000"/>
            <a:headEnd type="none" w="med" len="med"/>
            <a:tailEnd type="none" w="med" len="med"/>
          </a:ln>
          <a:effectLst/>
        </p:spPr>
        <p:txBody>
          <a:bodyPr wrap="none"/>
          <a:lstStyle/>
          <a:p>
            <a:pPr>
              <a:defRPr/>
            </a:pPr>
            <a:endParaRPr lang="en-US">
              <a:ea typeface="宋体"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Lst>
  <p:txStyles>
    <p:titleStyle>
      <a:lvl1pPr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mj-lt"/>
          <a:ea typeface="新細明體" charset="-120"/>
          <a:cs typeface="新細明體" charset="-120"/>
        </a:defRPr>
      </a:lvl1pPr>
      <a:lvl2pPr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charset="-120"/>
          <a:cs typeface="新細明體" charset="-120"/>
        </a:defRPr>
      </a:lvl2pPr>
      <a:lvl3pPr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charset="-120"/>
          <a:cs typeface="新細明體" charset="-120"/>
        </a:defRPr>
      </a:lvl3pPr>
      <a:lvl4pPr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charset="-120"/>
          <a:cs typeface="新細明體" charset="-120"/>
        </a:defRPr>
      </a:lvl4pPr>
      <a:lvl5pPr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charset="-120"/>
          <a:cs typeface="新細明體" charset="-120"/>
        </a:defRPr>
      </a:lvl5pPr>
      <a:lvl6pPr marL="4572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6pPr>
      <a:lvl7pPr marL="9144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7pPr>
      <a:lvl8pPr marL="13716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8pPr>
      <a:lvl9pPr marL="1828800" algn="ctr" rtl="0" eaLnBrk="1" fontAlgn="base" hangingPunct="1">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Blip>
          <a:blip r:embed="rId10"/>
        </a:buBlip>
        <a:defRPr sz="36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90000"/>
        <a:buFont typeface="Wingdings" pitchFamily="2" charset="2"/>
        <a:buBlip>
          <a:blip r:embed="rId11"/>
        </a:buBlip>
        <a:defRPr sz="28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90000"/>
        <a:buFont typeface="Wingdings" pitchFamily="2" charset="2"/>
        <a:buBlip>
          <a:blip r:embed="rId12"/>
        </a:buBlip>
        <a:defRPr sz="24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ideo" Target="file:///\\imcl.comp.polyu.edu.hk\c$\Documents%20and%20Settings\Administrator\Desktop\Steven%20Lai\research\2010-ITSKeyNote\collosion%20avoidance_V2.wmv"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ideo" Target="file:///\\imcl.comp.polyu.edu.hk\c$\Documents%20and%20Settings\Administrator\Desktop\Steven%20Lai\research\2010-ITSKeyNote\Adaptive_Traffic%20Demo_V1_standand.wmv"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ideo" Target="file:///\\imcl.comp.polyu.edu.hk\c$\Documents%20and%20Settings\Administrator\Desktop\Steven%20Lai\research\2010-ITSKeyNote\video_surv.wmv" TargetMode="Externa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560983"/>
            <a:ext cx="8820472" cy="1139825"/>
          </a:xfrm>
        </p:spPr>
        <p:txBody>
          <a:bodyPr/>
          <a:lstStyle/>
          <a:p>
            <a:r>
              <a:rPr lang="en-US" sz="4000" dirty="0" smtClean="0"/>
              <a:t>Challenges of Using WSNs for ITS</a:t>
            </a:r>
            <a:endParaRPr lang="en-US" sz="4000" dirty="0"/>
          </a:p>
        </p:txBody>
      </p:sp>
      <p:sp>
        <p:nvSpPr>
          <p:cNvPr id="3" name="Content Placeholder 2"/>
          <p:cNvSpPr>
            <a:spLocks noGrp="1"/>
          </p:cNvSpPr>
          <p:nvPr>
            <p:ph idx="1"/>
          </p:nvPr>
        </p:nvSpPr>
        <p:spPr>
          <a:xfrm>
            <a:off x="251520" y="1772816"/>
            <a:ext cx="8496944" cy="3816424"/>
          </a:xfrm>
        </p:spPr>
        <p:txBody>
          <a:bodyPr>
            <a:noAutofit/>
          </a:bodyPr>
          <a:lstStyle/>
          <a:p>
            <a:r>
              <a:rPr lang="en-US" altLang="zh-CN" sz="2800" dirty="0" smtClean="0"/>
              <a:t>Distributed detection &amp; report of </a:t>
            </a:r>
            <a:r>
              <a:rPr lang="en-US" altLang="zh-CN" sz="2800" dirty="0" smtClean="0">
                <a:solidFill>
                  <a:srgbClr val="FF0000"/>
                </a:solidFill>
              </a:rPr>
              <a:t>composite events</a:t>
            </a:r>
            <a:r>
              <a:rPr lang="en-US" altLang="zh-CN" sz="2800" dirty="0" smtClean="0"/>
              <a:t> (e.g. for detecting traffic jam)</a:t>
            </a:r>
          </a:p>
          <a:p>
            <a:r>
              <a:rPr lang="en-US" altLang="zh-CN" sz="2800" dirty="0" smtClean="0"/>
              <a:t>Reliable delivery of real time data (e.g. collision avoidance)</a:t>
            </a:r>
          </a:p>
          <a:p>
            <a:r>
              <a:rPr lang="en-US" sz="2800" dirty="0" smtClean="0"/>
              <a:t>WSN-based traffic light control</a:t>
            </a:r>
            <a:endParaRPr lang="en-US" altLang="zh-CN" sz="2800" dirty="0" smtClean="0"/>
          </a:p>
          <a:p>
            <a:r>
              <a:rPr lang="en-US" altLang="zh-CN" sz="2800" dirty="0" smtClean="0"/>
              <a:t>Middleware support</a:t>
            </a:r>
          </a:p>
          <a:p>
            <a:r>
              <a:rPr lang="en-US" altLang="zh-TW" sz="2800" dirty="0" smtClean="0"/>
              <a:t>Energy efficient coverage for object tracking</a:t>
            </a:r>
            <a:endParaRPr 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02915"/>
          </a:xfrm>
        </p:spPr>
        <p:txBody>
          <a:bodyPr/>
          <a:lstStyle/>
          <a:p>
            <a:r>
              <a:rPr lang="en-US" sz="4000" dirty="0" err="1" smtClean="0"/>
              <a:t>iTranSNet</a:t>
            </a:r>
            <a:r>
              <a:rPr lang="en-US" sz="4000" dirty="0" smtClean="0"/>
              <a:t> </a:t>
            </a:r>
            <a:r>
              <a:rPr lang="en-US" sz="4000" dirty="0" err="1" smtClean="0"/>
              <a:t>Testbed</a:t>
            </a:r>
            <a:r>
              <a:rPr lang="en-US" sz="4000" dirty="0" smtClean="0"/>
              <a:t> at </a:t>
            </a:r>
            <a:r>
              <a:rPr lang="en-US" sz="4000" dirty="0" err="1" smtClean="0"/>
              <a:t>PolyU</a:t>
            </a:r>
            <a:endParaRPr lang="en-US" sz="4000" dirty="0"/>
          </a:p>
        </p:txBody>
      </p:sp>
      <p:pic>
        <p:nvPicPr>
          <p:cNvPr id="4" name="Picture 5" descr="C:\Documents and Settings\xx\Desktop\DSC02184.JPG"/>
          <p:cNvPicPr>
            <a:picLocks noChangeAspect="1" noChangeArrowheads="1"/>
          </p:cNvPicPr>
          <p:nvPr/>
        </p:nvPicPr>
        <p:blipFill>
          <a:blip r:embed="rId3" cstate="print"/>
          <a:srcRect/>
          <a:stretch>
            <a:fillRect/>
          </a:stretch>
        </p:blipFill>
        <p:spPr bwMode="auto">
          <a:xfrm>
            <a:off x="1752451" y="1466587"/>
            <a:ext cx="5483845" cy="4113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76672"/>
            <a:ext cx="8229600" cy="1139825"/>
          </a:xfrm>
        </p:spPr>
        <p:txBody>
          <a:bodyPr/>
          <a:lstStyle/>
          <a:p>
            <a:r>
              <a:rPr lang="en-US" sz="4000" dirty="0" smtClean="0"/>
              <a:t>Collision Avoidance Based on Reliable Data Delivery Demo</a:t>
            </a:r>
            <a:endParaRPr lang="en-US" sz="4000" dirty="0"/>
          </a:p>
        </p:txBody>
      </p:sp>
      <p:pic>
        <p:nvPicPr>
          <p:cNvPr id="6" name="collosion avoidance_V2.wmv">
            <a:hlinkClick r:id="" action="ppaction://media"/>
          </p:cNvPr>
          <p:cNvPicPr>
            <a:picLocks noGrp="1" noRot="1" noChangeAspect="1"/>
          </p:cNvPicPr>
          <p:nvPr>
            <p:ph idx="1"/>
            <a:videoFile r:link="rId1"/>
          </p:nvPr>
        </p:nvPicPr>
        <p:blipFill>
          <a:blip r:embed="rId4" cstate="print"/>
          <a:stretch>
            <a:fillRect/>
          </a:stretch>
        </p:blipFill>
        <p:spPr>
          <a:xfrm>
            <a:off x="899592" y="2060848"/>
            <a:ext cx="7613104" cy="428237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8856663" cy="1139825"/>
          </a:xfrm>
        </p:spPr>
        <p:txBody>
          <a:bodyPr>
            <a:normAutofit fontScale="90000"/>
          </a:bodyPr>
          <a:lstStyle/>
          <a:p>
            <a:pPr>
              <a:defRPr/>
            </a:pPr>
            <a:r>
              <a:rPr lang="en-US" sz="4000" dirty="0" smtClean="0">
                <a:ea typeface="新細明體" charset="-120"/>
              </a:rPr>
              <a:t>Challenge 3: </a:t>
            </a:r>
            <a:br>
              <a:rPr lang="en-US" sz="4000" dirty="0" smtClean="0">
                <a:ea typeface="新細明體" charset="-120"/>
              </a:rPr>
            </a:br>
            <a:r>
              <a:rPr lang="en-US" altLang="zh-CN" sz="4000" dirty="0" smtClean="0">
                <a:ea typeface="新細明體" charset="-120"/>
              </a:rPr>
              <a:t> Collaborative Traffic Light Control using WSNs</a:t>
            </a:r>
            <a:endParaRPr lang="en-US" sz="4000" dirty="0">
              <a:ea typeface="新細明體" charset="-120"/>
            </a:endParaRPr>
          </a:p>
        </p:txBody>
      </p:sp>
      <p:sp>
        <p:nvSpPr>
          <p:cNvPr id="30722" name="Content Placeholder 2"/>
          <p:cNvSpPr>
            <a:spLocks noGrp="1"/>
          </p:cNvSpPr>
          <p:nvPr>
            <p:ph idx="1"/>
          </p:nvPr>
        </p:nvSpPr>
        <p:spPr bwMode="auto">
          <a:xfrm>
            <a:off x="179388" y="1916113"/>
            <a:ext cx="8675687" cy="4249737"/>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Traffic light control problem</a:t>
            </a:r>
          </a:p>
          <a:p>
            <a:pPr lvl="1"/>
            <a:r>
              <a:rPr lang="en-US" altLang="zh-CN" sz="2400" smtClean="0"/>
              <a:t>Various traffic elements, e.g. traffic volume, speed, pedestrian.</a:t>
            </a:r>
          </a:p>
          <a:p>
            <a:pPr lvl="1"/>
            <a:r>
              <a:rPr lang="en-US" altLang="zh-CN" sz="2400" smtClean="0"/>
              <a:t>Dynamic and complex traffic environment.</a:t>
            </a:r>
          </a:p>
          <a:p>
            <a:pPr lvl="1"/>
            <a:r>
              <a:rPr lang="en-US" altLang="zh-CN" sz="2400" smtClean="0"/>
              <a:t>Unpredictable incidents, e.g. traffic accident.</a:t>
            </a:r>
          </a:p>
          <a:p>
            <a:r>
              <a:rPr lang="en-US" altLang="zh-CN" sz="2800" smtClean="0"/>
              <a:t>Existing work in this problem</a:t>
            </a:r>
          </a:p>
          <a:p>
            <a:pPr lvl="1"/>
            <a:r>
              <a:rPr lang="en-US" altLang="zh-CN" sz="2400" smtClean="0"/>
              <a:t>Using traffic volume, waiting time.</a:t>
            </a:r>
          </a:p>
          <a:p>
            <a:pPr lvl="1"/>
            <a:r>
              <a:rPr lang="en-US" altLang="zh-CN" sz="2400" smtClean="0"/>
              <a:t>Mainly focus on optimization of traffic light length in a fixed traffic light sequence.</a:t>
            </a:r>
          </a:p>
          <a:p>
            <a:pPr lvl="1"/>
            <a:endParaRPr lang="en-US" altLang="zh-CN"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44959"/>
            <a:ext cx="8856663" cy="1139825"/>
          </a:xfrm>
          <a:prstGeom prst="rect">
            <a:avLst/>
          </a:prstGeom>
        </p:spPr>
        <p:txBody>
          <a:bodyPr>
            <a:normAutofit fontScale="90000"/>
          </a:bodyPr>
          <a:lstStyle/>
          <a:p>
            <a:pPr>
              <a:defRPr/>
            </a:pPr>
            <a:r>
              <a:rPr lang="en-US" altLang="zh-CN" sz="4000" dirty="0" smtClean="0">
                <a:ea typeface="新細明體" charset="-120"/>
              </a:rPr>
              <a:t> Collaborative Traffic Light Control using WSNs</a:t>
            </a:r>
            <a:endParaRPr lang="en-US" sz="4000" dirty="0">
              <a:ea typeface="新細明體" charset="-120"/>
            </a:endParaRPr>
          </a:p>
        </p:txBody>
      </p:sp>
      <p:sp>
        <p:nvSpPr>
          <p:cNvPr id="180227" name="Content Placeholder 2"/>
          <p:cNvSpPr>
            <a:spLocks noGrp="1"/>
          </p:cNvSpPr>
          <p:nvPr>
            <p:ph idx="4294967295"/>
          </p:nvPr>
        </p:nvSpPr>
        <p:spPr bwMode="auto">
          <a:xfrm>
            <a:off x="179388" y="1916113"/>
            <a:ext cx="8675687" cy="4249737"/>
          </a:xfrm>
          <a:prstGeom prst="rect">
            <a:avLst/>
          </a:prstGeom>
          <a:noFill/>
          <a:ln>
            <a:miter lim="800000"/>
            <a:headEnd/>
            <a:tailEnd/>
          </a:ln>
        </p:spPr>
        <p:txBody>
          <a:bodyPr/>
          <a:lstStyle/>
          <a:p>
            <a:r>
              <a:rPr lang="en-US" altLang="zh-CN" sz="2800" smtClean="0"/>
              <a:t>We use WSNs to monitor traffic condition and then control the traffic lights of multiple intersections in a distributed way.</a:t>
            </a:r>
          </a:p>
          <a:p>
            <a:pPr lvl="1"/>
            <a:r>
              <a:rPr lang="en-US" altLang="zh-CN" sz="2400" smtClean="0"/>
              <a:t>Traffic volume, waiting time, number of stops, traffic flow characteristics are collected by WSNs.</a:t>
            </a:r>
          </a:p>
          <a:p>
            <a:pPr lvl="1"/>
            <a:r>
              <a:rPr lang="en-US" altLang="zh-CN" sz="2400" smtClean="0"/>
              <a:t>Information of an intersection is exchanged with neighbor intersections.</a:t>
            </a:r>
          </a:p>
          <a:p>
            <a:pPr lvl="1"/>
            <a:r>
              <a:rPr lang="en-US" altLang="zh-CN" sz="2400" smtClean="0"/>
              <a:t>Both the sequences and durations of traffic lights from multiple intersections are scheduled collaboratively.</a:t>
            </a:r>
          </a:p>
          <a:p>
            <a:pPr lvl="1"/>
            <a:r>
              <a:rPr lang="en-US" altLang="zh-CN" sz="2400" smtClean="0"/>
              <a:t>Increase the overall throughput, decrease the average waiting time and number of stops.</a:t>
            </a:r>
          </a:p>
          <a:p>
            <a:pPr lvl="1"/>
            <a:endParaRPr lang="en-US" altLang="zh-CN"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5"/>
            <a:ext cx="8229600" cy="1139825"/>
          </a:xfrm>
        </p:spPr>
        <p:txBody>
          <a:bodyPr>
            <a:normAutofit fontScale="90000"/>
          </a:bodyPr>
          <a:lstStyle/>
          <a:p>
            <a:pPr>
              <a:defRPr/>
            </a:pPr>
            <a:r>
              <a:rPr lang="en-US" sz="4000" dirty="0" smtClean="0">
                <a:ea typeface="新細明體" charset="-120"/>
              </a:rPr>
              <a:t>Collaborative Traffic Light Control of Multiple Intersections</a:t>
            </a:r>
            <a:endParaRPr lang="en-US" sz="4000" dirty="0">
              <a:ea typeface="新細明體" charset="-120"/>
            </a:endParaRPr>
          </a:p>
        </p:txBody>
      </p:sp>
      <p:pic>
        <p:nvPicPr>
          <p:cNvPr id="32770" name="Picture 5" descr="All Cases.jpg"/>
          <p:cNvPicPr>
            <a:picLocks noChangeAspect="1"/>
          </p:cNvPicPr>
          <p:nvPr/>
        </p:nvPicPr>
        <p:blipFill>
          <a:blip r:embed="rId3" cstate="print"/>
          <a:srcRect/>
          <a:stretch>
            <a:fillRect/>
          </a:stretch>
        </p:blipFill>
        <p:spPr bwMode="auto">
          <a:xfrm>
            <a:off x="4462463" y="1844675"/>
            <a:ext cx="4681537" cy="3886200"/>
          </a:xfrm>
          <a:prstGeom prst="rect">
            <a:avLst/>
          </a:prstGeom>
          <a:noFill/>
          <a:ln w="9525">
            <a:noFill/>
            <a:miter lim="800000"/>
            <a:headEnd/>
            <a:tailEnd/>
          </a:ln>
        </p:spPr>
      </p:pic>
      <p:sp>
        <p:nvSpPr>
          <p:cNvPr id="71682" name="Content Placeholder 2"/>
          <p:cNvSpPr>
            <a:spLocks noGrp="1"/>
          </p:cNvSpPr>
          <p:nvPr>
            <p:ph idx="1"/>
          </p:nvPr>
        </p:nvSpPr>
        <p:spPr bwMode="auto">
          <a:xfrm>
            <a:off x="107950" y="1844675"/>
            <a:ext cx="4392613" cy="4033838"/>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Divide the traffic light sequences into twelve different cases, subject to the traffic safety rules.</a:t>
            </a:r>
          </a:p>
          <a:p>
            <a:r>
              <a:rPr lang="en-US" altLang="zh-CN" sz="2800" smtClean="0"/>
              <a:t>Select one case to assign green lights using the real-time traffic data detected.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33375"/>
            <a:ext cx="8229600" cy="1139825"/>
          </a:xfrm>
          <a:prstGeom prst="rect">
            <a:avLst/>
          </a:prstGeom>
        </p:spPr>
        <p:txBody>
          <a:bodyPr>
            <a:normAutofit fontScale="90000"/>
          </a:bodyPr>
          <a:lstStyle/>
          <a:p>
            <a:pPr>
              <a:defRPr/>
            </a:pPr>
            <a:r>
              <a:rPr lang="en-US" sz="4000" dirty="0" smtClean="0">
                <a:ea typeface="新細明體" charset="-120"/>
              </a:rPr>
              <a:t>Collaborative Traffic Light Control of Multiple Intersections</a:t>
            </a:r>
            <a:endParaRPr lang="en-US" sz="4000" dirty="0">
              <a:ea typeface="新細明體" charset="-120"/>
            </a:endParaRPr>
          </a:p>
        </p:txBody>
      </p:sp>
      <p:sp>
        <p:nvSpPr>
          <p:cNvPr id="71682" name="Content Placeholder 2"/>
          <p:cNvSpPr>
            <a:spLocks noGrp="1"/>
          </p:cNvSpPr>
          <p:nvPr>
            <p:ph idx="4294967295"/>
          </p:nvPr>
        </p:nvSpPr>
        <p:spPr bwMode="auto">
          <a:xfrm>
            <a:off x="107950" y="1557338"/>
            <a:ext cx="9036050" cy="4895850"/>
          </a:xfrm>
          <a:prstGeom prst="rect">
            <a:avLst/>
          </a:prstGeom>
          <a:noFill/>
          <a:ln>
            <a:miter lim="800000"/>
            <a:headEnd/>
            <a:tailEnd/>
          </a:ln>
        </p:spPr>
        <p:txBody>
          <a:bodyPr>
            <a:normAutofit lnSpcReduction="10000"/>
          </a:bodyPr>
          <a:lstStyle/>
          <a:p>
            <a:r>
              <a:rPr lang="en-US" altLang="zh-CN" sz="2800" dirty="0" smtClean="0"/>
              <a:t>A three-steps scheme is proposed to make the control decision: real-time traffic detection, green light sequence determination and light length determination. </a:t>
            </a:r>
          </a:p>
          <a:p>
            <a:pPr lvl="1"/>
            <a:r>
              <a:rPr lang="en-US" altLang="zh-CN" sz="2600" dirty="0" smtClean="0"/>
              <a:t>Real-time Traffic Detection: detect and calculate traffic information in a real-time manner, e.g. traffic volume, waiting time, number of stops, vehicle density.</a:t>
            </a:r>
          </a:p>
          <a:p>
            <a:pPr lvl="1"/>
            <a:r>
              <a:rPr lang="en-US" altLang="zh-CN" sz="2600" dirty="0" smtClean="0"/>
              <a:t>Green Light Sequence Determination: assign the next green light to the case with the largest green light demand using detected real-time traffic data.</a:t>
            </a:r>
          </a:p>
          <a:p>
            <a:pPr lvl="1"/>
            <a:r>
              <a:rPr lang="en-US" altLang="zh-CN" sz="2600" dirty="0" smtClean="0"/>
              <a:t>Light Length Determination: determine the length of green lights based on local traffic volume and remaining durations of green lights from neighbor intersections.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8313" y="836613"/>
            <a:ext cx="8229600" cy="1139825"/>
          </a:xfrm>
          <a:prstGeom prst="rect">
            <a:avLst/>
          </a:prstGeom>
        </p:spPr>
        <p:txBody>
          <a:bodyPr/>
          <a:lstStyle/>
          <a:p>
            <a:pPr>
              <a:defRPr/>
            </a:pPr>
            <a:r>
              <a:rPr lang="en-US" altLang="zh-CN" sz="4000" dirty="0" smtClean="0">
                <a:ea typeface="新細明體" charset="-120"/>
              </a:rPr>
              <a:t>Performance Evaluation</a:t>
            </a:r>
          </a:p>
        </p:txBody>
      </p:sp>
      <p:pic>
        <p:nvPicPr>
          <p:cNvPr id="96261" name="Picture 5"/>
          <p:cNvPicPr>
            <a:picLocks noChangeAspect="1" noChangeArrowheads="1"/>
          </p:cNvPicPr>
          <p:nvPr/>
        </p:nvPicPr>
        <p:blipFill>
          <a:blip r:embed="rId3" cstate="print"/>
          <a:srcRect/>
          <a:stretch>
            <a:fillRect/>
          </a:stretch>
        </p:blipFill>
        <p:spPr bwMode="auto">
          <a:xfrm>
            <a:off x="323850" y="2060575"/>
            <a:ext cx="4248150" cy="2951163"/>
          </a:xfrm>
          <a:prstGeom prst="rect">
            <a:avLst/>
          </a:prstGeom>
          <a:noFill/>
          <a:ln w="9525">
            <a:noFill/>
            <a:miter lim="800000"/>
            <a:headEnd/>
            <a:tailEnd/>
          </a:ln>
        </p:spPr>
      </p:pic>
      <p:pic>
        <p:nvPicPr>
          <p:cNvPr id="96262" name="Picture 6"/>
          <p:cNvPicPr>
            <a:picLocks noChangeAspect="1" noChangeArrowheads="1"/>
          </p:cNvPicPr>
          <p:nvPr/>
        </p:nvPicPr>
        <p:blipFill>
          <a:blip r:embed="rId4" cstate="print"/>
          <a:srcRect/>
          <a:stretch>
            <a:fillRect/>
          </a:stretch>
        </p:blipFill>
        <p:spPr bwMode="auto">
          <a:xfrm>
            <a:off x="395288" y="2011363"/>
            <a:ext cx="4152900" cy="2930525"/>
          </a:xfrm>
          <a:prstGeom prst="rect">
            <a:avLst/>
          </a:prstGeom>
          <a:noFill/>
          <a:ln w="9525">
            <a:noFill/>
            <a:miter lim="800000"/>
            <a:headEnd/>
            <a:tailEnd/>
          </a:ln>
        </p:spPr>
      </p:pic>
      <p:sp>
        <p:nvSpPr>
          <p:cNvPr id="8" name="Rectangle 3"/>
          <p:cNvSpPr txBox="1">
            <a:spLocks noChangeArrowheads="1"/>
          </p:cNvSpPr>
          <p:nvPr/>
        </p:nvSpPr>
        <p:spPr bwMode="auto">
          <a:xfrm>
            <a:off x="611188" y="5013325"/>
            <a:ext cx="4114800" cy="838200"/>
          </a:xfrm>
          <a:prstGeom prst="rect">
            <a:avLst/>
          </a:prstGeom>
          <a:noFill/>
          <a:ln w="9525">
            <a:noFill/>
            <a:miter lim="800000"/>
            <a:headEnd/>
            <a:tailEnd/>
          </a:ln>
        </p:spPr>
        <p:txBody>
          <a:bodyPr/>
          <a:lstStyle/>
          <a:p>
            <a:pPr algn="just" eaLnBrk="0" hangingPunct="0">
              <a:spcBef>
                <a:spcPct val="20000"/>
              </a:spcBef>
              <a:buClr>
                <a:schemeClr val="folHlink"/>
              </a:buClr>
              <a:buSzPct val="90000"/>
            </a:pPr>
            <a:r>
              <a:rPr lang="en-US" altLang="zh-CN" sz="2000">
                <a:latin typeface="Myriad Web"/>
                <a:ea typeface="Arial Unicode MS" pitchFamily="34" charset="-122"/>
                <a:cs typeface="Times New Roman" pitchFamily="18" charset="0"/>
              </a:rPr>
              <a:t>Throughput-to-volume comparisons between the four approaches</a:t>
            </a:r>
            <a:r>
              <a:rPr lang="en-US" altLang="zh-CN" sz="2000">
                <a:latin typeface="Times New Roman" pitchFamily="18" charset="0"/>
                <a:ea typeface="Arial Unicode MS" pitchFamily="34" charset="-122"/>
                <a:cs typeface="Times New Roman" pitchFamily="18" charset="0"/>
              </a:rPr>
              <a:t>.</a:t>
            </a:r>
          </a:p>
        </p:txBody>
      </p:sp>
      <p:sp>
        <p:nvSpPr>
          <p:cNvPr id="3" name="Rectangle 3"/>
          <p:cNvSpPr txBox="1">
            <a:spLocks noChangeArrowheads="1"/>
          </p:cNvSpPr>
          <p:nvPr/>
        </p:nvSpPr>
        <p:spPr bwMode="auto">
          <a:xfrm>
            <a:off x="4787900" y="5013325"/>
            <a:ext cx="4114800" cy="838200"/>
          </a:xfrm>
          <a:prstGeom prst="rect">
            <a:avLst/>
          </a:prstGeom>
          <a:noFill/>
          <a:ln w="9525">
            <a:noFill/>
            <a:miter lim="800000"/>
            <a:headEnd/>
            <a:tailEnd/>
          </a:ln>
        </p:spPr>
        <p:txBody>
          <a:bodyPr/>
          <a:lstStyle/>
          <a:p>
            <a:pPr algn="just" eaLnBrk="0" hangingPunct="0">
              <a:spcBef>
                <a:spcPct val="20000"/>
              </a:spcBef>
              <a:buClr>
                <a:schemeClr val="folHlink"/>
              </a:buClr>
              <a:buSzPct val="90000"/>
            </a:pPr>
            <a:r>
              <a:rPr lang="en-US" altLang="zh-CN" sz="2000">
                <a:latin typeface="Myriad Web"/>
                <a:ea typeface="Arial Unicode MS" pitchFamily="34" charset="-122"/>
                <a:cs typeface="Times New Roman" pitchFamily="18" charset="0"/>
              </a:rPr>
              <a:t>Average number of stops comparisons between the four approaches.</a:t>
            </a:r>
          </a:p>
        </p:txBody>
      </p:sp>
      <p:pic>
        <p:nvPicPr>
          <p:cNvPr id="96265" name="Picture 9"/>
          <p:cNvPicPr>
            <a:picLocks noChangeAspect="1" noChangeArrowheads="1"/>
          </p:cNvPicPr>
          <p:nvPr/>
        </p:nvPicPr>
        <p:blipFill>
          <a:blip r:embed="rId5" cstate="print"/>
          <a:srcRect/>
          <a:stretch>
            <a:fillRect/>
          </a:stretch>
        </p:blipFill>
        <p:spPr bwMode="auto">
          <a:xfrm>
            <a:off x="4643438" y="2087563"/>
            <a:ext cx="4175125" cy="2925762"/>
          </a:xfrm>
          <a:prstGeom prst="rect">
            <a:avLst/>
          </a:prstGeom>
          <a:noFill/>
          <a:ln w="9525">
            <a:noFill/>
            <a:miter lim="800000"/>
            <a:headEnd/>
            <a:tailEnd/>
          </a:ln>
        </p:spPr>
      </p:pic>
      <p:sp>
        <p:nvSpPr>
          <p:cNvPr id="4" name="Rectangle 3"/>
          <p:cNvSpPr txBox="1">
            <a:spLocks noChangeArrowheads="1"/>
          </p:cNvSpPr>
          <p:nvPr/>
        </p:nvSpPr>
        <p:spPr bwMode="auto">
          <a:xfrm>
            <a:off x="601663" y="4967288"/>
            <a:ext cx="4114800" cy="838200"/>
          </a:xfrm>
          <a:prstGeom prst="rect">
            <a:avLst/>
          </a:prstGeom>
          <a:noFill/>
          <a:ln w="9525">
            <a:noFill/>
            <a:miter lim="800000"/>
            <a:headEnd/>
            <a:tailEnd/>
          </a:ln>
        </p:spPr>
        <p:txBody>
          <a:bodyPr/>
          <a:lstStyle/>
          <a:p>
            <a:pPr algn="just" eaLnBrk="0" hangingPunct="0">
              <a:spcBef>
                <a:spcPct val="20000"/>
              </a:spcBef>
              <a:buClr>
                <a:schemeClr val="folHlink"/>
              </a:buClr>
              <a:buSzPct val="90000"/>
            </a:pPr>
            <a:r>
              <a:rPr lang="en-US" altLang="zh-CN" sz="2000">
                <a:latin typeface="Myriad Web"/>
                <a:ea typeface="Arial Unicode MS" pitchFamily="34" charset="-122"/>
                <a:cs typeface="Times New Roman" pitchFamily="18" charset="0"/>
              </a:rPr>
              <a:t>Average waiting time comparisons between the four approaches.</a:t>
            </a:r>
          </a:p>
        </p:txBody>
      </p:sp>
      <p:pic>
        <p:nvPicPr>
          <p:cNvPr id="96267" name="Picture 11"/>
          <p:cNvPicPr>
            <a:picLocks noChangeAspect="1" noChangeArrowheads="1"/>
          </p:cNvPicPr>
          <p:nvPr/>
        </p:nvPicPr>
        <p:blipFill>
          <a:blip r:embed="rId6" cstate="print"/>
          <a:srcRect/>
          <a:stretch>
            <a:fillRect/>
          </a:stretch>
        </p:blipFill>
        <p:spPr bwMode="auto">
          <a:xfrm>
            <a:off x="4643438" y="2071688"/>
            <a:ext cx="4176712" cy="2941637"/>
          </a:xfrm>
          <a:prstGeom prst="rect">
            <a:avLst/>
          </a:prstGeom>
          <a:noFill/>
          <a:ln w="9525">
            <a:noFill/>
            <a:miter lim="800000"/>
            <a:headEnd/>
            <a:tailEnd/>
          </a:ln>
        </p:spPr>
      </p:pic>
      <p:sp>
        <p:nvSpPr>
          <p:cNvPr id="5" name="Rectangle 3"/>
          <p:cNvSpPr txBox="1">
            <a:spLocks noChangeArrowheads="1"/>
          </p:cNvSpPr>
          <p:nvPr/>
        </p:nvSpPr>
        <p:spPr bwMode="auto">
          <a:xfrm>
            <a:off x="4778375" y="5013325"/>
            <a:ext cx="4114800" cy="838200"/>
          </a:xfrm>
          <a:prstGeom prst="rect">
            <a:avLst/>
          </a:prstGeom>
          <a:noFill/>
          <a:ln w="9525">
            <a:noFill/>
            <a:miter lim="800000"/>
            <a:headEnd/>
            <a:tailEnd/>
          </a:ln>
        </p:spPr>
        <p:txBody>
          <a:bodyPr/>
          <a:lstStyle/>
          <a:p>
            <a:pPr algn="just" eaLnBrk="0" hangingPunct="0">
              <a:spcBef>
                <a:spcPct val="20000"/>
              </a:spcBef>
              <a:buClr>
                <a:schemeClr val="folHlink"/>
              </a:buClr>
              <a:buSzPct val="90000"/>
            </a:pPr>
            <a:r>
              <a:rPr lang="en-US" altLang="zh-CN" sz="2000">
                <a:latin typeface="Myriad Web"/>
                <a:ea typeface="Arial Unicode MS" pitchFamily="34" charset="-122"/>
                <a:cs typeface="Times New Roman" pitchFamily="18" charset="0"/>
              </a:rPr>
              <a:t>Average waiting time comparisons between the three approaches.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96261"/>
                                        </p:tgtEl>
                                      </p:cBhvr>
                                    </p:animEffect>
                                    <p:set>
                                      <p:cBhvr>
                                        <p:cTn id="7" dur="1" fill="hold">
                                          <p:stCondLst>
                                            <p:cond delay="499"/>
                                          </p:stCondLst>
                                        </p:cTn>
                                        <p:tgtEl>
                                          <p:spTgt spid="96261"/>
                                        </p:tgtEl>
                                        <p:attrNameLst>
                                          <p:attrName>style.visibility</p:attrName>
                                        </p:attrNameLst>
                                      </p:cBhvr>
                                      <p:to>
                                        <p:strVal val="hidden"/>
                                      </p:to>
                                    </p:set>
                                  </p:childTnLst>
                                </p:cTn>
                              </p:par>
                              <p:par>
                                <p:cTn id="8" presetID="4" presetClass="exit" presetSubtype="16" fill="hold" grpId="0" nodeType="withEffect">
                                  <p:stCondLst>
                                    <p:cond delay="0"/>
                                  </p:stCondLst>
                                  <p:childTnLst>
                                    <p:animEffect transition="out" filter="box(in)">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96265"/>
                                        </p:tgtEl>
                                      </p:cBhvr>
                                    </p:animEffect>
                                    <p:set>
                                      <p:cBhvr>
                                        <p:cTn id="13" dur="1" fill="hold">
                                          <p:stCondLst>
                                            <p:cond delay="499"/>
                                          </p:stCondLst>
                                        </p:cTn>
                                        <p:tgtEl>
                                          <p:spTgt spid="96265"/>
                                        </p:tgtEl>
                                        <p:attrNameLst>
                                          <p:attrName>style.visibility</p:attrName>
                                        </p:attrNameLst>
                                      </p:cBhvr>
                                      <p:to>
                                        <p:strVal val="hidden"/>
                                      </p:to>
                                    </p:set>
                                  </p:childTnLst>
                                </p:cTn>
                              </p:par>
                              <p:par>
                                <p:cTn id="14" presetID="4" presetClass="exit" presetSubtype="16" fill="hold" grpId="0" nodeType="withEffect">
                                  <p:stCondLst>
                                    <p:cond delay="0"/>
                                  </p:stCondLst>
                                  <p:childTnLst>
                                    <p:animEffect transition="out" filter="box(i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96262"/>
                                        </p:tgtEl>
                                        <p:attrNameLst>
                                          <p:attrName>style.visibility</p:attrName>
                                        </p:attrNameLst>
                                      </p:cBhvr>
                                      <p:to>
                                        <p:strVal val="visible"/>
                                      </p:to>
                                    </p:set>
                                    <p:animEffect transition="in" filter="box(out)">
                                      <p:cBhvr>
                                        <p:cTn id="20" dur="500"/>
                                        <p:tgtEl>
                                          <p:spTgt spid="96262"/>
                                        </p:tgtEl>
                                      </p:cBhvr>
                                    </p:animEffect>
                                  </p:childTnLst>
                                </p:cTn>
                              </p:par>
                            </p:childTnLst>
                          </p:cTn>
                        </p:par>
                        <p:par>
                          <p:cTn id="21" fill="hold">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out)">
                                      <p:cBhvr>
                                        <p:cTn id="24" dur="500"/>
                                        <p:tgtEl>
                                          <p:spTgt spid="4"/>
                                        </p:tgtEl>
                                      </p:cBhvr>
                                    </p:animEffect>
                                  </p:childTnLst>
                                </p:cTn>
                              </p:par>
                            </p:childTnLst>
                          </p:cTn>
                        </p:par>
                        <p:par>
                          <p:cTn id="25" fill="hold">
                            <p:stCondLst>
                              <p:cond delay="1500"/>
                            </p:stCondLst>
                            <p:childTnLst>
                              <p:par>
                                <p:cTn id="26" presetID="4" presetClass="entr" presetSubtype="32" fill="hold" nodeType="afterEffect">
                                  <p:stCondLst>
                                    <p:cond delay="0"/>
                                  </p:stCondLst>
                                  <p:childTnLst>
                                    <p:set>
                                      <p:cBhvr>
                                        <p:cTn id="27" dur="1" fill="hold">
                                          <p:stCondLst>
                                            <p:cond delay="0"/>
                                          </p:stCondLst>
                                        </p:cTn>
                                        <p:tgtEl>
                                          <p:spTgt spid="96267"/>
                                        </p:tgtEl>
                                        <p:attrNameLst>
                                          <p:attrName>style.visibility</p:attrName>
                                        </p:attrNameLst>
                                      </p:cBhvr>
                                      <p:to>
                                        <p:strVal val="visible"/>
                                      </p:to>
                                    </p:set>
                                    <p:animEffect transition="in" filter="box(out)">
                                      <p:cBhvr>
                                        <p:cTn id="28" dur="500"/>
                                        <p:tgtEl>
                                          <p:spTgt spid="96267"/>
                                        </p:tgtEl>
                                      </p:cBhvr>
                                    </p:animEffect>
                                  </p:childTnLst>
                                </p:cTn>
                              </p:par>
                            </p:childTnLst>
                          </p:cTn>
                        </p:par>
                        <p:par>
                          <p:cTn id="29" fill="hold">
                            <p:stCondLst>
                              <p:cond delay="2000"/>
                            </p:stCondLst>
                            <p:childTnLst>
                              <p:par>
                                <p:cTn id="30" presetID="4" presetClass="entr" presetSubtype="32"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Adaptive Traffic Light Control Demo</a:t>
            </a:r>
            <a:endParaRPr lang="en-US" sz="4000" dirty="0"/>
          </a:p>
        </p:txBody>
      </p:sp>
      <p:pic>
        <p:nvPicPr>
          <p:cNvPr id="6" name="Adaptive_Traffic Demo_V1_standand.wmv">
            <a:hlinkClick r:id="" action="ppaction://media"/>
          </p:cNvPr>
          <p:cNvPicPr>
            <a:picLocks noGrp="1" noRot="1" noChangeAspect="1"/>
          </p:cNvPicPr>
          <p:nvPr>
            <p:ph idx="1"/>
            <a:videoFile r:link="rId1"/>
          </p:nvPr>
        </p:nvPicPr>
        <p:blipFill>
          <a:blip r:embed="rId4" cstate="print"/>
          <a:stretch>
            <a:fillRect/>
          </a:stretch>
        </p:blipFill>
        <p:spPr>
          <a:xfrm>
            <a:off x="2133600" y="2036763"/>
            <a:ext cx="4876800" cy="3657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975"/>
            <a:ext cx="8229600" cy="1139825"/>
          </a:xfrm>
        </p:spPr>
        <p:txBody>
          <a:bodyPr>
            <a:normAutofit fontScale="90000"/>
          </a:bodyPr>
          <a:lstStyle/>
          <a:p>
            <a:r>
              <a:rPr lang="en-US" sz="4000" dirty="0" smtClean="0"/>
              <a:t>Challenge 4: </a:t>
            </a:r>
            <a:br>
              <a:rPr lang="en-US" sz="4000" dirty="0" smtClean="0"/>
            </a:br>
            <a:r>
              <a:rPr lang="en-US" sz="4000" dirty="0" smtClean="0"/>
              <a:t>Middleware for ITS</a:t>
            </a:r>
            <a:endParaRPr lang="en-US" sz="4000" dirty="0"/>
          </a:p>
        </p:txBody>
      </p:sp>
      <p:sp>
        <p:nvSpPr>
          <p:cNvPr id="3" name="Content Placeholder 2"/>
          <p:cNvSpPr>
            <a:spLocks noGrp="1"/>
          </p:cNvSpPr>
          <p:nvPr>
            <p:ph idx="1"/>
          </p:nvPr>
        </p:nvSpPr>
        <p:spPr>
          <a:xfrm>
            <a:off x="467544" y="1988840"/>
            <a:ext cx="8229600" cy="4104456"/>
          </a:xfrm>
        </p:spPr>
        <p:txBody>
          <a:bodyPr/>
          <a:lstStyle/>
          <a:p>
            <a:r>
              <a:rPr lang="en-US" sz="2800" dirty="0" smtClean="0"/>
              <a:t>Programming the sensor network is non-trivial</a:t>
            </a:r>
          </a:p>
          <a:p>
            <a:r>
              <a:rPr lang="en-US" sz="2800" dirty="0" smtClean="0"/>
              <a:t>Certain functions such as event detection are shared by different ITS applications</a:t>
            </a:r>
          </a:p>
          <a:p>
            <a:r>
              <a:rPr lang="en-US" sz="2800" dirty="0" smtClean="0"/>
              <a:t>Implementing these functions from scratch in different ITS applications may be difficult and not efficient.</a:t>
            </a:r>
          </a:p>
          <a:p>
            <a:r>
              <a:rPr lang="en-US" sz="2800" dirty="0" smtClean="0"/>
              <a:t>To avoid reinventing the wheel, we need to have a middleware layer capable of supporting the common functions used by ITS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Approaches</a:t>
            </a:r>
            <a:endParaRPr lang="en-US" dirty="0"/>
          </a:p>
        </p:txBody>
      </p:sp>
      <p:sp>
        <p:nvSpPr>
          <p:cNvPr id="3" name="Content Placeholder 2"/>
          <p:cNvSpPr>
            <a:spLocks noGrp="1"/>
          </p:cNvSpPr>
          <p:nvPr>
            <p:ph idx="1"/>
          </p:nvPr>
        </p:nvSpPr>
        <p:spPr>
          <a:xfrm>
            <a:off x="467544" y="1268760"/>
            <a:ext cx="8229600" cy="4530725"/>
          </a:xfrm>
        </p:spPr>
        <p:txBody>
          <a:bodyPr>
            <a:normAutofit fontScale="92500" lnSpcReduction="10000"/>
          </a:bodyPr>
          <a:lstStyle/>
          <a:p>
            <a:r>
              <a:rPr lang="en-US" dirty="0" smtClean="0"/>
              <a:t>Programming abstraction:</a:t>
            </a:r>
          </a:p>
          <a:p>
            <a:pPr lvl="1"/>
            <a:r>
              <a:rPr lang="en-US" dirty="0" smtClean="0"/>
              <a:t>Pub/sub-based: define events and make subscriptions to get the events from WSN</a:t>
            </a:r>
          </a:p>
          <a:p>
            <a:pPr lvl="1"/>
            <a:r>
              <a:rPr lang="en-US" dirty="0" smtClean="0"/>
              <a:t>Query-based: treat the WSN as a database and use SQL to query the data [1]</a:t>
            </a:r>
          </a:p>
          <a:p>
            <a:pPr lvl="1"/>
            <a:r>
              <a:rPr lang="en-US" dirty="0" smtClean="0"/>
              <a:t>Agent-based: inject mobile codes into WSN [2]</a:t>
            </a:r>
          </a:p>
          <a:p>
            <a:r>
              <a:rPr lang="en-US" dirty="0" smtClean="0"/>
              <a:t>Why pub/sub is more suitable:</a:t>
            </a:r>
          </a:p>
          <a:p>
            <a:pPr lvl="1"/>
            <a:r>
              <a:rPr lang="en-US" dirty="0" smtClean="0"/>
              <a:t>Many ITS applications are event-based</a:t>
            </a:r>
          </a:p>
          <a:p>
            <a:pPr lvl="1"/>
            <a:r>
              <a:rPr lang="en-US" dirty="0" smtClean="0"/>
              <a:t>Other programming abstraction have limitation to express the temporal and spatial relations between events</a:t>
            </a:r>
            <a:endParaRPr lang="en-US" dirty="0"/>
          </a:p>
        </p:txBody>
      </p:sp>
      <p:sp>
        <p:nvSpPr>
          <p:cNvPr id="4" name="矩形 6"/>
          <p:cNvSpPr/>
          <p:nvPr/>
        </p:nvSpPr>
        <p:spPr>
          <a:xfrm>
            <a:off x="755576" y="5733256"/>
            <a:ext cx="7416824" cy="830997"/>
          </a:xfrm>
          <a:prstGeom prst="rect">
            <a:avLst/>
          </a:prstGeom>
        </p:spPr>
        <p:txBody>
          <a:bodyPr wrap="square">
            <a:spAutoFit/>
          </a:bodyPr>
          <a:lstStyle/>
          <a:p>
            <a:r>
              <a:rPr lang="en-US" altLang="zh-CN" sz="1200" b="1" i="1" dirty="0" smtClean="0"/>
              <a:t>1 </a:t>
            </a:r>
            <a:r>
              <a:rPr lang="en-US" altLang="zh-CN" sz="1200" b="1" i="1" dirty="0" err="1" smtClean="0"/>
              <a:t>TinyDB</a:t>
            </a:r>
            <a:r>
              <a:rPr lang="en-US" altLang="zh-CN" sz="1200" b="1" i="1" dirty="0" smtClean="0"/>
              <a:t>: an </a:t>
            </a:r>
            <a:r>
              <a:rPr lang="en-US" altLang="zh-CN" sz="1200" b="1" i="1" dirty="0" err="1" smtClean="0"/>
              <a:t>Acquisitional</a:t>
            </a:r>
            <a:r>
              <a:rPr lang="en-US" altLang="zh-CN" sz="1200" b="1" i="1" dirty="0" smtClean="0"/>
              <a:t> Query Processing System for Sensor Networks. S. R. Madden, M. J. Franklin, J. M. </a:t>
            </a:r>
            <a:r>
              <a:rPr lang="en-US" altLang="zh-CN" sz="1200" b="1" i="1" dirty="0" err="1" smtClean="0"/>
              <a:t>Hellerstein</a:t>
            </a:r>
            <a:r>
              <a:rPr lang="en-US" altLang="zh-CN" sz="1200" b="1" i="1" dirty="0" smtClean="0"/>
              <a:t>, and W. Hong. ACM Transactions on Database Systems, </a:t>
            </a:r>
            <a:r>
              <a:rPr lang="en-US" altLang="zh-CN" sz="1200" b="1" i="1" dirty="0" err="1" smtClean="0"/>
              <a:t>Vol</a:t>
            </a:r>
            <a:r>
              <a:rPr lang="en-US" altLang="zh-CN" sz="1200" b="1" i="1" dirty="0" smtClean="0"/>
              <a:t> 30, Issue 1 March 2005</a:t>
            </a:r>
          </a:p>
          <a:p>
            <a:r>
              <a:rPr lang="en-US" altLang="zh-CN" sz="1200" b="1" i="1" dirty="0" smtClean="0"/>
              <a:t>2. Mobile Agent Middleware for Sensor Networks: An Application Case Study. C.-L. </a:t>
            </a:r>
            <a:r>
              <a:rPr lang="en-US" altLang="zh-CN" sz="1200" b="1" i="1" dirty="0" err="1" smtClean="0"/>
              <a:t>Fok</a:t>
            </a:r>
            <a:r>
              <a:rPr lang="en-US" altLang="zh-CN" sz="1200" b="1" i="1" dirty="0" smtClean="0"/>
              <a:t>, G.-C. Roman, and C. Lu, In Fourth International Symposium on Information Processing in Sensor Networks, April 2005.</a:t>
            </a:r>
            <a:endParaRPr lang="zh-CN" alt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39825"/>
          </a:xfrm>
        </p:spPr>
        <p:txBody>
          <a:bodyPr/>
          <a:lstStyle/>
          <a:p>
            <a:r>
              <a:rPr lang="en-US" sz="4000" dirty="0" smtClean="0"/>
              <a:t>Challenge 1:</a:t>
            </a:r>
            <a:br>
              <a:rPr lang="en-US" sz="4000" dirty="0" smtClean="0"/>
            </a:br>
            <a:r>
              <a:rPr lang="en-US" sz="4000" dirty="0" smtClean="0"/>
              <a:t>Composite Event Detection</a:t>
            </a:r>
            <a:endParaRPr lang="en-US" sz="4000" dirty="0"/>
          </a:p>
        </p:txBody>
      </p:sp>
      <p:sp>
        <p:nvSpPr>
          <p:cNvPr id="3" name="Content Placeholder 2"/>
          <p:cNvSpPr>
            <a:spLocks noGrp="1"/>
          </p:cNvSpPr>
          <p:nvPr>
            <p:ph idx="1"/>
          </p:nvPr>
        </p:nvSpPr>
        <p:spPr>
          <a:xfrm>
            <a:off x="457200" y="1706587"/>
            <a:ext cx="8229600" cy="4530725"/>
          </a:xfrm>
        </p:spPr>
        <p:txBody>
          <a:bodyPr>
            <a:noAutofit/>
          </a:bodyPr>
          <a:lstStyle/>
          <a:p>
            <a:r>
              <a:rPr lang="en-US" sz="2800" dirty="0" smtClean="0"/>
              <a:t>Users have no prior knowledge on the location and the time of the events</a:t>
            </a:r>
          </a:p>
          <a:p>
            <a:r>
              <a:rPr lang="en-US" sz="2800" dirty="0" smtClean="0"/>
              <a:t>Centralized event detection mechanisms may not be suitable for WSNs due to energy constraints</a:t>
            </a:r>
          </a:p>
          <a:p>
            <a:r>
              <a:rPr lang="en-US" sz="2800" dirty="0" smtClean="0"/>
              <a:t>Issues in distributed composite event detection:</a:t>
            </a:r>
          </a:p>
          <a:p>
            <a:pPr lvl="1"/>
            <a:r>
              <a:rPr lang="en-US" sz="2400" dirty="0" smtClean="0">
                <a:solidFill>
                  <a:srgbClr val="FF0000"/>
                </a:solidFill>
              </a:rPr>
              <a:t>Who</a:t>
            </a:r>
            <a:r>
              <a:rPr lang="en-US" sz="2400" dirty="0" smtClean="0"/>
              <a:t> will be the decision makers (event fusion nodes) for event detection</a:t>
            </a:r>
          </a:p>
          <a:p>
            <a:pPr lvl="1"/>
            <a:r>
              <a:rPr lang="en-US" sz="2400" dirty="0" smtClean="0">
                <a:solidFill>
                  <a:srgbClr val="FF0000"/>
                </a:solidFill>
              </a:rPr>
              <a:t>How</a:t>
            </a:r>
            <a:r>
              <a:rPr lang="en-US" sz="2400" dirty="0" smtClean="0"/>
              <a:t> to select these decision makers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829"/>
            <a:ext cx="8229600" cy="702915"/>
          </a:xfrm>
        </p:spPr>
        <p:txBody>
          <a:bodyPr/>
          <a:lstStyle/>
          <a:p>
            <a:r>
              <a:rPr lang="en-US" sz="4000" dirty="0" smtClean="0"/>
              <a:t>Pub/Sub Middleware for WSN (</a:t>
            </a:r>
            <a:r>
              <a:rPr lang="en-US" sz="4000" dirty="0" err="1" smtClean="0"/>
              <a:t>PSWare</a:t>
            </a:r>
            <a:r>
              <a:rPr lang="en-US" sz="4000" dirty="0" smtClean="0"/>
              <a:t>)</a:t>
            </a:r>
            <a:endParaRPr lang="en-US" sz="4000" dirty="0"/>
          </a:p>
        </p:txBody>
      </p:sp>
      <p:sp>
        <p:nvSpPr>
          <p:cNvPr id="3" name="Content Placeholder 2"/>
          <p:cNvSpPr>
            <a:spLocks noGrp="1"/>
          </p:cNvSpPr>
          <p:nvPr>
            <p:ph idx="1"/>
          </p:nvPr>
        </p:nvSpPr>
        <p:spPr>
          <a:xfrm>
            <a:off x="457200" y="1778595"/>
            <a:ext cx="8229600" cy="4530725"/>
          </a:xfrm>
        </p:spPr>
        <p:txBody>
          <a:bodyPr/>
          <a:lstStyle/>
          <a:p>
            <a:r>
              <a:rPr lang="en-US" sz="3200" dirty="0" smtClean="0"/>
              <a:t>Design Issues:</a:t>
            </a:r>
          </a:p>
          <a:p>
            <a:pPr lvl="1"/>
            <a:r>
              <a:rPr lang="en-US" sz="2400" dirty="0" smtClean="0"/>
              <a:t>Provide event definition language (EDL)</a:t>
            </a:r>
          </a:p>
          <a:p>
            <a:pPr lvl="1"/>
            <a:r>
              <a:rPr lang="en-US" sz="2400" dirty="0" smtClean="0"/>
              <a:t>Implement event detection mechanisms</a:t>
            </a:r>
          </a:p>
          <a:p>
            <a:pPr lvl="1"/>
            <a:r>
              <a:rPr lang="en-US" sz="2400" dirty="0" smtClean="0"/>
              <a:t>Implement event delivery mechanisms</a:t>
            </a:r>
          </a:p>
          <a:p>
            <a:r>
              <a:rPr lang="en-US" sz="3200" dirty="0" smtClean="0"/>
              <a:t>System components:</a:t>
            </a:r>
          </a:p>
          <a:p>
            <a:pPr lvl="1"/>
            <a:r>
              <a:rPr lang="en-US" sz="2400" dirty="0" smtClean="0"/>
              <a:t>EDL compiler/interpreter</a:t>
            </a:r>
          </a:p>
          <a:p>
            <a:pPr lvl="1"/>
            <a:r>
              <a:rPr lang="en-US" sz="2400" dirty="0" smtClean="0"/>
              <a:t>Runtime environment on the sensor nodes for event processing</a:t>
            </a:r>
          </a:p>
          <a:p>
            <a:pPr lvl="1"/>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39825"/>
          </a:xfrm>
        </p:spPr>
        <p:txBody>
          <a:bodyPr/>
          <a:lstStyle/>
          <a:p>
            <a:r>
              <a:rPr lang="en-US" sz="4000" dirty="0" err="1" smtClean="0"/>
              <a:t>PSWare</a:t>
            </a:r>
            <a:r>
              <a:rPr lang="en-US" sz="4000" dirty="0" smtClean="0"/>
              <a:t> System Architecture</a:t>
            </a:r>
            <a:endParaRPr lang="en-US" sz="4000" dirty="0"/>
          </a:p>
        </p:txBody>
      </p:sp>
      <p:sp>
        <p:nvSpPr>
          <p:cNvPr id="3" name="Content Placeholder 2"/>
          <p:cNvSpPr>
            <a:spLocks noGrp="1"/>
          </p:cNvSpPr>
          <p:nvPr>
            <p:ph idx="1"/>
          </p:nvPr>
        </p:nvSpPr>
        <p:spPr>
          <a:xfrm>
            <a:off x="457200" y="1340768"/>
            <a:ext cx="3394720" cy="4530725"/>
          </a:xfrm>
        </p:spPr>
        <p:txBody>
          <a:bodyPr/>
          <a:lstStyle/>
          <a:p>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and Its Compiler</a:t>
            </a:r>
            <a:endParaRPr lang="en-US" dirty="0"/>
          </a:p>
        </p:txBody>
      </p:sp>
      <p:sp>
        <p:nvSpPr>
          <p:cNvPr id="3" name="Content Placeholder 2"/>
          <p:cNvSpPr>
            <a:spLocks noGrp="1"/>
          </p:cNvSpPr>
          <p:nvPr>
            <p:ph idx="1"/>
          </p:nvPr>
        </p:nvSpPr>
        <p:spPr>
          <a:xfrm>
            <a:off x="457200" y="1600200"/>
            <a:ext cx="4258816" cy="4530725"/>
          </a:xfrm>
        </p:spPr>
        <p:txBody>
          <a:bodyPr>
            <a:normAutofit fontScale="92500"/>
          </a:bodyPr>
          <a:lstStyle/>
          <a:p>
            <a:pPr>
              <a:buNone/>
            </a:pPr>
            <a:r>
              <a:rPr lang="en-US" dirty="0" smtClean="0"/>
              <a:t>Event </a:t>
            </a:r>
            <a:r>
              <a:rPr lang="en-US" dirty="0" err="1" smtClean="0"/>
              <a:t>CompTemp</a:t>
            </a:r>
            <a:r>
              <a:rPr lang="en-US" dirty="0" smtClean="0"/>
              <a:t> {</a:t>
            </a:r>
          </a:p>
          <a:p>
            <a:pPr>
              <a:buNone/>
            </a:pPr>
            <a:r>
              <a:rPr lang="en-US" dirty="0" smtClean="0"/>
              <a:t>} on {</a:t>
            </a:r>
          </a:p>
          <a:p>
            <a:pPr>
              <a:buNone/>
            </a:pPr>
            <a:r>
              <a:rPr lang="en-US" dirty="0" smtClean="0"/>
              <a:t>    </a:t>
            </a:r>
            <a:r>
              <a:rPr lang="en-US" dirty="0" err="1" smtClean="0"/>
              <a:t>AvgTemp</a:t>
            </a:r>
            <a:r>
              <a:rPr lang="en-US" dirty="0" smtClean="0"/>
              <a:t> e1 and</a:t>
            </a:r>
          </a:p>
          <a:p>
            <a:pPr>
              <a:buNone/>
            </a:pPr>
            <a:r>
              <a:rPr lang="en-US" dirty="0" smtClean="0"/>
              <a:t>    </a:t>
            </a:r>
            <a:r>
              <a:rPr lang="en-US" dirty="0" err="1" smtClean="0"/>
              <a:t>AvgTemp</a:t>
            </a:r>
            <a:r>
              <a:rPr lang="en-US" dirty="0" smtClean="0"/>
              <a:t> e2</a:t>
            </a:r>
          </a:p>
          <a:p>
            <a:pPr>
              <a:buNone/>
            </a:pPr>
            <a:r>
              <a:rPr lang="en-US" dirty="0" smtClean="0"/>
              <a:t>} where {</a:t>
            </a:r>
          </a:p>
          <a:p>
            <a:pPr>
              <a:buNone/>
            </a:pPr>
            <a:r>
              <a:rPr lang="en-US" dirty="0" smtClean="0"/>
              <a:t>    e2.time-e1.time=600</a:t>
            </a:r>
          </a:p>
          <a:p>
            <a:pPr>
              <a:buNone/>
            </a:pPr>
            <a:r>
              <a:rPr lang="en-US" dirty="0" smtClean="0"/>
              <a:t>}</a:t>
            </a:r>
            <a:endParaRPr lang="en-US" dirty="0"/>
          </a:p>
        </p:txBody>
      </p:sp>
      <p:pic>
        <p:nvPicPr>
          <p:cNvPr id="258050" name="Picture 2"/>
          <p:cNvPicPr>
            <a:picLocks noChangeAspect="1" noChangeArrowheads="1"/>
          </p:cNvPicPr>
          <p:nvPr/>
        </p:nvPicPr>
        <p:blipFill>
          <a:blip r:embed="rId2" cstate="print"/>
          <a:srcRect/>
          <a:stretch>
            <a:fillRect/>
          </a:stretch>
        </p:blipFill>
        <p:spPr bwMode="auto">
          <a:xfrm>
            <a:off x="4788024" y="1628800"/>
            <a:ext cx="3838338" cy="331236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Environment on Sensor Nodes</a:t>
            </a:r>
            <a:endParaRPr lang="en-US" dirty="0"/>
          </a:p>
        </p:txBody>
      </p:sp>
      <p:sp>
        <p:nvSpPr>
          <p:cNvPr id="3" name="Content Placeholder 2"/>
          <p:cNvSpPr>
            <a:spLocks noGrp="1"/>
          </p:cNvSpPr>
          <p:nvPr>
            <p:ph idx="1"/>
          </p:nvPr>
        </p:nvSpPr>
        <p:spPr/>
        <p:txBody>
          <a:bodyPr/>
          <a:lstStyle/>
          <a:p>
            <a:endParaRPr lang="en-US" dirty="0"/>
          </a:p>
        </p:txBody>
      </p:sp>
      <p:pic>
        <p:nvPicPr>
          <p:cNvPr id="259074" name="Picture 2"/>
          <p:cNvPicPr>
            <a:picLocks noChangeAspect="1" noChangeArrowheads="1"/>
          </p:cNvPicPr>
          <p:nvPr/>
        </p:nvPicPr>
        <p:blipFill>
          <a:blip r:embed="rId2" cstate="print"/>
          <a:srcRect/>
          <a:stretch>
            <a:fillRect/>
          </a:stretch>
        </p:blipFill>
        <p:spPr bwMode="auto">
          <a:xfrm>
            <a:off x="323528" y="2204864"/>
            <a:ext cx="8672762" cy="36421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PSWare</a:t>
            </a:r>
            <a:r>
              <a:rPr lang="en-US" sz="4000" dirty="0" smtClean="0"/>
              <a:t>-based Traffic Jam Subscription</a:t>
            </a:r>
            <a:endParaRPr lang="en-US" sz="4000" dirty="0"/>
          </a:p>
        </p:txBody>
      </p:sp>
      <p:sp>
        <p:nvSpPr>
          <p:cNvPr id="3" name="Content Placeholder 2"/>
          <p:cNvSpPr>
            <a:spLocks noGrp="1"/>
          </p:cNvSpPr>
          <p:nvPr>
            <p:ph idx="1"/>
          </p:nvPr>
        </p:nvSpPr>
        <p:spPr>
          <a:xfrm>
            <a:off x="395536" y="1556792"/>
            <a:ext cx="8229600" cy="2620888"/>
          </a:xfrm>
        </p:spPr>
        <p:txBody>
          <a:bodyPr>
            <a:noAutofit/>
          </a:bodyPr>
          <a:lstStyle/>
          <a:p>
            <a:r>
              <a:rPr lang="en-US" sz="2800" dirty="0" smtClean="0"/>
              <a:t>Pre-defined event templates for </a:t>
            </a:r>
            <a:r>
              <a:rPr lang="en-US" sz="2800" dirty="0" err="1" smtClean="0"/>
              <a:t>iTranSNet</a:t>
            </a:r>
            <a:endParaRPr lang="en-US" sz="2800" dirty="0" smtClean="0"/>
          </a:p>
          <a:p>
            <a:r>
              <a:rPr lang="en-US" sz="2800" dirty="0" smtClean="0"/>
              <a:t>Users can customize the events by changing parameters</a:t>
            </a:r>
          </a:p>
          <a:p>
            <a:r>
              <a:rPr lang="en-US" sz="2800" dirty="0" smtClean="0"/>
              <a:t>Events may be subscribed / published through the web.</a:t>
            </a:r>
            <a:endParaRPr lang="en-US" sz="2800" dirty="0"/>
          </a:p>
        </p:txBody>
      </p:sp>
      <p:pic>
        <p:nvPicPr>
          <p:cNvPr id="76803" name="Picture 3"/>
          <p:cNvPicPr>
            <a:picLocks noChangeAspect="1" noChangeArrowheads="1"/>
          </p:cNvPicPr>
          <p:nvPr/>
        </p:nvPicPr>
        <p:blipFill>
          <a:blip r:embed="rId3" cstate="print"/>
          <a:srcRect/>
          <a:stretch>
            <a:fillRect/>
          </a:stretch>
        </p:blipFill>
        <p:spPr bwMode="auto">
          <a:xfrm>
            <a:off x="2411760" y="3888613"/>
            <a:ext cx="3816424" cy="26536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46931"/>
          </a:xfrm>
        </p:spPr>
        <p:txBody>
          <a:bodyPr/>
          <a:lstStyle/>
          <a:p>
            <a:r>
              <a:rPr lang="en-US" sz="4000" dirty="0" smtClean="0"/>
              <a:t>Pub/Sub Middleware Demo</a:t>
            </a:r>
            <a:endParaRPr lang="en-US" sz="4000" dirty="0"/>
          </a:p>
        </p:txBody>
      </p:sp>
      <p:pic>
        <p:nvPicPr>
          <p:cNvPr id="4" name="video_surv.wmv">
            <a:hlinkClick r:id="" action="ppaction://media"/>
          </p:cNvPr>
          <p:cNvPicPr>
            <a:picLocks noGrp="1" noRot="1" noChangeAspect="1"/>
          </p:cNvPicPr>
          <p:nvPr>
            <p:ph idx="1"/>
            <a:videoFile r:link="rId1"/>
          </p:nvPr>
        </p:nvPicPr>
        <p:blipFill>
          <a:blip r:embed="rId4" cstate="print"/>
          <a:stretch>
            <a:fillRect/>
          </a:stretch>
        </p:blipFill>
        <p:spPr>
          <a:xfrm>
            <a:off x="1143000" y="1579563"/>
            <a:ext cx="6858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776288"/>
            <a:ext cx="8229600" cy="1139825"/>
          </a:xfrm>
          <a:prstGeom prst="rect">
            <a:avLst/>
          </a:prstGeom>
        </p:spPr>
        <p:txBody>
          <a:bodyPr/>
          <a:lstStyle/>
          <a:p>
            <a:pPr eaLnBrk="1" hangingPunct="1">
              <a:defRPr/>
            </a:pPr>
            <a:r>
              <a:rPr lang="en-US" altLang="zh-CN" sz="3600" smtClean="0"/>
              <a:t>Challenge </a:t>
            </a:r>
            <a:r>
              <a:rPr lang="en-US" altLang="zh-TW" sz="3600" smtClean="0"/>
              <a:t>5</a:t>
            </a:r>
            <a:r>
              <a:rPr lang="en-US" altLang="zh-CN" sz="3600" smtClean="0"/>
              <a:t>: </a:t>
            </a:r>
            <a:r>
              <a:rPr lang="en-US" altLang="zh-TW" sz="3600" smtClean="0"/>
              <a:t>Vehicle Tracking</a:t>
            </a:r>
            <a:endParaRPr lang="en-US" altLang="zh-CN" sz="3600" smtClean="0"/>
          </a:p>
        </p:txBody>
      </p:sp>
      <p:sp>
        <p:nvSpPr>
          <p:cNvPr id="77826" name="Content Placeholder 2"/>
          <p:cNvSpPr>
            <a:spLocks noGrp="1"/>
          </p:cNvSpPr>
          <p:nvPr>
            <p:ph idx="4294967295"/>
          </p:nvPr>
        </p:nvSpPr>
        <p:spPr bwMode="auto">
          <a:xfrm>
            <a:off x="468313" y="1916113"/>
            <a:ext cx="8229600" cy="2836862"/>
          </a:xfrm>
          <a:prstGeom prst="rect">
            <a:avLst/>
          </a:prstGeom>
          <a:noFill/>
          <a:ln>
            <a:miter lim="800000"/>
            <a:headEnd/>
            <a:tailEnd/>
          </a:ln>
        </p:spPr>
        <p:txBody>
          <a:bodyPr/>
          <a:lstStyle/>
          <a:p>
            <a:pPr eaLnBrk="1" hangingPunct="1"/>
            <a:r>
              <a:rPr lang="en-GB" altLang="zh-TW" sz="3200" smtClean="0"/>
              <a:t>Vehicle tracking is tracking the position of the vehicle. </a:t>
            </a:r>
          </a:p>
          <a:p>
            <a:pPr eaLnBrk="1" hangingPunct="1"/>
            <a:r>
              <a:rPr lang="en-GB" altLang="zh-TW" sz="3200" smtClean="0"/>
              <a:t>How to track the vehicle continuously?</a:t>
            </a:r>
          </a:p>
          <a:p>
            <a:pPr eaLnBrk="1" hangingPunct="1"/>
            <a:r>
              <a:rPr lang="en-GB" altLang="zh-TW" sz="3200" smtClean="0"/>
              <a:t>How to track the position of the vehicle accurately?</a:t>
            </a:r>
          </a:p>
          <a:p>
            <a:pPr eaLnBrk="1" hangingPunct="1"/>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263" y="272951"/>
            <a:ext cx="8697912" cy="1139825"/>
          </a:xfrm>
          <a:prstGeom prst="rect">
            <a:avLst/>
          </a:prstGeom>
        </p:spPr>
        <p:txBody>
          <a:bodyPr/>
          <a:lstStyle/>
          <a:p>
            <a:pPr eaLnBrk="1" hangingPunct="1">
              <a:defRPr/>
            </a:pPr>
            <a:r>
              <a:rPr lang="en-US" altLang="zh-CN" sz="3600" dirty="0" smtClean="0"/>
              <a:t>Issues</a:t>
            </a:r>
            <a:endParaRPr lang="en-US" altLang="zh-CN" sz="3600" dirty="0" smtClean="0"/>
          </a:p>
        </p:txBody>
      </p:sp>
      <p:sp>
        <p:nvSpPr>
          <p:cNvPr id="79874" name="Content Placeholder 2"/>
          <p:cNvSpPr>
            <a:spLocks noGrp="1"/>
          </p:cNvSpPr>
          <p:nvPr>
            <p:ph idx="4294967295"/>
          </p:nvPr>
        </p:nvSpPr>
        <p:spPr bwMode="auto">
          <a:xfrm>
            <a:off x="468313" y="952177"/>
            <a:ext cx="8229600" cy="2836863"/>
          </a:xfrm>
          <a:prstGeom prst="rect">
            <a:avLst/>
          </a:prstGeom>
          <a:noFill/>
          <a:ln>
            <a:miter lim="800000"/>
            <a:headEnd/>
            <a:tailEnd/>
          </a:ln>
        </p:spPr>
        <p:txBody>
          <a:bodyPr/>
          <a:lstStyle/>
          <a:p>
            <a:pPr eaLnBrk="1" hangingPunct="1"/>
            <a:r>
              <a:rPr lang="en-GB" altLang="zh-TW" sz="3200" dirty="0" smtClean="0"/>
              <a:t>General issues</a:t>
            </a:r>
            <a:r>
              <a:rPr lang="en-GB" altLang="zh-TW" sz="3200" dirty="0" smtClean="0"/>
              <a:t> in tracking:</a:t>
            </a:r>
            <a:endParaRPr lang="en-GB" altLang="zh-TW" sz="3200" dirty="0" smtClean="0"/>
          </a:p>
          <a:p>
            <a:pPr lvl="1" eaLnBrk="1" hangingPunct="1"/>
            <a:r>
              <a:rPr lang="en-GB" altLang="zh-TW" sz="2400" dirty="0" smtClean="0"/>
              <a:t>Sleep scheduling</a:t>
            </a:r>
          </a:p>
          <a:p>
            <a:pPr lvl="1" eaLnBrk="1" hangingPunct="1"/>
            <a:r>
              <a:rPr lang="en-GB" altLang="zh-TW" sz="2400" dirty="0" smtClean="0"/>
              <a:t>Energy efficient routing</a:t>
            </a:r>
          </a:p>
          <a:p>
            <a:pPr lvl="1" eaLnBrk="1" hangingPunct="1"/>
            <a:r>
              <a:rPr lang="en-GB" altLang="zh-TW" sz="2400" dirty="0" smtClean="0"/>
              <a:t>Localization</a:t>
            </a:r>
          </a:p>
          <a:p>
            <a:pPr lvl="1" eaLnBrk="1" hangingPunct="1"/>
            <a:r>
              <a:rPr lang="en-GB" altLang="zh-TW" sz="2400" dirty="0" smtClean="0"/>
              <a:t>Data fusion</a:t>
            </a:r>
          </a:p>
          <a:p>
            <a:pPr lvl="1" eaLnBrk="1" hangingPunct="1"/>
            <a:r>
              <a:rPr lang="en-GB" altLang="zh-TW" sz="2400" dirty="0" smtClean="0"/>
              <a:t>Sensor </a:t>
            </a:r>
            <a:r>
              <a:rPr lang="en-GB" altLang="zh-TW" sz="2400" dirty="0" smtClean="0"/>
              <a:t>selection</a:t>
            </a:r>
          </a:p>
          <a:p>
            <a:r>
              <a:rPr lang="en-GB" altLang="zh-TW" sz="3200" dirty="0" smtClean="0"/>
              <a:t>Issues related to ITS in tracking:</a:t>
            </a:r>
            <a:endParaRPr lang="en-GB" altLang="zh-TW" sz="3200" dirty="0" smtClean="0"/>
          </a:p>
          <a:p>
            <a:pPr lvl="1"/>
            <a:r>
              <a:rPr lang="en-GB" altLang="zh-TW" sz="2400" dirty="0" smtClean="0"/>
              <a:t>Save the energy when monitoring the given area and tracking the vehicle</a:t>
            </a:r>
          </a:p>
          <a:p>
            <a:pPr lvl="1"/>
            <a:r>
              <a:rPr lang="en-GB" altLang="zh-TW" sz="2400" dirty="0" smtClean="0"/>
              <a:t>Measure the position of the vehicle using simple algorithm</a:t>
            </a:r>
          </a:p>
          <a:p>
            <a:pPr lvl="1"/>
            <a:r>
              <a:rPr lang="en-GB" altLang="zh-TW" sz="2400" dirty="0" smtClean="0"/>
              <a:t>Predict the next position of the trajectory for vehicle </a:t>
            </a:r>
            <a:r>
              <a:rPr lang="en-GB" altLang="zh-TW" sz="2400" dirty="0" smtClean="0"/>
              <a:t>accurately</a:t>
            </a:r>
            <a:endParaRPr lang="en-GB" altLang="zh-TW" sz="2400" dirty="0" smtClean="0"/>
          </a:p>
          <a:p>
            <a:pPr lvl="1" eaLnBrk="1" hangingPunct="1"/>
            <a:endParaRPr lang="en-GB" altLang="zh-TW" sz="2400" dirty="0" smtClean="0"/>
          </a:p>
          <a:p>
            <a:pPr eaLnBrk="1" hangingPunct="1"/>
            <a:endParaRPr lang="en-GB" altLang="zh-TW" sz="3200" dirty="0" smtClean="0"/>
          </a:p>
          <a:p>
            <a:pPr eaLnBrk="1" hangingPunct="1"/>
            <a:endParaRPr lang="en-GB" altLang="zh-TW" sz="3200"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17513"/>
            <a:ext cx="8229600" cy="1139825"/>
          </a:xfrm>
          <a:prstGeom prst="rect">
            <a:avLst/>
          </a:prstGeom>
        </p:spPr>
        <p:txBody>
          <a:bodyPr/>
          <a:lstStyle/>
          <a:p>
            <a:pPr eaLnBrk="1" hangingPunct="1">
              <a:defRPr/>
            </a:pPr>
            <a:r>
              <a:rPr lang="en-US" altLang="zh-TW" sz="3600" dirty="0" smtClean="0"/>
              <a:t>Sleep </a:t>
            </a:r>
            <a:r>
              <a:rPr lang="en-US" altLang="zh-TW" sz="3600" dirty="0" smtClean="0"/>
              <a:t>Scheduling for Energy Efficient Coverage in WSNs</a:t>
            </a:r>
            <a:endParaRPr lang="en-US" altLang="zh-CN" sz="3600" dirty="0" smtClean="0"/>
          </a:p>
        </p:txBody>
      </p:sp>
      <p:sp>
        <p:nvSpPr>
          <p:cNvPr id="81922" name="Content Placeholder 2"/>
          <p:cNvSpPr>
            <a:spLocks noGrp="1"/>
          </p:cNvSpPr>
          <p:nvPr>
            <p:ph idx="4294967295"/>
          </p:nvPr>
        </p:nvSpPr>
        <p:spPr bwMode="auto">
          <a:xfrm>
            <a:off x="468313" y="2133600"/>
            <a:ext cx="8229600" cy="2836863"/>
          </a:xfrm>
          <a:prstGeom prst="rect">
            <a:avLst/>
          </a:prstGeom>
          <a:noFill/>
          <a:ln>
            <a:miter lim="800000"/>
            <a:headEnd/>
            <a:tailEnd/>
          </a:ln>
        </p:spPr>
        <p:txBody>
          <a:bodyPr/>
          <a:lstStyle/>
          <a:p>
            <a:pPr eaLnBrk="1" hangingPunct="1"/>
            <a:r>
              <a:rPr lang="en-GB" altLang="zh-TW" sz="3200" smtClean="0"/>
              <a:t>Problem Definition</a:t>
            </a:r>
          </a:p>
          <a:p>
            <a:pPr lvl="1"/>
            <a:r>
              <a:rPr lang="en-GB" altLang="zh-TW" sz="2400" smtClean="0"/>
              <a:t>Given a network consists of sensor nodes. The sensor nodes can communicate with each other.</a:t>
            </a:r>
          </a:p>
          <a:p>
            <a:pPr lvl="1"/>
            <a:r>
              <a:rPr lang="en-GB" altLang="zh-TW" sz="2400" smtClean="0"/>
              <a:t>Assume each sensor has an identical sensing range and identical communication range. Each node knows its location. </a:t>
            </a:r>
          </a:p>
          <a:p>
            <a:pPr lvl="1"/>
            <a:r>
              <a:rPr lang="en-GB" altLang="zh-TW" sz="2400" smtClean="0"/>
              <a:t>The objective is to find the maximum number of the disjoint cover sets which can cover the area completely, and to identify the corresponding sets of sensors.</a:t>
            </a:r>
            <a:r>
              <a:rPr lang="en-GB" altLang="zh-TW" smtClean="0"/>
              <a:t> </a:t>
            </a:r>
          </a:p>
          <a:p>
            <a:pPr eaLnBrk="1" hangingPunct="1">
              <a:buFont typeface="Wingdings" pitchFamily="2" charset="2"/>
              <a:buNone/>
            </a:pPr>
            <a:endParaRPr lang="en-US" altLang="zh-CN" smtClean="0"/>
          </a:p>
          <a:p>
            <a:pPr eaLnBrk="1" hangingPunct="1"/>
            <a:endParaRPr lang="en-GB" altLang="zh-TW" sz="3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4650" y="404813"/>
            <a:ext cx="8229600" cy="1139825"/>
          </a:xfrm>
          <a:prstGeom prst="rect">
            <a:avLst/>
          </a:prstGeom>
        </p:spPr>
        <p:txBody>
          <a:bodyPr/>
          <a:lstStyle/>
          <a:p>
            <a:pPr eaLnBrk="1" hangingPunct="1">
              <a:defRPr/>
            </a:pPr>
            <a:r>
              <a:rPr lang="en-US" altLang="zh-TW" sz="4000" dirty="0" smtClean="0"/>
              <a:t>Motivation</a:t>
            </a:r>
            <a:endParaRPr lang="en-US" altLang="zh-CN" sz="4000" dirty="0" smtClean="0"/>
          </a:p>
        </p:txBody>
      </p:sp>
      <p:sp>
        <p:nvSpPr>
          <p:cNvPr id="83970" name="Content Placeholder 2"/>
          <p:cNvSpPr>
            <a:spLocks noGrp="1"/>
          </p:cNvSpPr>
          <p:nvPr>
            <p:ph idx="4294967295"/>
          </p:nvPr>
        </p:nvSpPr>
        <p:spPr bwMode="auto">
          <a:xfrm>
            <a:off x="468313" y="1341438"/>
            <a:ext cx="8229600" cy="2836862"/>
          </a:xfrm>
          <a:prstGeom prst="rect">
            <a:avLst/>
          </a:prstGeom>
          <a:noFill/>
          <a:ln>
            <a:miter lim="800000"/>
            <a:headEnd/>
            <a:tailEnd/>
          </a:ln>
        </p:spPr>
        <p:txBody>
          <a:bodyPr/>
          <a:lstStyle/>
          <a:p>
            <a:pPr eaLnBrk="1" hangingPunct="1"/>
            <a:r>
              <a:rPr lang="en-GB" altLang="zh-TW" sz="3200" smtClean="0"/>
              <a:t>Finding the optimal complete coverage scheme in WSNs is not easy.</a:t>
            </a:r>
          </a:p>
          <a:p>
            <a:pPr eaLnBrk="1" hangingPunct="1"/>
            <a:r>
              <a:rPr lang="en-GB" altLang="zh-TW" sz="3200" smtClean="0"/>
              <a:t>The existing works</a:t>
            </a:r>
          </a:p>
          <a:p>
            <a:pPr lvl="1"/>
            <a:r>
              <a:rPr lang="en-US" altLang="zh-TW" sz="2400" smtClean="0"/>
              <a:t>MC-MIP[1]: as the numbers of sensors and targets become larger, the running time increases exponentially.</a:t>
            </a:r>
          </a:p>
          <a:p>
            <a:pPr lvl="1"/>
            <a:r>
              <a:rPr lang="en-US" altLang="zh-TW" sz="2400" smtClean="0"/>
              <a:t>MCMCC[2]: cannot guarantee finding the optimum</a:t>
            </a:r>
          </a:p>
          <a:p>
            <a:pPr lvl="1"/>
            <a:r>
              <a:rPr lang="en-US" altLang="zh-TW" sz="2400" smtClean="0"/>
              <a:t>GAMDSC[3]: only suitable when the numbers of targets and sensors are small.</a:t>
            </a:r>
          </a:p>
          <a:p>
            <a:pPr>
              <a:buFont typeface="Wingdings" pitchFamily="2" charset="2"/>
              <a:buNone/>
            </a:pPr>
            <a:r>
              <a:rPr lang="en-GB" altLang="zh-TW" sz="1200" b="0" smtClean="0"/>
              <a:t>[1]    M. Cardei and D.-Z. Du, “Improving wireless sensor network lifetime through power aware organization,” Wireless Netw., vol. 11, no. 3, pp. 333–340, May 2005.</a:t>
            </a:r>
          </a:p>
          <a:p>
            <a:pPr>
              <a:buFont typeface="Wingdings" pitchFamily="2" charset="2"/>
              <a:buNone/>
            </a:pPr>
            <a:r>
              <a:rPr lang="en-GB" altLang="zh-TW" sz="1200" b="0" smtClean="0"/>
              <a:t>[2]    S. Slijepcevic and M. Potkonjak, “Power efficient organization of wireless sensor networks,” in Proc. IEEE Int. Conf. Commun., vol. 2. Finland, 2001, pp. 472–476.</a:t>
            </a:r>
          </a:p>
          <a:p>
            <a:pPr>
              <a:buFont typeface="Wingdings" pitchFamily="2" charset="2"/>
              <a:buNone/>
            </a:pPr>
            <a:r>
              <a:rPr lang="en-GB" altLang="zh-TW" sz="1200" b="0" smtClean="0"/>
              <a:t>[3]    C.-C. Lai, C.-K. Ting, and R.-S. Ko, “An effective genetic algorithm to improve wireless sensor network lifetime for large-scale surveillance applications,” in Proc. IEEE Congr. Evol. Comput., 2007, pp. 3531–3538.</a:t>
            </a:r>
          </a:p>
          <a:p>
            <a:pPr>
              <a:buFont typeface="Wingdings" pitchFamily="2" charset="2"/>
              <a:buNone/>
            </a:pPr>
            <a:endParaRPr lang="en-GB" altLang="zh-TW" sz="1200" b="0" smtClean="0"/>
          </a:p>
          <a:p>
            <a:endParaRPr lang="en-GB" altLang="zh-TW" sz="1200" b="0" smtClean="0"/>
          </a:p>
          <a:p>
            <a:pPr eaLnBrk="1" hangingPunct="1"/>
            <a:endParaRPr lang="en-GB" altLang="zh-TW" sz="1200" smtClean="0"/>
          </a:p>
          <a:p>
            <a:pPr eaLnBrk="1" hangingPunct="1"/>
            <a:endParaRPr lang="en-US" altLang="zh-CN" smtClean="0"/>
          </a:p>
          <a:p>
            <a:pPr eaLnBrk="1" hangingPunct="1"/>
            <a:endParaRPr lang="en-GB" altLang="zh-TW" sz="3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Distributed Composite Event Detection Problem</a:t>
            </a:r>
            <a:endParaRPr lang="en-US" sz="4000" dirty="0"/>
          </a:p>
        </p:txBody>
      </p:sp>
      <p:sp>
        <p:nvSpPr>
          <p:cNvPr id="3" name="Content Placeholder 2"/>
          <p:cNvSpPr>
            <a:spLocks noGrp="1"/>
          </p:cNvSpPr>
          <p:nvPr>
            <p:ph idx="1"/>
          </p:nvPr>
        </p:nvSpPr>
        <p:spPr>
          <a:xfrm>
            <a:off x="457200" y="1706587"/>
            <a:ext cx="8229600" cy="4530725"/>
          </a:xfrm>
        </p:spPr>
        <p:txBody>
          <a:bodyPr>
            <a:normAutofit fontScale="92500" lnSpcReduction="20000"/>
          </a:bodyPr>
          <a:lstStyle/>
          <a:p>
            <a:r>
              <a:rPr lang="en-US" sz="2800" dirty="0" smtClean="0"/>
              <a:t>Given:</a:t>
            </a:r>
          </a:p>
          <a:p>
            <a:pPr lvl="1"/>
            <a:r>
              <a:rPr lang="en-US" sz="2400" dirty="0" smtClean="0"/>
              <a:t>A sensor network</a:t>
            </a:r>
          </a:p>
          <a:p>
            <a:pPr lvl="1"/>
            <a:r>
              <a:rPr lang="en-US" sz="2400" dirty="0" smtClean="0"/>
              <a:t>Event types with relations (composite events can consist of multiple lower level events)</a:t>
            </a:r>
          </a:p>
          <a:p>
            <a:r>
              <a:rPr lang="en-US" sz="2800" dirty="0" smtClean="0"/>
              <a:t>Assumptions:</a:t>
            </a:r>
          </a:p>
          <a:p>
            <a:pPr lvl="1"/>
            <a:r>
              <a:rPr lang="en-US" sz="2000" dirty="0" smtClean="0"/>
              <a:t>Event definition (including types and relations) are known to all nodes</a:t>
            </a:r>
          </a:p>
          <a:p>
            <a:pPr lvl="1"/>
            <a:r>
              <a:rPr lang="en-US" sz="2000" dirty="0" smtClean="0"/>
              <a:t>Each primitive event is detected by a single node</a:t>
            </a:r>
          </a:p>
          <a:p>
            <a:pPr lvl="1"/>
            <a:r>
              <a:rPr lang="en-US" sz="2000" dirty="0" smtClean="0"/>
              <a:t>Events can happen anywhere at any time</a:t>
            </a:r>
          </a:p>
          <a:p>
            <a:pPr lvl="1"/>
            <a:r>
              <a:rPr lang="en-US" sz="2000" dirty="0" smtClean="0"/>
              <a:t>Composite events have to be detected by a group of nodes</a:t>
            </a:r>
          </a:p>
          <a:p>
            <a:r>
              <a:rPr lang="en-US" sz="2800" dirty="0" smtClean="0"/>
              <a:t>Objective:</a:t>
            </a:r>
          </a:p>
          <a:p>
            <a:pPr lvl="1"/>
            <a:r>
              <a:rPr lang="en-US" sz="2400" dirty="0" smtClean="0"/>
              <a:t>Once the events occur, find an efficient algorithm which will involve minimum number of nodes for detecting the events</a:t>
            </a:r>
          </a:p>
          <a:p>
            <a:pPr lvl="1"/>
            <a:r>
              <a:rPr lang="en-US" sz="2400" dirty="0" smtClean="0"/>
              <a:t>The energy consumption is minimized</a:t>
            </a:r>
          </a:p>
        </p:txBody>
      </p:sp>
      <p:pic>
        <p:nvPicPr>
          <p:cNvPr id="99329" name="Picture 1"/>
          <p:cNvPicPr>
            <a:picLocks noChangeAspect="1" noChangeArrowheads="1"/>
          </p:cNvPicPr>
          <p:nvPr/>
        </p:nvPicPr>
        <p:blipFill>
          <a:blip r:embed="rId3" cstate="print"/>
          <a:srcRect/>
          <a:stretch>
            <a:fillRect/>
          </a:stretch>
        </p:blipFill>
        <p:spPr bwMode="auto">
          <a:xfrm>
            <a:off x="3635896" y="2132856"/>
            <a:ext cx="998617" cy="252983"/>
          </a:xfrm>
          <a:prstGeom prst="rect">
            <a:avLst/>
          </a:prstGeom>
          <a:noFill/>
          <a:ln w="9525">
            <a:noFill/>
            <a:miter lim="800000"/>
            <a:headEnd/>
            <a:tailEnd/>
          </a:ln>
        </p:spPr>
      </p:pic>
      <p:pic>
        <p:nvPicPr>
          <p:cNvPr id="99331" name="Picture 3"/>
          <p:cNvPicPr>
            <a:picLocks noChangeAspect="1" noChangeArrowheads="1"/>
          </p:cNvPicPr>
          <p:nvPr/>
        </p:nvPicPr>
        <p:blipFill>
          <a:blip r:embed="rId4" cstate="print"/>
          <a:srcRect/>
          <a:stretch>
            <a:fillRect/>
          </a:stretch>
        </p:blipFill>
        <p:spPr bwMode="auto">
          <a:xfrm>
            <a:off x="6300192" y="2780928"/>
            <a:ext cx="1687474" cy="353566"/>
          </a:xfrm>
          <a:prstGeom prst="rect">
            <a:avLst/>
          </a:prstGeom>
          <a:noFill/>
          <a:ln w="9525">
            <a:noFill/>
            <a:miter lim="800000"/>
            <a:headEnd/>
            <a:tailEnd/>
          </a:ln>
        </p:spPr>
      </p:pic>
      <p:grpSp>
        <p:nvGrpSpPr>
          <p:cNvPr id="4" name="Group 8"/>
          <p:cNvGrpSpPr/>
          <p:nvPr/>
        </p:nvGrpSpPr>
        <p:grpSpPr>
          <a:xfrm>
            <a:off x="4427984" y="2780928"/>
            <a:ext cx="1368152" cy="288032"/>
            <a:chOff x="3851920" y="3320033"/>
            <a:chExt cx="1091555" cy="208980"/>
          </a:xfrm>
        </p:grpSpPr>
        <p:pic>
          <p:nvPicPr>
            <p:cNvPr id="99332" name="Picture 4"/>
            <p:cNvPicPr>
              <a:picLocks noChangeAspect="1" noChangeArrowheads="1"/>
            </p:cNvPicPr>
            <p:nvPr/>
          </p:nvPicPr>
          <p:blipFill>
            <a:blip r:embed="rId5" cstate="print"/>
            <a:srcRect/>
            <a:stretch>
              <a:fillRect/>
            </a:stretch>
          </p:blipFill>
          <p:spPr bwMode="auto">
            <a:xfrm>
              <a:off x="4200525" y="3328988"/>
              <a:ext cx="742950" cy="200025"/>
            </a:xfrm>
            <a:prstGeom prst="rect">
              <a:avLst/>
            </a:prstGeom>
            <a:noFill/>
            <a:ln w="9525">
              <a:noFill/>
              <a:miter lim="800000"/>
              <a:headEnd/>
              <a:tailEnd/>
            </a:ln>
          </p:spPr>
        </p:pic>
        <p:pic>
          <p:nvPicPr>
            <p:cNvPr id="99333" name="Picture 5"/>
            <p:cNvPicPr>
              <a:picLocks noChangeAspect="1" noChangeArrowheads="1"/>
            </p:cNvPicPr>
            <p:nvPr/>
          </p:nvPicPr>
          <p:blipFill>
            <a:blip r:embed="rId6" cstate="print"/>
            <a:srcRect/>
            <a:stretch>
              <a:fillRect/>
            </a:stretch>
          </p:blipFill>
          <p:spPr bwMode="auto">
            <a:xfrm>
              <a:off x="3851920" y="3320033"/>
              <a:ext cx="314325" cy="18097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Content Placeholder 2"/>
          <p:cNvSpPr>
            <a:spLocks noGrp="1"/>
          </p:cNvSpPr>
          <p:nvPr>
            <p:ph idx="4294967295"/>
          </p:nvPr>
        </p:nvSpPr>
        <p:spPr bwMode="auto">
          <a:xfrm>
            <a:off x="250825" y="1773238"/>
            <a:ext cx="8642350" cy="4608512"/>
          </a:xfrm>
          <a:prstGeom prst="rect">
            <a:avLst/>
          </a:prstGeom>
          <a:noFill/>
          <a:ln>
            <a:miter lim="800000"/>
            <a:headEnd/>
            <a:tailEnd/>
          </a:ln>
        </p:spPr>
        <p:txBody>
          <a:bodyPr/>
          <a:lstStyle/>
          <a:p>
            <a:pPr eaLnBrk="1" hangingPunct="1"/>
            <a:r>
              <a:rPr lang="en-GB" altLang="zh-TW" sz="3200" smtClean="0"/>
              <a:t>A localized evolutionary algorithm (LEA) </a:t>
            </a:r>
          </a:p>
          <a:p>
            <a:pPr lvl="1" eaLnBrk="1" hangingPunct="1"/>
            <a:r>
              <a:rPr lang="en-GB" altLang="zh-TW" smtClean="0"/>
              <a:t>In PEA, the processor collects the information from network firstly and the global information is stored in each processor. </a:t>
            </a:r>
          </a:p>
          <a:p>
            <a:pPr lvl="1" eaLnBrk="1" hangingPunct="1"/>
            <a:r>
              <a:rPr lang="en-GB" altLang="zh-TW" smtClean="0"/>
              <a:t>In LEA, each processor only holds a subset of global information based on its local knowledge. </a:t>
            </a:r>
          </a:p>
          <a:p>
            <a:pPr eaLnBrk="1" hangingPunct="1"/>
            <a:r>
              <a:rPr lang="en-GB" altLang="zh-TW" sz="3200" smtClean="0"/>
              <a:t>Suppose the area is divided into several clusters. LEA is executed on each cluster head.</a:t>
            </a:r>
            <a:endParaRPr lang="en-US" altLang="zh-CN" smtClean="0"/>
          </a:p>
        </p:txBody>
      </p:sp>
      <p:sp>
        <p:nvSpPr>
          <p:cNvPr id="2" name="Title 1"/>
          <p:cNvSpPr>
            <a:spLocks noGrp="1"/>
          </p:cNvSpPr>
          <p:nvPr>
            <p:ph type="title" idx="4294967295"/>
          </p:nvPr>
        </p:nvSpPr>
        <p:spPr>
          <a:xfrm>
            <a:off x="303213" y="476250"/>
            <a:ext cx="8229600" cy="1139825"/>
          </a:xfrm>
          <a:prstGeom prst="rect">
            <a:avLst/>
          </a:prstGeom>
        </p:spPr>
        <p:txBody>
          <a:bodyPr/>
          <a:lstStyle/>
          <a:p>
            <a:pPr eaLnBrk="1" hangingPunct="1">
              <a:defRPr/>
            </a:pPr>
            <a:r>
              <a:rPr lang="en-US" altLang="zh-TW" sz="4000" dirty="0" smtClean="0"/>
              <a:t>Solution</a:t>
            </a:r>
            <a:endParaRPr lang="en-US" altLang="zh-CN" sz="4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88950"/>
            <a:ext cx="8229600" cy="1139825"/>
          </a:xfrm>
          <a:prstGeom prst="rect">
            <a:avLst/>
          </a:prstGeom>
        </p:spPr>
        <p:txBody>
          <a:bodyPr/>
          <a:lstStyle/>
          <a:p>
            <a:pPr eaLnBrk="1" hangingPunct="1">
              <a:defRPr/>
            </a:pPr>
            <a:r>
              <a:rPr lang="en-US" altLang="zh-CN" sz="4000" dirty="0" smtClean="0"/>
              <a:t>Solution</a:t>
            </a:r>
            <a:endParaRPr lang="en-US" altLang="zh-CN" sz="4000" dirty="0" smtClean="0"/>
          </a:p>
        </p:txBody>
      </p:sp>
      <p:graphicFrame>
        <p:nvGraphicFramePr>
          <p:cNvPr id="110596" name="Object 4"/>
          <p:cNvGraphicFramePr>
            <a:graphicFrameLocks noChangeAspect="1"/>
          </p:cNvGraphicFramePr>
          <p:nvPr/>
        </p:nvGraphicFramePr>
        <p:xfrm>
          <a:off x="1547813" y="2205038"/>
          <a:ext cx="5688012" cy="4368800"/>
        </p:xfrm>
        <a:graphic>
          <a:graphicData uri="http://schemas.openxmlformats.org/presentationml/2006/ole">
            <p:oleObj spid="_x0000_s227330" name="Visio" r:id="rId4" imgW="11154766" imgH="8569757" progId="Visio.Drawing.11">
              <p:embed/>
            </p:oleObj>
          </a:graphicData>
        </a:graphic>
      </p:graphicFrame>
      <p:sp>
        <p:nvSpPr>
          <p:cNvPr id="110598" name="Content Placeholder 2"/>
          <p:cNvSpPr>
            <a:spLocks/>
          </p:cNvSpPr>
          <p:nvPr/>
        </p:nvSpPr>
        <p:spPr bwMode="auto">
          <a:xfrm>
            <a:off x="395288" y="1341438"/>
            <a:ext cx="8424862" cy="935037"/>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5"/>
              </a:buBlip>
            </a:pPr>
            <a:r>
              <a:rPr lang="en-GB" altLang="zh-TW" sz="2600" b="1">
                <a:latin typeface="Myriad Web"/>
              </a:rPr>
              <a:t>The main difference between PEA and LEA</a:t>
            </a:r>
          </a:p>
          <a:p>
            <a:pPr marL="742950" lvl="1" indent="-285750">
              <a:spcBef>
                <a:spcPct val="20000"/>
              </a:spcBef>
              <a:buClr>
                <a:schemeClr val="hlink"/>
              </a:buClr>
              <a:buSzPct val="90000"/>
              <a:buFont typeface="Wingdings" pitchFamily="2" charset="2"/>
              <a:buBlip>
                <a:blip r:embed="rId6"/>
              </a:buBlip>
            </a:pPr>
            <a:r>
              <a:rPr lang="en-GB" altLang="zh-TW" sz="2000">
                <a:latin typeface="Myriad Web"/>
              </a:rPr>
              <a:t>The subpopulation is stored in the processor.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88950"/>
            <a:ext cx="8229600" cy="1139825"/>
          </a:xfrm>
          <a:prstGeom prst="rect">
            <a:avLst/>
          </a:prstGeom>
        </p:spPr>
        <p:txBody>
          <a:bodyPr/>
          <a:lstStyle/>
          <a:p>
            <a:pPr eaLnBrk="1" hangingPunct="1">
              <a:defRPr/>
            </a:pPr>
            <a:r>
              <a:rPr lang="en-US" altLang="zh-TW" sz="4000" dirty="0" smtClean="0"/>
              <a:t>Performance Evaluation</a:t>
            </a:r>
            <a:endParaRPr lang="en-US" altLang="zh-CN" sz="4000" dirty="0" smtClean="0"/>
          </a:p>
        </p:txBody>
      </p:sp>
      <p:sp>
        <p:nvSpPr>
          <p:cNvPr id="112642" name="Content Placeholder 2"/>
          <p:cNvSpPr>
            <a:spLocks noGrp="1"/>
          </p:cNvSpPr>
          <p:nvPr>
            <p:ph idx="4294967295"/>
          </p:nvPr>
        </p:nvSpPr>
        <p:spPr bwMode="auto">
          <a:xfrm>
            <a:off x="250825" y="1412875"/>
            <a:ext cx="8424863" cy="2087563"/>
          </a:xfrm>
          <a:prstGeom prst="rect">
            <a:avLst/>
          </a:prstGeom>
          <a:noFill/>
          <a:ln>
            <a:miter lim="800000"/>
            <a:headEnd/>
            <a:tailEnd/>
          </a:ln>
        </p:spPr>
        <p:txBody>
          <a:bodyPr/>
          <a:lstStyle/>
          <a:p>
            <a:pPr eaLnBrk="1" hangingPunct="1"/>
            <a:r>
              <a:rPr lang="en-GB" altLang="zh-TW" sz="2600" smtClean="0"/>
              <a:t>Compared with two different centralized EA algorithms for the coverage problem,  LEA can obtain the same or more number of disjoint sets in 80% cases, and the computing time is much less than the centralized algorithms.</a:t>
            </a:r>
          </a:p>
        </p:txBody>
      </p:sp>
      <p:pic>
        <p:nvPicPr>
          <p:cNvPr id="112643" name="Picture 7" descr="number"/>
          <p:cNvPicPr>
            <a:picLocks noChangeAspect="1" noChangeArrowheads="1"/>
          </p:cNvPicPr>
          <p:nvPr/>
        </p:nvPicPr>
        <p:blipFill>
          <a:blip r:embed="rId3" cstate="print"/>
          <a:srcRect/>
          <a:stretch>
            <a:fillRect/>
          </a:stretch>
        </p:blipFill>
        <p:spPr bwMode="auto">
          <a:xfrm>
            <a:off x="684213" y="3573463"/>
            <a:ext cx="3743325" cy="2951162"/>
          </a:xfrm>
          <a:prstGeom prst="rect">
            <a:avLst/>
          </a:prstGeom>
          <a:noFill/>
          <a:ln w="9525">
            <a:noFill/>
            <a:miter lim="800000"/>
            <a:headEnd/>
            <a:tailEnd/>
          </a:ln>
        </p:spPr>
      </p:pic>
      <p:pic>
        <p:nvPicPr>
          <p:cNvPr id="112644" name="Picture 8" descr="time"/>
          <p:cNvPicPr>
            <a:picLocks noChangeAspect="1" noChangeArrowheads="1"/>
          </p:cNvPicPr>
          <p:nvPr/>
        </p:nvPicPr>
        <p:blipFill>
          <a:blip r:embed="rId4" cstate="print"/>
          <a:srcRect/>
          <a:stretch>
            <a:fillRect/>
          </a:stretch>
        </p:blipFill>
        <p:spPr bwMode="auto">
          <a:xfrm>
            <a:off x="4284663" y="3573463"/>
            <a:ext cx="4032250" cy="296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76250"/>
            <a:ext cx="8229600" cy="1139825"/>
          </a:xfrm>
          <a:prstGeom prst="rect">
            <a:avLst/>
          </a:prstGeom>
        </p:spPr>
        <p:txBody>
          <a:bodyPr/>
          <a:lstStyle/>
          <a:p>
            <a:pPr eaLnBrk="1" hangingPunct="1">
              <a:defRPr/>
            </a:pPr>
            <a:r>
              <a:rPr lang="en-US" altLang="zh-CN" sz="3200" smtClean="0"/>
              <a:t>Challenge </a:t>
            </a:r>
            <a:r>
              <a:rPr lang="en-US" altLang="zh-TW" sz="3200" smtClean="0"/>
              <a:t>5-2</a:t>
            </a:r>
            <a:r>
              <a:rPr lang="en-US" altLang="zh-CN" sz="3200" smtClean="0"/>
              <a:t>: Coverage-Preserving Routing Algorithm </a:t>
            </a:r>
            <a:r>
              <a:rPr lang="en-US" altLang="zh-TW" sz="3200" smtClean="0"/>
              <a:t>in WSNs</a:t>
            </a:r>
            <a:endParaRPr lang="en-US" altLang="zh-CN" sz="3200" smtClean="0"/>
          </a:p>
        </p:txBody>
      </p:sp>
      <p:sp>
        <p:nvSpPr>
          <p:cNvPr id="114690" name="Content Placeholder 2"/>
          <p:cNvSpPr>
            <a:spLocks noGrp="1"/>
          </p:cNvSpPr>
          <p:nvPr>
            <p:ph idx="4294967295"/>
          </p:nvPr>
        </p:nvSpPr>
        <p:spPr bwMode="auto">
          <a:xfrm>
            <a:off x="468313" y="1989138"/>
            <a:ext cx="8280400" cy="4248150"/>
          </a:xfrm>
          <a:prstGeom prst="rect">
            <a:avLst/>
          </a:prstGeom>
          <a:noFill/>
          <a:ln>
            <a:miter lim="800000"/>
            <a:headEnd/>
            <a:tailEnd/>
          </a:ln>
        </p:spPr>
        <p:txBody>
          <a:bodyPr/>
          <a:lstStyle/>
          <a:p>
            <a:pPr eaLnBrk="1" hangingPunct="1"/>
            <a:r>
              <a:rPr lang="en-GB" altLang="zh-TW" sz="3200" smtClean="0"/>
              <a:t>Problem Definition</a:t>
            </a:r>
            <a:r>
              <a:rPr lang="en-GB" altLang="zh-TW" smtClean="0"/>
              <a:t> </a:t>
            </a:r>
          </a:p>
          <a:p>
            <a:pPr lvl="1" eaLnBrk="1" hangingPunct="1"/>
            <a:r>
              <a:rPr lang="en-GB" altLang="zh-TW" sz="2400" smtClean="0"/>
              <a:t>Given sensors randomly deployed in a given area. </a:t>
            </a:r>
          </a:p>
          <a:p>
            <a:pPr lvl="1" eaLnBrk="1" hangingPunct="1"/>
            <a:r>
              <a:rPr lang="en-GB" altLang="zh-TW" sz="2400" smtClean="0"/>
              <a:t>Assume each sensor has the identical sensing range and communication range. The sensor doesn't know it location, but it knows distance and the directional information. </a:t>
            </a:r>
          </a:p>
          <a:p>
            <a:pPr lvl="1" eaLnBrk="1" hangingPunct="1"/>
            <a:r>
              <a:rPr lang="en-GB" altLang="zh-TW" sz="2400" smtClean="0"/>
              <a:t>The objective of the problem is to find the routing with maximum sensing coverage from source to sink and the constraint that the hop of the routing should be less than 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33413"/>
            <a:ext cx="8229600" cy="1139825"/>
          </a:xfrm>
          <a:prstGeom prst="rect">
            <a:avLst/>
          </a:prstGeom>
        </p:spPr>
        <p:txBody>
          <a:bodyPr/>
          <a:lstStyle/>
          <a:p>
            <a:pPr eaLnBrk="1" hangingPunct="1">
              <a:defRPr/>
            </a:pPr>
            <a:r>
              <a:rPr lang="en-US" altLang="zh-TW" sz="4000" dirty="0" smtClean="0"/>
              <a:t>Motivation</a:t>
            </a:r>
            <a:endParaRPr lang="en-US" altLang="zh-CN" sz="4000" dirty="0" smtClean="0"/>
          </a:p>
        </p:txBody>
      </p:sp>
      <p:sp>
        <p:nvSpPr>
          <p:cNvPr id="116738" name="Content Placeholder 2"/>
          <p:cNvSpPr>
            <a:spLocks noGrp="1"/>
          </p:cNvSpPr>
          <p:nvPr>
            <p:ph idx="4294967295"/>
          </p:nvPr>
        </p:nvSpPr>
        <p:spPr bwMode="auto">
          <a:xfrm>
            <a:off x="468313" y="1844675"/>
            <a:ext cx="8280400" cy="4248150"/>
          </a:xfrm>
          <a:prstGeom prst="rect">
            <a:avLst/>
          </a:prstGeom>
          <a:noFill/>
          <a:ln>
            <a:miter lim="800000"/>
            <a:headEnd/>
            <a:tailEnd/>
          </a:ln>
        </p:spPr>
        <p:txBody>
          <a:bodyPr/>
          <a:lstStyle/>
          <a:p>
            <a:pPr eaLnBrk="1" hangingPunct="1"/>
            <a:r>
              <a:rPr lang="en-GB" altLang="zh-TW" sz="3200" smtClean="0"/>
              <a:t>Combining sensing coverage in together with routing has at least two benefits.</a:t>
            </a:r>
            <a:r>
              <a:rPr lang="en-GB" altLang="zh-TW" smtClean="0"/>
              <a:t> </a:t>
            </a:r>
          </a:p>
          <a:p>
            <a:pPr lvl="1" eaLnBrk="1" hangingPunct="1"/>
            <a:r>
              <a:rPr lang="en-GB" altLang="zh-TW" smtClean="0"/>
              <a:t>The energy of the network is saved. </a:t>
            </a:r>
          </a:p>
          <a:p>
            <a:pPr lvl="1" eaLnBrk="1" hangingPunct="1"/>
            <a:r>
              <a:rPr lang="en-GB" altLang="zh-TW" smtClean="0"/>
              <a:t>The delivery time for the data is saved. </a:t>
            </a:r>
          </a:p>
          <a:p>
            <a:pPr eaLnBrk="1" hangingPunct="1"/>
            <a:r>
              <a:rPr lang="en-GB" altLang="zh-TW" sz="3200" smtClean="0"/>
              <a:t>However, few algorithms integrated the sensing coverage with routing.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88950"/>
            <a:ext cx="8229600" cy="1139825"/>
          </a:xfrm>
          <a:prstGeom prst="rect">
            <a:avLst/>
          </a:prstGeom>
        </p:spPr>
        <p:txBody>
          <a:bodyPr/>
          <a:lstStyle/>
          <a:p>
            <a:pPr eaLnBrk="1" hangingPunct="1">
              <a:defRPr/>
            </a:pPr>
            <a:r>
              <a:rPr lang="en-US" altLang="zh-CN" sz="4000" dirty="0" smtClean="0"/>
              <a:t>Solution</a:t>
            </a:r>
            <a:endParaRPr lang="en-US" altLang="zh-CN" sz="4000" dirty="0" smtClean="0"/>
          </a:p>
        </p:txBody>
      </p:sp>
      <p:sp>
        <p:nvSpPr>
          <p:cNvPr id="118786" name="Content Placeholder 2"/>
          <p:cNvSpPr>
            <a:spLocks noGrp="1"/>
          </p:cNvSpPr>
          <p:nvPr>
            <p:ph idx="4294967295"/>
          </p:nvPr>
        </p:nvSpPr>
        <p:spPr bwMode="auto">
          <a:xfrm>
            <a:off x="323850" y="1844675"/>
            <a:ext cx="8353425" cy="4608513"/>
          </a:xfrm>
          <a:prstGeom prst="rect">
            <a:avLst/>
          </a:prstGeom>
          <a:noFill/>
          <a:ln>
            <a:miter lim="800000"/>
            <a:headEnd/>
            <a:tailEnd/>
          </a:ln>
        </p:spPr>
        <p:txBody>
          <a:bodyPr/>
          <a:lstStyle/>
          <a:p>
            <a:pPr eaLnBrk="1" hangingPunct="1"/>
            <a:r>
              <a:rPr lang="en-GB" altLang="zh-TW" sz="3200" smtClean="0"/>
              <a:t>Design a method based on Monte-Carlo integration to approximately calculate the sensing area and adopt the modified label setting (LS) algorithm to establish the routing in a distributed way.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88950"/>
            <a:ext cx="8229600" cy="1139825"/>
          </a:xfrm>
          <a:prstGeom prst="rect">
            <a:avLst/>
          </a:prstGeom>
        </p:spPr>
        <p:txBody>
          <a:bodyPr/>
          <a:lstStyle/>
          <a:p>
            <a:pPr>
              <a:defRPr/>
            </a:pPr>
            <a:r>
              <a:rPr lang="en-US" altLang="zh-TW" sz="4000" dirty="0" smtClean="0"/>
              <a:t>Performance Evaluation</a:t>
            </a:r>
            <a:endParaRPr lang="en-US" altLang="zh-CN" sz="4000" dirty="0" smtClean="0"/>
          </a:p>
        </p:txBody>
      </p:sp>
      <p:pic>
        <p:nvPicPr>
          <p:cNvPr id="120834" name="Picture 6" descr="BIBI"/>
          <p:cNvPicPr>
            <a:picLocks noChangeAspect="1" noChangeArrowheads="1"/>
          </p:cNvPicPr>
          <p:nvPr/>
        </p:nvPicPr>
        <p:blipFill>
          <a:blip r:embed="rId3" cstate="print"/>
          <a:srcRect/>
          <a:stretch>
            <a:fillRect/>
          </a:stretch>
        </p:blipFill>
        <p:spPr bwMode="auto">
          <a:xfrm>
            <a:off x="682625" y="2946400"/>
            <a:ext cx="7345363" cy="3578225"/>
          </a:xfrm>
          <a:prstGeom prst="rect">
            <a:avLst/>
          </a:prstGeom>
          <a:noFill/>
          <a:ln w="9525">
            <a:noFill/>
            <a:miter lim="800000"/>
            <a:headEnd/>
            <a:tailEnd/>
          </a:ln>
        </p:spPr>
      </p:pic>
      <p:sp>
        <p:nvSpPr>
          <p:cNvPr id="120835" name="Content Placeholder 2"/>
          <p:cNvSpPr>
            <a:spLocks/>
          </p:cNvSpPr>
          <p:nvPr/>
        </p:nvSpPr>
        <p:spPr bwMode="auto">
          <a:xfrm>
            <a:off x="250825" y="1412875"/>
            <a:ext cx="8424863" cy="2087563"/>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4"/>
              </a:buBlip>
            </a:pPr>
            <a:r>
              <a:rPr lang="en-GB" altLang="zh-TW" sz="2800" b="1">
                <a:latin typeface="Myriad Web"/>
              </a:rPr>
              <a:t>A is obtained by proposed algorithm; B is obtained by k-hop path algorithm. The total sensing area is about 87% of the first one.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88950"/>
            <a:ext cx="8229600" cy="1139825"/>
          </a:xfrm>
          <a:prstGeom prst="rect">
            <a:avLst/>
          </a:prstGeom>
        </p:spPr>
        <p:txBody>
          <a:bodyPr/>
          <a:lstStyle/>
          <a:p>
            <a:pPr>
              <a:defRPr/>
            </a:pPr>
            <a:r>
              <a:rPr lang="en-US" altLang="zh-TW" sz="4000" dirty="0" smtClean="0"/>
              <a:t>Performance Evaluation</a:t>
            </a:r>
            <a:endParaRPr lang="en-US" altLang="zh-CN" sz="4000" dirty="0" smtClean="0"/>
          </a:p>
        </p:txBody>
      </p:sp>
      <p:sp>
        <p:nvSpPr>
          <p:cNvPr id="122882" name="Content Placeholder 2"/>
          <p:cNvSpPr>
            <a:spLocks noGrp="1"/>
          </p:cNvSpPr>
          <p:nvPr>
            <p:ph idx="4294967295"/>
          </p:nvPr>
        </p:nvSpPr>
        <p:spPr bwMode="auto">
          <a:xfrm>
            <a:off x="250825" y="1412875"/>
            <a:ext cx="8424863" cy="2087563"/>
          </a:xfrm>
          <a:prstGeom prst="rect">
            <a:avLst/>
          </a:prstGeom>
          <a:noFill/>
          <a:ln>
            <a:miter lim="800000"/>
            <a:headEnd/>
            <a:tailEnd/>
          </a:ln>
        </p:spPr>
        <p:txBody>
          <a:bodyPr/>
          <a:lstStyle/>
          <a:p>
            <a:pPr eaLnBrk="1" hangingPunct="1"/>
            <a:r>
              <a:rPr lang="en-GB" altLang="zh-TW" sz="2800" dirty="0" smtClean="0"/>
              <a:t>Compared with the k-hops path, the proposed algorithm can find the routing with better sensing coverage, about 1.3 times of the sensing coverage obtained by the k-hops path.</a:t>
            </a:r>
          </a:p>
        </p:txBody>
      </p:sp>
      <p:pic>
        <p:nvPicPr>
          <p:cNvPr id="122883" name="Picture 7" descr="comparison"/>
          <p:cNvPicPr>
            <a:picLocks noChangeAspect="1" noChangeArrowheads="1"/>
          </p:cNvPicPr>
          <p:nvPr/>
        </p:nvPicPr>
        <p:blipFill>
          <a:blip r:embed="rId3" cstate="print"/>
          <a:srcRect/>
          <a:stretch>
            <a:fillRect/>
          </a:stretch>
        </p:blipFill>
        <p:spPr bwMode="auto">
          <a:xfrm>
            <a:off x="1835150" y="3357563"/>
            <a:ext cx="54737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39825"/>
          </a:xfrm>
        </p:spPr>
        <p:txBody>
          <a:bodyPr/>
          <a:lstStyle/>
          <a:p>
            <a:r>
              <a:rPr lang="en-US" sz="4000" dirty="0" smtClean="0"/>
              <a:t>Approaches</a:t>
            </a:r>
            <a:endParaRPr lang="en-US" sz="4000" dirty="0"/>
          </a:p>
        </p:txBody>
      </p:sp>
      <p:sp>
        <p:nvSpPr>
          <p:cNvPr id="3" name="Content Placeholder 2"/>
          <p:cNvSpPr>
            <a:spLocks noGrp="1"/>
          </p:cNvSpPr>
          <p:nvPr>
            <p:ph idx="1"/>
          </p:nvPr>
        </p:nvSpPr>
        <p:spPr>
          <a:xfrm>
            <a:off x="467544" y="1484784"/>
            <a:ext cx="8424936" cy="4896544"/>
          </a:xfrm>
        </p:spPr>
        <p:txBody>
          <a:bodyPr>
            <a:normAutofit lnSpcReduction="10000"/>
          </a:bodyPr>
          <a:lstStyle/>
          <a:p>
            <a:r>
              <a:rPr lang="en-US" sz="2800" dirty="0" smtClean="0"/>
              <a:t>When events occur, participating nodes flood a message and identify partner participating nodes to come out with a coordinated fusion structure (fully distributed but inefficient)</a:t>
            </a:r>
          </a:p>
          <a:p>
            <a:r>
              <a:rPr lang="en-US" sz="2800" dirty="0" smtClean="0"/>
              <a:t>When events occur, participating nodes report to the sink about the event types they detected. Then sink comes out with an optimal fusion structure.</a:t>
            </a:r>
          </a:p>
          <a:p>
            <a:r>
              <a:rPr lang="en-US" sz="2800" dirty="0" smtClean="0"/>
              <a:t>Some nodes are pre-selected as fusion points in the network. When events occur, participating nodes randomly but smartly select a subset of those fusion points to detect events.</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39825"/>
          </a:xfrm>
        </p:spPr>
        <p:txBody>
          <a:bodyPr/>
          <a:lstStyle/>
          <a:p>
            <a:r>
              <a:rPr lang="en-US" sz="4000" dirty="0" smtClean="0"/>
              <a:t>Event Detection Framework</a:t>
            </a:r>
            <a:endParaRPr lang="en-US" sz="4000" dirty="0"/>
          </a:p>
        </p:txBody>
      </p:sp>
      <p:sp>
        <p:nvSpPr>
          <p:cNvPr id="3" name="Content Placeholder 2"/>
          <p:cNvSpPr>
            <a:spLocks noGrp="1"/>
          </p:cNvSpPr>
          <p:nvPr>
            <p:ph idx="1"/>
          </p:nvPr>
        </p:nvSpPr>
        <p:spPr>
          <a:xfrm>
            <a:off x="457200" y="4077072"/>
            <a:ext cx="8229600" cy="2520281"/>
          </a:xfrm>
        </p:spPr>
        <p:txBody>
          <a:bodyPr>
            <a:normAutofit fontScale="85000" lnSpcReduction="20000"/>
          </a:bodyPr>
          <a:lstStyle/>
          <a:p>
            <a:r>
              <a:rPr lang="en-US" sz="2800" dirty="0" smtClean="0"/>
              <a:t>Steps:</a:t>
            </a:r>
          </a:p>
          <a:p>
            <a:pPr lvl="1"/>
            <a:r>
              <a:rPr lang="en-US" sz="2000" dirty="0" smtClean="0"/>
              <a:t>When nodes first detect events, they will randomly forward the events to certain nearby fusion points. </a:t>
            </a:r>
          </a:p>
          <a:p>
            <a:pPr lvl="1"/>
            <a:r>
              <a:rPr lang="en-US" sz="2000" dirty="0" smtClean="0"/>
              <a:t>Upon the detection of composite events, the fusion points will send feedback to the event sources so that nodes can compare which fusion point to select for each event type.</a:t>
            </a:r>
          </a:p>
          <a:p>
            <a:r>
              <a:rPr lang="en-US" sz="2800" dirty="0" smtClean="0"/>
              <a:t>Fusion point selection:</a:t>
            </a:r>
          </a:p>
          <a:p>
            <a:pPr lvl="1"/>
            <a:r>
              <a:rPr lang="en-US" sz="2100" dirty="0" smtClean="0"/>
              <a:t>Optimization problem: more fusion points will result in less detection cost but more maintenance cost.</a:t>
            </a:r>
          </a:p>
        </p:txBody>
      </p:sp>
      <p:pic>
        <p:nvPicPr>
          <p:cNvPr id="5122" name="Picture 2"/>
          <p:cNvPicPr>
            <a:picLocks noChangeAspect="1" noChangeArrowheads="1"/>
          </p:cNvPicPr>
          <p:nvPr/>
        </p:nvPicPr>
        <p:blipFill>
          <a:blip r:embed="rId3" cstate="print"/>
          <a:srcRect/>
          <a:stretch>
            <a:fillRect/>
          </a:stretch>
        </p:blipFill>
        <p:spPr bwMode="auto">
          <a:xfrm>
            <a:off x="1043608" y="1052736"/>
            <a:ext cx="6829425" cy="3019425"/>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975"/>
            <a:ext cx="8229600" cy="1139825"/>
          </a:xfrm>
        </p:spPr>
        <p:txBody>
          <a:bodyPr/>
          <a:lstStyle/>
          <a:p>
            <a:r>
              <a:rPr lang="en-US" sz="4000" dirty="0" smtClean="0"/>
              <a:t>Performance Evaluation</a:t>
            </a:r>
            <a:endParaRPr lang="en-US" sz="4000" dirty="0"/>
          </a:p>
        </p:txBody>
      </p:sp>
      <p:sp>
        <p:nvSpPr>
          <p:cNvPr id="3" name="Content Placeholder 2"/>
          <p:cNvSpPr>
            <a:spLocks noGrp="1"/>
          </p:cNvSpPr>
          <p:nvPr>
            <p:ph idx="1"/>
          </p:nvPr>
        </p:nvSpPr>
        <p:spPr/>
        <p:txBody>
          <a:bodyPr/>
          <a:lstStyle/>
          <a:p>
            <a:r>
              <a:rPr lang="en-US" sz="2800" dirty="0" smtClean="0"/>
              <a:t>Compared with shortest path approach where the event relations are not considered for detection</a:t>
            </a:r>
            <a:endParaRPr lang="en-US" sz="2800" dirty="0"/>
          </a:p>
        </p:txBody>
      </p:sp>
      <p:pic>
        <p:nvPicPr>
          <p:cNvPr id="110593" name="Picture 1"/>
          <p:cNvPicPr>
            <a:picLocks noChangeAspect="1" noChangeArrowheads="1"/>
          </p:cNvPicPr>
          <p:nvPr/>
        </p:nvPicPr>
        <p:blipFill>
          <a:blip r:embed="rId3" cstate="print"/>
          <a:srcRect/>
          <a:stretch>
            <a:fillRect/>
          </a:stretch>
        </p:blipFill>
        <p:spPr bwMode="auto">
          <a:xfrm>
            <a:off x="4644008" y="2969258"/>
            <a:ext cx="4258264" cy="3412070"/>
          </a:xfrm>
          <a:prstGeom prst="rect">
            <a:avLst/>
          </a:prstGeom>
          <a:noFill/>
          <a:ln w="9525">
            <a:noFill/>
            <a:miter lim="800000"/>
            <a:headEnd/>
            <a:tailEnd/>
          </a:ln>
        </p:spPr>
      </p:pic>
      <p:pic>
        <p:nvPicPr>
          <p:cNvPr id="110594" name="Picture 2"/>
          <p:cNvPicPr>
            <a:picLocks noChangeAspect="1" noChangeArrowheads="1"/>
          </p:cNvPicPr>
          <p:nvPr/>
        </p:nvPicPr>
        <p:blipFill>
          <a:blip r:embed="rId4" cstate="print"/>
          <a:srcRect/>
          <a:stretch>
            <a:fillRect/>
          </a:stretch>
        </p:blipFill>
        <p:spPr bwMode="auto">
          <a:xfrm>
            <a:off x="467544" y="2996952"/>
            <a:ext cx="4380553"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967"/>
            <a:ext cx="8229600" cy="1139825"/>
          </a:xfrm>
        </p:spPr>
        <p:txBody>
          <a:bodyPr/>
          <a:lstStyle/>
          <a:p>
            <a:r>
              <a:rPr lang="en-US" sz="4000" dirty="0" smtClean="0"/>
              <a:t>Challenge 2:</a:t>
            </a:r>
            <a:br>
              <a:rPr lang="en-US" sz="4000" dirty="0" smtClean="0"/>
            </a:br>
            <a:r>
              <a:rPr lang="en-US" sz="4000" dirty="0" smtClean="0"/>
              <a:t>Reliable Message Delivery </a:t>
            </a:r>
            <a:endParaRPr lang="en-US" sz="4000" dirty="0"/>
          </a:p>
        </p:txBody>
      </p:sp>
      <p:sp>
        <p:nvSpPr>
          <p:cNvPr id="3" name="Content Placeholder 2"/>
          <p:cNvSpPr>
            <a:spLocks noGrp="1"/>
          </p:cNvSpPr>
          <p:nvPr>
            <p:ph idx="1"/>
          </p:nvPr>
        </p:nvSpPr>
        <p:spPr>
          <a:xfrm>
            <a:off x="457200" y="1922611"/>
            <a:ext cx="8229600" cy="4314701"/>
          </a:xfrm>
        </p:spPr>
        <p:txBody>
          <a:bodyPr>
            <a:noAutofit/>
          </a:bodyPr>
          <a:lstStyle/>
          <a:p>
            <a:r>
              <a:rPr lang="en-US" sz="2800" dirty="0" smtClean="0"/>
              <a:t>General Issues:</a:t>
            </a:r>
          </a:p>
          <a:p>
            <a:pPr lvl="1"/>
            <a:r>
              <a:rPr lang="en-US" sz="2000" dirty="0" smtClean="0"/>
              <a:t>Wireless links may be unreliable</a:t>
            </a:r>
          </a:p>
          <a:p>
            <a:pPr lvl="1"/>
            <a:r>
              <a:rPr lang="en-US" sz="2000" dirty="0" smtClean="0"/>
              <a:t>How to schedule the retransmission to minimize interference</a:t>
            </a:r>
          </a:p>
          <a:p>
            <a:pPr lvl="1"/>
            <a:r>
              <a:rPr lang="en-US" sz="2000" dirty="0" smtClean="0"/>
              <a:t>How to construct multiple disjoint paths to deliver the messages</a:t>
            </a:r>
          </a:p>
          <a:p>
            <a:r>
              <a:rPr lang="en-US" sz="2800" dirty="0" smtClean="0"/>
              <a:t>Issues related to ITS:</a:t>
            </a:r>
          </a:p>
          <a:p>
            <a:pPr lvl="1"/>
            <a:r>
              <a:rPr lang="en-US" sz="2000" dirty="0" smtClean="0"/>
              <a:t>For certain ITS applications such as collision avoidance, messages not only need to be delivered reliably but also with short latency.</a:t>
            </a:r>
          </a:p>
          <a:p>
            <a:pPr lvl="1"/>
            <a:r>
              <a:rPr lang="en-US" sz="2000" dirty="0" smtClean="0"/>
              <a:t>Due to high mobility in ITS, the messages may have unknown number of receivers</a:t>
            </a:r>
          </a:p>
          <a:p>
            <a:pPr lvl="1"/>
            <a:r>
              <a:rPr lang="en-US" sz="2000" dirty="0" smtClean="0"/>
              <a:t>If a message is sent without reply, it is hard to distinguish if the message is lost or there is simply no receiver.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a:xfrm>
            <a:off x="467544" y="1274539"/>
            <a:ext cx="8229600" cy="4530725"/>
          </a:xfrm>
        </p:spPr>
        <p:txBody>
          <a:bodyPr>
            <a:normAutofit fontScale="85000" lnSpcReduction="20000"/>
          </a:bodyPr>
          <a:lstStyle/>
          <a:p>
            <a:r>
              <a:rPr lang="en-US" dirty="0" smtClean="0"/>
              <a:t>Multi-path routing [1]</a:t>
            </a:r>
          </a:p>
          <a:p>
            <a:pPr lvl="1"/>
            <a:r>
              <a:rPr lang="en-US" dirty="0" smtClean="0"/>
              <a:t>The path construction may be time-consuming and therefore may not meet the requirement on low latency</a:t>
            </a:r>
          </a:p>
          <a:p>
            <a:pPr lvl="1"/>
            <a:r>
              <a:rPr lang="en-US" dirty="0" smtClean="0"/>
              <a:t>In case there is no receiver, no path can be found</a:t>
            </a:r>
          </a:p>
          <a:p>
            <a:r>
              <a:rPr lang="en-US" dirty="0" smtClean="0"/>
              <a:t>Infrastructure-assisted message delivery</a:t>
            </a:r>
          </a:p>
          <a:p>
            <a:pPr lvl="1"/>
            <a:r>
              <a:rPr lang="en-US" dirty="0" smtClean="0"/>
              <a:t>Use infrastructure (RSU) to help delivering messages</a:t>
            </a:r>
          </a:p>
          <a:p>
            <a:pPr lvl="1"/>
            <a:r>
              <a:rPr lang="en-US" dirty="0" smtClean="0"/>
              <a:t>RSU are close to vehicles on the same road and can help to achieve low latency</a:t>
            </a:r>
          </a:p>
          <a:p>
            <a:pPr lvl="1"/>
            <a:r>
              <a:rPr lang="en-US" dirty="0" smtClean="0"/>
              <a:t>Since message exchange usually happen in certain locations (such as intersections), RSU may have the knowledge of the vehicles in that location. This can help to identify the possible receivers</a:t>
            </a:r>
            <a:endParaRPr lang="en-US" dirty="0"/>
          </a:p>
        </p:txBody>
      </p:sp>
      <p:sp>
        <p:nvSpPr>
          <p:cNvPr id="4" name="矩形 6"/>
          <p:cNvSpPr/>
          <p:nvPr/>
        </p:nvSpPr>
        <p:spPr>
          <a:xfrm>
            <a:off x="755576" y="5805264"/>
            <a:ext cx="7416824" cy="461665"/>
          </a:xfrm>
          <a:prstGeom prst="rect">
            <a:avLst/>
          </a:prstGeom>
        </p:spPr>
        <p:txBody>
          <a:bodyPr wrap="square">
            <a:spAutoFit/>
          </a:bodyPr>
          <a:lstStyle/>
          <a:p>
            <a:r>
              <a:rPr lang="en-US" altLang="zh-CN" sz="1200" b="1" i="1" dirty="0" smtClean="0"/>
              <a:t>1 Network Coding Based Reliable Disjoint and Braided Multipath Routing for Sensor Networks</a:t>
            </a:r>
            <a:r>
              <a:rPr lang="en-US" altLang="zh-CN" sz="1200" b="1" dirty="0" smtClean="0"/>
              <a:t>. </a:t>
            </a:r>
            <a:r>
              <a:rPr lang="en-US" altLang="zh-CN" sz="1200" b="1" dirty="0" err="1" smtClean="0"/>
              <a:t>Yuwang</a:t>
            </a:r>
            <a:r>
              <a:rPr lang="en-US" altLang="zh-CN" sz="1200" b="1" dirty="0" smtClean="0"/>
              <a:t> Yang, </a:t>
            </a:r>
            <a:r>
              <a:rPr lang="en-US" altLang="zh-CN" sz="1200" b="1" dirty="0" err="1" smtClean="0"/>
              <a:t>Chunshan</a:t>
            </a:r>
            <a:r>
              <a:rPr lang="en-US" altLang="zh-CN" sz="1200" b="1" dirty="0" smtClean="0"/>
              <a:t> </a:t>
            </a:r>
            <a:r>
              <a:rPr lang="en-US" altLang="zh-CN" sz="1200" b="1" dirty="0" err="1" smtClean="0"/>
              <a:t>Zhong</a:t>
            </a:r>
            <a:r>
              <a:rPr lang="en-US" altLang="zh-CN" sz="1200" b="1" dirty="0" smtClean="0"/>
              <a:t>, </a:t>
            </a:r>
            <a:r>
              <a:rPr lang="en-US" altLang="zh-CN" sz="1200" b="1" dirty="0" err="1" smtClean="0"/>
              <a:t>Yamin</a:t>
            </a:r>
            <a:r>
              <a:rPr lang="en-US" altLang="zh-CN" sz="1200" b="1" dirty="0" smtClean="0"/>
              <a:t> Sun an </a:t>
            </a:r>
            <a:r>
              <a:rPr lang="en-US" altLang="zh-CN" sz="1200" b="1" dirty="0" err="1" smtClean="0"/>
              <a:t>Jingyu</a:t>
            </a:r>
            <a:r>
              <a:rPr lang="en-US" altLang="zh-CN" sz="1200" b="1" dirty="0" smtClean="0"/>
              <a:t> Yang, Journal of Network and Computer Applications, </a:t>
            </a:r>
            <a:r>
              <a:rPr lang="en-US" altLang="zh-CN" sz="1200" b="1" dirty="0" err="1" smtClean="0"/>
              <a:t>Vol</a:t>
            </a:r>
            <a:r>
              <a:rPr lang="en-US" altLang="zh-CN" sz="1200" b="1" dirty="0" smtClean="0"/>
              <a:t> 33, Issue 4, July 2010</a:t>
            </a:r>
            <a:endParaRPr lang="zh-CN" alt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404664"/>
            <a:ext cx="9144000" cy="762000"/>
          </a:xfrm>
        </p:spPr>
        <p:txBody>
          <a:bodyPr/>
          <a:lstStyle/>
          <a:p>
            <a:pPr eaLnBrk="1" hangingPunct="1"/>
            <a:r>
              <a:rPr lang="en-US" sz="4000" b="1" dirty="0" smtClean="0"/>
              <a:t>Solution</a:t>
            </a:r>
          </a:p>
        </p:txBody>
      </p:sp>
      <p:sp>
        <p:nvSpPr>
          <p:cNvPr id="34819" name="Content Placeholder 2"/>
          <p:cNvSpPr>
            <a:spLocks noGrp="1"/>
          </p:cNvSpPr>
          <p:nvPr>
            <p:ph idx="1"/>
          </p:nvPr>
        </p:nvSpPr>
        <p:spPr>
          <a:xfrm>
            <a:off x="323528" y="1412776"/>
            <a:ext cx="7696200" cy="4495800"/>
          </a:xfrm>
        </p:spPr>
        <p:txBody>
          <a:bodyPr/>
          <a:lstStyle/>
          <a:p>
            <a:r>
              <a:rPr lang="en-US" sz="2800" dirty="0" smtClean="0"/>
              <a:t>Use RSU as relay nodes to improve message reliability</a:t>
            </a:r>
          </a:p>
          <a:p>
            <a:pPr lvl="1"/>
            <a:r>
              <a:rPr lang="en-US" sz="2400" dirty="0" smtClean="0"/>
              <a:t>Registration phase: vehicles will register when they pass intersections where accidents are more likely to occur</a:t>
            </a:r>
          </a:p>
          <a:p>
            <a:pPr lvl="1"/>
            <a:r>
              <a:rPr lang="en-US" sz="2400" dirty="0" smtClean="0"/>
              <a:t>Message delivery phase: vehicles communicate with each other through RSU.</a:t>
            </a:r>
            <a:endParaRPr lang="en-US" sz="1800" dirty="0" smtClean="0"/>
          </a:p>
          <a:p>
            <a:pPr lvl="1" eaLnBrk="1" hangingPunct="1"/>
            <a:endParaRPr lang="en-US" sz="1800" dirty="0" smtClean="0"/>
          </a:p>
        </p:txBody>
      </p:sp>
      <p:sp>
        <p:nvSpPr>
          <p:cNvPr id="18" name="Slide Number Placeholder 17"/>
          <p:cNvSpPr>
            <a:spLocks noGrp="1"/>
          </p:cNvSpPr>
          <p:nvPr>
            <p:ph type="sldNum" sz="quarter" idx="10"/>
          </p:nvPr>
        </p:nvSpPr>
        <p:spPr/>
        <p:txBody>
          <a:bodyPr/>
          <a:lstStyle/>
          <a:p>
            <a:pPr>
              <a:defRPr/>
            </a:pPr>
            <a:fld id="{A9AF910D-529D-4DB7-92DC-A877CA62AA7B}" type="slidenum">
              <a:rPr lang="en-US"/>
              <a:pPr>
                <a:defRPr/>
              </a:pPr>
              <a:t>9</a:t>
            </a:fld>
            <a:endParaRPr lang="en-US" dirty="0"/>
          </a:p>
        </p:txBody>
      </p:sp>
      <p:cxnSp>
        <p:nvCxnSpPr>
          <p:cNvPr id="34821" name="Straight Connector 4"/>
          <p:cNvCxnSpPr>
            <a:cxnSpLocks noChangeShapeType="1"/>
          </p:cNvCxnSpPr>
          <p:nvPr/>
        </p:nvCxnSpPr>
        <p:spPr bwMode="auto">
          <a:xfrm>
            <a:off x="7239000" y="4267200"/>
            <a:ext cx="1143000" cy="0"/>
          </a:xfrm>
          <a:prstGeom prst="line">
            <a:avLst/>
          </a:prstGeom>
          <a:noFill/>
          <a:ln w="9525" algn="ctr">
            <a:solidFill>
              <a:schemeClr val="tx1"/>
            </a:solidFill>
            <a:miter lim="800000"/>
            <a:headEnd/>
            <a:tailEnd/>
          </a:ln>
        </p:spPr>
      </p:cxnSp>
      <p:cxnSp>
        <p:nvCxnSpPr>
          <p:cNvPr id="34822" name="Straight Connector 5"/>
          <p:cNvCxnSpPr>
            <a:cxnSpLocks noChangeShapeType="1"/>
          </p:cNvCxnSpPr>
          <p:nvPr/>
        </p:nvCxnSpPr>
        <p:spPr bwMode="auto">
          <a:xfrm>
            <a:off x="7239000" y="4572000"/>
            <a:ext cx="1143000" cy="0"/>
          </a:xfrm>
          <a:prstGeom prst="line">
            <a:avLst/>
          </a:prstGeom>
          <a:noFill/>
          <a:ln w="9525" algn="ctr">
            <a:solidFill>
              <a:schemeClr val="tx1"/>
            </a:solidFill>
            <a:miter lim="800000"/>
            <a:headEnd/>
            <a:tailEnd/>
          </a:ln>
        </p:spPr>
      </p:cxnSp>
      <p:cxnSp>
        <p:nvCxnSpPr>
          <p:cNvPr id="34823" name="Straight Connector 9"/>
          <p:cNvCxnSpPr>
            <a:cxnSpLocks noChangeShapeType="1"/>
          </p:cNvCxnSpPr>
          <p:nvPr/>
        </p:nvCxnSpPr>
        <p:spPr bwMode="auto">
          <a:xfrm rot="5400000" flipH="1" flipV="1">
            <a:off x="7658100" y="3543300"/>
            <a:ext cx="1447800" cy="0"/>
          </a:xfrm>
          <a:prstGeom prst="line">
            <a:avLst/>
          </a:prstGeom>
          <a:noFill/>
          <a:ln w="9525" algn="ctr">
            <a:solidFill>
              <a:schemeClr val="tx1"/>
            </a:solidFill>
            <a:miter lim="800000"/>
            <a:headEnd/>
            <a:tailEnd/>
          </a:ln>
        </p:spPr>
      </p:cxnSp>
      <p:cxnSp>
        <p:nvCxnSpPr>
          <p:cNvPr id="34824" name="Straight Connector 10"/>
          <p:cNvCxnSpPr>
            <a:cxnSpLocks noChangeShapeType="1"/>
          </p:cNvCxnSpPr>
          <p:nvPr/>
        </p:nvCxnSpPr>
        <p:spPr bwMode="auto">
          <a:xfrm rot="5400000" flipH="1" flipV="1">
            <a:off x="7772400" y="5181600"/>
            <a:ext cx="1219200" cy="0"/>
          </a:xfrm>
          <a:prstGeom prst="line">
            <a:avLst/>
          </a:prstGeom>
          <a:noFill/>
          <a:ln w="9525" algn="ctr">
            <a:solidFill>
              <a:schemeClr val="tx1"/>
            </a:solidFill>
            <a:miter lim="800000"/>
            <a:headEnd/>
            <a:tailEnd/>
          </a:ln>
        </p:spPr>
      </p:cxnSp>
      <p:cxnSp>
        <p:nvCxnSpPr>
          <p:cNvPr id="34825" name="Straight Connector 11"/>
          <p:cNvCxnSpPr>
            <a:cxnSpLocks noChangeShapeType="1"/>
          </p:cNvCxnSpPr>
          <p:nvPr/>
        </p:nvCxnSpPr>
        <p:spPr bwMode="auto">
          <a:xfrm rot="5400000" flipH="1" flipV="1">
            <a:off x="7200900" y="4305300"/>
            <a:ext cx="2971800" cy="0"/>
          </a:xfrm>
          <a:prstGeom prst="line">
            <a:avLst/>
          </a:prstGeom>
          <a:noFill/>
          <a:ln w="9525" algn="ctr">
            <a:solidFill>
              <a:schemeClr val="tx1"/>
            </a:solidFill>
            <a:miter lim="800000"/>
            <a:headEnd/>
            <a:tailEnd/>
          </a:ln>
        </p:spPr>
      </p:cxnSp>
      <p:sp>
        <p:nvSpPr>
          <p:cNvPr id="20" name="Oval 19"/>
          <p:cNvSpPr/>
          <p:nvPr/>
        </p:nvSpPr>
        <p:spPr bwMode="auto">
          <a:xfrm>
            <a:off x="7239000" y="4038600"/>
            <a:ext cx="152400" cy="152400"/>
          </a:xfrm>
          <a:prstGeom prst="ellipse">
            <a:avLst/>
          </a:prstGeom>
          <a:solidFill>
            <a:schemeClr val="bg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sz="2400">
              <a:latin typeface="Tahoma" pitchFamily="34" charset="0"/>
              <a:cs typeface="Arial" charset="0"/>
            </a:endParaRPr>
          </a:p>
        </p:txBody>
      </p:sp>
      <p:sp>
        <p:nvSpPr>
          <p:cNvPr id="21" name="Oval 20"/>
          <p:cNvSpPr/>
          <p:nvPr/>
        </p:nvSpPr>
        <p:spPr bwMode="auto">
          <a:xfrm>
            <a:off x="8763000" y="5486400"/>
            <a:ext cx="152400" cy="152400"/>
          </a:xfrm>
          <a:prstGeom prst="ellipse">
            <a:avLst/>
          </a:prstGeom>
          <a:solidFill>
            <a:schemeClr val="bg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sz="2400">
              <a:latin typeface="Tahoma" pitchFamily="34" charset="0"/>
              <a:cs typeface="Arial" charset="0"/>
            </a:endParaRPr>
          </a:p>
        </p:txBody>
      </p:sp>
      <p:sp>
        <p:nvSpPr>
          <p:cNvPr id="22" name="Oval 21"/>
          <p:cNvSpPr/>
          <p:nvPr/>
        </p:nvSpPr>
        <p:spPr bwMode="auto">
          <a:xfrm>
            <a:off x="8763000" y="4038600"/>
            <a:ext cx="152400" cy="152400"/>
          </a:xfrm>
          <a:prstGeom prst="ellipse">
            <a:avLst/>
          </a:prstGeom>
          <a:solidFill>
            <a:schemeClr val="bg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sz="2400">
              <a:latin typeface="Tahoma" pitchFamily="34" charset="0"/>
              <a:cs typeface="Arial" charset="0"/>
            </a:endParaRPr>
          </a:p>
        </p:txBody>
      </p:sp>
      <p:pic>
        <p:nvPicPr>
          <p:cNvPr id="16399" name="Picture 15" descr="C:\Documents and Settings\Administrator\Desktop\v2.gif"/>
          <p:cNvPicPr>
            <a:picLocks noChangeAspect="1" noChangeArrowheads="1"/>
          </p:cNvPicPr>
          <p:nvPr/>
        </p:nvPicPr>
        <p:blipFill>
          <a:blip r:embed="rId3" cstate="print"/>
          <a:srcRect/>
          <a:stretch>
            <a:fillRect/>
          </a:stretch>
        </p:blipFill>
        <p:spPr bwMode="auto">
          <a:xfrm>
            <a:off x="8382000" y="5891213"/>
            <a:ext cx="322263" cy="585787"/>
          </a:xfrm>
          <a:prstGeom prst="rect">
            <a:avLst/>
          </a:prstGeom>
          <a:noFill/>
          <a:ln w="9525">
            <a:noFill/>
            <a:miter lim="800000"/>
            <a:headEnd/>
            <a:tailEnd/>
          </a:ln>
        </p:spPr>
      </p:pic>
      <p:pic>
        <p:nvPicPr>
          <p:cNvPr id="16400" name="Picture 16" descr="C:\tinyos\cygwin\opt\tinyos-1.x\contrib\iTranSNet\tools\java\itransnet_base\tracking\Server\Display\Images\h1.gif"/>
          <p:cNvPicPr>
            <a:picLocks noChangeAspect="1" noChangeArrowheads="1"/>
          </p:cNvPicPr>
          <p:nvPr/>
        </p:nvPicPr>
        <p:blipFill>
          <a:blip r:embed="rId4" cstate="print"/>
          <a:srcRect/>
          <a:stretch>
            <a:fillRect/>
          </a:stretch>
        </p:blipFill>
        <p:spPr bwMode="auto">
          <a:xfrm>
            <a:off x="6934200" y="4267200"/>
            <a:ext cx="487363" cy="304800"/>
          </a:xfrm>
          <a:prstGeom prst="rect">
            <a:avLst/>
          </a:prstGeom>
          <a:noFill/>
          <a:ln w="9525">
            <a:noFill/>
            <a:miter lim="800000"/>
            <a:headEnd/>
            <a:tailEnd/>
          </a:ln>
        </p:spPr>
      </p:pic>
      <p:pic>
        <p:nvPicPr>
          <p:cNvPr id="16401" name="Picture 17" descr="C:\tinyos\cygwin\opt\tinyos-1.x\contrib\iTranSNet\tools\java\itransnet_base\tracking\Server\Display\Images\v2.gif"/>
          <p:cNvPicPr>
            <a:picLocks noChangeAspect="1" noChangeArrowheads="1"/>
          </p:cNvPicPr>
          <p:nvPr/>
        </p:nvPicPr>
        <p:blipFill>
          <a:blip r:embed="rId5" cstate="print"/>
          <a:srcRect/>
          <a:stretch>
            <a:fillRect/>
          </a:stretch>
        </p:blipFill>
        <p:spPr bwMode="auto">
          <a:xfrm>
            <a:off x="8382000" y="3810000"/>
            <a:ext cx="322263" cy="585788"/>
          </a:xfrm>
          <a:prstGeom prst="rect">
            <a:avLst/>
          </a:prstGeom>
          <a:noFill/>
          <a:ln w="9525">
            <a:noFill/>
            <a:miter lim="800000"/>
            <a:headEnd/>
            <a:tailEnd/>
          </a:ln>
        </p:spPr>
      </p:pic>
      <p:sp>
        <p:nvSpPr>
          <p:cNvPr id="24" name="Oval 23"/>
          <p:cNvSpPr/>
          <p:nvPr/>
        </p:nvSpPr>
        <p:spPr bwMode="auto">
          <a:xfrm>
            <a:off x="8077200" y="4038600"/>
            <a:ext cx="152400" cy="152400"/>
          </a:xfrm>
          <a:prstGeom prst="ellipse">
            <a:avLst/>
          </a:prstGeom>
          <a:solidFill>
            <a:schemeClr val="bg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sz="2400">
              <a:latin typeface="Tahoma" pitchFamily="34" charset="0"/>
              <a:cs typeface="Arial" charset="0"/>
            </a:endParaRPr>
          </a:p>
        </p:txBody>
      </p:sp>
      <p:sp>
        <p:nvSpPr>
          <p:cNvPr id="25" name="Oval 24"/>
          <p:cNvSpPr/>
          <p:nvPr/>
        </p:nvSpPr>
        <p:spPr bwMode="auto">
          <a:xfrm>
            <a:off x="8763000" y="4648200"/>
            <a:ext cx="152400" cy="152400"/>
          </a:xfrm>
          <a:prstGeom prst="ellipse">
            <a:avLst/>
          </a:prstGeom>
          <a:solidFill>
            <a:schemeClr val="bg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sz="2400">
              <a:latin typeface="Tahom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677 0.00209 L 0.13854 0.00209 " pathEditMode="relative" rAng="0" ptsTypes="AA">
                                      <p:cBhvr>
                                        <p:cTn id="6" dur="2000" fill="hold"/>
                                        <p:tgtEl>
                                          <p:spTgt spid="16400"/>
                                        </p:tgtEl>
                                        <p:attrNameLst>
                                          <p:attrName>ppt_x</p:attrName>
                                          <p:attrName>ppt_y</p:attrName>
                                        </p:attrNameLst>
                                      </p:cBhvr>
                                      <p:rCtr x="66" y="0"/>
                                    </p:animMotion>
                                  </p:childTnLst>
                                </p:cTn>
                              </p:par>
                              <p:par>
                                <p:cTn id="7" presetID="64" presetClass="path" presetSubtype="0" accel="50000" decel="50000" fill="hold" nodeType="withEffect">
                                  <p:stCondLst>
                                    <p:cond delay="0"/>
                                  </p:stCondLst>
                                  <p:childTnLst>
                                    <p:animMotion origin="layout" path="M -1.38889E-6 -3.7037E-6 L -0.00087 -0.1537 " pathEditMode="relative" rAng="0" ptsTypes="AA">
                                      <p:cBhvr>
                                        <p:cTn id="8" dur="2000" fill="hold"/>
                                        <p:tgtEl>
                                          <p:spTgt spid="16399"/>
                                        </p:tgtEl>
                                        <p:attrNameLst>
                                          <p:attrName>ppt_x</p:attrName>
                                          <p:attrName>ppt_y</p:attrName>
                                        </p:attrNameLst>
                                      </p:cBhvr>
                                      <p:rCtr x="-1" y="-77"/>
                                    </p:animMotion>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1640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6401"/>
                                        </p:tgtEl>
                                        <p:attrNameLst>
                                          <p:attrName>style.visibility</p:attrName>
                                        </p:attrNameLst>
                                      </p:cBhvr>
                                      <p:to>
                                        <p:strVal val="visible"/>
                                      </p:to>
                                    </p:set>
                                  </p:childTnLst>
                                </p:cTn>
                              </p:par>
                            </p:childTnLst>
                          </p:cTn>
                        </p:par>
                        <p:par>
                          <p:cTn id="14" fill="hold">
                            <p:stCondLst>
                              <p:cond delay="2000"/>
                            </p:stCondLst>
                            <p:childTnLst>
                              <p:par>
                                <p:cTn id="15" presetID="64" presetClass="path" presetSubtype="0" accel="50000" decel="50000" fill="hold" nodeType="afterEffect">
                                  <p:stCondLst>
                                    <p:cond delay="0"/>
                                  </p:stCondLst>
                                  <p:childTnLst>
                                    <p:animMotion origin="layout" path="M -3.33333E-6 -3.33333E-6 L -3.33333E-6 -0.15555 " pathEditMode="relative" rAng="0" ptsTypes="AA">
                                      <p:cBhvr>
                                        <p:cTn id="16" dur="2000" fill="hold"/>
                                        <p:tgtEl>
                                          <p:spTgt spid="16401"/>
                                        </p:tgtEl>
                                        <p:attrNameLst>
                                          <p:attrName>ppt_x</p:attrName>
                                          <p:attrName>ppt_y</p:attrName>
                                        </p:attrNameLst>
                                      </p:cBhvr>
                                      <p:rCtr x="0" y="-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ly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olyu">
      <a:majorFont>
        <a:latin typeface="Arial Rounded MT Bold"/>
        <a:ea typeface="新細明體"/>
        <a:cs typeface=""/>
      </a:majorFont>
      <a:minorFont>
        <a:latin typeface="Myriad Web"/>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polyu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olyu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olyu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olyu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olyu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olyu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olyu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olyu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olyu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olyu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olyu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olyu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2010-CWSN-Keynote-V3-1</Template>
  <TotalTime>13058</TotalTime>
  <Words>2049</Words>
  <Application>Microsoft Office PowerPoint</Application>
  <PresentationFormat>On-screen Show (4:3)</PresentationFormat>
  <Paragraphs>220</Paragraphs>
  <Slides>37</Slides>
  <Notes>33</Notes>
  <HiddenSlides>0</HiddenSlides>
  <MMClips>3</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polyu</vt:lpstr>
      <vt:lpstr>Visio</vt:lpstr>
      <vt:lpstr>Challenges of Using WSNs for ITS</vt:lpstr>
      <vt:lpstr>Challenge 1: Composite Event Detection</vt:lpstr>
      <vt:lpstr>The Distributed Composite Event Detection Problem</vt:lpstr>
      <vt:lpstr>Approaches</vt:lpstr>
      <vt:lpstr>Event Detection Framework</vt:lpstr>
      <vt:lpstr>Performance Evaluation</vt:lpstr>
      <vt:lpstr>Challenge 2: Reliable Message Delivery </vt:lpstr>
      <vt:lpstr>Approaches</vt:lpstr>
      <vt:lpstr>Solution</vt:lpstr>
      <vt:lpstr>iTranSNet Testbed at PolyU</vt:lpstr>
      <vt:lpstr>Collision Avoidance Based on Reliable Data Delivery Demo</vt:lpstr>
      <vt:lpstr>Challenge 3:   Collaborative Traffic Light Control using WSNs</vt:lpstr>
      <vt:lpstr> Collaborative Traffic Light Control using WSNs</vt:lpstr>
      <vt:lpstr>Collaborative Traffic Light Control of Multiple Intersections</vt:lpstr>
      <vt:lpstr>Collaborative Traffic Light Control of Multiple Intersections</vt:lpstr>
      <vt:lpstr>Performance Evaluation</vt:lpstr>
      <vt:lpstr>Adaptive Traffic Light Control Demo</vt:lpstr>
      <vt:lpstr>Challenge 4:  Middleware for ITS</vt:lpstr>
      <vt:lpstr>Middleware Approaches</vt:lpstr>
      <vt:lpstr>Pub/Sub Middleware for WSN (PSWare)</vt:lpstr>
      <vt:lpstr>PSWare System Architecture</vt:lpstr>
      <vt:lpstr>EDL and Its Compiler</vt:lpstr>
      <vt:lpstr>Runtime Environment on Sensor Nodes</vt:lpstr>
      <vt:lpstr>PSWare-based Traffic Jam Subscription</vt:lpstr>
      <vt:lpstr>Pub/Sub Middleware Demo</vt:lpstr>
      <vt:lpstr>Challenge 5: Vehicle Tracking</vt:lpstr>
      <vt:lpstr>Issues</vt:lpstr>
      <vt:lpstr>Sleep Scheduling for Energy Efficient Coverage in WSNs</vt:lpstr>
      <vt:lpstr>Motivation</vt:lpstr>
      <vt:lpstr>Solution</vt:lpstr>
      <vt:lpstr>Solution</vt:lpstr>
      <vt:lpstr>Performance Evaluation</vt:lpstr>
      <vt:lpstr>Challenge 5-2: Coverage-Preserving Routing Algorithm in WSNs</vt:lpstr>
      <vt:lpstr>Motivation</vt:lpstr>
      <vt:lpstr>Solution</vt:lpstr>
      <vt:lpstr>Performance Evaluation</vt:lpstr>
      <vt:lpstr>Performance Evaluation</vt:lpstr>
    </vt:vector>
  </TitlesOfParts>
  <Company>hkpu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Transportation System Using WSNs</dc:title>
  <dc:creator>hkpu</dc:creator>
  <cp:lastModifiedBy>hkpu</cp:lastModifiedBy>
  <cp:revision>896</cp:revision>
  <dcterms:created xsi:type="dcterms:W3CDTF">2010-11-03T06:38:28Z</dcterms:created>
  <dcterms:modified xsi:type="dcterms:W3CDTF">2010-11-15T09:56:54Z</dcterms:modified>
</cp:coreProperties>
</file>