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1" r:id="rId3"/>
    <p:sldId id="278" r:id="rId4"/>
    <p:sldId id="294" r:id="rId5"/>
    <p:sldId id="279" r:id="rId6"/>
    <p:sldId id="280" r:id="rId7"/>
    <p:sldId id="302" r:id="rId8"/>
    <p:sldId id="284" r:id="rId9"/>
    <p:sldId id="334" r:id="rId10"/>
    <p:sldId id="288" r:id="rId11"/>
    <p:sldId id="340" r:id="rId12"/>
    <p:sldId id="289" r:id="rId13"/>
    <p:sldId id="290" r:id="rId14"/>
    <p:sldId id="257" r:id="rId15"/>
    <p:sldId id="258" r:id="rId16"/>
    <p:sldId id="260" r:id="rId17"/>
    <p:sldId id="259" r:id="rId18"/>
    <p:sldId id="292" r:id="rId19"/>
    <p:sldId id="293" r:id="rId20"/>
    <p:sldId id="285" r:id="rId21"/>
    <p:sldId id="300" r:id="rId22"/>
    <p:sldId id="295" r:id="rId23"/>
    <p:sldId id="297" r:id="rId24"/>
    <p:sldId id="272" r:id="rId25"/>
    <p:sldId id="298" r:id="rId26"/>
    <p:sldId id="338" r:id="rId27"/>
    <p:sldId id="339" r:id="rId28"/>
    <p:sldId id="332" r:id="rId29"/>
    <p:sldId id="299" r:id="rId30"/>
    <p:sldId id="277" r:id="rId31"/>
    <p:sldId id="333" r:id="rId32"/>
    <p:sldId id="301" r:id="rId33"/>
    <p:sldId id="303" r:id="rId34"/>
    <p:sldId id="305" r:id="rId35"/>
    <p:sldId id="306" r:id="rId36"/>
    <p:sldId id="307" r:id="rId37"/>
    <p:sldId id="308" r:id="rId38"/>
    <p:sldId id="328" r:id="rId39"/>
    <p:sldId id="315" r:id="rId40"/>
    <p:sldId id="335" r:id="rId41"/>
    <p:sldId id="336" r:id="rId42"/>
    <p:sldId id="314" r:id="rId43"/>
    <p:sldId id="310" r:id="rId44"/>
    <p:sldId id="337" r:id="rId45"/>
    <p:sldId id="312" r:id="rId46"/>
    <p:sldId id="318" r:id="rId47"/>
    <p:sldId id="317" r:id="rId48"/>
    <p:sldId id="319" r:id="rId49"/>
    <p:sldId id="316" r:id="rId50"/>
    <p:sldId id="275" r:id="rId51"/>
    <p:sldId id="320" r:id="rId52"/>
    <p:sldId id="327" r:id="rId53"/>
    <p:sldId id="321" r:id="rId54"/>
    <p:sldId id="322" r:id="rId55"/>
    <p:sldId id="323" r:id="rId56"/>
    <p:sldId id="324" r:id="rId57"/>
    <p:sldId id="325" r:id="rId58"/>
    <p:sldId id="32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5050"/>
    <a:srgbClr val="FFCCCC"/>
    <a:srgbClr val="FF6600"/>
    <a:srgbClr val="CC0000"/>
    <a:srgbClr val="FF7C80"/>
    <a:srgbClr val="66FF33"/>
    <a:srgbClr val="A50021"/>
    <a:srgbClr val="FF6699"/>
    <a:srgbClr val="FF99FF"/>
    <a:srgbClr val="CC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667" autoAdjust="0"/>
  </p:normalViewPr>
  <p:slideViewPr>
    <p:cSldViewPr>
      <p:cViewPr>
        <p:scale>
          <a:sx n="110" d="100"/>
          <a:sy n="110" d="100"/>
        </p:scale>
        <p:origin x="690" y="11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Chart%20in%20Microsoft%20Office%20PowerPoint"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5.xml.rels><?xml version="1.0" encoding="UTF-8" standalone="yes"?>
<Relationships xmlns="http://schemas.openxmlformats.org/package/2006/relationships"><Relationship Id="rId1" Type="http://schemas.openxmlformats.org/officeDocument/2006/relationships/oleObject" Target="file:///C:\Users\jeffpang\Desktop\data.csv" TargetMode="Externa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effpang\Desktop\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24626925496845609"/>
          <c:y val="8.5872692326940656E-2"/>
          <c:w val="0.67164342264124444"/>
          <c:h val="0.6620507569722196"/>
        </c:manualLayout>
      </c:layout>
      <c:scatterChart>
        <c:scatterStyle val="lineMarker"/>
        <c:ser>
          <c:idx val="1"/>
          <c:order val="1"/>
          <c:tx>
            <c:strRef>
              <c:f>Sheet1!$B$1</c:f>
            </c:strRef>
          </c:tx>
          <c:spPr>
            <a:ln w="35632">
              <a:solidFill>
                <a:srgbClr val="0070C0"/>
              </a:solidFill>
              <a:prstDash val="solid"/>
            </a:ln>
          </c:spPr>
          <c:marker>
            <c:symbol val="none"/>
          </c:marker>
          <c:xVal>
            <c:numRef>
              <c:f>Sheet1!$A$2:$A$11</c:f>
            </c:numRef>
          </c:xVal>
          <c:yVal>
            <c:numRef>
              <c:f>Sheet1!$B$2:$B$11</c:f>
            </c:numRef>
          </c:yVal>
        </c:ser>
        <c:ser>
          <c:idx val="0"/>
          <c:order val="0"/>
          <c:tx>
            <c:strRef>
              <c:f>'[Chart in Microsoft Office PowerPoint]Sheet1'!$B$1</c:f>
              <c:strCache>
                <c:ptCount val="1"/>
                <c:pt idx="0">
                  <c:v>Bandwidth per Peer (Mbps)</c:v>
                </c:pt>
              </c:strCache>
            </c:strRef>
          </c:tx>
          <c:spPr>
            <a:ln w="38100">
              <a:solidFill>
                <a:schemeClr val="bg1">
                  <a:lumMod val="50000"/>
                </a:schemeClr>
              </a:solidFill>
              <a:prstDash val="solid"/>
            </a:ln>
          </c:spPr>
          <c:marker>
            <c:symbol val="none"/>
          </c:marker>
          <c:xVal>
            <c:numRef>
              <c:f>'[Chart in Microsoft Office PowerPoint]Sheet1'!$A$2:$A$11</c:f>
              <c:numCache>
                <c:formatCode>General</c:formatCode>
                <c:ptCount val="10"/>
                <c:pt idx="0">
                  <c:v>4</c:v>
                </c:pt>
                <c:pt idx="1">
                  <c:v>8</c:v>
                </c:pt>
                <c:pt idx="2">
                  <c:v>16</c:v>
                </c:pt>
                <c:pt idx="3">
                  <c:v>32</c:v>
                </c:pt>
                <c:pt idx="4">
                  <c:v>64</c:v>
                </c:pt>
                <c:pt idx="5">
                  <c:v>100</c:v>
                </c:pt>
                <c:pt idx="6">
                  <c:v>200</c:v>
                </c:pt>
                <c:pt idx="7">
                  <c:v>300</c:v>
                </c:pt>
                <c:pt idx="8">
                  <c:v>400</c:v>
                </c:pt>
                <c:pt idx="9">
                  <c:v>500</c:v>
                </c:pt>
              </c:numCache>
            </c:numRef>
          </c:xVal>
          <c:yVal>
            <c:numRef>
              <c:f>'[Chart in Microsoft Office PowerPoint]Sheet1'!$B$2:$B$11</c:f>
              <c:numCache>
                <c:formatCode>General</c:formatCode>
                <c:ptCount val="10"/>
                <c:pt idx="0">
                  <c:v>6.4000000000000029E-2</c:v>
                </c:pt>
                <c:pt idx="1">
                  <c:v>0.128</c:v>
                </c:pt>
                <c:pt idx="2">
                  <c:v>0.25600000000000001</c:v>
                </c:pt>
                <c:pt idx="3">
                  <c:v>0.51200000000000001</c:v>
                </c:pt>
                <c:pt idx="4">
                  <c:v>1.024</c:v>
                </c:pt>
                <c:pt idx="5">
                  <c:v>1.6</c:v>
                </c:pt>
                <c:pt idx="6">
                  <c:v>3.2</c:v>
                </c:pt>
                <c:pt idx="7">
                  <c:v>4.8</c:v>
                </c:pt>
                <c:pt idx="8">
                  <c:v>6.4</c:v>
                </c:pt>
                <c:pt idx="9">
                  <c:v>8</c:v>
                </c:pt>
              </c:numCache>
            </c:numRef>
          </c:yVal>
        </c:ser>
        <c:axId val="69559808"/>
        <c:axId val="69561728"/>
      </c:scatterChart>
      <c:valAx>
        <c:axId val="69559808"/>
        <c:scaling>
          <c:orientation val="minMax"/>
          <c:max val="500"/>
          <c:min val="0"/>
        </c:scaling>
        <c:axPos val="b"/>
        <c:title>
          <c:tx>
            <c:rich>
              <a:bodyPr/>
              <a:lstStyle/>
              <a:p>
                <a:pPr>
                  <a:defRPr sz="1800" b="1" i="0" u="none" strike="noStrike" baseline="0">
                    <a:solidFill>
                      <a:srgbClr val="000000"/>
                    </a:solidFill>
                    <a:latin typeface="+mj-lt"/>
                    <a:ea typeface="Arial"/>
                    <a:cs typeface="Arial"/>
                  </a:defRPr>
                </a:pPr>
                <a:r>
                  <a:rPr lang="en-US" sz="1800">
                    <a:latin typeface="+mj-lt"/>
                  </a:rPr>
                  <a:t>#</a:t>
                </a:r>
                <a:r>
                  <a:rPr lang="en-US" sz="1800" baseline="0">
                    <a:latin typeface="+mj-lt"/>
                  </a:rPr>
                  <a:t> </a:t>
                </a:r>
                <a:r>
                  <a:rPr lang="en-US" sz="1800">
                    <a:latin typeface="+mj-lt"/>
                  </a:rPr>
                  <a:t>Players</a:t>
                </a:r>
              </a:p>
            </c:rich>
          </c:tx>
          <c:layout>
            <c:manualLayout>
              <c:xMode val="edge"/>
              <c:yMode val="edge"/>
              <c:x val="0.48756337347290302"/>
              <c:y val="0.86980727066643093"/>
            </c:manualLayout>
          </c:layout>
          <c:spPr>
            <a:noFill/>
            <a:ln w="25400">
              <a:noFill/>
            </a:ln>
          </c:spPr>
        </c:title>
        <c:numFmt formatCode="General"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69561728"/>
        <c:crosses val="autoZero"/>
        <c:crossBetween val="midCat"/>
        <c:majorUnit val="100"/>
      </c:valAx>
      <c:valAx>
        <c:axId val="69561728"/>
        <c:scaling>
          <c:orientation val="minMax"/>
          <c:max val="8"/>
          <c:min val="0"/>
        </c:scaling>
        <c:axPos val="l"/>
        <c:numFmt formatCode="General"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69559808"/>
        <c:crosses val="autoZero"/>
        <c:crossBetween val="midCat"/>
      </c:valAx>
      <c:spPr>
        <a:noFill/>
        <a:ln w="25400">
          <a:noFill/>
        </a:ln>
      </c:spPr>
    </c:plotArea>
    <c:plotVisOnly val="1"/>
    <c:dispBlanksAs val="gap"/>
  </c:chart>
  <c:spPr>
    <a:solidFill>
      <a:srgbClr val="FFFFFF"/>
    </a:solidFill>
    <a:ln w="3175">
      <a:no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5234406120406524"/>
          <c:y val="4.9611859958183194E-2"/>
          <c:w val="0.80519480519480668"/>
          <c:h val="0.7537129563350049"/>
        </c:manualLayout>
      </c:layout>
      <c:scatterChart>
        <c:scatterStyle val="lineMarker"/>
        <c:ser>
          <c:idx val="0"/>
          <c:order val="0"/>
          <c:tx>
            <c:strRef>
              <c:f>Sheet1!$B$1</c:f>
              <c:strCache>
                <c:ptCount val="1"/>
                <c:pt idx="0">
                  <c:v>Without Donnybrook</c:v>
                </c:pt>
              </c:strCache>
            </c:strRef>
          </c:tx>
          <c:spPr>
            <a:ln w="51740">
              <a:solidFill>
                <a:schemeClr val="bg1">
                  <a:lumMod val="50000"/>
                </a:schemeClr>
              </a:solidFill>
              <a:prstDash val="solid"/>
            </a:ln>
          </c:spPr>
          <c:marker>
            <c:symbol val="none"/>
          </c:marker>
          <c:xVal>
            <c:numRef>
              <c:f>Sheet1!$A$2:$A$501</c:f>
              <c:numCache>
                <c:formatCode>General</c:formatCode>
                <c:ptCount val="500"/>
                <c:pt idx="0">
                  <c:v>4</c:v>
                </c:pt>
                <c:pt idx="1">
                  <c:v>8</c:v>
                </c:pt>
                <c:pt idx="2">
                  <c:v>12</c:v>
                </c:pt>
                <c:pt idx="3">
                  <c:v>16</c:v>
                </c:pt>
                <c:pt idx="4">
                  <c:v>20</c:v>
                </c:pt>
                <c:pt idx="5">
                  <c:v>24</c:v>
                </c:pt>
                <c:pt idx="6">
                  <c:v>28</c:v>
                </c:pt>
                <c:pt idx="7">
                  <c:v>32</c:v>
                </c:pt>
                <c:pt idx="8">
                  <c:v>36</c:v>
                </c:pt>
                <c:pt idx="9">
                  <c:v>40</c:v>
                </c:pt>
                <c:pt idx="10">
                  <c:v>44</c:v>
                </c:pt>
                <c:pt idx="11">
                  <c:v>48</c:v>
                </c:pt>
                <c:pt idx="12">
                  <c:v>52</c:v>
                </c:pt>
                <c:pt idx="13">
                  <c:v>56</c:v>
                </c:pt>
                <c:pt idx="14">
                  <c:v>60</c:v>
                </c:pt>
                <c:pt idx="15">
                  <c:v>64</c:v>
                </c:pt>
                <c:pt idx="16">
                  <c:v>68</c:v>
                </c:pt>
                <c:pt idx="17">
                  <c:v>72</c:v>
                </c:pt>
                <c:pt idx="18">
                  <c:v>76</c:v>
                </c:pt>
                <c:pt idx="19">
                  <c:v>80</c:v>
                </c:pt>
                <c:pt idx="20">
                  <c:v>84</c:v>
                </c:pt>
                <c:pt idx="21">
                  <c:v>88</c:v>
                </c:pt>
                <c:pt idx="22">
                  <c:v>92</c:v>
                </c:pt>
                <c:pt idx="23">
                  <c:v>96</c:v>
                </c:pt>
                <c:pt idx="24">
                  <c:v>100</c:v>
                </c:pt>
                <c:pt idx="25">
                  <c:v>104</c:v>
                </c:pt>
                <c:pt idx="26">
                  <c:v>108</c:v>
                </c:pt>
                <c:pt idx="27">
                  <c:v>112</c:v>
                </c:pt>
                <c:pt idx="28">
                  <c:v>116</c:v>
                </c:pt>
                <c:pt idx="29">
                  <c:v>120</c:v>
                </c:pt>
                <c:pt idx="30">
                  <c:v>124</c:v>
                </c:pt>
                <c:pt idx="31">
                  <c:v>128</c:v>
                </c:pt>
                <c:pt idx="32">
                  <c:v>132</c:v>
                </c:pt>
                <c:pt idx="33">
                  <c:v>136</c:v>
                </c:pt>
                <c:pt idx="34">
                  <c:v>140</c:v>
                </c:pt>
                <c:pt idx="35">
                  <c:v>144</c:v>
                </c:pt>
                <c:pt idx="36">
                  <c:v>148</c:v>
                </c:pt>
                <c:pt idx="37">
                  <c:v>152</c:v>
                </c:pt>
                <c:pt idx="38">
                  <c:v>156</c:v>
                </c:pt>
                <c:pt idx="39">
                  <c:v>160</c:v>
                </c:pt>
                <c:pt idx="40">
                  <c:v>164</c:v>
                </c:pt>
                <c:pt idx="41">
                  <c:v>168</c:v>
                </c:pt>
                <c:pt idx="42">
                  <c:v>172</c:v>
                </c:pt>
                <c:pt idx="43">
                  <c:v>176</c:v>
                </c:pt>
                <c:pt idx="44">
                  <c:v>180</c:v>
                </c:pt>
                <c:pt idx="45">
                  <c:v>184</c:v>
                </c:pt>
                <c:pt idx="46">
                  <c:v>188</c:v>
                </c:pt>
                <c:pt idx="47">
                  <c:v>192</c:v>
                </c:pt>
                <c:pt idx="48">
                  <c:v>196</c:v>
                </c:pt>
                <c:pt idx="49">
                  <c:v>200</c:v>
                </c:pt>
                <c:pt idx="50">
                  <c:v>204</c:v>
                </c:pt>
                <c:pt idx="51">
                  <c:v>208</c:v>
                </c:pt>
                <c:pt idx="52">
                  <c:v>212</c:v>
                </c:pt>
                <c:pt idx="53">
                  <c:v>216</c:v>
                </c:pt>
                <c:pt idx="54">
                  <c:v>220</c:v>
                </c:pt>
                <c:pt idx="55">
                  <c:v>224</c:v>
                </c:pt>
                <c:pt idx="56">
                  <c:v>228</c:v>
                </c:pt>
                <c:pt idx="57">
                  <c:v>232</c:v>
                </c:pt>
                <c:pt idx="58">
                  <c:v>236</c:v>
                </c:pt>
                <c:pt idx="59">
                  <c:v>240</c:v>
                </c:pt>
                <c:pt idx="60">
                  <c:v>244</c:v>
                </c:pt>
                <c:pt idx="61">
                  <c:v>248</c:v>
                </c:pt>
                <c:pt idx="62">
                  <c:v>252</c:v>
                </c:pt>
                <c:pt idx="63">
                  <c:v>256</c:v>
                </c:pt>
                <c:pt idx="64">
                  <c:v>260</c:v>
                </c:pt>
                <c:pt idx="65">
                  <c:v>264</c:v>
                </c:pt>
                <c:pt idx="66">
                  <c:v>268</c:v>
                </c:pt>
                <c:pt idx="67">
                  <c:v>272</c:v>
                </c:pt>
                <c:pt idx="68">
                  <c:v>276</c:v>
                </c:pt>
                <c:pt idx="69">
                  <c:v>280</c:v>
                </c:pt>
                <c:pt idx="70">
                  <c:v>284</c:v>
                </c:pt>
                <c:pt idx="71">
                  <c:v>288</c:v>
                </c:pt>
                <c:pt idx="72">
                  <c:v>292</c:v>
                </c:pt>
                <c:pt idx="73">
                  <c:v>296</c:v>
                </c:pt>
                <c:pt idx="74">
                  <c:v>300</c:v>
                </c:pt>
                <c:pt idx="75">
                  <c:v>304</c:v>
                </c:pt>
                <c:pt idx="76">
                  <c:v>308</c:v>
                </c:pt>
                <c:pt idx="77">
                  <c:v>312</c:v>
                </c:pt>
                <c:pt idx="78">
                  <c:v>316</c:v>
                </c:pt>
                <c:pt idx="79">
                  <c:v>320</c:v>
                </c:pt>
                <c:pt idx="80">
                  <c:v>324</c:v>
                </c:pt>
                <c:pt idx="81">
                  <c:v>328</c:v>
                </c:pt>
                <c:pt idx="82">
                  <c:v>332</c:v>
                </c:pt>
                <c:pt idx="83">
                  <c:v>336</c:v>
                </c:pt>
                <c:pt idx="84">
                  <c:v>340</c:v>
                </c:pt>
                <c:pt idx="85">
                  <c:v>344</c:v>
                </c:pt>
                <c:pt idx="86">
                  <c:v>348</c:v>
                </c:pt>
                <c:pt idx="87">
                  <c:v>352</c:v>
                </c:pt>
                <c:pt idx="88">
                  <c:v>356</c:v>
                </c:pt>
                <c:pt idx="89">
                  <c:v>360</c:v>
                </c:pt>
                <c:pt idx="90">
                  <c:v>364</c:v>
                </c:pt>
                <c:pt idx="91">
                  <c:v>368</c:v>
                </c:pt>
                <c:pt idx="92">
                  <c:v>372</c:v>
                </c:pt>
                <c:pt idx="93">
                  <c:v>376</c:v>
                </c:pt>
                <c:pt idx="94">
                  <c:v>380</c:v>
                </c:pt>
                <c:pt idx="95">
                  <c:v>384</c:v>
                </c:pt>
                <c:pt idx="96">
                  <c:v>388</c:v>
                </c:pt>
                <c:pt idx="97">
                  <c:v>392</c:v>
                </c:pt>
                <c:pt idx="98">
                  <c:v>396</c:v>
                </c:pt>
                <c:pt idx="99">
                  <c:v>400</c:v>
                </c:pt>
                <c:pt idx="100">
                  <c:v>404</c:v>
                </c:pt>
                <c:pt idx="101">
                  <c:v>408</c:v>
                </c:pt>
                <c:pt idx="102">
                  <c:v>412</c:v>
                </c:pt>
                <c:pt idx="103">
                  <c:v>416</c:v>
                </c:pt>
                <c:pt idx="104">
                  <c:v>420</c:v>
                </c:pt>
                <c:pt idx="105">
                  <c:v>424</c:v>
                </c:pt>
                <c:pt idx="106">
                  <c:v>428</c:v>
                </c:pt>
                <c:pt idx="107">
                  <c:v>432</c:v>
                </c:pt>
                <c:pt idx="108">
                  <c:v>436</c:v>
                </c:pt>
                <c:pt idx="109">
                  <c:v>440</c:v>
                </c:pt>
                <c:pt idx="110">
                  <c:v>444</c:v>
                </c:pt>
                <c:pt idx="111">
                  <c:v>448</c:v>
                </c:pt>
                <c:pt idx="112">
                  <c:v>452</c:v>
                </c:pt>
                <c:pt idx="113">
                  <c:v>456</c:v>
                </c:pt>
                <c:pt idx="114">
                  <c:v>460</c:v>
                </c:pt>
                <c:pt idx="115">
                  <c:v>464</c:v>
                </c:pt>
                <c:pt idx="116">
                  <c:v>468</c:v>
                </c:pt>
                <c:pt idx="117">
                  <c:v>472</c:v>
                </c:pt>
                <c:pt idx="118">
                  <c:v>476</c:v>
                </c:pt>
                <c:pt idx="119">
                  <c:v>480</c:v>
                </c:pt>
                <c:pt idx="120">
                  <c:v>484</c:v>
                </c:pt>
                <c:pt idx="121">
                  <c:v>488</c:v>
                </c:pt>
                <c:pt idx="122">
                  <c:v>492</c:v>
                </c:pt>
                <c:pt idx="123">
                  <c:v>496</c:v>
                </c:pt>
                <c:pt idx="124">
                  <c:v>500</c:v>
                </c:pt>
                <c:pt idx="125">
                  <c:v>504</c:v>
                </c:pt>
                <c:pt idx="126">
                  <c:v>508</c:v>
                </c:pt>
                <c:pt idx="127">
                  <c:v>512</c:v>
                </c:pt>
                <c:pt idx="128">
                  <c:v>516</c:v>
                </c:pt>
                <c:pt idx="129">
                  <c:v>520</c:v>
                </c:pt>
                <c:pt idx="130">
                  <c:v>524</c:v>
                </c:pt>
                <c:pt idx="131">
                  <c:v>528</c:v>
                </c:pt>
                <c:pt idx="132">
                  <c:v>532</c:v>
                </c:pt>
                <c:pt idx="133">
                  <c:v>536</c:v>
                </c:pt>
                <c:pt idx="134">
                  <c:v>540</c:v>
                </c:pt>
                <c:pt idx="135">
                  <c:v>544</c:v>
                </c:pt>
                <c:pt idx="136">
                  <c:v>548</c:v>
                </c:pt>
                <c:pt idx="137">
                  <c:v>552</c:v>
                </c:pt>
                <c:pt idx="138">
                  <c:v>556</c:v>
                </c:pt>
                <c:pt idx="139">
                  <c:v>560</c:v>
                </c:pt>
                <c:pt idx="140">
                  <c:v>564</c:v>
                </c:pt>
                <c:pt idx="141">
                  <c:v>568</c:v>
                </c:pt>
                <c:pt idx="142">
                  <c:v>572</c:v>
                </c:pt>
                <c:pt idx="143">
                  <c:v>576</c:v>
                </c:pt>
                <c:pt idx="144">
                  <c:v>580</c:v>
                </c:pt>
                <c:pt idx="145">
                  <c:v>584</c:v>
                </c:pt>
                <c:pt idx="146">
                  <c:v>588</c:v>
                </c:pt>
                <c:pt idx="147">
                  <c:v>592</c:v>
                </c:pt>
                <c:pt idx="148">
                  <c:v>596</c:v>
                </c:pt>
                <c:pt idx="149">
                  <c:v>600</c:v>
                </c:pt>
                <c:pt idx="150">
                  <c:v>604</c:v>
                </c:pt>
                <c:pt idx="151">
                  <c:v>608</c:v>
                </c:pt>
                <c:pt idx="152">
                  <c:v>612</c:v>
                </c:pt>
                <c:pt idx="153">
                  <c:v>616</c:v>
                </c:pt>
                <c:pt idx="154">
                  <c:v>620</c:v>
                </c:pt>
                <c:pt idx="155">
                  <c:v>624</c:v>
                </c:pt>
                <c:pt idx="156">
                  <c:v>628</c:v>
                </c:pt>
                <c:pt idx="157">
                  <c:v>632</c:v>
                </c:pt>
                <c:pt idx="158">
                  <c:v>636</c:v>
                </c:pt>
                <c:pt idx="159">
                  <c:v>640</c:v>
                </c:pt>
                <c:pt idx="160">
                  <c:v>644</c:v>
                </c:pt>
                <c:pt idx="161">
                  <c:v>648</c:v>
                </c:pt>
                <c:pt idx="162">
                  <c:v>652</c:v>
                </c:pt>
                <c:pt idx="163">
                  <c:v>656</c:v>
                </c:pt>
                <c:pt idx="164">
                  <c:v>660</c:v>
                </c:pt>
                <c:pt idx="165">
                  <c:v>664</c:v>
                </c:pt>
                <c:pt idx="166">
                  <c:v>668</c:v>
                </c:pt>
                <c:pt idx="167">
                  <c:v>672</c:v>
                </c:pt>
                <c:pt idx="168">
                  <c:v>676</c:v>
                </c:pt>
                <c:pt idx="169">
                  <c:v>680</c:v>
                </c:pt>
                <c:pt idx="170">
                  <c:v>684</c:v>
                </c:pt>
                <c:pt idx="171">
                  <c:v>688</c:v>
                </c:pt>
                <c:pt idx="172">
                  <c:v>692</c:v>
                </c:pt>
                <c:pt idx="173">
                  <c:v>696</c:v>
                </c:pt>
                <c:pt idx="174">
                  <c:v>700</c:v>
                </c:pt>
                <c:pt idx="175">
                  <c:v>704</c:v>
                </c:pt>
                <c:pt idx="176">
                  <c:v>708</c:v>
                </c:pt>
                <c:pt idx="177">
                  <c:v>712</c:v>
                </c:pt>
                <c:pt idx="178">
                  <c:v>716</c:v>
                </c:pt>
                <c:pt idx="179">
                  <c:v>720</c:v>
                </c:pt>
                <c:pt idx="180">
                  <c:v>724</c:v>
                </c:pt>
                <c:pt idx="181">
                  <c:v>728</c:v>
                </c:pt>
                <c:pt idx="182">
                  <c:v>732</c:v>
                </c:pt>
                <c:pt idx="183">
                  <c:v>736</c:v>
                </c:pt>
                <c:pt idx="184">
                  <c:v>740</c:v>
                </c:pt>
                <c:pt idx="185">
                  <c:v>744</c:v>
                </c:pt>
                <c:pt idx="186">
                  <c:v>748</c:v>
                </c:pt>
                <c:pt idx="187">
                  <c:v>752</c:v>
                </c:pt>
                <c:pt idx="188">
                  <c:v>756</c:v>
                </c:pt>
                <c:pt idx="189">
                  <c:v>760</c:v>
                </c:pt>
                <c:pt idx="190">
                  <c:v>764</c:v>
                </c:pt>
                <c:pt idx="191">
                  <c:v>768</c:v>
                </c:pt>
                <c:pt idx="192">
                  <c:v>772</c:v>
                </c:pt>
                <c:pt idx="193">
                  <c:v>776</c:v>
                </c:pt>
                <c:pt idx="194">
                  <c:v>780</c:v>
                </c:pt>
                <c:pt idx="195">
                  <c:v>784</c:v>
                </c:pt>
                <c:pt idx="196">
                  <c:v>788</c:v>
                </c:pt>
                <c:pt idx="197">
                  <c:v>792</c:v>
                </c:pt>
                <c:pt idx="198">
                  <c:v>796</c:v>
                </c:pt>
                <c:pt idx="199">
                  <c:v>800</c:v>
                </c:pt>
                <c:pt idx="200">
                  <c:v>804</c:v>
                </c:pt>
                <c:pt idx="201">
                  <c:v>808</c:v>
                </c:pt>
                <c:pt idx="202">
                  <c:v>812</c:v>
                </c:pt>
                <c:pt idx="203">
                  <c:v>816</c:v>
                </c:pt>
                <c:pt idx="204">
                  <c:v>820</c:v>
                </c:pt>
                <c:pt idx="205">
                  <c:v>824</c:v>
                </c:pt>
                <c:pt idx="206">
                  <c:v>828</c:v>
                </c:pt>
                <c:pt idx="207">
                  <c:v>832</c:v>
                </c:pt>
                <c:pt idx="208">
                  <c:v>836</c:v>
                </c:pt>
                <c:pt idx="209">
                  <c:v>840</c:v>
                </c:pt>
                <c:pt idx="210">
                  <c:v>844</c:v>
                </c:pt>
                <c:pt idx="211">
                  <c:v>848</c:v>
                </c:pt>
                <c:pt idx="212">
                  <c:v>852</c:v>
                </c:pt>
                <c:pt idx="213">
                  <c:v>856</c:v>
                </c:pt>
                <c:pt idx="214">
                  <c:v>860</c:v>
                </c:pt>
                <c:pt idx="215">
                  <c:v>864</c:v>
                </c:pt>
                <c:pt idx="216">
                  <c:v>868</c:v>
                </c:pt>
                <c:pt idx="217">
                  <c:v>872</c:v>
                </c:pt>
                <c:pt idx="218">
                  <c:v>876</c:v>
                </c:pt>
                <c:pt idx="219">
                  <c:v>880</c:v>
                </c:pt>
                <c:pt idx="220">
                  <c:v>884</c:v>
                </c:pt>
                <c:pt idx="221">
                  <c:v>888</c:v>
                </c:pt>
                <c:pt idx="222">
                  <c:v>892</c:v>
                </c:pt>
                <c:pt idx="223">
                  <c:v>896</c:v>
                </c:pt>
                <c:pt idx="224">
                  <c:v>900</c:v>
                </c:pt>
                <c:pt idx="225">
                  <c:v>904</c:v>
                </c:pt>
                <c:pt idx="226">
                  <c:v>908</c:v>
                </c:pt>
                <c:pt idx="227">
                  <c:v>912</c:v>
                </c:pt>
                <c:pt idx="228">
                  <c:v>916</c:v>
                </c:pt>
                <c:pt idx="229">
                  <c:v>920</c:v>
                </c:pt>
                <c:pt idx="230">
                  <c:v>924</c:v>
                </c:pt>
                <c:pt idx="231">
                  <c:v>928</c:v>
                </c:pt>
                <c:pt idx="232">
                  <c:v>932</c:v>
                </c:pt>
                <c:pt idx="233">
                  <c:v>936</c:v>
                </c:pt>
                <c:pt idx="234">
                  <c:v>940</c:v>
                </c:pt>
                <c:pt idx="235">
                  <c:v>944</c:v>
                </c:pt>
                <c:pt idx="236">
                  <c:v>948</c:v>
                </c:pt>
                <c:pt idx="237">
                  <c:v>952</c:v>
                </c:pt>
                <c:pt idx="238">
                  <c:v>956</c:v>
                </c:pt>
                <c:pt idx="239">
                  <c:v>960</c:v>
                </c:pt>
                <c:pt idx="240">
                  <c:v>964</c:v>
                </c:pt>
                <c:pt idx="241">
                  <c:v>968</c:v>
                </c:pt>
                <c:pt idx="242">
                  <c:v>972</c:v>
                </c:pt>
                <c:pt idx="243">
                  <c:v>976</c:v>
                </c:pt>
                <c:pt idx="244">
                  <c:v>980</c:v>
                </c:pt>
                <c:pt idx="245">
                  <c:v>984</c:v>
                </c:pt>
                <c:pt idx="246">
                  <c:v>988</c:v>
                </c:pt>
                <c:pt idx="247">
                  <c:v>992</c:v>
                </c:pt>
                <c:pt idx="248">
                  <c:v>996</c:v>
                </c:pt>
                <c:pt idx="249">
                  <c:v>1000</c:v>
                </c:pt>
                <c:pt idx="250">
                  <c:v>1004</c:v>
                </c:pt>
                <c:pt idx="251">
                  <c:v>1008</c:v>
                </c:pt>
                <c:pt idx="252">
                  <c:v>1012</c:v>
                </c:pt>
                <c:pt idx="253">
                  <c:v>1016</c:v>
                </c:pt>
                <c:pt idx="254">
                  <c:v>1020</c:v>
                </c:pt>
                <c:pt idx="255">
                  <c:v>1024</c:v>
                </c:pt>
                <c:pt idx="256">
                  <c:v>1028</c:v>
                </c:pt>
                <c:pt idx="257">
                  <c:v>1032</c:v>
                </c:pt>
                <c:pt idx="258">
                  <c:v>1036</c:v>
                </c:pt>
                <c:pt idx="259">
                  <c:v>1040</c:v>
                </c:pt>
                <c:pt idx="260">
                  <c:v>1044</c:v>
                </c:pt>
                <c:pt idx="261">
                  <c:v>1048</c:v>
                </c:pt>
                <c:pt idx="262">
                  <c:v>1052</c:v>
                </c:pt>
                <c:pt idx="263">
                  <c:v>1056</c:v>
                </c:pt>
                <c:pt idx="264">
                  <c:v>1060</c:v>
                </c:pt>
                <c:pt idx="265">
                  <c:v>1064</c:v>
                </c:pt>
                <c:pt idx="266">
                  <c:v>1068</c:v>
                </c:pt>
                <c:pt idx="267">
                  <c:v>1072</c:v>
                </c:pt>
                <c:pt idx="268">
                  <c:v>1076</c:v>
                </c:pt>
                <c:pt idx="269">
                  <c:v>1080</c:v>
                </c:pt>
                <c:pt idx="270">
                  <c:v>1084</c:v>
                </c:pt>
                <c:pt idx="271">
                  <c:v>1088</c:v>
                </c:pt>
                <c:pt idx="272">
                  <c:v>1092</c:v>
                </c:pt>
                <c:pt idx="273">
                  <c:v>1096</c:v>
                </c:pt>
                <c:pt idx="274">
                  <c:v>1100</c:v>
                </c:pt>
                <c:pt idx="275">
                  <c:v>1104</c:v>
                </c:pt>
                <c:pt idx="276">
                  <c:v>1108</c:v>
                </c:pt>
                <c:pt idx="277">
                  <c:v>1112</c:v>
                </c:pt>
                <c:pt idx="278">
                  <c:v>1116</c:v>
                </c:pt>
                <c:pt idx="279">
                  <c:v>1120</c:v>
                </c:pt>
                <c:pt idx="280">
                  <c:v>1124</c:v>
                </c:pt>
                <c:pt idx="281">
                  <c:v>1128</c:v>
                </c:pt>
                <c:pt idx="282">
                  <c:v>1132</c:v>
                </c:pt>
                <c:pt idx="283">
                  <c:v>1136</c:v>
                </c:pt>
                <c:pt idx="284">
                  <c:v>1140</c:v>
                </c:pt>
                <c:pt idx="285">
                  <c:v>1144</c:v>
                </c:pt>
                <c:pt idx="286">
                  <c:v>1148</c:v>
                </c:pt>
                <c:pt idx="287">
                  <c:v>1152</c:v>
                </c:pt>
                <c:pt idx="288">
                  <c:v>1156</c:v>
                </c:pt>
                <c:pt idx="289">
                  <c:v>1160</c:v>
                </c:pt>
                <c:pt idx="290">
                  <c:v>1164</c:v>
                </c:pt>
                <c:pt idx="291">
                  <c:v>1168</c:v>
                </c:pt>
                <c:pt idx="292">
                  <c:v>1172</c:v>
                </c:pt>
                <c:pt idx="293">
                  <c:v>1176</c:v>
                </c:pt>
                <c:pt idx="294">
                  <c:v>1180</c:v>
                </c:pt>
                <c:pt idx="295">
                  <c:v>1184</c:v>
                </c:pt>
                <c:pt idx="296">
                  <c:v>1188</c:v>
                </c:pt>
                <c:pt idx="297">
                  <c:v>1192</c:v>
                </c:pt>
                <c:pt idx="298">
                  <c:v>1196</c:v>
                </c:pt>
                <c:pt idx="299">
                  <c:v>1200</c:v>
                </c:pt>
                <c:pt idx="300">
                  <c:v>1204</c:v>
                </c:pt>
                <c:pt idx="301">
                  <c:v>1208</c:v>
                </c:pt>
                <c:pt idx="302">
                  <c:v>1212</c:v>
                </c:pt>
                <c:pt idx="303">
                  <c:v>1216</c:v>
                </c:pt>
                <c:pt idx="304">
                  <c:v>1220</c:v>
                </c:pt>
                <c:pt idx="305">
                  <c:v>1224</c:v>
                </c:pt>
                <c:pt idx="306">
                  <c:v>1228</c:v>
                </c:pt>
                <c:pt idx="307">
                  <c:v>1232</c:v>
                </c:pt>
                <c:pt idx="308">
                  <c:v>1236</c:v>
                </c:pt>
                <c:pt idx="309">
                  <c:v>1240</c:v>
                </c:pt>
                <c:pt idx="310">
                  <c:v>1244</c:v>
                </c:pt>
                <c:pt idx="311">
                  <c:v>1248</c:v>
                </c:pt>
                <c:pt idx="312">
                  <c:v>1252</c:v>
                </c:pt>
                <c:pt idx="313">
                  <c:v>1256</c:v>
                </c:pt>
                <c:pt idx="314">
                  <c:v>1260</c:v>
                </c:pt>
                <c:pt idx="315">
                  <c:v>1264</c:v>
                </c:pt>
                <c:pt idx="316">
                  <c:v>1268</c:v>
                </c:pt>
                <c:pt idx="317">
                  <c:v>1272</c:v>
                </c:pt>
                <c:pt idx="318">
                  <c:v>1276</c:v>
                </c:pt>
                <c:pt idx="319">
                  <c:v>1280</c:v>
                </c:pt>
                <c:pt idx="320">
                  <c:v>1284</c:v>
                </c:pt>
                <c:pt idx="321">
                  <c:v>1288</c:v>
                </c:pt>
                <c:pt idx="322">
                  <c:v>1292</c:v>
                </c:pt>
                <c:pt idx="323">
                  <c:v>1296</c:v>
                </c:pt>
                <c:pt idx="324">
                  <c:v>1300</c:v>
                </c:pt>
                <c:pt idx="325">
                  <c:v>1304</c:v>
                </c:pt>
                <c:pt idx="326">
                  <c:v>1308</c:v>
                </c:pt>
                <c:pt idx="327">
                  <c:v>1312</c:v>
                </c:pt>
                <c:pt idx="328">
                  <c:v>1316</c:v>
                </c:pt>
                <c:pt idx="329">
                  <c:v>1320</c:v>
                </c:pt>
                <c:pt idx="330">
                  <c:v>1324</c:v>
                </c:pt>
                <c:pt idx="331">
                  <c:v>1328</c:v>
                </c:pt>
                <c:pt idx="332">
                  <c:v>1332</c:v>
                </c:pt>
                <c:pt idx="333">
                  <c:v>1336</c:v>
                </c:pt>
                <c:pt idx="334">
                  <c:v>1340</c:v>
                </c:pt>
                <c:pt idx="335">
                  <c:v>1344</c:v>
                </c:pt>
                <c:pt idx="336">
                  <c:v>1348</c:v>
                </c:pt>
                <c:pt idx="337">
                  <c:v>1352</c:v>
                </c:pt>
                <c:pt idx="338">
                  <c:v>1356</c:v>
                </c:pt>
                <c:pt idx="339">
                  <c:v>1360</c:v>
                </c:pt>
                <c:pt idx="340">
                  <c:v>1364</c:v>
                </c:pt>
                <c:pt idx="341">
                  <c:v>1368</c:v>
                </c:pt>
                <c:pt idx="342">
                  <c:v>1372</c:v>
                </c:pt>
                <c:pt idx="343">
                  <c:v>1376</c:v>
                </c:pt>
                <c:pt idx="344">
                  <c:v>1380</c:v>
                </c:pt>
                <c:pt idx="345">
                  <c:v>1384</c:v>
                </c:pt>
                <c:pt idx="346">
                  <c:v>1388</c:v>
                </c:pt>
                <c:pt idx="347">
                  <c:v>1392</c:v>
                </c:pt>
                <c:pt idx="348">
                  <c:v>1396</c:v>
                </c:pt>
                <c:pt idx="349">
                  <c:v>1400</c:v>
                </c:pt>
                <c:pt idx="350">
                  <c:v>1404</c:v>
                </c:pt>
                <c:pt idx="351">
                  <c:v>1408</c:v>
                </c:pt>
                <c:pt idx="352">
                  <c:v>1412</c:v>
                </c:pt>
                <c:pt idx="353">
                  <c:v>1416</c:v>
                </c:pt>
                <c:pt idx="354">
                  <c:v>1420</c:v>
                </c:pt>
                <c:pt idx="355">
                  <c:v>1424</c:v>
                </c:pt>
                <c:pt idx="356">
                  <c:v>1428</c:v>
                </c:pt>
                <c:pt idx="357">
                  <c:v>1432</c:v>
                </c:pt>
                <c:pt idx="358">
                  <c:v>1436</c:v>
                </c:pt>
                <c:pt idx="359">
                  <c:v>1440</c:v>
                </c:pt>
                <c:pt idx="360">
                  <c:v>1444</c:v>
                </c:pt>
                <c:pt idx="361">
                  <c:v>1448</c:v>
                </c:pt>
                <c:pt idx="362">
                  <c:v>1452</c:v>
                </c:pt>
                <c:pt idx="363">
                  <c:v>1456</c:v>
                </c:pt>
                <c:pt idx="364">
                  <c:v>1460</c:v>
                </c:pt>
                <c:pt idx="365">
                  <c:v>1464</c:v>
                </c:pt>
                <c:pt idx="366">
                  <c:v>1468</c:v>
                </c:pt>
                <c:pt idx="367">
                  <c:v>1472</c:v>
                </c:pt>
                <c:pt idx="368">
                  <c:v>1476</c:v>
                </c:pt>
                <c:pt idx="369">
                  <c:v>1480</c:v>
                </c:pt>
                <c:pt idx="370">
                  <c:v>1484</c:v>
                </c:pt>
                <c:pt idx="371">
                  <c:v>1488</c:v>
                </c:pt>
                <c:pt idx="372">
                  <c:v>1492</c:v>
                </c:pt>
                <c:pt idx="373">
                  <c:v>1496</c:v>
                </c:pt>
                <c:pt idx="374">
                  <c:v>1500</c:v>
                </c:pt>
                <c:pt idx="375">
                  <c:v>1504</c:v>
                </c:pt>
                <c:pt idx="376">
                  <c:v>1508</c:v>
                </c:pt>
                <c:pt idx="377">
                  <c:v>1512</c:v>
                </c:pt>
                <c:pt idx="378">
                  <c:v>1516</c:v>
                </c:pt>
                <c:pt idx="379">
                  <c:v>1520</c:v>
                </c:pt>
                <c:pt idx="380">
                  <c:v>1524</c:v>
                </c:pt>
                <c:pt idx="381">
                  <c:v>1528</c:v>
                </c:pt>
                <c:pt idx="382">
                  <c:v>1532</c:v>
                </c:pt>
                <c:pt idx="383">
                  <c:v>1536</c:v>
                </c:pt>
                <c:pt idx="384">
                  <c:v>1540</c:v>
                </c:pt>
                <c:pt idx="385">
                  <c:v>1544</c:v>
                </c:pt>
                <c:pt idx="386">
                  <c:v>1548</c:v>
                </c:pt>
                <c:pt idx="387">
                  <c:v>1552</c:v>
                </c:pt>
                <c:pt idx="388">
                  <c:v>1556</c:v>
                </c:pt>
                <c:pt idx="389">
                  <c:v>1560</c:v>
                </c:pt>
                <c:pt idx="390">
                  <c:v>1564</c:v>
                </c:pt>
                <c:pt idx="391">
                  <c:v>1568</c:v>
                </c:pt>
                <c:pt idx="392">
                  <c:v>1572</c:v>
                </c:pt>
                <c:pt idx="393">
                  <c:v>1576</c:v>
                </c:pt>
                <c:pt idx="394">
                  <c:v>1580</c:v>
                </c:pt>
                <c:pt idx="395">
                  <c:v>1584</c:v>
                </c:pt>
                <c:pt idx="396">
                  <c:v>1588</c:v>
                </c:pt>
                <c:pt idx="397">
                  <c:v>1592</c:v>
                </c:pt>
                <c:pt idx="398">
                  <c:v>1596</c:v>
                </c:pt>
                <c:pt idx="399">
                  <c:v>1600</c:v>
                </c:pt>
                <c:pt idx="400">
                  <c:v>1604</c:v>
                </c:pt>
                <c:pt idx="401">
                  <c:v>1608</c:v>
                </c:pt>
                <c:pt idx="402">
                  <c:v>1612</c:v>
                </c:pt>
                <c:pt idx="403">
                  <c:v>1616</c:v>
                </c:pt>
                <c:pt idx="404">
                  <c:v>1620</c:v>
                </c:pt>
                <c:pt idx="405">
                  <c:v>1624</c:v>
                </c:pt>
                <c:pt idx="406">
                  <c:v>1628</c:v>
                </c:pt>
                <c:pt idx="407">
                  <c:v>1632</c:v>
                </c:pt>
                <c:pt idx="408">
                  <c:v>1636</c:v>
                </c:pt>
                <c:pt idx="409">
                  <c:v>1640</c:v>
                </c:pt>
                <c:pt idx="410">
                  <c:v>1644</c:v>
                </c:pt>
                <c:pt idx="411">
                  <c:v>1648</c:v>
                </c:pt>
                <c:pt idx="412">
                  <c:v>1652</c:v>
                </c:pt>
                <c:pt idx="413">
                  <c:v>1656</c:v>
                </c:pt>
                <c:pt idx="414">
                  <c:v>1660</c:v>
                </c:pt>
                <c:pt idx="415">
                  <c:v>1664</c:v>
                </c:pt>
                <c:pt idx="416">
                  <c:v>1668</c:v>
                </c:pt>
                <c:pt idx="417">
                  <c:v>1672</c:v>
                </c:pt>
                <c:pt idx="418">
                  <c:v>1676</c:v>
                </c:pt>
                <c:pt idx="419">
                  <c:v>1680</c:v>
                </c:pt>
                <c:pt idx="420">
                  <c:v>1684</c:v>
                </c:pt>
                <c:pt idx="421">
                  <c:v>1688</c:v>
                </c:pt>
                <c:pt idx="422">
                  <c:v>1692</c:v>
                </c:pt>
                <c:pt idx="423">
                  <c:v>1696</c:v>
                </c:pt>
                <c:pt idx="424">
                  <c:v>1700</c:v>
                </c:pt>
                <c:pt idx="425">
                  <c:v>1704</c:v>
                </c:pt>
                <c:pt idx="426">
                  <c:v>1708</c:v>
                </c:pt>
                <c:pt idx="427">
                  <c:v>1712</c:v>
                </c:pt>
                <c:pt idx="428">
                  <c:v>1716</c:v>
                </c:pt>
                <c:pt idx="429">
                  <c:v>1720</c:v>
                </c:pt>
                <c:pt idx="430">
                  <c:v>1724</c:v>
                </c:pt>
                <c:pt idx="431">
                  <c:v>1728</c:v>
                </c:pt>
                <c:pt idx="432">
                  <c:v>1732</c:v>
                </c:pt>
                <c:pt idx="433">
                  <c:v>1736</c:v>
                </c:pt>
                <c:pt idx="434">
                  <c:v>1740</c:v>
                </c:pt>
                <c:pt idx="435">
                  <c:v>1744</c:v>
                </c:pt>
                <c:pt idx="436">
                  <c:v>1748</c:v>
                </c:pt>
                <c:pt idx="437">
                  <c:v>1752</c:v>
                </c:pt>
                <c:pt idx="438">
                  <c:v>1756</c:v>
                </c:pt>
                <c:pt idx="439">
                  <c:v>1760</c:v>
                </c:pt>
                <c:pt idx="440">
                  <c:v>1764</c:v>
                </c:pt>
                <c:pt idx="441">
                  <c:v>1768</c:v>
                </c:pt>
                <c:pt idx="442">
                  <c:v>1772</c:v>
                </c:pt>
                <c:pt idx="443">
                  <c:v>1776</c:v>
                </c:pt>
                <c:pt idx="444">
                  <c:v>1780</c:v>
                </c:pt>
                <c:pt idx="445">
                  <c:v>1784</c:v>
                </c:pt>
                <c:pt idx="446">
                  <c:v>1788</c:v>
                </c:pt>
                <c:pt idx="447">
                  <c:v>1792</c:v>
                </c:pt>
                <c:pt idx="448">
                  <c:v>1796</c:v>
                </c:pt>
                <c:pt idx="449">
                  <c:v>1800</c:v>
                </c:pt>
                <c:pt idx="450">
                  <c:v>1804</c:v>
                </c:pt>
                <c:pt idx="451">
                  <c:v>1808</c:v>
                </c:pt>
                <c:pt idx="452">
                  <c:v>1812</c:v>
                </c:pt>
                <c:pt idx="453">
                  <c:v>1816</c:v>
                </c:pt>
                <c:pt idx="454">
                  <c:v>1820</c:v>
                </c:pt>
                <c:pt idx="455">
                  <c:v>1824</c:v>
                </c:pt>
                <c:pt idx="456">
                  <c:v>1828</c:v>
                </c:pt>
                <c:pt idx="457">
                  <c:v>1832</c:v>
                </c:pt>
                <c:pt idx="458">
                  <c:v>1836</c:v>
                </c:pt>
                <c:pt idx="459">
                  <c:v>1840</c:v>
                </c:pt>
                <c:pt idx="460">
                  <c:v>1844</c:v>
                </c:pt>
                <c:pt idx="461">
                  <c:v>1848</c:v>
                </c:pt>
                <c:pt idx="462">
                  <c:v>1852</c:v>
                </c:pt>
                <c:pt idx="463">
                  <c:v>1856</c:v>
                </c:pt>
                <c:pt idx="464">
                  <c:v>1860</c:v>
                </c:pt>
                <c:pt idx="465">
                  <c:v>1864</c:v>
                </c:pt>
                <c:pt idx="466">
                  <c:v>1868</c:v>
                </c:pt>
                <c:pt idx="467">
                  <c:v>1872</c:v>
                </c:pt>
                <c:pt idx="468">
                  <c:v>1876</c:v>
                </c:pt>
                <c:pt idx="469">
                  <c:v>1880</c:v>
                </c:pt>
                <c:pt idx="470">
                  <c:v>1884</c:v>
                </c:pt>
                <c:pt idx="471">
                  <c:v>1888</c:v>
                </c:pt>
                <c:pt idx="472">
                  <c:v>1892</c:v>
                </c:pt>
                <c:pt idx="473">
                  <c:v>1896</c:v>
                </c:pt>
                <c:pt idx="474">
                  <c:v>1900</c:v>
                </c:pt>
                <c:pt idx="475">
                  <c:v>1904</c:v>
                </c:pt>
                <c:pt idx="476">
                  <c:v>1908</c:v>
                </c:pt>
                <c:pt idx="477">
                  <c:v>1912</c:v>
                </c:pt>
                <c:pt idx="478">
                  <c:v>1916</c:v>
                </c:pt>
                <c:pt idx="479">
                  <c:v>1920</c:v>
                </c:pt>
                <c:pt idx="480">
                  <c:v>1924</c:v>
                </c:pt>
                <c:pt idx="481">
                  <c:v>1928</c:v>
                </c:pt>
                <c:pt idx="482">
                  <c:v>1932</c:v>
                </c:pt>
                <c:pt idx="483">
                  <c:v>1936</c:v>
                </c:pt>
                <c:pt idx="484">
                  <c:v>1940</c:v>
                </c:pt>
                <c:pt idx="485">
                  <c:v>1944</c:v>
                </c:pt>
                <c:pt idx="486">
                  <c:v>1948</c:v>
                </c:pt>
                <c:pt idx="487">
                  <c:v>1952</c:v>
                </c:pt>
                <c:pt idx="488">
                  <c:v>1956</c:v>
                </c:pt>
                <c:pt idx="489">
                  <c:v>1960</c:v>
                </c:pt>
                <c:pt idx="490">
                  <c:v>1964</c:v>
                </c:pt>
                <c:pt idx="491">
                  <c:v>1968</c:v>
                </c:pt>
                <c:pt idx="492">
                  <c:v>1972</c:v>
                </c:pt>
                <c:pt idx="493">
                  <c:v>1976</c:v>
                </c:pt>
                <c:pt idx="494">
                  <c:v>1980</c:v>
                </c:pt>
                <c:pt idx="495">
                  <c:v>1984</c:v>
                </c:pt>
                <c:pt idx="496">
                  <c:v>1988</c:v>
                </c:pt>
                <c:pt idx="497">
                  <c:v>1992</c:v>
                </c:pt>
                <c:pt idx="498">
                  <c:v>1996</c:v>
                </c:pt>
                <c:pt idx="499">
                  <c:v>2000</c:v>
                </c:pt>
              </c:numCache>
            </c:numRef>
          </c:xVal>
          <c:yVal>
            <c:numRef>
              <c:f>Sheet1!$B$2:$B$501</c:f>
              <c:numCache>
                <c:formatCode>General</c:formatCode>
                <c:ptCount val="500"/>
                <c:pt idx="0">
                  <c:v>1.25</c:v>
                </c:pt>
                <c:pt idx="1">
                  <c:v>1.5</c:v>
                </c:pt>
                <c:pt idx="2">
                  <c:v>1.7500000000000002</c:v>
                </c:pt>
                <c:pt idx="3">
                  <c:v>2</c:v>
                </c:pt>
                <c:pt idx="4">
                  <c:v>2.25</c:v>
                </c:pt>
                <c:pt idx="5">
                  <c:v>2.5</c:v>
                </c:pt>
                <c:pt idx="6">
                  <c:v>2.75</c:v>
                </c:pt>
                <c:pt idx="7">
                  <c:v>3</c:v>
                </c:pt>
                <c:pt idx="8">
                  <c:v>3.25</c:v>
                </c:pt>
                <c:pt idx="9">
                  <c:v>3.5</c:v>
                </c:pt>
                <c:pt idx="10">
                  <c:v>3.75</c:v>
                </c:pt>
                <c:pt idx="11">
                  <c:v>4</c:v>
                </c:pt>
                <c:pt idx="12">
                  <c:v>4.25</c:v>
                </c:pt>
                <c:pt idx="13">
                  <c:v>4.5</c:v>
                </c:pt>
                <c:pt idx="14">
                  <c:v>4.75</c:v>
                </c:pt>
                <c:pt idx="15">
                  <c:v>5</c:v>
                </c:pt>
                <c:pt idx="16">
                  <c:v>5.25</c:v>
                </c:pt>
                <c:pt idx="17">
                  <c:v>5.5</c:v>
                </c:pt>
                <c:pt idx="18">
                  <c:v>5.75</c:v>
                </c:pt>
                <c:pt idx="19">
                  <c:v>6</c:v>
                </c:pt>
                <c:pt idx="20">
                  <c:v>6.25</c:v>
                </c:pt>
                <c:pt idx="21">
                  <c:v>6.5</c:v>
                </c:pt>
                <c:pt idx="22">
                  <c:v>6.75</c:v>
                </c:pt>
                <c:pt idx="23">
                  <c:v>7</c:v>
                </c:pt>
                <c:pt idx="24">
                  <c:v>7.25</c:v>
                </c:pt>
                <c:pt idx="25">
                  <c:v>7.5</c:v>
                </c:pt>
                <c:pt idx="26">
                  <c:v>7.75</c:v>
                </c:pt>
                <c:pt idx="27">
                  <c:v>8</c:v>
                </c:pt>
                <c:pt idx="28">
                  <c:v>8.25</c:v>
                </c:pt>
                <c:pt idx="29">
                  <c:v>8.5</c:v>
                </c:pt>
                <c:pt idx="30">
                  <c:v>8.75</c:v>
                </c:pt>
                <c:pt idx="31">
                  <c:v>9</c:v>
                </c:pt>
                <c:pt idx="32">
                  <c:v>9.25</c:v>
                </c:pt>
                <c:pt idx="33">
                  <c:v>9.5</c:v>
                </c:pt>
                <c:pt idx="34">
                  <c:v>9.75</c:v>
                </c:pt>
                <c:pt idx="35">
                  <c:v>10</c:v>
                </c:pt>
                <c:pt idx="36">
                  <c:v>10.25</c:v>
                </c:pt>
                <c:pt idx="37">
                  <c:v>10.5</c:v>
                </c:pt>
                <c:pt idx="38">
                  <c:v>10.75</c:v>
                </c:pt>
                <c:pt idx="39">
                  <c:v>11</c:v>
                </c:pt>
                <c:pt idx="40">
                  <c:v>11.25</c:v>
                </c:pt>
                <c:pt idx="41">
                  <c:v>11.5</c:v>
                </c:pt>
                <c:pt idx="42">
                  <c:v>11.75</c:v>
                </c:pt>
                <c:pt idx="43">
                  <c:v>12</c:v>
                </c:pt>
                <c:pt idx="44">
                  <c:v>12.25</c:v>
                </c:pt>
                <c:pt idx="45">
                  <c:v>12.5</c:v>
                </c:pt>
                <c:pt idx="46">
                  <c:v>12.75</c:v>
                </c:pt>
                <c:pt idx="47">
                  <c:v>13</c:v>
                </c:pt>
                <c:pt idx="48">
                  <c:v>13.25</c:v>
                </c:pt>
                <c:pt idx="49">
                  <c:v>13.5</c:v>
                </c:pt>
                <c:pt idx="50">
                  <c:v>13.75</c:v>
                </c:pt>
                <c:pt idx="51">
                  <c:v>14</c:v>
                </c:pt>
                <c:pt idx="52">
                  <c:v>14.25</c:v>
                </c:pt>
                <c:pt idx="53">
                  <c:v>14.5</c:v>
                </c:pt>
                <c:pt idx="54">
                  <c:v>14.75</c:v>
                </c:pt>
                <c:pt idx="55">
                  <c:v>15</c:v>
                </c:pt>
                <c:pt idx="56">
                  <c:v>15.25</c:v>
                </c:pt>
                <c:pt idx="57">
                  <c:v>15.5</c:v>
                </c:pt>
                <c:pt idx="58">
                  <c:v>15.75</c:v>
                </c:pt>
                <c:pt idx="59">
                  <c:v>16</c:v>
                </c:pt>
                <c:pt idx="60">
                  <c:v>16.25</c:v>
                </c:pt>
                <c:pt idx="61">
                  <c:v>16.5</c:v>
                </c:pt>
                <c:pt idx="62">
                  <c:v>16.75</c:v>
                </c:pt>
                <c:pt idx="63">
                  <c:v>17</c:v>
                </c:pt>
                <c:pt idx="64">
                  <c:v>17.25</c:v>
                </c:pt>
                <c:pt idx="65">
                  <c:v>17.5</c:v>
                </c:pt>
                <c:pt idx="66">
                  <c:v>17.75</c:v>
                </c:pt>
                <c:pt idx="67">
                  <c:v>18</c:v>
                </c:pt>
                <c:pt idx="68">
                  <c:v>18.25</c:v>
                </c:pt>
                <c:pt idx="69">
                  <c:v>18.5</c:v>
                </c:pt>
                <c:pt idx="70">
                  <c:v>18.75</c:v>
                </c:pt>
                <c:pt idx="71">
                  <c:v>19</c:v>
                </c:pt>
                <c:pt idx="72">
                  <c:v>19.25</c:v>
                </c:pt>
                <c:pt idx="73">
                  <c:v>19.5</c:v>
                </c:pt>
                <c:pt idx="74">
                  <c:v>19.75</c:v>
                </c:pt>
                <c:pt idx="75">
                  <c:v>20</c:v>
                </c:pt>
                <c:pt idx="76">
                  <c:v>20.25</c:v>
                </c:pt>
                <c:pt idx="77">
                  <c:v>20.5</c:v>
                </c:pt>
                <c:pt idx="78">
                  <c:v>20.75</c:v>
                </c:pt>
                <c:pt idx="79">
                  <c:v>21</c:v>
                </c:pt>
                <c:pt idx="80">
                  <c:v>21.25</c:v>
                </c:pt>
                <c:pt idx="81">
                  <c:v>21.5</c:v>
                </c:pt>
                <c:pt idx="82">
                  <c:v>21.75</c:v>
                </c:pt>
                <c:pt idx="83">
                  <c:v>22</c:v>
                </c:pt>
                <c:pt idx="84">
                  <c:v>22.25</c:v>
                </c:pt>
                <c:pt idx="85">
                  <c:v>22.5</c:v>
                </c:pt>
                <c:pt idx="86">
                  <c:v>22.75</c:v>
                </c:pt>
                <c:pt idx="87">
                  <c:v>23</c:v>
                </c:pt>
                <c:pt idx="88">
                  <c:v>23.25</c:v>
                </c:pt>
                <c:pt idx="89">
                  <c:v>23.5</c:v>
                </c:pt>
                <c:pt idx="90">
                  <c:v>23.75</c:v>
                </c:pt>
                <c:pt idx="91">
                  <c:v>24</c:v>
                </c:pt>
                <c:pt idx="92">
                  <c:v>24.25</c:v>
                </c:pt>
                <c:pt idx="93">
                  <c:v>24.5</c:v>
                </c:pt>
                <c:pt idx="94">
                  <c:v>24.75</c:v>
                </c:pt>
                <c:pt idx="95">
                  <c:v>25</c:v>
                </c:pt>
                <c:pt idx="96">
                  <c:v>25.25</c:v>
                </c:pt>
                <c:pt idx="97">
                  <c:v>25.5</c:v>
                </c:pt>
                <c:pt idx="98">
                  <c:v>25.75</c:v>
                </c:pt>
                <c:pt idx="99">
                  <c:v>26</c:v>
                </c:pt>
                <c:pt idx="100">
                  <c:v>26.25</c:v>
                </c:pt>
                <c:pt idx="101">
                  <c:v>26.5</c:v>
                </c:pt>
                <c:pt idx="102">
                  <c:v>26.75</c:v>
                </c:pt>
                <c:pt idx="103">
                  <c:v>27</c:v>
                </c:pt>
                <c:pt idx="104">
                  <c:v>27.25</c:v>
                </c:pt>
                <c:pt idx="105">
                  <c:v>27.5</c:v>
                </c:pt>
                <c:pt idx="106">
                  <c:v>27.75</c:v>
                </c:pt>
                <c:pt idx="107">
                  <c:v>28</c:v>
                </c:pt>
                <c:pt idx="108">
                  <c:v>28.25</c:v>
                </c:pt>
                <c:pt idx="109">
                  <c:v>28.5</c:v>
                </c:pt>
                <c:pt idx="110">
                  <c:v>28.75</c:v>
                </c:pt>
                <c:pt idx="111">
                  <c:v>29</c:v>
                </c:pt>
                <c:pt idx="112">
                  <c:v>29.25</c:v>
                </c:pt>
                <c:pt idx="113">
                  <c:v>29.5</c:v>
                </c:pt>
                <c:pt idx="114">
                  <c:v>29.75</c:v>
                </c:pt>
                <c:pt idx="115">
                  <c:v>30</c:v>
                </c:pt>
                <c:pt idx="116">
                  <c:v>30.25</c:v>
                </c:pt>
                <c:pt idx="117">
                  <c:v>30.5</c:v>
                </c:pt>
                <c:pt idx="118">
                  <c:v>30.75</c:v>
                </c:pt>
                <c:pt idx="119">
                  <c:v>31</c:v>
                </c:pt>
                <c:pt idx="120">
                  <c:v>31.25</c:v>
                </c:pt>
                <c:pt idx="121">
                  <c:v>31.5</c:v>
                </c:pt>
                <c:pt idx="122">
                  <c:v>31.75</c:v>
                </c:pt>
                <c:pt idx="123">
                  <c:v>32</c:v>
                </c:pt>
                <c:pt idx="124">
                  <c:v>32.25</c:v>
                </c:pt>
                <c:pt idx="125">
                  <c:v>32.5</c:v>
                </c:pt>
                <c:pt idx="126">
                  <c:v>32.75</c:v>
                </c:pt>
                <c:pt idx="127">
                  <c:v>33</c:v>
                </c:pt>
                <c:pt idx="128">
                  <c:v>33.25</c:v>
                </c:pt>
                <c:pt idx="129">
                  <c:v>33.5</c:v>
                </c:pt>
                <c:pt idx="130">
                  <c:v>33.75</c:v>
                </c:pt>
                <c:pt idx="131">
                  <c:v>34</c:v>
                </c:pt>
                <c:pt idx="132">
                  <c:v>34.25</c:v>
                </c:pt>
                <c:pt idx="133">
                  <c:v>34.5</c:v>
                </c:pt>
                <c:pt idx="134">
                  <c:v>34.75</c:v>
                </c:pt>
                <c:pt idx="135">
                  <c:v>35</c:v>
                </c:pt>
                <c:pt idx="136">
                  <c:v>35.25</c:v>
                </c:pt>
                <c:pt idx="137">
                  <c:v>35.5</c:v>
                </c:pt>
                <c:pt idx="138">
                  <c:v>35.75</c:v>
                </c:pt>
                <c:pt idx="139">
                  <c:v>36</c:v>
                </c:pt>
                <c:pt idx="140">
                  <c:v>36.25</c:v>
                </c:pt>
                <c:pt idx="141">
                  <c:v>36.5</c:v>
                </c:pt>
                <c:pt idx="142">
                  <c:v>36.75</c:v>
                </c:pt>
                <c:pt idx="143">
                  <c:v>37</c:v>
                </c:pt>
                <c:pt idx="144">
                  <c:v>37.25</c:v>
                </c:pt>
                <c:pt idx="145">
                  <c:v>37.5</c:v>
                </c:pt>
                <c:pt idx="146">
                  <c:v>37.75</c:v>
                </c:pt>
                <c:pt idx="147">
                  <c:v>38</c:v>
                </c:pt>
                <c:pt idx="148">
                  <c:v>38.25</c:v>
                </c:pt>
                <c:pt idx="149">
                  <c:v>38.5</c:v>
                </c:pt>
                <c:pt idx="150">
                  <c:v>38.75</c:v>
                </c:pt>
                <c:pt idx="151">
                  <c:v>39</c:v>
                </c:pt>
                <c:pt idx="152">
                  <c:v>39.25</c:v>
                </c:pt>
                <c:pt idx="153">
                  <c:v>39.5</c:v>
                </c:pt>
                <c:pt idx="154">
                  <c:v>39.75</c:v>
                </c:pt>
                <c:pt idx="155">
                  <c:v>40</c:v>
                </c:pt>
                <c:pt idx="156">
                  <c:v>40.25</c:v>
                </c:pt>
                <c:pt idx="157">
                  <c:v>40.5</c:v>
                </c:pt>
                <c:pt idx="158">
                  <c:v>40.75</c:v>
                </c:pt>
                <c:pt idx="159">
                  <c:v>41</c:v>
                </c:pt>
                <c:pt idx="160">
                  <c:v>41.25</c:v>
                </c:pt>
                <c:pt idx="161">
                  <c:v>41.5</c:v>
                </c:pt>
                <c:pt idx="162">
                  <c:v>41.75</c:v>
                </c:pt>
                <c:pt idx="163">
                  <c:v>42</c:v>
                </c:pt>
                <c:pt idx="164">
                  <c:v>42.25</c:v>
                </c:pt>
                <c:pt idx="165">
                  <c:v>42.5</c:v>
                </c:pt>
                <c:pt idx="166">
                  <c:v>42.75</c:v>
                </c:pt>
                <c:pt idx="167">
                  <c:v>43</c:v>
                </c:pt>
                <c:pt idx="168">
                  <c:v>43.25</c:v>
                </c:pt>
                <c:pt idx="169">
                  <c:v>43.5</c:v>
                </c:pt>
                <c:pt idx="170">
                  <c:v>43.75</c:v>
                </c:pt>
                <c:pt idx="171">
                  <c:v>44</c:v>
                </c:pt>
                <c:pt idx="172">
                  <c:v>44.25</c:v>
                </c:pt>
                <c:pt idx="173">
                  <c:v>44.5</c:v>
                </c:pt>
                <c:pt idx="174">
                  <c:v>44.75</c:v>
                </c:pt>
                <c:pt idx="175">
                  <c:v>45</c:v>
                </c:pt>
                <c:pt idx="176">
                  <c:v>45.25</c:v>
                </c:pt>
                <c:pt idx="177">
                  <c:v>45.5</c:v>
                </c:pt>
                <c:pt idx="178">
                  <c:v>45.75</c:v>
                </c:pt>
                <c:pt idx="179">
                  <c:v>46</c:v>
                </c:pt>
                <c:pt idx="180">
                  <c:v>46.25</c:v>
                </c:pt>
                <c:pt idx="181">
                  <c:v>46.5</c:v>
                </c:pt>
                <c:pt idx="182">
                  <c:v>46.75</c:v>
                </c:pt>
                <c:pt idx="183">
                  <c:v>47</c:v>
                </c:pt>
                <c:pt idx="184">
                  <c:v>47.25</c:v>
                </c:pt>
                <c:pt idx="185">
                  <c:v>47.5</c:v>
                </c:pt>
                <c:pt idx="186">
                  <c:v>47.75</c:v>
                </c:pt>
                <c:pt idx="187">
                  <c:v>48</c:v>
                </c:pt>
                <c:pt idx="188">
                  <c:v>48.25</c:v>
                </c:pt>
                <c:pt idx="189">
                  <c:v>48.5</c:v>
                </c:pt>
                <c:pt idx="190">
                  <c:v>48.75</c:v>
                </c:pt>
                <c:pt idx="191">
                  <c:v>49</c:v>
                </c:pt>
                <c:pt idx="192">
                  <c:v>49.25</c:v>
                </c:pt>
                <c:pt idx="193">
                  <c:v>49.5</c:v>
                </c:pt>
                <c:pt idx="194">
                  <c:v>49.75</c:v>
                </c:pt>
                <c:pt idx="195">
                  <c:v>50</c:v>
                </c:pt>
                <c:pt idx="196">
                  <c:v>50.25</c:v>
                </c:pt>
                <c:pt idx="197">
                  <c:v>50.5</c:v>
                </c:pt>
                <c:pt idx="198">
                  <c:v>50.75</c:v>
                </c:pt>
                <c:pt idx="199">
                  <c:v>51</c:v>
                </c:pt>
                <c:pt idx="200">
                  <c:v>51.25</c:v>
                </c:pt>
                <c:pt idx="201">
                  <c:v>51.5</c:v>
                </c:pt>
                <c:pt idx="202">
                  <c:v>51.75</c:v>
                </c:pt>
                <c:pt idx="203">
                  <c:v>52</c:v>
                </c:pt>
                <c:pt idx="204">
                  <c:v>52.25</c:v>
                </c:pt>
                <c:pt idx="205">
                  <c:v>52.5</c:v>
                </c:pt>
                <c:pt idx="206">
                  <c:v>52.75</c:v>
                </c:pt>
                <c:pt idx="207">
                  <c:v>53</c:v>
                </c:pt>
                <c:pt idx="208">
                  <c:v>53.25</c:v>
                </c:pt>
                <c:pt idx="209">
                  <c:v>53.5</c:v>
                </c:pt>
                <c:pt idx="210">
                  <c:v>53.75</c:v>
                </c:pt>
                <c:pt idx="211">
                  <c:v>54</c:v>
                </c:pt>
                <c:pt idx="212">
                  <c:v>54.25</c:v>
                </c:pt>
                <c:pt idx="213">
                  <c:v>54.5</c:v>
                </c:pt>
                <c:pt idx="214">
                  <c:v>54.75</c:v>
                </c:pt>
                <c:pt idx="215">
                  <c:v>55</c:v>
                </c:pt>
                <c:pt idx="216">
                  <c:v>55.25</c:v>
                </c:pt>
                <c:pt idx="217">
                  <c:v>55.5</c:v>
                </c:pt>
                <c:pt idx="218">
                  <c:v>55.75</c:v>
                </c:pt>
                <c:pt idx="219">
                  <c:v>56</c:v>
                </c:pt>
                <c:pt idx="220">
                  <c:v>56.25</c:v>
                </c:pt>
                <c:pt idx="221">
                  <c:v>56.5</c:v>
                </c:pt>
                <c:pt idx="222">
                  <c:v>56.75</c:v>
                </c:pt>
                <c:pt idx="223">
                  <c:v>57</c:v>
                </c:pt>
                <c:pt idx="224">
                  <c:v>57.25</c:v>
                </c:pt>
                <c:pt idx="225">
                  <c:v>57.5</c:v>
                </c:pt>
                <c:pt idx="226">
                  <c:v>57.75</c:v>
                </c:pt>
                <c:pt idx="227">
                  <c:v>58</c:v>
                </c:pt>
                <c:pt idx="228">
                  <c:v>58.25</c:v>
                </c:pt>
                <c:pt idx="229">
                  <c:v>58.5</c:v>
                </c:pt>
                <c:pt idx="230">
                  <c:v>58.75</c:v>
                </c:pt>
                <c:pt idx="231">
                  <c:v>59</c:v>
                </c:pt>
                <c:pt idx="232">
                  <c:v>59.25</c:v>
                </c:pt>
                <c:pt idx="233">
                  <c:v>59.5</c:v>
                </c:pt>
                <c:pt idx="234">
                  <c:v>59.75</c:v>
                </c:pt>
                <c:pt idx="235">
                  <c:v>60</c:v>
                </c:pt>
                <c:pt idx="236">
                  <c:v>60.25</c:v>
                </c:pt>
                <c:pt idx="237">
                  <c:v>60.5</c:v>
                </c:pt>
                <c:pt idx="238">
                  <c:v>60.75</c:v>
                </c:pt>
                <c:pt idx="239">
                  <c:v>61</c:v>
                </c:pt>
                <c:pt idx="240">
                  <c:v>61.25</c:v>
                </c:pt>
                <c:pt idx="241">
                  <c:v>61.5</c:v>
                </c:pt>
                <c:pt idx="242">
                  <c:v>61.75</c:v>
                </c:pt>
                <c:pt idx="243">
                  <c:v>62</c:v>
                </c:pt>
                <c:pt idx="244">
                  <c:v>62.25</c:v>
                </c:pt>
                <c:pt idx="245">
                  <c:v>62.5</c:v>
                </c:pt>
                <c:pt idx="246">
                  <c:v>62.75</c:v>
                </c:pt>
                <c:pt idx="247">
                  <c:v>63</c:v>
                </c:pt>
                <c:pt idx="248">
                  <c:v>63.25</c:v>
                </c:pt>
                <c:pt idx="249">
                  <c:v>63.5</c:v>
                </c:pt>
                <c:pt idx="250">
                  <c:v>63.75</c:v>
                </c:pt>
                <c:pt idx="251">
                  <c:v>64</c:v>
                </c:pt>
                <c:pt idx="252">
                  <c:v>64.25</c:v>
                </c:pt>
                <c:pt idx="253">
                  <c:v>64.5</c:v>
                </c:pt>
                <c:pt idx="254">
                  <c:v>64.75</c:v>
                </c:pt>
                <c:pt idx="255">
                  <c:v>65</c:v>
                </c:pt>
                <c:pt idx="256">
                  <c:v>65.25</c:v>
                </c:pt>
                <c:pt idx="257">
                  <c:v>65.5</c:v>
                </c:pt>
                <c:pt idx="258">
                  <c:v>65.75</c:v>
                </c:pt>
                <c:pt idx="259">
                  <c:v>66</c:v>
                </c:pt>
                <c:pt idx="260">
                  <c:v>66.25</c:v>
                </c:pt>
                <c:pt idx="261">
                  <c:v>66.5</c:v>
                </c:pt>
                <c:pt idx="262">
                  <c:v>66.75</c:v>
                </c:pt>
                <c:pt idx="263">
                  <c:v>67</c:v>
                </c:pt>
                <c:pt idx="264">
                  <c:v>67.25</c:v>
                </c:pt>
                <c:pt idx="265">
                  <c:v>67.5</c:v>
                </c:pt>
                <c:pt idx="266">
                  <c:v>67.75</c:v>
                </c:pt>
                <c:pt idx="267">
                  <c:v>68</c:v>
                </c:pt>
                <c:pt idx="268">
                  <c:v>68.25</c:v>
                </c:pt>
                <c:pt idx="269">
                  <c:v>68.5</c:v>
                </c:pt>
                <c:pt idx="270">
                  <c:v>68.75</c:v>
                </c:pt>
                <c:pt idx="271">
                  <c:v>69</c:v>
                </c:pt>
                <c:pt idx="272">
                  <c:v>69.25</c:v>
                </c:pt>
                <c:pt idx="273">
                  <c:v>69.5</c:v>
                </c:pt>
                <c:pt idx="274">
                  <c:v>69.75</c:v>
                </c:pt>
                <c:pt idx="275">
                  <c:v>70</c:v>
                </c:pt>
                <c:pt idx="276">
                  <c:v>70.25</c:v>
                </c:pt>
                <c:pt idx="277">
                  <c:v>70.5</c:v>
                </c:pt>
                <c:pt idx="278">
                  <c:v>70.75</c:v>
                </c:pt>
                <c:pt idx="279">
                  <c:v>71</c:v>
                </c:pt>
                <c:pt idx="280">
                  <c:v>71.25</c:v>
                </c:pt>
                <c:pt idx="281">
                  <c:v>71.5</c:v>
                </c:pt>
                <c:pt idx="282">
                  <c:v>71.75</c:v>
                </c:pt>
                <c:pt idx="283">
                  <c:v>72</c:v>
                </c:pt>
                <c:pt idx="284">
                  <c:v>72.25</c:v>
                </c:pt>
                <c:pt idx="285">
                  <c:v>72.5</c:v>
                </c:pt>
                <c:pt idx="286">
                  <c:v>72.75</c:v>
                </c:pt>
                <c:pt idx="287">
                  <c:v>73</c:v>
                </c:pt>
                <c:pt idx="288">
                  <c:v>73.25</c:v>
                </c:pt>
                <c:pt idx="289">
                  <c:v>73.5</c:v>
                </c:pt>
                <c:pt idx="290">
                  <c:v>73.75</c:v>
                </c:pt>
                <c:pt idx="291">
                  <c:v>74</c:v>
                </c:pt>
                <c:pt idx="292">
                  <c:v>74.25</c:v>
                </c:pt>
                <c:pt idx="293">
                  <c:v>74.5</c:v>
                </c:pt>
                <c:pt idx="294">
                  <c:v>74.75</c:v>
                </c:pt>
                <c:pt idx="295">
                  <c:v>75</c:v>
                </c:pt>
                <c:pt idx="296">
                  <c:v>75.25</c:v>
                </c:pt>
                <c:pt idx="297">
                  <c:v>75.5</c:v>
                </c:pt>
                <c:pt idx="298">
                  <c:v>75.75</c:v>
                </c:pt>
                <c:pt idx="299">
                  <c:v>76</c:v>
                </c:pt>
                <c:pt idx="300">
                  <c:v>76.25</c:v>
                </c:pt>
                <c:pt idx="301">
                  <c:v>76.5</c:v>
                </c:pt>
                <c:pt idx="302">
                  <c:v>76.75</c:v>
                </c:pt>
                <c:pt idx="303">
                  <c:v>77</c:v>
                </c:pt>
                <c:pt idx="304">
                  <c:v>77.25</c:v>
                </c:pt>
                <c:pt idx="305">
                  <c:v>77.5</c:v>
                </c:pt>
                <c:pt idx="306">
                  <c:v>77.75</c:v>
                </c:pt>
                <c:pt idx="307">
                  <c:v>78</c:v>
                </c:pt>
                <c:pt idx="308">
                  <c:v>78.25</c:v>
                </c:pt>
                <c:pt idx="309">
                  <c:v>78.5</c:v>
                </c:pt>
                <c:pt idx="310">
                  <c:v>78.75</c:v>
                </c:pt>
                <c:pt idx="311">
                  <c:v>79</c:v>
                </c:pt>
                <c:pt idx="312">
                  <c:v>79.25</c:v>
                </c:pt>
                <c:pt idx="313">
                  <c:v>79.5</c:v>
                </c:pt>
                <c:pt idx="314">
                  <c:v>79.75</c:v>
                </c:pt>
                <c:pt idx="315">
                  <c:v>80</c:v>
                </c:pt>
                <c:pt idx="316">
                  <c:v>80.25</c:v>
                </c:pt>
                <c:pt idx="317">
                  <c:v>80.5</c:v>
                </c:pt>
                <c:pt idx="318">
                  <c:v>80.75</c:v>
                </c:pt>
                <c:pt idx="319">
                  <c:v>81</c:v>
                </c:pt>
                <c:pt idx="320">
                  <c:v>81.25</c:v>
                </c:pt>
                <c:pt idx="321">
                  <c:v>81.5</c:v>
                </c:pt>
                <c:pt idx="322">
                  <c:v>81.75</c:v>
                </c:pt>
                <c:pt idx="323">
                  <c:v>82</c:v>
                </c:pt>
                <c:pt idx="324">
                  <c:v>82.25</c:v>
                </c:pt>
                <c:pt idx="325">
                  <c:v>82.5</c:v>
                </c:pt>
                <c:pt idx="326">
                  <c:v>82.75</c:v>
                </c:pt>
                <c:pt idx="327">
                  <c:v>83</c:v>
                </c:pt>
                <c:pt idx="328">
                  <c:v>83.25</c:v>
                </c:pt>
                <c:pt idx="329">
                  <c:v>83.5</c:v>
                </c:pt>
                <c:pt idx="330">
                  <c:v>83.75</c:v>
                </c:pt>
                <c:pt idx="331">
                  <c:v>84</c:v>
                </c:pt>
                <c:pt idx="332">
                  <c:v>84.25</c:v>
                </c:pt>
                <c:pt idx="333">
                  <c:v>84.5</c:v>
                </c:pt>
                <c:pt idx="334">
                  <c:v>84.75</c:v>
                </c:pt>
                <c:pt idx="335">
                  <c:v>85</c:v>
                </c:pt>
                <c:pt idx="336">
                  <c:v>85.25</c:v>
                </c:pt>
                <c:pt idx="337">
                  <c:v>85.5</c:v>
                </c:pt>
                <c:pt idx="338">
                  <c:v>85.75</c:v>
                </c:pt>
                <c:pt idx="339">
                  <c:v>86</c:v>
                </c:pt>
                <c:pt idx="340">
                  <c:v>86.25</c:v>
                </c:pt>
                <c:pt idx="341">
                  <c:v>86.5</c:v>
                </c:pt>
                <c:pt idx="342">
                  <c:v>86.75</c:v>
                </c:pt>
                <c:pt idx="343">
                  <c:v>87</c:v>
                </c:pt>
                <c:pt idx="344">
                  <c:v>87.25</c:v>
                </c:pt>
                <c:pt idx="345">
                  <c:v>87.5</c:v>
                </c:pt>
                <c:pt idx="346">
                  <c:v>87.75</c:v>
                </c:pt>
                <c:pt idx="347">
                  <c:v>88</c:v>
                </c:pt>
                <c:pt idx="348">
                  <c:v>88.25</c:v>
                </c:pt>
                <c:pt idx="349">
                  <c:v>88.5</c:v>
                </c:pt>
                <c:pt idx="350">
                  <c:v>88.75</c:v>
                </c:pt>
                <c:pt idx="351">
                  <c:v>89</c:v>
                </c:pt>
                <c:pt idx="352">
                  <c:v>89.25</c:v>
                </c:pt>
                <c:pt idx="353">
                  <c:v>89.5</c:v>
                </c:pt>
                <c:pt idx="354">
                  <c:v>89.75</c:v>
                </c:pt>
                <c:pt idx="355">
                  <c:v>90</c:v>
                </c:pt>
                <c:pt idx="356">
                  <c:v>90.25</c:v>
                </c:pt>
                <c:pt idx="357">
                  <c:v>90.5</c:v>
                </c:pt>
                <c:pt idx="358">
                  <c:v>90.75</c:v>
                </c:pt>
                <c:pt idx="359">
                  <c:v>91</c:v>
                </c:pt>
                <c:pt idx="360">
                  <c:v>91.25</c:v>
                </c:pt>
                <c:pt idx="361">
                  <c:v>91.5</c:v>
                </c:pt>
                <c:pt idx="362">
                  <c:v>91.75</c:v>
                </c:pt>
                <c:pt idx="363">
                  <c:v>92</c:v>
                </c:pt>
                <c:pt idx="364">
                  <c:v>92.25</c:v>
                </c:pt>
                <c:pt idx="365">
                  <c:v>92.5</c:v>
                </c:pt>
                <c:pt idx="366">
                  <c:v>92.75</c:v>
                </c:pt>
                <c:pt idx="367">
                  <c:v>93</c:v>
                </c:pt>
                <c:pt idx="368">
                  <c:v>93.25</c:v>
                </c:pt>
                <c:pt idx="369">
                  <c:v>93.5</c:v>
                </c:pt>
                <c:pt idx="370">
                  <c:v>93.75</c:v>
                </c:pt>
                <c:pt idx="371">
                  <c:v>94</c:v>
                </c:pt>
                <c:pt idx="372">
                  <c:v>94.25</c:v>
                </c:pt>
                <c:pt idx="373">
                  <c:v>94.5</c:v>
                </c:pt>
                <c:pt idx="374">
                  <c:v>94.75</c:v>
                </c:pt>
                <c:pt idx="375">
                  <c:v>95</c:v>
                </c:pt>
                <c:pt idx="376">
                  <c:v>95.25</c:v>
                </c:pt>
                <c:pt idx="377">
                  <c:v>95.5</c:v>
                </c:pt>
                <c:pt idx="378">
                  <c:v>95.75</c:v>
                </c:pt>
                <c:pt idx="379">
                  <c:v>96</c:v>
                </c:pt>
                <c:pt idx="380">
                  <c:v>96.25</c:v>
                </c:pt>
                <c:pt idx="381">
                  <c:v>96.5</c:v>
                </c:pt>
                <c:pt idx="382">
                  <c:v>96.75</c:v>
                </c:pt>
                <c:pt idx="383">
                  <c:v>97</c:v>
                </c:pt>
                <c:pt idx="384">
                  <c:v>97.25</c:v>
                </c:pt>
                <c:pt idx="385">
                  <c:v>97.5</c:v>
                </c:pt>
                <c:pt idx="386">
                  <c:v>97.75</c:v>
                </c:pt>
                <c:pt idx="387">
                  <c:v>98</c:v>
                </c:pt>
                <c:pt idx="388">
                  <c:v>98.25</c:v>
                </c:pt>
                <c:pt idx="389">
                  <c:v>98.5</c:v>
                </c:pt>
                <c:pt idx="390">
                  <c:v>98.75</c:v>
                </c:pt>
                <c:pt idx="391">
                  <c:v>99</c:v>
                </c:pt>
                <c:pt idx="392">
                  <c:v>99.25</c:v>
                </c:pt>
                <c:pt idx="393">
                  <c:v>99.5</c:v>
                </c:pt>
                <c:pt idx="394">
                  <c:v>99.75</c:v>
                </c:pt>
                <c:pt idx="395">
                  <c:v>100</c:v>
                </c:pt>
                <c:pt idx="396">
                  <c:v>100.25</c:v>
                </c:pt>
                <c:pt idx="397">
                  <c:v>100.5</c:v>
                </c:pt>
                <c:pt idx="398">
                  <c:v>100.75</c:v>
                </c:pt>
                <c:pt idx="399">
                  <c:v>101</c:v>
                </c:pt>
                <c:pt idx="400">
                  <c:v>101.25</c:v>
                </c:pt>
                <c:pt idx="401">
                  <c:v>101.5</c:v>
                </c:pt>
                <c:pt idx="402">
                  <c:v>101.75</c:v>
                </c:pt>
                <c:pt idx="403">
                  <c:v>102</c:v>
                </c:pt>
                <c:pt idx="404">
                  <c:v>102.25</c:v>
                </c:pt>
                <c:pt idx="405">
                  <c:v>102.5</c:v>
                </c:pt>
                <c:pt idx="406">
                  <c:v>102.75</c:v>
                </c:pt>
                <c:pt idx="407">
                  <c:v>103</c:v>
                </c:pt>
                <c:pt idx="408">
                  <c:v>103.25</c:v>
                </c:pt>
                <c:pt idx="409">
                  <c:v>103.5</c:v>
                </c:pt>
                <c:pt idx="410">
                  <c:v>103.75</c:v>
                </c:pt>
                <c:pt idx="411">
                  <c:v>104</c:v>
                </c:pt>
                <c:pt idx="412">
                  <c:v>104.25</c:v>
                </c:pt>
                <c:pt idx="413">
                  <c:v>104.5</c:v>
                </c:pt>
                <c:pt idx="414">
                  <c:v>104.75</c:v>
                </c:pt>
                <c:pt idx="415">
                  <c:v>105</c:v>
                </c:pt>
                <c:pt idx="416">
                  <c:v>105.25</c:v>
                </c:pt>
                <c:pt idx="417">
                  <c:v>105.5</c:v>
                </c:pt>
                <c:pt idx="418">
                  <c:v>105.75</c:v>
                </c:pt>
                <c:pt idx="419">
                  <c:v>106</c:v>
                </c:pt>
                <c:pt idx="420">
                  <c:v>106.25</c:v>
                </c:pt>
                <c:pt idx="421">
                  <c:v>106.5</c:v>
                </c:pt>
                <c:pt idx="422">
                  <c:v>106.75</c:v>
                </c:pt>
                <c:pt idx="423">
                  <c:v>107</c:v>
                </c:pt>
                <c:pt idx="424">
                  <c:v>107.25</c:v>
                </c:pt>
                <c:pt idx="425">
                  <c:v>107.5</c:v>
                </c:pt>
                <c:pt idx="426">
                  <c:v>107.75</c:v>
                </c:pt>
                <c:pt idx="427">
                  <c:v>108</c:v>
                </c:pt>
                <c:pt idx="428">
                  <c:v>108.25</c:v>
                </c:pt>
                <c:pt idx="429">
                  <c:v>108.5</c:v>
                </c:pt>
                <c:pt idx="430">
                  <c:v>108.75</c:v>
                </c:pt>
                <c:pt idx="431">
                  <c:v>109</c:v>
                </c:pt>
                <c:pt idx="432">
                  <c:v>109.25</c:v>
                </c:pt>
                <c:pt idx="433">
                  <c:v>109.5</c:v>
                </c:pt>
                <c:pt idx="434">
                  <c:v>109.75</c:v>
                </c:pt>
                <c:pt idx="435">
                  <c:v>110</c:v>
                </c:pt>
                <c:pt idx="436">
                  <c:v>110.25</c:v>
                </c:pt>
                <c:pt idx="437">
                  <c:v>110.5</c:v>
                </c:pt>
                <c:pt idx="438">
                  <c:v>110.75</c:v>
                </c:pt>
                <c:pt idx="439">
                  <c:v>111</c:v>
                </c:pt>
                <c:pt idx="440">
                  <c:v>111.25</c:v>
                </c:pt>
                <c:pt idx="441">
                  <c:v>111.5</c:v>
                </c:pt>
                <c:pt idx="442">
                  <c:v>111.75</c:v>
                </c:pt>
                <c:pt idx="443">
                  <c:v>112</c:v>
                </c:pt>
                <c:pt idx="444">
                  <c:v>112.25</c:v>
                </c:pt>
                <c:pt idx="445">
                  <c:v>112.5</c:v>
                </c:pt>
                <c:pt idx="446">
                  <c:v>112.75</c:v>
                </c:pt>
                <c:pt idx="447">
                  <c:v>113</c:v>
                </c:pt>
                <c:pt idx="448">
                  <c:v>113.25</c:v>
                </c:pt>
                <c:pt idx="449">
                  <c:v>113.5</c:v>
                </c:pt>
                <c:pt idx="450">
                  <c:v>113.75</c:v>
                </c:pt>
                <c:pt idx="451">
                  <c:v>114</c:v>
                </c:pt>
                <c:pt idx="452">
                  <c:v>114.25</c:v>
                </c:pt>
                <c:pt idx="453">
                  <c:v>114.5</c:v>
                </c:pt>
                <c:pt idx="454">
                  <c:v>114.75</c:v>
                </c:pt>
                <c:pt idx="455">
                  <c:v>115</c:v>
                </c:pt>
                <c:pt idx="456">
                  <c:v>115.25</c:v>
                </c:pt>
                <c:pt idx="457">
                  <c:v>115.5</c:v>
                </c:pt>
                <c:pt idx="458">
                  <c:v>115.75</c:v>
                </c:pt>
                <c:pt idx="459">
                  <c:v>116</c:v>
                </c:pt>
                <c:pt idx="460">
                  <c:v>116.25</c:v>
                </c:pt>
                <c:pt idx="461">
                  <c:v>116.5</c:v>
                </c:pt>
                <c:pt idx="462">
                  <c:v>116.75</c:v>
                </c:pt>
                <c:pt idx="463">
                  <c:v>117</c:v>
                </c:pt>
                <c:pt idx="464">
                  <c:v>117.25</c:v>
                </c:pt>
                <c:pt idx="465">
                  <c:v>117.5</c:v>
                </c:pt>
                <c:pt idx="466">
                  <c:v>117.75</c:v>
                </c:pt>
                <c:pt idx="467">
                  <c:v>118</c:v>
                </c:pt>
                <c:pt idx="468">
                  <c:v>118.25</c:v>
                </c:pt>
                <c:pt idx="469">
                  <c:v>118.5</c:v>
                </c:pt>
                <c:pt idx="470">
                  <c:v>118.75</c:v>
                </c:pt>
                <c:pt idx="471">
                  <c:v>119</c:v>
                </c:pt>
                <c:pt idx="472">
                  <c:v>119.25</c:v>
                </c:pt>
                <c:pt idx="473">
                  <c:v>119.5</c:v>
                </c:pt>
                <c:pt idx="474">
                  <c:v>119.75</c:v>
                </c:pt>
                <c:pt idx="475">
                  <c:v>120</c:v>
                </c:pt>
                <c:pt idx="476">
                  <c:v>120.25</c:v>
                </c:pt>
                <c:pt idx="477">
                  <c:v>120.5</c:v>
                </c:pt>
                <c:pt idx="478">
                  <c:v>120.75</c:v>
                </c:pt>
                <c:pt idx="479">
                  <c:v>121</c:v>
                </c:pt>
                <c:pt idx="480">
                  <c:v>121.25</c:v>
                </c:pt>
                <c:pt idx="481">
                  <c:v>121.5</c:v>
                </c:pt>
                <c:pt idx="482">
                  <c:v>121.75</c:v>
                </c:pt>
                <c:pt idx="483">
                  <c:v>122</c:v>
                </c:pt>
                <c:pt idx="484">
                  <c:v>122.25</c:v>
                </c:pt>
                <c:pt idx="485">
                  <c:v>122.5</c:v>
                </c:pt>
                <c:pt idx="486">
                  <c:v>122.75</c:v>
                </c:pt>
                <c:pt idx="487">
                  <c:v>123</c:v>
                </c:pt>
                <c:pt idx="488">
                  <c:v>123.25</c:v>
                </c:pt>
                <c:pt idx="489">
                  <c:v>123.5</c:v>
                </c:pt>
                <c:pt idx="490">
                  <c:v>123.75</c:v>
                </c:pt>
                <c:pt idx="491">
                  <c:v>124</c:v>
                </c:pt>
                <c:pt idx="492">
                  <c:v>124.25</c:v>
                </c:pt>
                <c:pt idx="493">
                  <c:v>124.5</c:v>
                </c:pt>
                <c:pt idx="494">
                  <c:v>124.75</c:v>
                </c:pt>
                <c:pt idx="495">
                  <c:v>125</c:v>
                </c:pt>
                <c:pt idx="496">
                  <c:v>125.25</c:v>
                </c:pt>
                <c:pt idx="497">
                  <c:v>125.5</c:v>
                </c:pt>
                <c:pt idx="498">
                  <c:v>125.75</c:v>
                </c:pt>
                <c:pt idx="499">
                  <c:v>126</c:v>
                </c:pt>
              </c:numCache>
            </c:numRef>
          </c:yVal>
        </c:ser>
        <c:axId val="94066176"/>
        <c:axId val="94068096"/>
      </c:scatterChart>
      <c:valAx>
        <c:axId val="94066176"/>
        <c:scaling>
          <c:orientation val="minMax"/>
          <c:max val="1536"/>
          <c:min val="0"/>
        </c:scaling>
        <c:axPos val="b"/>
        <c:title>
          <c:tx>
            <c:rich>
              <a:bodyPr/>
              <a:lstStyle/>
              <a:p>
                <a:pPr>
                  <a:defRPr sz="2400" b="1" i="0" u="none" strike="noStrike" baseline="0">
                    <a:solidFill>
                      <a:srgbClr val="000000"/>
                    </a:solidFill>
                    <a:latin typeface="Arial"/>
                    <a:ea typeface="Arial"/>
                    <a:cs typeface="Arial"/>
                  </a:defRPr>
                </a:pPr>
                <a:r>
                  <a:rPr lang="en-US" sz="2400" baseline="0" dirty="0" smtClean="0"/>
                  <a:t>U</a:t>
                </a:r>
                <a:r>
                  <a:rPr lang="en-US" sz="2400" dirty="0" smtClean="0"/>
                  <a:t>pload </a:t>
                </a:r>
                <a:r>
                  <a:rPr lang="en-US" sz="2400" dirty="0"/>
                  <a:t>bandwidth per peer (kbps)</a:t>
                </a:r>
              </a:p>
            </c:rich>
          </c:tx>
          <c:layout>
            <c:manualLayout>
              <c:xMode val="edge"/>
              <c:yMode val="edge"/>
              <c:x val="0.26825828726482054"/>
              <c:y val="0.91293740824769787"/>
            </c:manualLayout>
          </c:layout>
          <c:spPr>
            <a:noFill/>
            <a:ln w="34493">
              <a:noFill/>
            </a:ln>
          </c:spPr>
        </c:title>
        <c:numFmt formatCode="General" sourceLinked="1"/>
        <c:tickLblPos val="nextTo"/>
        <c:spPr>
          <a:ln w="4312">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94068096"/>
        <c:crosses val="autoZero"/>
        <c:crossBetween val="midCat"/>
        <c:majorUnit val="128"/>
      </c:valAx>
      <c:valAx>
        <c:axId val="94068096"/>
        <c:scaling>
          <c:orientation val="minMax"/>
          <c:max val="1500"/>
          <c:min val="0"/>
        </c:scaling>
        <c:axPos val="l"/>
        <c:title>
          <c:tx>
            <c:rich>
              <a:bodyPr/>
              <a:lstStyle/>
              <a:p>
                <a:pPr>
                  <a:defRPr sz="2400" b="1" i="0" u="none" strike="noStrike" baseline="0">
                    <a:solidFill>
                      <a:srgbClr val="000000"/>
                    </a:solidFill>
                    <a:latin typeface="Arial"/>
                    <a:ea typeface="Arial"/>
                    <a:cs typeface="Arial"/>
                  </a:defRPr>
                </a:pPr>
                <a:r>
                  <a:rPr lang="en-US" sz="2400" dirty="0"/>
                  <a:t>Max # of players</a:t>
                </a:r>
              </a:p>
            </c:rich>
          </c:tx>
          <c:layout>
            <c:manualLayout>
              <c:xMode val="edge"/>
              <c:yMode val="edge"/>
              <c:x val="5.9869032954838752E-3"/>
              <c:y val="0.14315516704479736"/>
            </c:manualLayout>
          </c:layout>
          <c:spPr>
            <a:noFill/>
            <a:ln w="34493">
              <a:noFill/>
            </a:ln>
          </c:spPr>
        </c:title>
        <c:numFmt formatCode="General" sourceLinked="1"/>
        <c:tickLblPos val="nextTo"/>
        <c:spPr>
          <a:ln w="4312">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94066176"/>
        <c:crosses val="autoZero"/>
        <c:crossBetween val="midCat"/>
      </c:valAx>
      <c:spPr>
        <a:noFill/>
        <a:ln w="34493">
          <a:noFill/>
        </a:ln>
      </c:spPr>
    </c:plotArea>
    <c:plotVisOnly val="1"/>
    <c:dispBlanksAs val="gap"/>
  </c:chart>
  <c:spPr>
    <a:noFill/>
    <a:ln>
      <a:noFill/>
    </a:ln>
  </c:spPr>
  <c:txPr>
    <a:bodyPr/>
    <a:lstStyle/>
    <a:p>
      <a:pPr>
        <a:defRPr sz="1630" b="0" i="0" u="none" strike="noStrike" baseline="0">
          <a:solidFill>
            <a:srgbClr val="000000"/>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3584383202099773"/>
          <c:y val="0.1674008810572693"/>
          <c:w val="0.85369589596755091"/>
          <c:h val="0.58590308370043931"/>
        </c:manualLayout>
      </c:layout>
      <c:barChart>
        <c:barDir val="col"/>
        <c:grouping val="clustered"/>
        <c:ser>
          <c:idx val="0"/>
          <c:order val="0"/>
          <c:spPr>
            <a:solidFill>
              <a:srgbClr val="9999FF"/>
            </a:solidFill>
            <a:ln w="17853">
              <a:solidFill>
                <a:srgbClr val="000000"/>
              </a:solidFill>
              <a:prstDash val="solid"/>
            </a:ln>
          </c:spPr>
          <c:dPt>
            <c:idx val="0"/>
            <c:spPr>
              <a:solidFill>
                <a:srgbClr val="C0C0C0"/>
              </a:solidFill>
              <a:ln w="17853">
                <a:noFill/>
                <a:prstDash val="solid"/>
              </a:ln>
            </c:spPr>
          </c:dPt>
          <c:dPt>
            <c:idx val="1"/>
            <c:spPr>
              <a:solidFill>
                <a:srgbClr val="FF0000"/>
              </a:solidFill>
              <a:ln w="17853">
                <a:noFill/>
                <a:prstDash val="solid"/>
              </a:ln>
            </c:spPr>
          </c:dPt>
          <c:dPt>
            <c:idx val="3"/>
            <c:spPr>
              <a:solidFill>
                <a:srgbClr val="FF0000"/>
              </a:solidFill>
              <a:ln w="17853">
                <a:noFill/>
                <a:prstDash val="solid"/>
              </a:ln>
            </c:spPr>
          </c:dPt>
          <c:dPt>
            <c:idx val="4"/>
            <c:spPr>
              <a:solidFill>
                <a:srgbClr val="9999FF"/>
              </a:solidFill>
              <a:ln w="17853">
                <a:noFill/>
                <a:prstDash val="solid"/>
              </a:ln>
            </c:spPr>
          </c:dPt>
          <c:errBars>
            <c:errBarType val="both"/>
            <c:errValType val="cust"/>
            <c:plus>
              <c:numRef>
                <c:f>Users!$K$96:$K$100</c:f>
                <c:numCache>
                  <c:formatCode>General</c:formatCode>
                  <c:ptCount val="5"/>
                  <c:pt idx="0">
                    <c:v>0.82567137080099062</c:v>
                  </c:pt>
                  <c:pt idx="1">
                    <c:v>0.44892450652686183</c:v>
                  </c:pt>
                  <c:pt idx="3">
                    <c:v>0.41473177043270976</c:v>
                  </c:pt>
                  <c:pt idx="4">
                    <c:v>0.32518217383576908</c:v>
                  </c:pt>
                </c:numCache>
              </c:numRef>
            </c:plus>
            <c:minus>
              <c:numRef>
                <c:f>Users!$K$96:$K$100</c:f>
                <c:numCache>
                  <c:formatCode>General</c:formatCode>
                  <c:ptCount val="5"/>
                  <c:pt idx="0">
                    <c:v>0.82567137080099062</c:v>
                  </c:pt>
                  <c:pt idx="1">
                    <c:v>0.44892450652686183</c:v>
                  </c:pt>
                  <c:pt idx="3">
                    <c:v>0.41473177043270976</c:v>
                  </c:pt>
                  <c:pt idx="4">
                    <c:v>0.32518217383576908</c:v>
                  </c:pt>
                </c:numCache>
              </c:numRef>
            </c:minus>
            <c:spPr>
              <a:ln w="17853">
                <a:solidFill>
                  <a:srgbClr val="000000"/>
                </a:solidFill>
                <a:prstDash val="solid"/>
              </a:ln>
            </c:spPr>
          </c:errBars>
          <c:cat>
            <c:strRef>
              <c:f>Users!$I$96:$I$100</c:f>
              <c:strCache>
                <c:ptCount val="5"/>
                <c:pt idx="0">
                  <c:v>LoBW</c:v>
                </c:pt>
                <c:pt idx="1">
                  <c:v>LoBW-IS</c:v>
                </c:pt>
                <c:pt idx="3">
                  <c:v>LoBW-IS</c:v>
                </c:pt>
                <c:pt idx="4">
                  <c:v>HiBW</c:v>
                </c:pt>
              </c:strCache>
            </c:strRef>
          </c:cat>
          <c:val>
            <c:numRef>
              <c:f>Users!$J$96:$J$100</c:f>
              <c:numCache>
                <c:formatCode>General</c:formatCode>
                <c:ptCount val="5"/>
                <c:pt idx="0">
                  <c:v>4.2083333333333437</c:v>
                </c:pt>
                <c:pt idx="1">
                  <c:v>8.7083333333333339</c:v>
                </c:pt>
                <c:pt idx="3">
                  <c:v>7.8359374999999956</c:v>
                </c:pt>
                <c:pt idx="4">
                  <c:v>8.2343749999999929</c:v>
                </c:pt>
              </c:numCache>
            </c:numRef>
          </c:val>
        </c:ser>
        <c:axId val="181790592"/>
        <c:axId val="181792128"/>
      </c:barChart>
      <c:catAx>
        <c:axId val="181790592"/>
        <c:scaling>
          <c:orientation val="minMax"/>
        </c:scaling>
        <c:axPos val="b"/>
        <c:numFmt formatCode="General" sourceLinked="1"/>
        <c:tickLblPos val="nextTo"/>
        <c:spPr>
          <a:ln w="4463">
            <a:solidFill>
              <a:srgbClr val="000000"/>
            </a:solidFill>
            <a:prstDash val="solid"/>
          </a:ln>
        </c:spPr>
        <c:txPr>
          <a:bodyPr rot="0" vert="horz"/>
          <a:lstStyle/>
          <a:p>
            <a:pPr>
              <a:defRPr/>
            </a:pPr>
            <a:endParaRPr lang="en-US"/>
          </a:p>
        </c:txPr>
        <c:crossAx val="181792128"/>
        <c:crosses val="autoZero"/>
        <c:auto val="1"/>
        <c:lblAlgn val="ctr"/>
        <c:lblOffset val="100"/>
        <c:tickLblSkip val="1"/>
        <c:tickMarkSkip val="1"/>
      </c:catAx>
      <c:valAx>
        <c:axId val="181792128"/>
        <c:scaling>
          <c:orientation val="minMax"/>
        </c:scaling>
        <c:axPos val="l"/>
        <c:title>
          <c:tx>
            <c:rich>
              <a:bodyPr/>
              <a:lstStyle/>
              <a:p>
                <a:pPr>
                  <a:defRPr sz="2400"/>
                </a:pPr>
                <a:r>
                  <a:rPr lang="en-US" sz="2400" dirty="0" smtClean="0"/>
                  <a:t>Mean Score </a:t>
                </a:r>
                <a:r>
                  <a:rPr lang="en-US" sz="2400" dirty="0"/>
                  <a:t>(1 to 10)</a:t>
                </a:r>
              </a:p>
            </c:rich>
          </c:tx>
          <c:layout>
            <c:manualLayout>
              <c:xMode val="edge"/>
              <c:yMode val="edge"/>
              <c:x val="7.7913385826771844E-3"/>
              <c:y val="7.9903209954161725E-2"/>
            </c:manualLayout>
          </c:layout>
          <c:spPr>
            <a:noFill/>
            <a:ln w="35706">
              <a:noFill/>
            </a:ln>
          </c:spPr>
        </c:title>
        <c:numFmt formatCode="General" sourceLinked="1"/>
        <c:tickLblPos val="nextTo"/>
        <c:spPr>
          <a:ln w="4463">
            <a:solidFill>
              <a:srgbClr val="000000"/>
            </a:solidFill>
            <a:prstDash val="solid"/>
          </a:ln>
        </c:spPr>
        <c:txPr>
          <a:bodyPr rot="0" vert="horz"/>
          <a:lstStyle/>
          <a:p>
            <a:pPr>
              <a:defRPr/>
            </a:pPr>
            <a:endParaRPr lang="en-US"/>
          </a:p>
        </c:txPr>
        <c:crossAx val="181790592"/>
        <c:crosses val="autoZero"/>
        <c:crossBetween val="between"/>
        <c:majorUnit val="2"/>
      </c:valAx>
      <c:spPr>
        <a:noFill/>
        <a:ln w="35706">
          <a:noFill/>
        </a:ln>
      </c:spPr>
    </c:plotArea>
    <c:plotVisOnly val="1"/>
    <c:dispBlanksAs val="gap"/>
  </c:chart>
  <c:spPr>
    <a:noFill/>
    <a:ln>
      <a:noFill/>
    </a:ln>
  </c:spPr>
  <c:txPr>
    <a:bodyPr/>
    <a:lstStyle/>
    <a:p>
      <a:pPr>
        <a:defRPr sz="2400" b="0" i="0" u="none" strike="noStrike" baseline="0">
          <a:solidFill>
            <a:srgbClr val="000000"/>
          </a:solidFill>
          <a:latin typeface="Arial"/>
          <a:ea typeface="Arial"/>
          <a:cs typeface="Aria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5234406120406524"/>
          <c:y val="3.5487566172872485E-2"/>
          <c:w val="0.80519480519480691"/>
          <c:h val="0.75371295633500512"/>
        </c:manualLayout>
      </c:layout>
      <c:scatterChart>
        <c:scatterStyle val="lineMarker"/>
        <c:ser>
          <c:idx val="0"/>
          <c:order val="0"/>
          <c:tx>
            <c:strRef>
              <c:f>Sheet1!$B$1</c:f>
              <c:strCache>
                <c:ptCount val="1"/>
                <c:pt idx="0">
                  <c:v>Without Donnybrook</c:v>
                </c:pt>
              </c:strCache>
            </c:strRef>
          </c:tx>
          <c:spPr>
            <a:ln w="51740">
              <a:solidFill>
                <a:srgbClr val="969696"/>
              </a:solidFill>
              <a:prstDash val="solid"/>
            </a:ln>
          </c:spPr>
          <c:marker>
            <c:symbol val="none"/>
          </c:marker>
          <c:xVal>
            <c:numRef>
              <c:f>Sheet1!$A$2:$A$501</c:f>
              <c:numCache>
                <c:formatCode>General</c:formatCode>
                <c:ptCount val="500"/>
                <c:pt idx="0">
                  <c:v>4</c:v>
                </c:pt>
                <c:pt idx="1">
                  <c:v>8</c:v>
                </c:pt>
                <c:pt idx="2">
                  <c:v>12</c:v>
                </c:pt>
                <c:pt idx="3">
                  <c:v>16</c:v>
                </c:pt>
                <c:pt idx="4">
                  <c:v>20</c:v>
                </c:pt>
                <c:pt idx="5">
                  <c:v>24</c:v>
                </c:pt>
                <c:pt idx="6">
                  <c:v>28</c:v>
                </c:pt>
                <c:pt idx="7">
                  <c:v>32</c:v>
                </c:pt>
                <c:pt idx="8">
                  <c:v>36</c:v>
                </c:pt>
                <c:pt idx="9">
                  <c:v>40</c:v>
                </c:pt>
                <c:pt idx="10">
                  <c:v>44</c:v>
                </c:pt>
                <c:pt idx="11">
                  <c:v>48</c:v>
                </c:pt>
                <c:pt idx="12">
                  <c:v>52</c:v>
                </c:pt>
                <c:pt idx="13">
                  <c:v>56</c:v>
                </c:pt>
                <c:pt idx="14">
                  <c:v>60</c:v>
                </c:pt>
                <c:pt idx="15">
                  <c:v>64</c:v>
                </c:pt>
                <c:pt idx="16">
                  <c:v>68</c:v>
                </c:pt>
                <c:pt idx="17">
                  <c:v>72</c:v>
                </c:pt>
                <c:pt idx="18">
                  <c:v>76</c:v>
                </c:pt>
                <c:pt idx="19">
                  <c:v>80</c:v>
                </c:pt>
                <c:pt idx="20">
                  <c:v>84</c:v>
                </c:pt>
                <c:pt idx="21">
                  <c:v>88</c:v>
                </c:pt>
                <c:pt idx="22">
                  <c:v>92</c:v>
                </c:pt>
                <c:pt idx="23">
                  <c:v>96</c:v>
                </c:pt>
                <c:pt idx="24">
                  <c:v>100</c:v>
                </c:pt>
                <c:pt idx="25">
                  <c:v>104</c:v>
                </c:pt>
                <c:pt idx="26">
                  <c:v>108</c:v>
                </c:pt>
                <c:pt idx="27">
                  <c:v>112</c:v>
                </c:pt>
                <c:pt idx="28">
                  <c:v>116</c:v>
                </c:pt>
                <c:pt idx="29">
                  <c:v>120</c:v>
                </c:pt>
                <c:pt idx="30">
                  <c:v>124</c:v>
                </c:pt>
                <c:pt idx="31">
                  <c:v>128</c:v>
                </c:pt>
                <c:pt idx="32">
                  <c:v>132</c:v>
                </c:pt>
                <c:pt idx="33">
                  <c:v>136</c:v>
                </c:pt>
                <c:pt idx="34">
                  <c:v>140</c:v>
                </c:pt>
                <c:pt idx="35">
                  <c:v>144</c:v>
                </c:pt>
                <c:pt idx="36">
                  <c:v>148</c:v>
                </c:pt>
                <c:pt idx="37">
                  <c:v>152</c:v>
                </c:pt>
                <c:pt idx="38">
                  <c:v>156</c:v>
                </c:pt>
                <c:pt idx="39">
                  <c:v>160</c:v>
                </c:pt>
                <c:pt idx="40">
                  <c:v>164</c:v>
                </c:pt>
                <c:pt idx="41">
                  <c:v>168</c:v>
                </c:pt>
                <c:pt idx="42">
                  <c:v>172</c:v>
                </c:pt>
                <c:pt idx="43">
                  <c:v>176</c:v>
                </c:pt>
                <c:pt idx="44">
                  <c:v>180</c:v>
                </c:pt>
                <c:pt idx="45">
                  <c:v>184</c:v>
                </c:pt>
                <c:pt idx="46">
                  <c:v>188</c:v>
                </c:pt>
                <c:pt idx="47">
                  <c:v>192</c:v>
                </c:pt>
                <c:pt idx="48">
                  <c:v>196</c:v>
                </c:pt>
                <c:pt idx="49">
                  <c:v>200</c:v>
                </c:pt>
                <c:pt idx="50">
                  <c:v>204</c:v>
                </c:pt>
                <c:pt idx="51">
                  <c:v>208</c:v>
                </c:pt>
                <c:pt idx="52">
                  <c:v>212</c:v>
                </c:pt>
                <c:pt idx="53">
                  <c:v>216</c:v>
                </c:pt>
                <c:pt idx="54">
                  <c:v>220</c:v>
                </c:pt>
                <c:pt idx="55">
                  <c:v>224</c:v>
                </c:pt>
                <c:pt idx="56">
                  <c:v>228</c:v>
                </c:pt>
                <c:pt idx="57">
                  <c:v>232</c:v>
                </c:pt>
                <c:pt idx="58">
                  <c:v>236</c:v>
                </c:pt>
                <c:pt idx="59">
                  <c:v>240</c:v>
                </c:pt>
                <c:pt idx="60">
                  <c:v>244</c:v>
                </c:pt>
                <c:pt idx="61">
                  <c:v>248</c:v>
                </c:pt>
                <c:pt idx="62">
                  <c:v>252</c:v>
                </c:pt>
                <c:pt idx="63">
                  <c:v>256</c:v>
                </c:pt>
                <c:pt idx="64">
                  <c:v>260</c:v>
                </c:pt>
                <c:pt idx="65">
                  <c:v>264</c:v>
                </c:pt>
                <c:pt idx="66">
                  <c:v>268</c:v>
                </c:pt>
                <c:pt idx="67">
                  <c:v>272</c:v>
                </c:pt>
                <c:pt idx="68">
                  <c:v>276</c:v>
                </c:pt>
                <c:pt idx="69">
                  <c:v>280</c:v>
                </c:pt>
                <c:pt idx="70">
                  <c:v>284</c:v>
                </c:pt>
                <c:pt idx="71">
                  <c:v>288</c:v>
                </c:pt>
                <c:pt idx="72">
                  <c:v>292</c:v>
                </c:pt>
                <c:pt idx="73">
                  <c:v>296</c:v>
                </c:pt>
                <c:pt idx="74">
                  <c:v>300</c:v>
                </c:pt>
                <c:pt idx="75">
                  <c:v>304</c:v>
                </c:pt>
                <c:pt idx="76">
                  <c:v>308</c:v>
                </c:pt>
                <c:pt idx="77">
                  <c:v>312</c:v>
                </c:pt>
                <c:pt idx="78">
                  <c:v>316</c:v>
                </c:pt>
                <c:pt idx="79">
                  <c:v>320</c:v>
                </c:pt>
                <c:pt idx="80">
                  <c:v>324</c:v>
                </c:pt>
                <c:pt idx="81">
                  <c:v>328</c:v>
                </c:pt>
                <c:pt idx="82">
                  <c:v>332</c:v>
                </c:pt>
                <c:pt idx="83">
                  <c:v>336</c:v>
                </c:pt>
                <c:pt idx="84">
                  <c:v>340</c:v>
                </c:pt>
                <c:pt idx="85">
                  <c:v>344</c:v>
                </c:pt>
                <c:pt idx="86">
                  <c:v>348</c:v>
                </c:pt>
                <c:pt idx="87">
                  <c:v>352</c:v>
                </c:pt>
                <c:pt idx="88">
                  <c:v>356</c:v>
                </c:pt>
                <c:pt idx="89">
                  <c:v>360</c:v>
                </c:pt>
                <c:pt idx="90">
                  <c:v>364</c:v>
                </c:pt>
                <c:pt idx="91">
                  <c:v>368</c:v>
                </c:pt>
                <c:pt idx="92">
                  <c:v>372</c:v>
                </c:pt>
                <c:pt idx="93">
                  <c:v>376</c:v>
                </c:pt>
                <c:pt idx="94">
                  <c:v>380</c:v>
                </c:pt>
                <c:pt idx="95">
                  <c:v>384</c:v>
                </c:pt>
                <c:pt idx="96">
                  <c:v>388</c:v>
                </c:pt>
                <c:pt idx="97">
                  <c:v>392</c:v>
                </c:pt>
                <c:pt idx="98">
                  <c:v>396</c:v>
                </c:pt>
                <c:pt idx="99">
                  <c:v>400</c:v>
                </c:pt>
                <c:pt idx="100">
                  <c:v>404</c:v>
                </c:pt>
                <c:pt idx="101">
                  <c:v>408</c:v>
                </c:pt>
                <c:pt idx="102">
                  <c:v>412</c:v>
                </c:pt>
                <c:pt idx="103">
                  <c:v>416</c:v>
                </c:pt>
                <c:pt idx="104">
                  <c:v>420</c:v>
                </c:pt>
                <c:pt idx="105">
                  <c:v>424</c:v>
                </c:pt>
                <c:pt idx="106">
                  <c:v>428</c:v>
                </c:pt>
                <c:pt idx="107">
                  <c:v>432</c:v>
                </c:pt>
                <c:pt idx="108">
                  <c:v>436</c:v>
                </c:pt>
                <c:pt idx="109">
                  <c:v>440</c:v>
                </c:pt>
                <c:pt idx="110">
                  <c:v>444</c:v>
                </c:pt>
                <c:pt idx="111">
                  <c:v>448</c:v>
                </c:pt>
                <c:pt idx="112">
                  <c:v>452</c:v>
                </c:pt>
                <c:pt idx="113">
                  <c:v>456</c:v>
                </c:pt>
                <c:pt idx="114">
                  <c:v>460</c:v>
                </c:pt>
                <c:pt idx="115">
                  <c:v>464</c:v>
                </c:pt>
                <c:pt idx="116">
                  <c:v>468</c:v>
                </c:pt>
                <c:pt idx="117">
                  <c:v>472</c:v>
                </c:pt>
                <c:pt idx="118">
                  <c:v>476</c:v>
                </c:pt>
                <c:pt idx="119">
                  <c:v>480</c:v>
                </c:pt>
                <c:pt idx="120">
                  <c:v>484</c:v>
                </c:pt>
                <c:pt idx="121">
                  <c:v>488</c:v>
                </c:pt>
                <c:pt idx="122">
                  <c:v>492</c:v>
                </c:pt>
                <c:pt idx="123">
                  <c:v>496</c:v>
                </c:pt>
                <c:pt idx="124">
                  <c:v>500</c:v>
                </c:pt>
                <c:pt idx="125">
                  <c:v>504</c:v>
                </c:pt>
                <c:pt idx="126">
                  <c:v>508</c:v>
                </c:pt>
                <c:pt idx="127">
                  <c:v>512</c:v>
                </c:pt>
                <c:pt idx="128">
                  <c:v>516</c:v>
                </c:pt>
                <c:pt idx="129">
                  <c:v>520</c:v>
                </c:pt>
                <c:pt idx="130">
                  <c:v>524</c:v>
                </c:pt>
                <c:pt idx="131">
                  <c:v>528</c:v>
                </c:pt>
                <c:pt idx="132">
                  <c:v>532</c:v>
                </c:pt>
                <c:pt idx="133">
                  <c:v>536</c:v>
                </c:pt>
                <c:pt idx="134">
                  <c:v>540</c:v>
                </c:pt>
                <c:pt idx="135">
                  <c:v>544</c:v>
                </c:pt>
                <c:pt idx="136">
                  <c:v>548</c:v>
                </c:pt>
                <c:pt idx="137">
                  <c:v>552</c:v>
                </c:pt>
                <c:pt idx="138">
                  <c:v>556</c:v>
                </c:pt>
                <c:pt idx="139">
                  <c:v>560</c:v>
                </c:pt>
                <c:pt idx="140">
                  <c:v>564</c:v>
                </c:pt>
                <c:pt idx="141">
                  <c:v>568</c:v>
                </c:pt>
                <c:pt idx="142">
                  <c:v>572</c:v>
                </c:pt>
                <c:pt idx="143">
                  <c:v>576</c:v>
                </c:pt>
                <c:pt idx="144">
                  <c:v>580</c:v>
                </c:pt>
                <c:pt idx="145">
                  <c:v>584</c:v>
                </c:pt>
                <c:pt idx="146">
                  <c:v>588</c:v>
                </c:pt>
                <c:pt idx="147">
                  <c:v>592</c:v>
                </c:pt>
                <c:pt idx="148">
                  <c:v>596</c:v>
                </c:pt>
                <c:pt idx="149">
                  <c:v>600</c:v>
                </c:pt>
                <c:pt idx="150">
                  <c:v>604</c:v>
                </c:pt>
                <c:pt idx="151">
                  <c:v>608</c:v>
                </c:pt>
                <c:pt idx="152">
                  <c:v>612</c:v>
                </c:pt>
                <c:pt idx="153">
                  <c:v>616</c:v>
                </c:pt>
                <c:pt idx="154">
                  <c:v>620</c:v>
                </c:pt>
                <c:pt idx="155">
                  <c:v>624</c:v>
                </c:pt>
                <c:pt idx="156">
                  <c:v>628</c:v>
                </c:pt>
                <c:pt idx="157">
                  <c:v>632</c:v>
                </c:pt>
                <c:pt idx="158">
                  <c:v>636</c:v>
                </c:pt>
                <c:pt idx="159">
                  <c:v>640</c:v>
                </c:pt>
                <c:pt idx="160">
                  <c:v>644</c:v>
                </c:pt>
                <c:pt idx="161">
                  <c:v>648</c:v>
                </c:pt>
                <c:pt idx="162">
                  <c:v>652</c:v>
                </c:pt>
                <c:pt idx="163">
                  <c:v>656</c:v>
                </c:pt>
                <c:pt idx="164">
                  <c:v>660</c:v>
                </c:pt>
                <c:pt idx="165">
                  <c:v>664</c:v>
                </c:pt>
                <c:pt idx="166">
                  <c:v>668</c:v>
                </c:pt>
                <c:pt idx="167">
                  <c:v>672</c:v>
                </c:pt>
                <c:pt idx="168">
                  <c:v>676</c:v>
                </c:pt>
                <c:pt idx="169">
                  <c:v>680</c:v>
                </c:pt>
                <c:pt idx="170">
                  <c:v>684</c:v>
                </c:pt>
                <c:pt idx="171">
                  <c:v>688</c:v>
                </c:pt>
                <c:pt idx="172">
                  <c:v>692</c:v>
                </c:pt>
                <c:pt idx="173">
                  <c:v>696</c:v>
                </c:pt>
                <c:pt idx="174">
                  <c:v>700</c:v>
                </c:pt>
                <c:pt idx="175">
                  <c:v>704</c:v>
                </c:pt>
                <c:pt idx="176">
                  <c:v>708</c:v>
                </c:pt>
                <c:pt idx="177">
                  <c:v>712</c:v>
                </c:pt>
                <c:pt idx="178">
                  <c:v>716</c:v>
                </c:pt>
                <c:pt idx="179">
                  <c:v>720</c:v>
                </c:pt>
                <c:pt idx="180">
                  <c:v>724</c:v>
                </c:pt>
                <c:pt idx="181">
                  <c:v>728</c:v>
                </c:pt>
                <c:pt idx="182">
                  <c:v>732</c:v>
                </c:pt>
                <c:pt idx="183">
                  <c:v>736</c:v>
                </c:pt>
                <c:pt idx="184">
                  <c:v>740</c:v>
                </c:pt>
                <c:pt idx="185">
                  <c:v>744</c:v>
                </c:pt>
                <c:pt idx="186">
                  <c:v>748</c:v>
                </c:pt>
                <c:pt idx="187">
                  <c:v>752</c:v>
                </c:pt>
                <c:pt idx="188">
                  <c:v>756</c:v>
                </c:pt>
                <c:pt idx="189">
                  <c:v>760</c:v>
                </c:pt>
                <c:pt idx="190">
                  <c:v>764</c:v>
                </c:pt>
                <c:pt idx="191">
                  <c:v>768</c:v>
                </c:pt>
                <c:pt idx="192">
                  <c:v>772</c:v>
                </c:pt>
                <c:pt idx="193">
                  <c:v>776</c:v>
                </c:pt>
                <c:pt idx="194">
                  <c:v>780</c:v>
                </c:pt>
                <c:pt idx="195">
                  <c:v>784</c:v>
                </c:pt>
                <c:pt idx="196">
                  <c:v>788</c:v>
                </c:pt>
                <c:pt idx="197">
                  <c:v>792</c:v>
                </c:pt>
                <c:pt idx="198">
                  <c:v>796</c:v>
                </c:pt>
                <c:pt idx="199">
                  <c:v>800</c:v>
                </c:pt>
                <c:pt idx="200">
                  <c:v>804</c:v>
                </c:pt>
                <c:pt idx="201">
                  <c:v>808</c:v>
                </c:pt>
                <c:pt idx="202">
                  <c:v>812</c:v>
                </c:pt>
                <c:pt idx="203">
                  <c:v>816</c:v>
                </c:pt>
                <c:pt idx="204">
                  <c:v>820</c:v>
                </c:pt>
                <c:pt idx="205">
                  <c:v>824</c:v>
                </c:pt>
                <c:pt idx="206">
                  <c:v>828</c:v>
                </c:pt>
                <c:pt idx="207">
                  <c:v>832</c:v>
                </c:pt>
                <c:pt idx="208">
                  <c:v>836</c:v>
                </c:pt>
                <c:pt idx="209">
                  <c:v>840</c:v>
                </c:pt>
                <c:pt idx="210">
                  <c:v>844</c:v>
                </c:pt>
                <c:pt idx="211">
                  <c:v>848</c:v>
                </c:pt>
                <c:pt idx="212">
                  <c:v>852</c:v>
                </c:pt>
                <c:pt idx="213">
                  <c:v>856</c:v>
                </c:pt>
                <c:pt idx="214">
                  <c:v>860</c:v>
                </c:pt>
                <c:pt idx="215">
                  <c:v>864</c:v>
                </c:pt>
                <c:pt idx="216">
                  <c:v>868</c:v>
                </c:pt>
                <c:pt idx="217">
                  <c:v>872</c:v>
                </c:pt>
                <c:pt idx="218">
                  <c:v>876</c:v>
                </c:pt>
                <c:pt idx="219">
                  <c:v>880</c:v>
                </c:pt>
                <c:pt idx="220">
                  <c:v>884</c:v>
                </c:pt>
                <c:pt idx="221">
                  <c:v>888</c:v>
                </c:pt>
                <c:pt idx="222">
                  <c:v>892</c:v>
                </c:pt>
                <c:pt idx="223">
                  <c:v>896</c:v>
                </c:pt>
                <c:pt idx="224">
                  <c:v>900</c:v>
                </c:pt>
                <c:pt idx="225">
                  <c:v>904</c:v>
                </c:pt>
                <c:pt idx="226">
                  <c:v>908</c:v>
                </c:pt>
                <c:pt idx="227">
                  <c:v>912</c:v>
                </c:pt>
                <c:pt idx="228">
                  <c:v>916</c:v>
                </c:pt>
                <c:pt idx="229">
                  <c:v>920</c:v>
                </c:pt>
                <c:pt idx="230">
                  <c:v>924</c:v>
                </c:pt>
                <c:pt idx="231">
                  <c:v>928</c:v>
                </c:pt>
                <c:pt idx="232">
                  <c:v>932</c:v>
                </c:pt>
                <c:pt idx="233">
                  <c:v>936</c:v>
                </c:pt>
                <c:pt idx="234">
                  <c:v>940</c:v>
                </c:pt>
                <c:pt idx="235">
                  <c:v>944</c:v>
                </c:pt>
                <c:pt idx="236">
                  <c:v>948</c:v>
                </c:pt>
                <c:pt idx="237">
                  <c:v>952</c:v>
                </c:pt>
                <c:pt idx="238">
                  <c:v>956</c:v>
                </c:pt>
                <c:pt idx="239">
                  <c:v>960</c:v>
                </c:pt>
                <c:pt idx="240">
                  <c:v>964</c:v>
                </c:pt>
                <c:pt idx="241">
                  <c:v>968</c:v>
                </c:pt>
                <c:pt idx="242">
                  <c:v>972</c:v>
                </c:pt>
                <c:pt idx="243">
                  <c:v>976</c:v>
                </c:pt>
                <c:pt idx="244">
                  <c:v>980</c:v>
                </c:pt>
                <c:pt idx="245">
                  <c:v>984</c:v>
                </c:pt>
                <c:pt idx="246">
                  <c:v>988</c:v>
                </c:pt>
                <c:pt idx="247">
                  <c:v>992</c:v>
                </c:pt>
                <c:pt idx="248">
                  <c:v>996</c:v>
                </c:pt>
                <c:pt idx="249">
                  <c:v>1000</c:v>
                </c:pt>
                <c:pt idx="250">
                  <c:v>1004</c:v>
                </c:pt>
                <c:pt idx="251">
                  <c:v>1008</c:v>
                </c:pt>
                <c:pt idx="252">
                  <c:v>1012</c:v>
                </c:pt>
                <c:pt idx="253">
                  <c:v>1016</c:v>
                </c:pt>
                <c:pt idx="254">
                  <c:v>1020</c:v>
                </c:pt>
                <c:pt idx="255">
                  <c:v>1024</c:v>
                </c:pt>
                <c:pt idx="256">
                  <c:v>1028</c:v>
                </c:pt>
                <c:pt idx="257">
                  <c:v>1032</c:v>
                </c:pt>
                <c:pt idx="258">
                  <c:v>1036</c:v>
                </c:pt>
                <c:pt idx="259">
                  <c:v>1040</c:v>
                </c:pt>
                <c:pt idx="260">
                  <c:v>1044</c:v>
                </c:pt>
                <c:pt idx="261">
                  <c:v>1048</c:v>
                </c:pt>
                <c:pt idx="262">
                  <c:v>1052</c:v>
                </c:pt>
                <c:pt idx="263">
                  <c:v>1056</c:v>
                </c:pt>
                <c:pt idx="264">
                  <c:v>1060</c:v>
                </c:pt>
                <c:pt idx="265">
                  <c:v>1064</c:v>
                </c:pt>
                <c:pt idx="266">
                  <c:v>1068</c:v>
                </c:pt>
                <c:pt idx="267">
                  <c:v>1072</c:v>
                </c:pt>
                <c:pt idx="268">
                  <c:v>1076</c:v>
                </c:pt>
                <c:pt idx="269">
                  <c:v>1080</c:v>
                </c:pt>
                <c:pt idx="270">
                  <c:v>1084</c:v>
                </c:pt>
                <c:pt idx="271">
                  <c:v>1088</c:v>
                </c:pt>
                <c:pt idx="272">
                  <c:v>1092</c:v>
                </c:pt>
                <c:pt idx="273">
                  <c:v>1096</c:v>
                </c:pt>
                <c:pt idx="274">
                  <c:v>1100</c:v>
                </c:pt>
                <c:pt idx="275">
                  <c:v>1104</c:v>
                </c:pt>
                <c:pt idx="276">
                  <c:v>1108</c:v>
                </c:pt>
                <c:pt idx="277">
                  <c:v>1112</c:v>
                </c:pt>
                <c:pt idx="278">
                  <c:v>1116</c:v>
                </c:pt>
                <c:pt idx="279">
                  <c:v>1120</c:v>
                </c:pt>
                <c:pt idx="280">
                  <c:v>1124</c:v>
                </c:pt>
                <c:pt idx="281">
                  <c:v>1128</c:v>
                </c:pt>
                <c:pt idx="282">
                  <c:v>1132</c:v>
                </c:pt>
                <c:pt idx="283">
                  <c:v>1136</c:v>
                </c:pt>
                <c:pt idx="284">
                  <c:v>1140</c:v>
                </c:pt>
                <c:pt idx="285">
                  <c:v>1144</c:v>
                </c:pt>
                <c:pt idx="286">
                  <c:v>1148</c:v>
                </c:pt>
                <c:pt idx="287">
                  <c:v>1152</c:v>
                </c:pt>
                <c:pt idx="288">
                  <c:v>1156</c:v>
                </c:pt>
                <c:pt idx="289">
                  <c:v>1160</c:v>
                </c:pt>
                <c:pt idx="290">
                  <c:v>1164</c:v>
                </c:pt>
                <c:pt idx="291">
                  <c:v>1168</c:v>
                </c:pt>
                <c:pt idx="292">
                  <c:v>1172</c:v>
                </c:pt>
                <c:pt idx="293">
                  <c:v>1176</c:v>
                </c:pt>
                <c:pt idx="294">
                  <c:v>1180</c:v>
                </c:pt>
                <c:pt idx="295">
                  <c:v>1184</c:v>
                </c:pt>
                <c:pt idx="296">
                  <c:v>1188</c:v>
                </c:pt>
                <c:pt idx="297">
                  <c:v>1192</c:v>
                </c:pt>
                <c:pt idx="298">
                  <c:v>1196</c:v>
                </c:pt>
                <c:pt idx="299">
                  <c:v>1200</c:v>
                </c:pt>
                <c:pt idx="300">
                  <c:v>1204</c:v>
                </c:pt>
                <c:pt idx="301">
                  <c:v>1208</c:v>
                </c:pt>
                <c:pt idx="302">
                  <c:v>1212</c:v>
                </c:pt>
                <c:pt idx="303">
                  <c:v>1216</c:v>
                </c:pt>
                <c:pt idx="304">
                  <c:v>1220</c:v>
                </c:pt>
                <c:pt idx="305">
                  <c:v>1224</c:v>
                </c:pt>
                <c:pt idx="306">
                  <c:v>1228</c:v>
                </c:pt>
                <c:pt idx="307">
                  <c:v>1232</c:v>
                </c:pt>
                <c:pt idx="308">
                  <c:v>1236</c:v>
                </c:pt>
                <c:pt idx="309">
                  <c:v>1240</c:v>
                </c:pt>
                <c:pt idx="310">
                  <c:v>1244</c:v>
                </c:pt>
                <c:pt idx="311">
                  <c:v>1248</c:v>
                </c:pt>
                <c:pt idx="312">
                  <c:v>1252</c:v>
                </c:pt>
                <c:pt idx="313">
                  <c:v>1256</c:v>
                </c:pt>
                <c:pt idx="314">
                  <c:v>1260</c:v>
                </c:pt>
                <c:pt idx="315">
                  <c:v>1264</c:v>
                </c:pt>
                <c:pt idx="316">
                  <c:v>1268</c:v>
                </c:pt>
                <c:pt idx="317">
                  <c:v>1272</c:v>
                </c:pt>
                <c:pt idx="318">
                  <c:v>1276</c:v>
                </c:pt>
                <c:pt idx="319">
                  <c:v>1280</c:v>
                </c:pt>
                <c:pt idx="320">
                  <c:v>1284</c:v>
                </c:pt>
                <c:pt idx="321">
                  <c:v>1288</c:v>
                </c:pt>
                <c:pt idx="322">
                  <c:v>1292</c:v>
                </c:pt>
                <c:pt idx="323">
                  <c:v>1296</c:v>
                </c:pt>
                <c:pt idx="324">
                  <c:v>1300</c:v>
                </c:pt>
                <c:pt idx="325">
                  <c:v>1304</c:v>
                </c:pt>
                <c:pt idx="326">
                  <c:v>1308</c:v>
                </c:pt>
                <c:pt idx="327">
                  <c:v>1312</c:v>
                </c:pt>
                <c:pt idx="328">
                  <c:v>1316</c:v>
                </c:pt>
                <c:pt idx="329">
                  <c:v>1320</c:v>
                </c:pt>
                <c:pt idx="330">
                  <c:v>1324</c:v>
                </c:pt>
                <c:pt idx="331">
                  <c:v>1328</c:v>
                </c:pt>
                <c:pt idx="332">
                  <c:v>1332</c:v>
                </c:pt>
                <c:pt idx="333">
                  <c:v>1336</c:v>
                </c:pt>
                <c:pt idx="334">
                  <c:v>1340</c:v>
                </c:pt>
                <c:pt idx="335">
                  <c:v>1344</c:v>
                </c:pt>
                <c:pt idx="336">
                  <c:v>1348</c:v>
                </c:pt>
                <c:pt idx="337">
                  <c:v>1352</c:v>
                </c:pt>
                <c:pt idx="338">
                  <c:v>1356</c:v>
                </c:pt>
                <c:pt idx="339">
                  <c:v>1360</c:v>
                </c:pt>
                <c:pt idx="340">
                  <c:v>1364</c:v>
                </c:pt>
                <c:pt idx="341">
                  <c:v>1368</c:v>
                </c:pt>
                <c:pt idx="342">
                  <c:v>1372</c:v>
                </c:pt>
                <c:pt idx="343">
                  <c:v>1376</c:v>
                </c:pt>
                <c:pt idx="344">
                  <c:v>1380</c:v>
                </c:pt>
                <c:pt idx="345">
                  <c:v>1384</c:v>
                </c:pt>
                <c:pt idx="346">
                  <c:v>1388</c:v>
                </c:pt>
                <c:pt idx="347">
                  <c:v>1392</c:v>
                </c:pt>
                <c:pt idx="348">
                  <c:v>1396</c:v>
                </c:pt>
                <c:pt idx="349">
                  <c:v>1400</c:v>
                </c:pt>
                <c:pt idx="350">
                  <c:v>1404</c:v>
                </c:pt>
                <c:pt idx="351">
                  <c:v>1408</c:v>
                </c:pt>
                <c:pt idx="352">
                  <c:v>1412</c:v>
                </c:pt>
                <c:pt idx="353">
                  <c:v>1416</c:v>
                </c:pt>
                <c:pt idx="354">
                  <c:v>1420</c:v>
                </c:pt>
                <c:pt idx="355">
                  <c:v>1424</c:v>
                </c:pt>
                <c:pt idx="356">
                  <c:v>1428</c:v>
                </c:pt>
                <c:pt idx="357">
                  <c:v>1432</c:v>
                </c:pt>
                <c:pt idx="358">
                  <c:v>1436</c:v>
                </c:pt>
                <c:pt idx="359">
                  <c:v>1440</c:v>
                </c:pt>
                <c:pt idx="360">
                  <c:v>1444</c:v>
                </c:pt>
                <c:pt idx="361">
                  <c:v>1448</c:v>
                </c:pt>
                <c:pt idx="362">
                  <c:v>1452</c:v>
                </c:pt>
                <c:pt idx="363">
                  <c:v>1456</c:v>
                </c:pt>
                <c:pt idx="364">
                  <c:v>1460</c:v>
                </c:pt>
                <c:pt idx="365">
                  <c:v>1464</c:v>
                </c:pt>
                <c:pt idx="366">
                  <c:v>1468</c:v>
                </c:pt>
                <c:pt idx="367">
                  <c:v>1472</c:v>
                </c:pt>
                <c:pt idx="368">
                  <c:v>1476</c:v>
                </c:pt>
                <c:pt idx="369">
                  <c:v>1480</c:v>
                </c:pt>
                <c:pt idx="370">
                  <c:v>1484</c:v>
                </c:pt>
                <c:pt idx="371">
                  <c:v>1488</c:v>
                </c:pt>
                <c:pt idx="372">
                  <c:v>1492</c:v>
                </c:pt>
                <c:pt idx="373">
                  <c:v>1496</c:v>
                </c:pt>
                <c:pt idx="374">
                  <c:v>1500</c:v>
                </c:pt>
                <c:pt idx="375">
                  <c:v>1504</c:v>
                </c:pt>
                <c:pt idx="376">
                  <c:v>1508</c:v>
                </c:pt>
                <c:pt idx="377">
                  <c:v>1512</c:v>
                </c:pt>
                <c:pt idx="378">
                  <c:v>1516</c:v>
                </c:pt>
                <c:pt idx="379">
                  <c:v>1520</c:v>
                </c:pt>
                <c:pt idx="380">
                  <c:v>1524</c:v>
                </c:pt>
                <c:pt idx="381">
                  <c:v>1528</c:v>
                </c:pt>
                <c:pt idx="382">
                  <c:v>1532</c:v>
                </c:pt>
                <c:pt idx="383">
                  <c:v>1536</c:v>
                </c:pt>
                <c:pt idx="384">
                  <c:v>1540</c:v>
                </c:pt>
                <c:pt idx="385">
                  <c:v>1544</c:v>
                </c:pt>
                <c:pt idx="386">
                  <c:v>1548</c:v>
                </c:pt>
                <c:pt idx="387">
                  <c:v>1552</c:v>
                </c:pt>
                <c:pt idx="388">
                  <c:v>1556</c:v>
                </c:pt>
                <c:pt idx="389">
                  <c:v>1560</c:v>
                </c:pt>
                <c:pt idx="390">
                  <c:v>1564</c:v>
                </c:pt>
                <c:pt idx="391">
                  <c:v>1568</c:v>
                </c:pt>
                <c:pt idx="392">
                  <c:v>1572</c:v>
                </c:pt>
                <c:pt idx="393">
                  <c:v>1576</c:v>
                </c:pt>
                <c:pt idx="394">
                  <c:v>1580</c:v>
                </c:pt>
                <c:pt idx="395">
                  <c:v>1584</c:v>
                </c:pt>
                <c:pt idx="396">
                  <c:v>1588</c:v>
                </c:pt>
                <c:pt idx="397">
                  <c:v>1592</c:v>
                </c:pt>
                <c:pt idx="398">
                  <c:v>1596</c:v>
                </c:pt>
                <c:pt idx="399">
                  <c:v>1600</c:v>
                </c:pt>
                <c:pt idx="400">
                  <c:v>1604</c:v>
                </c:pt>
                <c:pt idx="401">
                  <c:v>1608</c:v>
                </c:pt>
                <c:pt idx="402">
                  <c:v>1612</c:v>
                </c:pt>
                <c:pt idx="403">
                  <c:v>1616</c:v>
                </c:pt>
                <c:pt idx="404">
                  <c:v>1620</c:v>
                </c:pt>
                <c:pt idx="405">
                  <c:v>1624</c:v>
                </c:pt>
                <c:pt idx="406">
                  <c:v>1628</c:v>
                </c:pt>
                <c:pt idx="407">
                  <c:v>1632</c:v>
                </c:pt>
                <c:pt idx="408">
                  <c:v>1636</c:v>
                </c:pt>
                <c:pt idx="409">
                  <c:v>1640</c:v>
                </c:pt>
                <c:pt idx="410">
                  <c:v>1644</c:v>
                </c:pt>
                <c:pt idx="411">
                  <c:v>1648</c:v>
                </c:pt>
                <c:pt idx="412">
                  <c:v>1652</c:v>
                </c:pt>
                <c:pt idx="413">
                  <c:v>1656</c:v>
                </c:pt>
                <c:pt idx="414">
                  <c:v>1660</c:v>
                </c:pt>
                <c:pt idx="415">
                  <c:v>1664</c:v>
                </c:pt>
                <c:pt idx="416">
                  <c:v>1668</c:v>
                </c:pt>
                <c:pt idx="417">
                  <c:v>1672</c:v>
                </c:pt>
                <c:pt idx="418">
                  <c:v>1676</c:v>
                </c:pt>
                <c:pt idx="419">
                  <c:v>1680</c:v>
                </c:pt>
                <c:pt idx="420">
                  <c:v>1684</c:v>
                </c:pt>
                <c:pt idx="421">
                  <c:v>1688</c:v>
                </c:pt>
                <c:pt idx="422">
                  <c:v>1692</c:v>
                </c:pt>
                <c:pt idx="423">
                  <c:v>1696</c:v>
                </c:pt>
                <c:pt idx="424">
                  <c:v>1700</c:v>
                </c:pt>
                <c:pt idx="425">
                  <c:v>1704</c:v>
                </c:pt>
                <c:pt idx="426">
                  <c:v>1708</c:v>
                </c:pt>
                <c:pt idx="427">
                  <c:v>1712</c:v>
                </c:pt>
                <c:pt idx="428">
                  <c:v>1716</c:v>
                </c:pt>
                <c:pt idx="429">
                  <c:v>1720</c:v>
                </c:pt>
                <c:pt idx="430">
                  <c:v>1724</c:v>
                </c:pt>
                <c:pt idx="431">
                  <c:v>1728</c:v>
                </c:pt>
                <c:pt idx="432">
                  <c:v>1732</c:v>
                </c:pt>
                <c:pt idx="433">
                  <c:v>1736</c:v>
                </c:pt>
                <c:pt idx="434">
                  <c:v>1740</c:v>
                </c:pt>
                <c:pt idx="435">
                  <c:v>1744</c:v>
                </c:pt>
                <c:pt idx="436">
                  <c:v>1748</c:v>
                </c:pt>
                <c:pt idx="437">
                  <c:v>1752</c:v>
                </c:pt>
                <c:pt idx="438">
                  <c:v>1756</c:v>
                </c:pt>
                <c:pt idx="439">
                  <c:v>1760</c:v>
                </c:pt>
                <c:pt idx="440">
                  <c:v>1764</c:v>
                </c:pt>
                <c:pt idx="441">
                  <c:v>1768</c:v>
                </c:pt>
                <c:pt idx="442">
                  <c:v>1772</c:v>
                </c:pt>
                <c:pt idx="443">
                  <c:v>1776</c:v>
                </c:pt>
                <c:pt idx="444">
                  <c:v>1780</c:v>
                </c:pt>
                <c:pt idx="445">
                  <c:v>1784</c:v>
                </c:pt>
                <c:pt idx="446">
                  <c:v>1788</c:v>
                </c:pt>
                <c:pt idx="447">
                  <c:v>1792</c:v>
                </c:pt>
                <c:pt idx="448">
                  <c:v>1796</c:v>
                </c:pt>
                <c:pt idx="449">
                  <c:v>1800</c:v>
                </c:pt>
                <c:pt idx="450">
                  <c:v>1804</c:v>
                </c:pt>
                <c:pt idx="451">
                  <c:v>1808</c:v>
                </c:pt>
                <c:pt idx="452">
                  <c:v>1812</c:v>
                </c:pt>
                <c:pt idx="453">
                  <c:v>1816</c:v>
                </c:pt>
                <c:pt idx="454">
                  <c:v>1820</c:v>
                </c:pt>
                <c:pt idx="455">
                  <c:v>1824</c:v>
                </c:pt>
                <c:pt idx="456">
                  <c:v>1828</c:v>
                </c:pt>
                <c:pt idx="457">
                  <c:v>1832</c:v>
                </c:pt>
                <c:pt idx="458">
                  <c:v>1836</c:v>
                </c:pt>
                <c:pt idx="459">
                  <c:v>1840</c:v>
                </c:pt>
                <c:pt idx="460">
                  <c:v>1844</c:v>
                </c:pt>
                <c:pt idx="461">
                  <c:v>1848</c:v>
                </c:pt>
                <c:pt idx="462">
                  <c:v>1852</c:v>
                </c:pt>
                <c:pt idx="463">
                  <c:v>1856</c:v>
                </c:pt>
                <c:pt idx="464">
                  <c:v>1860</c:v>
                </c:pt>
                <c:pt idx="465">
                  <c:v>1864</c:v>
                </c:pt>
                <c:pt idx="466">
                  <c:v>1868</c:v>
                </c:pt>
                <c:pt idx="467">
                  <c:v>1872</c:v>
                </c:pt>
                <c:pt idx="468">
                  <c:v>1876</c:v>
                </c:pt>
                <c:pt idx="469">
                  <c:v>1880</c:v>
                </c:pt>
                <c:pt idx="470">
                  <c:v>1884</c:v>
                </c:pt>
                <c:pt idx="471">
                  <c:v>1888</c:v>
                </c:pt>
                <c:pt idx="472">
                  <c:v>1892</c:v>
                </c:pt>
                <c:pt idx="473">
                  <c:v>1896</c:v>
                </c:pt>
                <c:pt idx="474">
                  <c:v>1900</c:v>
                </c:pt>
                <c:pt idx="475">
                  <c:v>1904</c:v>
                </c:pt>
                <c:pt idx="476">
                  <c:v>1908</c:v>
                </c:pt>
                <c:pt idx="477">
                  <c:v>1912</c:v>
                </c:pt>
                <c:pt idx="478">
                  <c:v>1916</c:v>
                </c:pt>
                <c:pt idx="479">
                  <c:v>1920</c:v>
                </c:pt>
                <c:pt idx="480">
                  <c:v>1924</c:v>
                </c:pt>
                <c:pt idx="481">
                  <c:v>1928</c:v>
                </c:pt>
                <c:pt idx="482">
                  <c:v>1932</c:v>
                </c:pt>
                <c:pt idx="483">
                  <c:v>1936</c:v>
                </c:pt>
                <c:pt idx="484">
                  <c:v>1940</c:v>
                </c:pt>
                <c:pt idx="485">
                  <c:v>1944</c:v>
                </c:pt>
                <c:pt idx="486">
                  <c:v>1948</c:v>
                </c:pt>
                <c:pt idx="487">
                  <c:v>1952</c:v>
                </c:pt>
                <c:pt idx="488">
                  <c:v>1956</c:v>
                </c:pt>
                <c:pt idx="489">
                  <c:v>1960</c:v>
                </c:pt>
                <c:pt idx="490">
                  <c:v>1964</c:v>
                </c:pt>
                <c:pt idx="491">
                  <c:v>1968</c:v>
                </c:pt>
                <c:pt idx="492">
                  <c:v>1972</c:v>
                </c:pt>
                <c:pt idx="493">
                  <c:v>1976</c:v>
                </c:pt>
                <c:pt idx="494">
                  <c:v>1980</c:v>
                </c:pt>
                <c:pt idx="495">
                  <c:v>1984</c:v>
                </c:pt>
                <c:pt idx="496">
                  <c:v>1988</c:v>
                </c:pt>
                <c:pt idx="497">
                  <c:v>1992</c:v>
                </c:pt>
                <c:pt idx="498">
                  <c:v>1996</c:v>
                </c:pt>
                <c:pt idx="499">
                  <c:v>2000</c:v>
                </c:pt>
              </c:numCache>
            </c:numRef>
          </c:xVal>
          <c:yVal>
            <c:numRef>
              <c:f>Sheet1!$B$2:$B$501</c:f>
              <c:numCache>
                <c:formatCode>General</c:formatCode>
                <c:ptCount val="500"/>
                <c:pt idx="0">
                  <c:v>1.25</c:v>
                </c:pt>
                <c:pt idx="1">
                  <c:v>1.5</c:v>
                </c:pt>
                <c:pt idx="2">
                  <c:v>1.7500000000000002</c:v>
                </c:pt>
                <c:pt idx="3">
                  <c:v>2</c:v>
                </c:pt>
                <c:pt idx="4">
                  <c:v>2.25</c:v>
                </c:pt>
                <c:pt idx="5">
                  <c:v>2.5</c:v>
                </c:pt>
                <c:pt idx="6">
                  <c:v>2.75</c:v>
                </c:pt>
                <c:pt idx="7">
                  <c:v>3</c:v>
                </c:pt>
                <c:pt idx="8">
                  <c:v>3.25</c:v>
                </c:pt>
                <c:pt idx="9">
                  <c:v>3.5</c:v>
                </c:pt>
                <c:pt idx="10">
                  <c:v>3.75</c:v>
                </c:pt>
                <c:pt idx="11">
                  <c:v>4</c:v>
                </c:pt>
                <c:pt idx="12">
                  <c:v>4.25</c:v>
                </c:pt>
                <c:pt idx="13">
                  <c:v>4.5</c:v>
                </c:pt>
                <c:pt idx="14">
                  <c:v>4.75</c:v>
                </c:pt>
                <c:pt idx="15">
                  <c:v>5</c:v>
                </c:pt>
                <c:pt idx="16">
                  <c:v>5.25</c:v>
                </c:pt>
                <c:pt idx="17">
                  <c:v>5.5</c:v>
                </c:pt>
                <c:pt idx="18">
                  <c:v>5.75</c:v>
                </c:pt>
                <c:pt idx="19">
                  <c:v>6</c:v>
                </c:pt>
                <c:pt idx="20">
                  <c:v>6.25</c:v>
                </c:pt>
                <c:pt idx="21">
                  <c:v>6.5</c:v>
                </c:pt>
                <c:pt idx="22">
                  <c:v>6.75</c:v>
                </c:pt>
                <c:pt idx="23">
                  <c:v>7</c:v>
                </c:pt>
                <c:pt idx="24">
                  <c:v>7.25</c:v>
                </c:pt>
                <c:pt idx="25">
                  <c:v>7.5</c:v>
                </c:pt>
                <c:pt idx="26">
                  <c:v>7.75</c:v>
                </c:pt>
                <c:pt idx="27">
                  <c:v>8</c:v>
                </c:pt>
                <c:pt idx="28">
                  <c:v>8.25</c:v>
                </c:pt>
                <c:pt idx="29">
                  <c:v>8.5</c:v>
                </c:pt>
                <c:pt idx="30">
                  <c:v>8.75</c:v>
                </c:pt>
                <c:pt idx="31">
                  <c:v>9</c:v>
                </c:pt>
                <c:pt idx="32">
                  <c:v>9.25</c:v>
                </c:pt>
                <c:pt idx="33">
                  <c:v>9.5</c:v>
                </c:pt>
                <c:pt idx="34">
                  <c:v>9.75</c:v>
                </c:pt>
                <c:pt idx="35">
                  <c:v>10</c:v>
                </c:pt>
                <c:pt idx="36">
                  <c:v>10.25</c:v>
                </c:pt>
                <c:pt idx="37">
                  <c:v>10.5</c:v>
                </c:pt>
                <c:pt idx="38">
                  <c:v>10.75</c:v>
                </c:pt>
                <c:pt idx="39">
                  <c:v>11</c:v>
                </c:pt>
                <c:pt idx="40">
                  <c:v>11.25</c:v>
                </c:pt>
                <c:pt idx="41">
                  <c:v>11.5</c:v>
                </c:pt>
                <c:pt idx="42">
                  <c:v>11.75</c:v>
                </c:pt>
                <c:pt idx="43">
                  <c:v>12</c:v>
                </c:pt>
                <c:pt idx="44">
                  <c:v>12.25</c:v>
                </c:pt>
                <c:pt idx="45">
                  <c:v>12.5</c:v>
                </c:pt>
                <c:pt idx="46">
                  <c:v>12.75</c:v>
                </c:pt>
                <c:pt idx="47">
                  <c:v>13</c:v>
                </c:pt>
                <c:pt idx="48">
                  <c:v>13.25</c:v>
                </c:pt>
                <c:pt idx="49">
                  <c:v>13.5</c:v>
                </c:pt>
                <c:pt idx="50">
                  <c:v>13.75</c:v>
                </c:pt>
                <c:pt idx="51">
                  <c:v>14</c:v>
                </c:pt>
                <c:pt idx="52">
                  <c:v>14.25</c:v>
                </c:pt>
                <c:pt idx="53">
                  <c:v>14.5</c:v>
                </c:pt>
                <c:pt idx="54">
                  <c:v>14.75</c:v>
                </c:pt>
                <c:pt idx="55">
                  <c:v>15</c:v>
                </c:pt>
                <c:pt idx="56">
                  <c:v>15.25</c:v>
                </c:pt>
                <c:pt idx="57">
                  <c:v>15.5</c:v>
                </c:pt>
                <c:pt idx="58">
                  <c:v>15.75</c:v>
                </c:pt>
                <c:pt idx="59">
                  <c:v>16</c:v>
                </c:pt>
                <c:pt idx="60">
                  <c:v>16.25</c:v>
                </c:pt>
                <c:pt idx="61">
                  <c:v>16.5</c:v>
                </c:pt>
                <c:pt idx="62">
                  <c:v>16.75</c:v>
                </c:pt>
                <c:pt idx="63">
                  <c:v>17</c:v>
                </c:pt>
                <c:pt idx="64">
                  <c:v>17.25</c:v>
                </c:pt>
                <c:pt idx="65">
                  <c:v>17.5</c:v>
                </c:pt>
                <c:pt idx="66">
                  <c:v>17.75</c:v>
                </c:pt>
                <c:pt idx="67">
                  <c:v>18</c:v>
                </c:pt>
                <c:pt idx="68">
                  <c:v>18.25</c:v>
                </c:pt>
                <c:pt idx="69">
                  <c:v>18.5</c:v>
                </c:pt>
                <c:pt idx="70">
                  <c:v>18.75</c:v>
                </c:pt>
                <c:pt idx="71">
                  <c:v>19</c:v>
                </c:pt>
                <c:pt idx="72">
                  <c:v>19.25</c:v>
                </c:pt>
                <c:pt idx="73">
                  <c:v>19.5</c:v>
                </c:pt>
                <c:pt idx="74">
                  <c:v>19.75</c:v>
                </c:pt>
                <c:pt idx="75">
                  <c:v>20</c:v>
                </c:pt>
                <c:pt idx="76">
                  <c:v>20.25</c:v>
                </c:pt>
                <c:pt idx="77">
                  <c:v>20.5</c:v>
                </c:pt>
                <c:pt idx="78">
                  <c:v>20.75</c:v>
                </c:pt>
                <c:pt idx="79">
                  <c:v>21</c:v>
                </c:pt>
                <c:pt idx="80">
                  <c:v>21.25</c:v>
                </c:pt>
                <c:pt idx="81">
                  <c:v>21.5</c:v>
                </c:pt>
                <c:pt idx="82">
                  <c:v>21.75</c:v>
                </c:pt>
                <c:pt idx="83">
                  <c:v>22</c:v>
                </c:pt>
                <c:pt idx="84">
                  <c:v>22.25</c:v>
                </c:pt>
                <c:pt idx="85">
                  <c:v>22.5</c:v>
                </c:pt>
                <c:pt idx="86">
                  <c:v>22.75</c:v>
                </c:pt>
                <c:pt idx="87">
                  <c:v>23</c:v>
                </c:pt>
                <c:pt idx="88">
                  <c:v>23.25</c:v>
                </c:pt>
                <c:pt idx="89">
                  <c:v>23.5</c:v>
                </c:pt>
                <c:pt idx="90">
                  <c:v>23.75</c:v>
                </c:pt>
                <c:pt idx="91">
                  <c:v>24</c:v>
                </c:pt>
                <c:pt idx="92">
                  <c:v>24.25</c:v>
                </c:pt>
                <c:pt idx="93">
                  <c:v>24.5</c:v>
                </c:pt>
                <c:pt idx="94">
                  <c:v>24.75</c:v>
                </c:pt>
                <c:pt idx="95">
                  <c:v>25</c:v>
                </c:pt>
                <c:pt idx="96">
                  <c:v>25.25</c:v>
                </c:pt>
                <c:pt idx="97">
                  <c:v>25.5</c:v>
                </c:pt>
                <c:pt idx="98">
                  <c:v>25.75</c:v>
                </c:pt>
                <c:pt idx="99">
                  <c:v>26</c:v>
                </c:pt>
                <c:pt idx="100">
                  <c:v>26.25</c:v>
                </c:pt>
                <c:pt idx="101">
                  <c:v>26.5</c:v>
                </c:pt>
                <c:pt idx="102">
                  <c:v>26.75</c:v>
                </c:pt>
                <c:pt idx="103">
                  <c:v>27</c:v>
                </c:pt>
                <c:pt idx="104">
                  <c:v>27.25</c:v>
                </c:pt>
                <c:pt idx="105">
                  <c:v>27.5</c:v>
                </c:pt>
                <c:pt idx="106">
                  <c:v>27.75</c:v>
                </c:pt>
                <c:pt idx="107">
                  <c:v>28</c:v>
                </c:pt>
                <c:pt idx="108">
                  <c:v>28.25</c:v>
                </c:pt>
                <c:pt idx="109">
                  <c:v>28.5</c:v>
                </c:pt>
                <c:pt idx="110">
                  <c:v>28.75</c:v>
                </c:pt>
                <c:pt idx="111">
                  <c:v>29</c:v>
                </c:pt>
                <c:pt idx="112">
                  <c:v>29.25</c:v>
                </c:pt>
                <c:pt idx="113">
                  <c:v>29.5</c:v>
                </c:pt>
                <c:pt idx="114">
                  <c:v>29.75</c:v>
                </c:pt>
                <c:pt idx="115">
                  <c:v>30</c:v>
                </c:pt>
                <c:pt idx="116">
                  <c:v>30.25</c:v>
                </c:pt>
                <c:pt idx="117">
                  <c:v>30.5</c:v>
                </c:pt>
                <c:pt idx="118">
                  <c:v>30.75</c:v>
                </c:pt>
                <c:pt idx="119">
                  <c:v>31</c:v>
                </c:pt>
                <c:pt idx="120">
                  <c:v>31.25</c:v>
                </c:pt>
                <c:pt idx="121">
                  <c:v>31.5</c:v>
                </c:pt>
                <c:pt idx="122">
                  <c:v>31.75</c:v>
                </c:pt>
                <c:pt idx="123">
                  <c:v>32</c:v>
                </c:pt>
                <c:pt idx="124">
                  <c:v>32.25</c:v>
                </c:pt>
                <c:pt idx="125">
                  <c:v>32.5</c:v>
                </c:pt>
                <c:pt idx="126">
                  <c:v>32.75</c:v>
                </c:pt>
                <c:pt idx="127">
                  <c:v>33</c:v>
                </c:pt>
                <c:pt idx="128">
                  <c:v>33.25</c:v>
                </c:pt>
                <c:pt idx="129">
                  <c:v>33.5</c:v>
                </c:pt>
                <c:pt idx="130">
                  <c:v>33.75</c:v>
                </c:pt>
                <c:pt idx="131">
                  <c:v>34</c:v>
                </c:pt>
                <c:pt idx="132">
                  <c:v>34.25</c:v>
                </c:pt>
                <c:pt idx="133">
                  <c:v>34.5</c:v>
                </c:pt>
                <c:pt idx="134">
                  <c:v>34.75</c:v>
                </c:pt>
                <c:pt idx="135">
                  <c:v>35</c:v>
                </c:pt>
                <c:pt idx="136">
                  <c:v>35.25</c:v>
                </c:pt>
                <c:pt idx="137">
                  <c:v>35.5</c:v>
                </c:pt>
                <c:pt idx="138">
                  <c:v>35.75</c:v>
                </c:pt>
                <c:pt idx="139">
                  <c:v>36</c:v>
                </c:pt>
                <c:pt idx="140">
                  <c:v>36.25</c:v>
                </c:pt>
                <c:pt idx="141">
                  <c:v>36.5</c:v>
                </c:pt>
                <c:pt idx="142">
                  <c:v>36.75</c:v>
                </c:pt>
                <c:pt idx="143">
                  <c:v>37</c:v>
                </c:pt>
                <c:pt idx="144">
                  <c:v>37.25</c:v>
                </c:pt>
                <c:pt idx="145">
                  <c:v>37.5</c:v>
                </c:pt>
                <c:pt idx="146">
                  <c:v>37.75</c:v>
                </c:pt>
                <c:pt idx="147">
                  <c:v>38</c:v>
                </c:pt>
                <c:pt idx="148">
                  <c:v>38.25</c:v>
                </c:pt>
                <c:pt idx="149">
                  <c:v>38.5</c:v>
                </c:pt>
                <c:pt idx="150">
                  <c:v>38.75</c:v>
                </c:pt>
                <c:pt idx="151">
                  <c:v>39</c:v>
                </c:pt>
                <c:pt idx="152">
                  <c:v>39.25</c:v>
                </c:pt>
                <c:pt idx="153">
                  <c:v>39.5</c:v>
                </c:pt>
                <c:pt idx="154">
                  <c:v>39.75</c:v>
                </c:pt>
                <c:pt idx="155">
                  <c:v>40</c:v>
                </c:pt>
                <c:pt idx="156">
                  <c:v>40.25</c:v>
                </c:pt>
                <c:pt idx="157">
                  <c:v>40.5</c:v>
                </c:pt>
                <c:pt idx="158">
                  <c:v>40.75</c:v>
                </c:pt>
                <c:pt idx="159">
                  <c:v>41</c:v>
                </c:pt>
                <c:pt idx="160">
                  <c:v>41.25</c:v>
                </c:pt>
                <c:pt idx="161">
                  <c:v>41.5</c:v>
                </c:pt>
                <c:pt idx="162">
                  <c:v>41.75</c:v>
                </c:pt>
                <c:pt idx="163">
                  <c:v>42</c:v>
                </c:pt>
                <c:pt idx="164">
                  <c:v>42.25</c:v>
                </c:pt>
                <c:pt idx="165">
                  <c:v>42.5</c:v>
                </c:pt>
                <c:pt idx="166">
                  <c:v>42.75</c:v>
                </c:pt>
                <c:pt idx="167">
                  <c:v>43</c:v>
                </c:pt>
                <c:pt idx="168">
                  <c:v>43.25</c:v>
                </c:pt>
                <c:pt idx="169">
                  <c:v>43.5</c:v>
                </c:pt>
                <c:pt idx="170">
                  <c:v>43.75</c:v>
                </c:pt>
                <c:pt idx="171">
                  <c:v>44</c:v>
                </c:pt>
                <c:pt idx="172">
                  <c:v>44.25</c:v>
                </c:pt>
                <c:pt idx="173">
                  <c:v>44.5</c:v>
                </c:pt>
                <c:pt idx="174">
                  <c:v>44.75</c:v>
                </c:pt>
                <c:pt idx="175">
                  <c:v>45</c:v>
                </c:pt>
                <c:pt idx="176">
                  <c:v>45.25</c:v>
                </c:pt>
                <c:pt idx="177">
                  <c:v>45.5</c:v>
                </c:pt>
                <c:pt idx="178">
                  <c:v>45.75</c:v>
                </c:pt>
                <c:pt idx="179">
                  <c:v>46</c:v>
                </c:pt>
                <c:pt idx="180">
                  <c:v>46.25</c:v>
                </c:pt>
                <c:pt idx="181">
                  <c:v>46.5</c:v>
                </c:pt>
                <c:pt idx="182">
                  <c:v>46.75</c:v>
                </c:pt>
                <c:pt idx="183">
                  <c:v>47</c:v>
                </c:pt>
                <c:pt idx="184">
                  <c:v>47.25</c:v>
                </c:pt>
                <c:pt idx="185">
                  <c:v>47.5</c:v>
                </c:pt>
                <c:pt idx="186">
                  <c:v>47.75</c:v>
                </c:pt>
                <c:pt idx="187">
                  <c:v>48</c:v>
                </c:pt>
                <c:pt idx="188">
                  <c:v>48.25</c:v>
                </c:pt>
                <c:pt idx="189">
                  <c:v>48.5</c:v>
                </c:pt>
                <c:pt idx="190">
                  <c:v>48.75</c:v>
                </c:pt>
                <c:pt idx="191">
                  <c:v>49</c:v>
                </c:pt>
                <c:pt idx="192">
                  <c:v>49.25</c:v>
                </c:pt>
                <c:pt idx="193">
                  <c:v>49.5</c:v>
                </c:pt>
                <c:pt idx="194">
                  <c:v>49.75</c:v>
                </c:pt>
                <c:pt idx="195">
                  <c:v>50</c:v>
                </c:pt>
                <c:pt idx="196">
                  <c:v>50.25</c:v>
                </c:pt>
                <c:pt idx="197">
                  <c:v>50.5</c:v>
                </c:pt>
                <c:pt idx="198">
                  <c:v>50.75</c:v>
                </c:pt>
                <c:pt idx="199">
                  <c:v>51</c:v>
                </c:pt>
                <c:pt idx="200">
                  <c:v>51.25</c:v>
                </c:pt>
                <c:pt idx="201">
                  <c:v>51.5</c:v>
                </c:pt>
                <c:pt idx="202">
                  <c:v>51.75</c:v>
                </c:pt>
                <c:pt idx="203">
                  <c:v>52</c:v>
                </c:pt>
                <c:pt idx="204">
                  <c:v>52.25</c:v>
                </c:pt>
                <c:pt idx="205">
                  <c:v>52.5</c:v>
                </c:pt>
                <c:pt idx="206">
                  <c:v>52.75</c:v>
                </c:pt>
                <c:pt idx="207">
                  <c:v>53</c:v>
                </c:pt>
                <c:pt idx="208">
                  <c:v>53.25</c:v>
                </c:pt>
                <c:pt idx="209">
                  <c:v>53.5</c:v>
                </c:pt>
                <c:pt idx="210">
                  <c:v>53.75</c:v>
                </c:pt>
                <c:pt idx="211">
                  <c:v>54</c:v>
                </c:pt>
                <c:pt idx="212">
                  <c:v>54.25</c:v>
                </c:pt>
                <c:pt idx="213">
                  <c:v>54.5</c:v>
                </c:pt>
                <c:pt idx="214">
                  <c:v>54.75</c:v>
                </c:pt>
                <c:pt idx="215">
                  <c:v>55</c:v>
                </c:pt>
                <c:pt idx="216">
                  <c:v>55.25</c:v>
                </c:pt>
                <c:pt idx="217">
                  <c:v>55.5</c:v>
                </c:pt>
                <c:pt idx="218">
                  <c:v>55.75</c:v>
                </c:pt>
                <c:pt idx="219">
                  <c:v>56</c:v>
                </c:pt>
                <c:pt idx="220">
                  <c:v>56.25</c:v>
                </c:pt>
                <c:pt idx="221">
                  <c:v>56.5</c:v>
                </c:pt>
                <c:pt idx="222">
                  <c:v>56.75</c:v>
                </c:pt>
                <c:pt idx="223">
                  <c:v>57</c:v>
                </c:pt>
                <c:pt idx="224">
                  <c:v>57.25</c:v>
                </c:pt>
                <c:pt idx="225">
                  <c:v>57.5</c:v>
                </c:pt>
                <c:pt idx="226">
                  <c:v>57.75</c:v>
                </c:pt>
                <c:pt idx="227">
                  <c:v>58</c:v>
                </c:pt>
                <c:pt idx="228">
                  <c:v>58.25</c:v>
                </c:pt>
                <c:pt idx="229">
                  <c:v>58.5</c:v>
                </c:pt>
                <c:pt idx="230">
                  <c:v>58.75</c:v>
                </c:pt>
                <c:pt idx="231">
                  <c:v>59</c:v>
                </c:pt>
                <c:pt idx="232">
                  <c:v>59.25</c:v>
                </c:pt>
                <c:pt idx="233">
                  <c:v>59.5</c:v>
                </c:pt>
                <c:pt idx="234">
                  <c:v>59.75</c:v>
                </c:pt>
                <c:pt idx="235">
                  <c:v>60</c:v>
                </c:pt>
                <c:pt idx="236">
                  <c:v>60.25</c:v>
                </c:pt>
                <c:pt idx="237">
                  <c:v>60.5</c:v>
                </c:pt>
                <c:pt idx="238">
                  <c:v>60.75</c:v>
                </c:pt>
                <c:pt idx="239">
                  <c:v>61</c:v>
                </c:pt>
                <c:pt idx="240">
                  <c:v>61.25</c:v>
                </c:pt>
                <c:pt idx="241">
                  <c:v>61.5</c:v>
                </c:pt>
                <c:pt idx="242">
                  <c:v>61.75</c:v>
                </c:pt>
                <c:pt idx="243">
                  <c:v>62</c:v>
                </c:pt>
                <c:pt idx="244">
                  <c:v>62.25</c:v>
                </c:pt>
                <c:pt idx="245">
                  <c:v>62.5</c:v>
                </c:pt>
                <c:pt idx="246">
                  <c:v>62.75</c:v>
                </c:pt>
                <c:pt idx="247">
                  <c:v>63</c:v>
                </c:pt>
                <c:pt idx="248">
                  <c:v>63.25</c:v>
                </c:pt>
                <c:pt idx="249">
                  <c:v>63.5</c:v>
                </c:pt>
                <c:pt idx="250">
                  <c:v>63.75</c:v>
                </c:pt>
                <c:pt idx="251">
                  <c:v>64</c:v>
                </c:pt>
                <c:pt idx="252">
                  <c:v>64.25</c:v>
                </c:pt>
                <c:pt idx="253">
                  <c:v>64.5</c:v>
                </c:pt>
                <c:pt idx="254">
                  <c:v>64.75</c:v>
                </c:pt>
                <c:pt idx="255">
                  <c:v>65</c:v>
                </c:pt>
                <c:pt idx="256">
                  <c:v>65.25</c:v>
                </c:pt>
                <c:pt idx="257">
                  <c:v>65.5</c:v>
                </c:pt>
                <c:pt idx="258">
                  <c:v>65.75</c:v>
                </c:pt>
                <c:pt idx="259">
                  <c:v>66</c:v>
                </c:pt>
                <c:pt idx="260">
                  <c:v>66.25</c:v>
                </c:pt>
                <c:pt idx="261">
                  <c:v>66.5</c:v>
                </c:pt>
                <c:pt idx="262">
                  <c:v>66.75</c:v>
                </c:pt>
                <c:pt idx="263">
                  <c:v>67</c:v>
                </c:pt>
                <c:pt idx="264">
                  <c:v>67.25</c:v>
                </c:pt>
                <c:pt idx="265">
                  <c:v>67.5</c:v>
                </c:pt>
                <c:pt idx="266">
                  <c:v>67.75</c:v>
                </c:pt>
                <c:pt idx="267">
                  <c:v>68</c:v>
                </c:pt>
                <c:pt idx="268">
                  <c:v>68.25</c:v>
                </c:pt>
                <c:pt idx="269">
                  <c:v>68.5</c:v>
                </c:pt>
                <c:pt idx="270">
                  <c:v>68.75</c:v>
                </c:pt>
                <c:pt idx="271">
                  <c:v>69</c:v>
                </c:pt>
                <c:pt idx="272">
                  <c:v>69.25</c:v>
                </c:pt>
                <c:pt idx="273">
                  <c:v>69.5</c:v>
                </c:pt>
                <c:pt idx="274">
                  <c:v>69.75</c:v>
                </c:pt>
                <c:pt idx="275">
                  <c:v>70</c:v>
                </c:pt>
                <c:pt idx="276">
                  <c:v>70.25</c:v>
                </c:pt>
                <c:pt idx="277">
                  <c:v>70.5</c:v>
                </c:pt>
                <c:pt idx="278">
                  <c:v>70.75</c:v>
                </c:pt>
                <c:pt idx="279">
                  <c:v>71</c:v>
                </c:pt>
                <c:pt idx="280">
                  <c:v>71.25</c:v>
                </c:pt>
                <c:pt idx="281">
                  <c:v>71.5</c:v>
                </c:pt>
                <c:pt idx="282">
                  <c:v>71.75</c:v>
                </c:pt>
                <c:pt idx="283">
                  <c:v>72</c:v>
                </c:pt>
                <c:pt idx="284">
                  <c:v>72.25</c:v>
                </c:pt>
                <c:pt idx="285">
                  <c:v>72.5</c:v>
                </c:pt>
                <c:pt idx="286">
                  <c:v>72.75</c:v>
                </c:pt>
                <c:pt idx="287">
                  <c:v>73</c:v>
                </c:pt>
                <c:pt idx="288">
                  <c:v>73.25</c:v>
                </c:pt>
                <c:pt idx="289">
                  <c:v>73.5</c:v>
                </c:pt>
                <c:pt idx="290">
                  <c:v>73.75</c:v>
                </c:pt>
                <c:pt idx="291">
                  <c:v>74</c:v>
                </c:pt>
                <c:pt idx="292">
                  <c:v>74.25</c:v>
                </c:pt>
                <c:pt idx="293">
                  <c:v>74.5</c:v>
                </c:pt>
                <c:pt idx="294">
                  <c:v>74.75</c:v>
                </c:pt>
                <c:pt idx="295">
                  <c:v>75</c:v>
                </c:pt>
                <c:pt idx="296">
                  <c:v>75.25</c:v>
                </c:pt>
                <c:pt idx="297">
                  <c:v>75.5</c:v>
                </c:pt>
                <c:pt idx="298">
                  <c:v>75.75</c:v>
                </c:pt>
                <c:pt idx="299">
                  <c:v>76</c:v>
                </c:pt>
                <c:pt idx="300">
                  <c:v>76.25</c:v>
                </c:pt>
                <c:pt idx="301">
                  <c:v>76.5</c:v>
                </c:pt>
                <c:pt idx="302">
                  <c:v>76.75</c:v>
                </c:pt>
                <c:pt idx="303">
                  <c:v>77</c:v>
                </c:pt>
                <c:pt idx="304">
                  <c:v>77.25</c:v>
                </c:pt>
                <c:pt idx="305">
                  <c:v>77.5</c:v>
                </c:pt>
                <c:pt idx="306">
                  <c:v>77.75</c:v>
                </c:pt>
                <c:pt idx="307">
                  <c:v>78</c:v>
                </c:pt>
                <c:pt idx="308">
                  <c:v>78.25</c:v>
                </c:pt>
                <c:pt idx="309">
                  <c:v>78.5</c:v>
                </c:pt>
                <c:pt idx="310">
                  <c:v>78.75</c:v>
                </c:pt>
                <c:pt idx="311">
                  <c:v>79</c:v>
                </c:pt>
                <c:pt idx="312">
                  <c:v>79.25</c:v>
                </c:pt>
                <c:pt idx="313">
                  <c:v>79.5</c:v>
                </c:pt>
                <c:pt idx="314">
                  <c:v>79.75</c:v>
                </c:pt>
                <c:pt idx="315">
                  <c:v>80</c:v>
                </c:pt>
                <c:pt idx="316">
                  <c:v>80.25</c:v>
                </c:pt>
                <c:pt idx="317">
                  <c:v>80.5</c:v>
                </c:pt>
                <c:pt idx="318">
                  <c:v>80.75</c:v>
                </c:pt>
                <c:pt idx="319">
                  <c:v>81</c:v>
                </c:pt>
                <c:pt idx="320">
                  <c:v>81.25</c:v>
                </c:pt>
                <c:pt idx="321">
                  <c:v>81.5</c:v>
                </c:pt>
                <c:pt idx="322">
                  <c:v>81.75</c:v>
                </c:pt>
                <c:pt idx="323">
                  <c:v>82</c:v>
                </c:pt>
                <c:pt idx="324">
                  <c:v>82.25</c:v>
                </c:pt>
                <c:pt idx="325">
                  <c:v>82.5</c:v>
                </c:pt>
                <c:pt idx="326">
                  <c:v>82.75</c:v>
                </c:pt>
                <c:pt idx="327">
                  <c:v>83</c:v>
                </c:pt>
                <c:pt idx="328">
                  <c:v>83.25</c:v>
                </c:pt>
                <c:pt idx="329">
                  <c:v>83.5</c:v>
                </c:pt>
                <c:pt idx="330">
                  <c:v>83.75</c:v>
                </c:pt>
                <c:pt idx="331">
                  <c:v>84</c:v>
                </c:pt>
                <c:pt idx="332">
                  <c:v>84.25</c:v>
                </c:pt>
                <c:pt idx="333">
                  <c:v>84.5</c:v>
                </c:pt>
                <c:pt idx="334">
                  <c:v>84.75</c:v>
                </c:pt>
                <c:pt idx="335">
                  <c:v>85</c:v>
                </c:pt>
                <c:pt idx="336">
                  <c:v>85.25</c:v>
                </c:pt>
                <c:pt idx="337">
                  <c:v>85.5</c:v>
                </c:pt>
                <c:pt idx="338">
                  <c:v>85.75</c:v>
                </c:pt>
                <c:pt idx="339">
                  <c:v>86</c:v>
                </c:pt>
                <c:pt idx="340">
                  <c:v>86.25</c:v>
                </c:pt>
                <c:pt idx="341">
                  <c:v>86.5</c:v>
                </c:pt>
                <c:pt idx="342">
                  <c:v>86.75</c:v>
                </c:pt>
                <c:pt idx="343">
                  <c:v>87</c:v>
                </c:pt>
                <c:pt idx="344">
                  <c:v>87.25</c:v>
                </c:pt>
                <c:pt idx="345">
                  <c:v>87.5</c:v>
                </c:pt>
                <c:pt idx="346">
                  <c:v>87.75</c:v>
                </c:pt>
                <c:pt idx="347">
                  <c:v>88</c:v>
                </c:pt>
                <c:pt idx="348">
                  <c:v>88.25</c:v>
                </c:pt>
                <c:pt idx="349">
                  <c:v>88.5</c:v>
                </c:pt>
                <c:pt idx="350">
                  <c:v>88.75</c:v>
                </c:pt>
                <c:pt idx="351">
                  <c:v>89</c:v>
                </c:pt>
                <c:pt idx="352">
                  <c:v>89.25</c:v>
                </c:pt>
                <c:pt idx="353">
                  <c:v>89.5</c:v>
                </c:pt>
                <c:pt idx="354">
                  <c:v>89.75</c:v>
                </c:pt>
                <c:pt idx="355">
                  <c:v>90</c:v>
                </c:pt>
                <c:pt idx="356">
                  <c:v>90.25</c:v>
                </c:pt>
                <c:pt idx="357">
                  <c:v>90.5</c:v>
                </c:pt>
                <c:pt idx="358">
                  <c:v>90.75</c:v>
                </c:pt>
                <c:pt idx="359">
                  <c:v>91</c:v>
                </c:pt>
                <c:pt idx="360">
                  <c:v>91.25</c:v>
                </c:pt>
                <c:pt idx="361">
                  <c:v>91.5</c:v>
                </c:pt>
                <c:pt idx="362">
                  <c:v>91.75</c:v>
                </c:pt>
                <c:pt idx="363">
                  <c:v>92</c:v>
                </c:pt>
                <c:pt idx="364">
                  <c:v>92.25</c:v>
                </c:pt>
                <c:pt idx="365">
                  <c:v>92.5</c:v>
                </c:pt>
                <c:pt idx="366">
                  <c:v>92.75</c:v>
                </c:pt>
                <c:pt idx="367">
                  <c:v>93</c:v>
                </c:pt>
                <c:pt idx="368">
                  <c:v>93.25</c:v>
                </c:pt>
                <c:pt idx="369">
                  <c:v>93.5</c:v>
                </c:pt>
                <c:pt idx="370">
                  <c:v>93.75</c:v>
                </c:pt>
                <c:pt idx="371">
                  <c:v>94</c:v>
                </c:pt>
                <c:pt idx="372">
                  <c:v>94.25</c:v>
                </c:pt>
                <c:pt idx="373">
                  <c:v>94.5</c:v>
                </c:pt>
                <c:pt idx="374">
                  <c:v>94.75</c:v>
                </c:pt>
                <c:pt idx="375">
                  <c:v>95</c:v>
                </c:pt>
                <c:pt idx="376">
                  <c:v>95.25</c:v>
                </c:pt>
                <c:pt idx="377">
                  <c:v>95.5</c:v>
                </c:pt>
                <c:pt idx="378">
                  <c:v>95.75</c:v>
                </c:pt>
                <c:pt idx="379">
                  <c:v>96</c:v>
                </c:pt>
                <c:pt idx="380">
                  <c:v>96.25</c:v>
                </c:pt>
                <c:pt idx="381">
                  <c:v>96.5</c:v>
                </c:pt>
                <c:pt idx="382">
                  <c:v>96.75</c:v>
                </c:pt>
                <c:pt idx="383">
                  <c:v>97</c:v>
                </c:pt>
                <c:pt idx="384">
                  <c:v>97.25</c:v>
                </c:pt>
                <c:pt idx="385">
                  <c:v>97.5</c:v>
                </c:pt>
                <c:pt idx="386">
                  <c:v>97.75</c:v>
                </c:pt>
                <c:pt idx="387">
                  <c:v>98</c:v>
                </c:pt>
                <c:pt idx="388">
                  <c:v>98.25</c:v>
                </c:pt>
                <c:pt idx="389">
                  <c:v>98.5</c:v>
                </c:pt>
                <c:pt idx="390">
                  <c:v>98.75</c:v>
                </c:pt>
                <c:pt idx="391">
                  <c:v>99</c:v>
                </c:pt>
                <c:pt idx="392">
                  <c:v>99.25</c:v>
                </c:pt>
                <c:pt idx="393">
                  <c:v>99.5</c:v>
                </c:pt>
                <c:pt idx="394">
                  <c:v>99.75</c:v>
                </c:pt>
                <c:pt idx="395">
                  <c:v>100</c:v>
                </c:pt>
                <c:pt idx="396">
                  <c:v>100.25</c:v>
                </c:pt>
                <c:pt idx="397">
                  <c:v>100.5</c:v>
                </c:pt>
                <c:pt idx="398">
                  <c:v>100.75</c:v>
                </c:pt>
                <c:pt idx="399">
                  <c:v>101</c:v>
                </c:pt>
                <c:pt idx="400">
                  <c:v>101.25</c:v>
                </c:pt>
                <c:pt idx="401">
                  <c:v>101.5</c:v>
                </c:pt>
                <c:pt idx="402">
                  <c:v>101.75</c:v>
                </c:pt>
                <c:pt idx="403">
                  <c:v>102</c:v>
                </c:pt>
                <c:pt idx="404">
                  <c:v>102.25</c:v>
                </c:pt>
                <c:pt idx="405">
                  <c:v>102.5</c:v>
                </c:pt>
                <c:pt idx="406">
                  <c:v>102.75</c:v>
                </c:pt>
                <c:pt idx="407">
                  <c:v>103</c:v>
                </c:pt>
                <c:pt idx="408">
                  <c:v>103.25</c:v>
                </c:pt>
                <c:pt idx="409">
                  <c:v>103.5</c:v>
                </c:pt>
                <c:pt idx="410">
                  <c:v>103.75</c:v>
                </c:pt>
                <c:pt idx="411">
                  <c:v>104</c:v>
                </c:pt>
                <c:pt idx="412">
                  <c:v>104.25</c:v>
                </c:pt>
                <c:pt idx="413">
                  <c:v>104.5</c:v>
                </c:pt>
                <c:pt idx="414">
                  <c:v>104.75</c:v>
                </c:pt>
                <c:pt idx="415">
                  <c:v>105</c:v>
                </c:pt>
                <c:pt idx="416">
                  <c:v>105.25</c:v>
                </c:pt>
                <c:pt idx="417">
                  <c:v>105.5</c:v>
                </c:pt>
                <c:pt idx="418">
                  <c:v>105.75</c:v>
                </c:pt>
                <c:pt idx="419">
                  <c:v>106</c:v>
                </c:pt>
                <c:pt idx="420">
                  <c:v>106.25</c:v>
                </c:pt>
                <c:pt idx="421">
                  <c:v>106.5</c:v>
                </c:pt>
                <c:pt idx="422">
                  <c:v>106.75</c:v>
                </c:pt>
                <c:pt idx="423">
                  <c:v>107</c:v>
                </c:pt>
                <c:pt idx="424">
                  <c:v>107.25</c:v>
                </c:pt>
                <c:pt idx="425">
                  <c:v>107.5</c:v>
                </c:pt>
                <c:pt idx="426">
                  <c:v>107.75</c:v>
                </c:pt>
                <c:pt idx="427">
                  <c:v>108</c:v>
                </c:pt>
                <c:pt idx="428">
                  <c:v>108.25</c:v>
                </c:pt>
                <c:pt idx="429">
                  <c:v>108.5</c:v>
                </c:pt>
                <c:pt idx="430">
                  <c:v>108.75</c:v>
                </c:pt>
                <c:pt idx="431">
                  <c:v>109</c:v>
                </c:pt>
                <c:pt idx="432">
                  <c:v>109.25</c:v>
                </c:pt>
                <c:pt idx="433">
                  <c:v>109.5</c:v>
                </c:pt>
                <c:pt idx="434">
                  <c:v>109.75</c:v>
                </c:pt>
                <c:pt idx="435">
                  <c:v>110</c:v>
                </c:pt>
                <c:pt idx="436">
                  <c:v>110.25</c:v>
                </c:pt>
                <c:pt idx="437">
                  <c:v>110.5</c:v>
                </c:pt>
                <c:pt idx="438">
                  <c:v>110.75</c:v>
                </c:pt>
                <c:pt idx="439">
                  <c:v>111</c:v>
                </c:pt>
                <c:pt idx="440">
                  <c:v>111.25</c:v>
                </c:pt>
                <c:pt idx="441">
                  <c:v>111.5</c:v>
                </c:pt>
                <c:pt idx="442">
                  <c:v>111.75</c:v>
                </c:pt>
                <c:pt idx="443">
                  <c:v>112</c:v>
                </c:pt>
                <c:pt idx="444">
                  <c:v>112.25</c:v>
                </c:pt>
                <c:pt idx="445">
                  <c:v>112.5</c:v>
                </c:pt>
                <c:pt idx="446">
                  <c:v>112.75</c:v>
                </c:pt>
                <c:pt idx="447">
                  <c:v>113</c:v>
                </c:pt>
                <c:pt idx="448">
                  <c:v>113.25</c:v>
                </c:pt>
                <c:pt idx="449">
                  <c:v>113.5</c:v>
                </c:pt>
                <c:pt idx="450">
                  <c:v>113.75</c:v>
                </c:pt>
                <c:pt idx="451">
                  <c:v>114</c:v>
                </c:pt>
                <c:pt idx="452">
                  <c:v>114.25</c:v>
                </c:pt>
                <c:pt idx="453">
                  <c:v>114.5</c:v>
                </c:pt>
                <c:pt idx="454">
                  <c:v>114.75</c:v>
                </c:pt>
                <c:pt idx="455">
                  <c:v>115</c:v>
                </c:pt>
                <c:pt idx="456">
                  <c:v>115.25</c:v>
                </c:pt>
                <c:pt idx="457">
                  <c:v>115.5</c:v>
                </c:pt>
                <c:pt idx="458">
                  <c:v>115.75</c:v>
                </c:pt>
                <c:pt idx="459">
                  <c:v>116</c:v>
                </c:pt>
                <c:pt idx="460">
                  <c:v>116.25</c:v>
                </c:pt>
                <c:pt idx="461">
                  <c:v>116.5</c:v>
                </c:pt>
                <c:pt idx="462">
                  <c:v>116.75</c:v>
                </c:pt>
                <c:pt idx="463">
                  <c:v>117</c:v>
                </c:pt>
                <c:pt idx="464">
                  <c:v>117.25</c:v>
                </c:pt>
                <c:pt idx="465">
                  <c:v>117.5</c:v>
                </c:pt>
                <c:pt idx="466">
                  <c:v>117.75</c:v>
                </c:pt>
                <c:pt idx="467">
                  <c:v>118</c:v>
                </c:pt>
                <c:pt idx="468">
                  <c:v>118.25</c:v>
                </c:pt>
                <c:pt idx="469">
                  <c:v>118.5</c:v>
                </c:pt>
                <c:pt idx="470">
                  <c:v>118.75</c:v>
                </c:pt>
                <c:pt idx="471">
                  <c:v>119</c:v>
                </c:pt>
                <c:pt idx="472">
                  <c:v>119.25</c:v>
                </c:pt>
                <c:pt idx="473">
                  <c:v>119.5</c:v>
                </c:pt>
                <c:pt idx="474">
                  <c:v>119.75</c:v>
                </c:pt>
                <c:pt idx="475">
                  <c:v>120</c:v>
                </c:pt>
                <c:pt idx="476">
                  <c:v>120.25</c:v>
                </c:pt>
                <c:pt idx="477">
                  <c:v>120.5</c:v>
                </c:pt>
                <c:pt idx="478">
                  <c:v>120.75</c:v>
                </c:pt>
                <c:pt idx="479">
                  <c:v>121</c:v>
                </c:pt>
                <c:pt idx="480">
                  <c:v>121.25</c:v>
                </c:pt>
                <c:pt idx="481">
                  <c:v>121.5</c:v>
                </c:pt>
                <c:pt idx="482">
                  <c:v>121.75</c:v>
                </c:pt>
                <c:pt idx="483">
                  <c:v>122</c:v>
                </c:pt>
                <c:pt idx="484">
                  <c:v>122.25</c:v>
                </c:pt>
                <c:pt idx="485">
                  <c:v>122.5</c:v>
                </c:pt>
                <c:pt idx="486">
                  <c:v>122.75</c:v>
                </c:pt>
                <c:pt idx="487">
                  <c:v>123</c:v>
                </c:pt>
                <c:pt idx="488">
                  <c:v>123.25</c:v>
                </c:pt>
                <c:pt idx="489">
                  <c:v>123.5</c:v>
                </c:pt>
                <c:pt idx="490">
                  <c:v>123.75</c:v>
                </c:pt>
                <c:pt idx="491">
                  <c:v>124</c:v>
                </c:pt>
                <c:pt idx="492">
                  <c:v>124.25</c:v>
                </c:pt>
                <c:pt idx="493">
                  <c:v>124.5</c:v>
                </c:pt>
                <c:pt idx="494">
                  <c:v>124.75</c:v>
                </c:pt>
                <c:pt idx="495">
                  <c:v>125</c:v>
                </c:pt>
                <c:pt idx="496">
                  <c:v>125.25</c:v>
                </c:pt>
                <c:pt idx="497">
                  <c:v>125.5</c:v>
                </c:pt>
                <c:pt idx="498">
                  <c:v>125.75</c:v>
                </c:pt>
                <c:pt idx="499">
                  <c:v>126</c:v>
                </c:pt>
              </c:numCache>
            </c:numRef>
          </c:yVal>
        </c:ser>
        <c:ser>
          <c:idx val="1"/>
          <c:order val="1"/>
          <c:tx>
            <c:strRef>
              <c:f>Sheet1!$C$1</c:f>
              <c:strCache>
                <c:ptCount val="1"/>
                <c:pt idx="0">
                  <c:v>With Donnybrook</c:v>
                </c:pt>
              </c:strCache>
            </c:strRef>
          </c:tx>
          <c:spPr>
            <a:ln w="51740">
              <a:solidFill>
                <a:srgbClr val="FF0000"/>
              </a:solidFill>
              <a:prstDash val="solid"/>
            </a:ln>
          </c:spPr>
          <c:marker>
            <c:symbol val="none"/>
          </c:marker>
          <c:xVal>
            <c:numRef>
              <c:f>Sheet1!$A$2:$A$501</c:f>
              <c:numCache>
                <c:formatCode>General</c:formatCode>
                <c:ptCount val="500"/>
                <c:pt idx="0">
                  <c:v>4</c:v>
                </c:pt>
                <c:pt idx="1">
                  <c:v>8</c:v>
                </c:pt>
                <c:pt idx="2">
                  <c:v>12</c:v>
                </c:pt>
                <c:pt idx="3">
                  <c:v>16</c:v>
                </c:pt>
                <c:pt idx="4">
                  <c:v>20</c:v>
                </c:pt>
                <c:pt idx="5">
                  <c:v>24</c:v>
                </c:pt>
                <c:pt idx="6">
                  <c:v>28</c:v>
                </c:pt>
                <c:pt idx="7">
                  <c:v>32</c:v>
                </c:pt>
                <c:pt idx="8">
                  <c:v>36</c:v>
                </c:pt>
                <c:pt idx="9">
                  <c:v>40</c:v>
                </c:pt>
                <c:pt idx="10">
                  <c:v>44</c:v>
                </c:pt>
                <c:pt idx="11">
                  <c:v>48</c:v>
                </c:pt>
                <c:pt idx="12">
                  <c:v>52</c:v>
                </c:pt>
                <c:pt idx="13">
                  <c:v>56</c:v>
                </c:pt>
                <c:pt idx="14">
                  <c:v>60</c:v>
                </c:pt>
                <c:pt idx="15">
                  <c:v>64</c:v>
                </c:pt>
                <c:pt idx="16">
                  <c:v>68</c:v>
                </c:pt>
                <c:pt idx="17">
                  <c:v>72</c:v>
                </c:pt>
                <c:pt idx="18">
                  <c:v>76</c:v>
                </c:pt>
                <c:pt idx="19">
                  <c:v>80</c:v>
                </c:pt>
                <c:pt idx="20">
                  <c:v>84</c:v>
                </c:pt>
                <c:pt idx="21">
                  <c:v>88</c:v>
                </c:pt>
                <c:pt idx="22">
                  <c:v>92</c:v>
                </c:pt>
                <c:pt idx="23">
                  <c:v>96</c:v>
                </c:pt>
                <c:pt idx="24">
                  <c:v>100</c:v>
                </c:pt>
                <c:pt idx="25">
                  <c:v>104</c:v>
                </c:pt>
                <c:pt idx="26">
                  <c:v>108</c:v>
                </c:pt>
                <c:pt idx="27">
                  <c:v>112</c:v>
                </c:pt>
                <c:pt idx="28">
                  <c:v>116</c:v>
                </c:pt>
                <c:pt idx="29">
                  <c:v>120</c:v>
                </c:pt>
                <c:pt idx="30">
                  <c:v>124</c:v>
                </c:pt>
                <c:pt idx="31">
                  <c:v>128</c:v>
                </c:pt>
                <c:pt idx="32">
                  <c:v>132</c:v>
                </c:pt>
                <c:pt idx="33">
                  <c:v>136</c:v>
                </c:pt>
                <c:pt idx="34">
                  <c:v>140</c:v>
                </c:pt>
                <c:pt idx="35">
                  <c:v>144</c:v>
                </c:pt>
                <c:pt idx="36">
                  <c:v>148</c:v>
                </c:pt>
                <c:pt idx="37">
                  <c:v>152</c:v>
                </c:pt>
                <c:pt idx="38">
                  <c:v>156</c:v>
                </c:pt>
                <c:pt idx="39">
                  <c:v>160</c:v>
                </c:pt>
                <c:pt idx="40">
                  <c:v>164</c:v>
                </c:pt>
                <c:pt idx="41">
                  <c:v>168</c:v>
                </c:pt>
                <c:pt idx="42">
                  <c:v>172</c:v>
                </c:pt>
                <c:pt idx="43">
                  <c:v>176</c:v>
                </c:pt>
                <c:pt idx="44">
                  <c:v>180</c:v>
                </c:pt>
                <c:pt idx="45">
                  <c:v>184</c:v>
                </c:pt>
                <c:pt idx="46">
                  <c:v>188</c:v>
                </c:pt>
                <c:pt idx="47">
                  <c:v>192</c:v>
                </c:pt>
                <c:pt idx="48">
                  <c:v>196</c:v>
                </c:pt>
                <c:pt idx="49">
                  <c:v>200</c:v>
                </c:pt>
                <c:pt idx="50">
                  <c:v>204</c:v>
                </c:pt>
                <c:pt idx="51">
                  <c:v>208</c:v>
                </c:pt>
                <c:pt idx="52">
                  <c:v>212</c:v>
                </c:pt>
                <c:pt idx="53">
                  <c:v>216</c:v>
                </c:pt>
                <c:pt idx="54">
                  <c:v>220</c:v>
                </c:pt>
                <c:pt idx="55">
                  <c:v>224</c:v>
                </c:pt>
                <c:pt idx="56">
                  <c:v>228</c:v>
                </c:pt>
                <c:pt idx="57">
                  <c:v>232</c:v>
                </c:pt>
                <c:pt idx="58">
                  <c:v>236</c:v>
                </c:pt>
                <c:pt idx="59">
                  <c:v>240</c:v>
                </c:pt>
                <c:pt idx="60">
                  <c:v>244</c:v>
                </c:pt>
                <c:pt idx="61">
                  <c:v>248</c:v>
                </c:pt>
                <c:pt idx="62">
                  <c:v>252</c:v>
                </c:pt>
                <c:pt idx="63">
                  <c:v>256</c:v>
                </c:pt>
                <c:pt idx="64">
                  <c:v>260</c:v>
                </c:pt>
                <c:pt idx="65">
                  <c:v>264</c:v>
                </c:pt>
                <c:pt idx="66">
                  <c:v>268</c:v>
                </c:pt>
                <c:pt idx="67">
                  <c:v>272</c:v>
                </c:pt>
                <c:pt idx="68">
                  <c:v>276</c:v>
                </c:pt>
                <c:pt idx="69">
                  <c:v>280</c:v>
                </c:pt>
                <c:pt idx="70">
                  <c:v>284</c:v>
                </c:pt>
                <c:pt idx="71">
                  <c:v>288</c:v>
                </c:pt>
                <c:pt idx="72">
                  <c:v>292</c:v>
                </c:pt>
                <c:pt idx="73">
                  <c:v>296</c:v>
                </c:pt>
                <c:pt idx="74">
                  <c:v>300</c:v>
                </c:pt>
                <c:pt idx="75">
                  <c:v>304</c:v>
                </c:pt>
                <c:pt idx="76">
                  <c:v>308</c:v>
                </c:pt>
                <c:pt idx="77">
                  <c:v>312</c:v>
                </c:pt>
                <c:pt idx="78">
                  <c:v>316</c:v>
                </c:pt>
                <c:pt idx="79">
                  <c:v>320</c:v>
                </c:pt>
                <c:pt idx="80">
                  <c:v>324</c:v>
                </c:pt>
                <c:pt idx="81">
                  <c:v>328</c:v>
                </c:pt>
                <c:pt idx="82">
                  <c:v>332</c:v>
                </c:pt>
                <c:pt idx="83">
                  <c:v>336</c:v>
                </c:pt>
                <c:pt idx="84">
                  <c:v>340</c:v>
                </c:pt>
                <c:pt idx="85">
                  <c:v>344</c:v>
                </c:pt>
                <c:pt idx="86">
                  <c:v>348</c:v>
                </c:pt>
                <c:pt idx="87">
                  <c:v>352</c:v>
                </c:pt>
                <c:pt idx="88">
                  <c:v>356</c:v>
                </c:pt>
                <c:pt idx="89">
                  <c:v>360</c:v>
                </c:pt>
                <c:pt idx="90">
                  <c:v>364</c:v>
                </c:pt>
                <c:pt idx="91">
                  <c:v>368</c:v>
                </c:pt>
                <c:pt idx="92">
                  <c:v>372</c:v>
                </c:pt>
                <c:pt idx="93">
                  <c:v>376</c:v>
                </c:pt>
                <c:pt idx="94">
                  <c:v>380</c:v>
                </c:pt>
                <c:pt idx="95">
                  <c:v>384</c:v>
                </c:pt>
                <c:pt idx="96">
                  <c:v>388</c:v>
                </c:pt>
                <c:pt idx="97">
                  <c:v>392</c:v>
                </c:pt>
                <c:pt idx="98">
                  <c:v>396</c:v>
                </c:pt>
                <c:pt idx="99">
                  <c:v>400</c:v>
                </c:pt>
                <c:pt idx="100">
                  <c:v>404</c:v>
                </c:pt>
                <c:pt idx="101">
                  <c:v>408</c:v>
                </c:pt>
                <c:pt idx="102">
                  <c:v>412</c:v>
                </c:pt>
                <c:pt idx="103">
                  <c:v>416</c:v>
                </c:pt>
                <c:pt idx="104">
                  <c:v>420</c:v>
                </c:pt>
                <c:pt idx="105">
                  <c:v>424</c:v>
                </c:pt>
                <c:pt idx="106">
                  <c:v>428</c:v>
                </c:pt>
                <c:pt idx="107">
                  <c:v>432</c:v>
                </c:pt>
                <c:pt idx="108">
                  <c:v>436</c:v>
                </c:pt>
                <c:pt idx="109">
                  <c:v>440</c:v>
                </c:pt>
                <c:pt idx="110">
                  <c:v>444</c:v>
                </c:pt>
                <c:pt idx="111">
                  <c:v>448</c:v>
                </c:pt>
                <c:pt idx="112">
                  <c:v>452</c:v>
                </c:pt>
                <c:pt idx="113">
                  <c:v>456</c:v>
                </c:pt>
                <c:pt idx="114">
                  <c:v>460</c:v>
                </c:pt>
                <c:pt idx="115">
                  <c:v>464</c:v>
                </c:pt>
                <c:pt idx="116">
                  <c:v>468</c:v>
                </c:pt>
                <c:pt idx="117">
                  <c:v>472</c:v>
                </c:pt>
                <c:pt idx="118">
                  <c:v>476</c:v>
                </c:pt>
                <c:pt idx="119">
                  <c:v>480</c:v>
                </c:pt>
                <c:pt idx="120">
                  <c:v>484</c:v>
                </c:pt>
                <c:pt idx="121">
                  <c:v>488</c:v>
                </c:pt>
                <c:pt idx="122">
                  <c:v>492</c:v>
                </c:pt>
                <c:pt idx="123">
                  <c:v>496</c:v>
                </c:pt>
                <c:pt idx="124">
                  <c:v>500</c:v>
                </c:pt>
                <c:pt idx="125">
                  <c:v>504</c:v>
                </c:pt>
                <c:pt idx="126">
                  <c:v>508</c:v>
                </c:pt>
                <c:pt idx="127">
                  <c:v>512</c:v>
                </c:pt>
                <c:pt idx="128">
                  <c:v>516</c:v>
                </c:pt>
                <c:pt idx="129">
                  <c:v>520</c:v>
                </c:pt>
                <c:pt idx="130">
                  <c:v>524</c:v>
                </c:pt>
                <c:pt idx="131">
                  <c:v>528</c:v>
                </c:pt>
                <c:pt idx="132">
                  <c:v>532</c:v>
                </c:pt>
                <c:pt idx="133">
                  <c:v>536</c:v>
                </c:pt>
                <c:pt idx="134">
                  <c:v>540</c:v>
                </c:pt>
                <c:pt idx="135">
                  <c:v>544</c:v>
                </c:pt>
                <c:pt idx="136">
                  <c:v>548</c:v>
                </c:pt>
                <c:pt idx="137">
                  <c:v>552</c:v>
                </c:pt>
                <c:pt idx="138">
                  <c:v>556</c:v>
                </c:pt>
                <c:pt idx="139">
                  <c:v>560</c:v>
                </c:pt>
                <c:pt idx="140">
                  <c:v>564</c:v>
                </c:pt>
                <c:pt idx="141">
                  <c:v>568</c:v>
                </c:pt>
                <c:pt idx="142">
                  <c:v>572</c:v>
                </c:pt>
                <c:pt idx="143">
                  <c:v>576</c:v>
                </c:pt>
                <c:pt idx="144">
                  <c:v>580</c:v>
                </c:pt>
                <c:pt idx="145">
                  <c:v>584</c:v>
                </c:pt>
                <c:pt idx="146">
                  <c:v>588</c:v>
                </c:pt>
                <c:pt idx="147">
                  <c:v>592</c:v>
                </c:pt>
                <c:pt idx="148">
                  <c:v>596</c:v>
                </c:pt>
                <c:pt idx="149">
                  <c:v>600</c:v>
                </c:pt>
                <c:pt idx="150">
                  <c:v>604</c:v>
                </c:pt>
                <c:pt idx="151">
                  <c:v>608</c:v>
                </c:pt>
                <c:pt idx="152">
                  <c:v>612</c:v>
                </c:pt>
                <c:pt idx="153">
                  <c:v>616</c:v>
                </c:pt>
                <c:pt idx="154">
                  <c:v>620</c:v>
                </c:pt>
                <c:pt idx="155">
                  <c:v>624</c:v>
                </c:pt>
                <c:pt idx="156">
                  <c:v>628</c:v>
                </c:pt>
                <c:pt idx="157">
                  <c:v>632</c:v>
                </c:pt>
                <c:pt idx="158">
                  <c:v>636</c:v>
                </c:pt>
                <c:pt idx="159">
                  <c:v>640</c:v>
                </c:pt>
                <c:pt idx="160">
                  <c:v>644</c:v>
                </c:pt>
                <c:pt idx="161">
                  <c:v>648</c:v>
                </c:pt>
                <c:pt idx="162">
                  <c:v>652</c:v>
                </c:pt>
                <c:pt idx="163">
                  <c:v>656</c:v>
                </c:pt>
                <c:pt idx="164">
                  <c:v>660</c:v>
                </c:pt>
                <c:pt idx="165">
                  <c:v>664</c:v>
                </c:pt>
                <c:pt idx="166">
                  <c:v>668</c:v>
                </c:pt>
                <c:pt idx="167">
                  <c:v>672</c:v>
                </c:pt>
                <c:pt idx="168">
                  <c:v>676</c:v>
                </c:pt>
                <c:pt idx="169">
                  <c:v>680</c:v>
                </c:pt>
                <c:pt idx="170">
                  <c:v>684</c:v>
                </c:pt>
                <c:pt idx="171">
                  <c:v>688</c:v>
                </c:pt>
                <c:pt idx="172">
                  <c:v>692</c:v>
                </c:pt>
                <c:pt idx="173">
                  <c:v>696</c:v>
                </c:pt>
                <c:pt idx="174">
                  <c:v>700</c:v>
                </c:pt>
                <c:pt idx="175">
                  <c:v>704</c:v>
                </c:pt>
                <c:pt idx="176">
                  <c:v>708</c:v>
                </c:pt>
                <c:pt idx="177">
                  <c:v>712</c:v>
                </c:pt>
                <c:pt idx="178">
                  <c:v>716</c:v>
                </c:pt>
                <c:pt idx="179">
                  <c:v>720</c:v>
                </c:pt>
                <c:pt idx="180">
                  <c:v>724</c:v>
                </c:pt>
                <c:pt idx="181">
                  <c:v>728</c:v>
                </c:pt>
                <c:pt idx="182">
                  <c:v>732</c:v>
                </c:pt>
                <c:pt idx="183">
                  <c:v>736</c:v>
                </c:pt>
                <c:pt idx="184">
                  <c:v>740</c:v>
                </c:pt>
                <c:pt idx="185">
                  <c:v>744</c:v>
                </c:pt>
                <c:pt idx="186">
                  <c:v>748</c:v>
                </c:pt>
                <c:pt idx="187">
                  <c:v>752</c:v>
                </c:pt>
                <c:pt idx="188">
                  <c:v>756</c:v>
                </c:pt>
                <c:pt idx="189">
                  <c:v>760</c:v>
                </c:pt>
                <c:pt idx="190">
                  <c:v>764</c:v>
                </c:pt>
                <c:pt idx="191">
                  <c:v>768</c:v>
                </c:pt>
                <c:pt idx="192">
                  <c:v>772</c:v>
                </c:pt>
                <c:pt idx="193">
                  <c:v>776</c:v>
                </c:pt>
                <c:pt idx="194">
                  <c:v>780</c:v>
                </c:pt>
                <c:pt idx="195">
                  <c:v>784</c:v>
                </c:pt>
                <c:pt idx="196">
                  <c:v>788</c:v>
                </c:pt>
                <c:pt idx="197">
                  <c:v>792</c:v>
                </c:pt>
                <c:pt idx="198">
                  <c:v>796</c:v>
                </c:pt>
                <c:pt idx="199">
                  <c:v>800</c:v>
                </c:pt>
                <c:pt idx="200">
                  <c:v>804</c:v>
                </c:pt>
                <c:pt idx="201">
                  <c:v>808</c:v>
                </c:pt>
                <c:pt idx="202">
                  <c:v>812</c:v>
                </c:pt>
                <c:pt idx="203">
                  <c:v>816</c:v>
                </c:pt>
                <c:pt idx="204">
                  <c:v>820</c:v>
                </c:pt>
                <c:pt idx="205">
                  <c:v>824</c:v>
                </c:pt>
                <c:pt idx="206">
                  <c:v>828</c:v>
                </c:pt>
                <c:pt idx="207">
                  <c:v>832</c:v>
                </c:pt>
                <c:pt idx="208">
                  <c:v>836</c:v>
                </c:pt>
                <c:pt idx="209">
                  <c:v>840</c:v>
                </c:pt>
                <c:pt idx="210">
                  <c:v>844</c:v>
                </c:pt>
                <c:pt idx="211">
                  <c:v>848</c:v>
                </c:pt>
                <c:pt idx="212">
                  <c:v>852</c:v>
                </c:pt>
                <c:pt idx="213">
                  <c:v>856</c:v>
                </c:pt>
                <c:pt idx="214">
                  <c:v>860</c:v>
                </c:pt>
                <c:pt idx="215">
                  <c:v>864</c:v>
                </c:pt>
                <c:pt idx="216">
                  <c:v>868</c:v>
                </c:pt>
                <c:pt idx="217">
                  <c:v>872</c:v>
                </c:pt>
                <c:pt idx="218">
                  <c:v>876</c:v>
                </c:pt>
                <c:pt idx="219">
                  <c:v>880</c:v>
                </c:pt>
                <c:pt idx="220">
                  <c:v>884</c:v>
                </c:pt>
                <c:pt idx="221">
                  <c:v>888</c:v>
                </c:pt>
                <c:pt idx="222">
                  <c:v>892</c:v>
                </c:pt>
                <c:pt idx="223">
                  <c:v>896</c:v>
                </c:pt>
                <c:pt idx="224">
                  <c:v>900</c:v>
                </c:pt>
                <c:pt idx="225">
                  <c:v>904</c:v>
                </c:pt>
                <c:pt idx="226">
                  <c:v>908</c:v>
                </c:pt>
                <c:pt idx="227">
                  <c:v>912</c:v>
                </c:pt>
                <c:pt idx="228">
                  <c:v>916</c:v>
                </c:pt>
                <c:pt idx="229">
                  <c:v>920</c:v>
                </c:pt>
                <c:pt idx="230">
                  <c:v>924</c:v>
                </c:pt>
                <c:pt idx="231">
                  <c:v>928</c:v>
                </c:pt>
                <c:pt idx="232">
                  <c:v>932</c:v>
                </c:pt>
                <c:pt idx="233">
                  <c:v>936</c:v>
                </c:pt>
                <c:pt idx="234">
                  <c:v>940</c:v>
                </c:pt>
                <c:pt idx="235">
                  <c:v>944</c:v>
                </c:pt>
                <c:pt idx="236">
                  <c:v>948</c:v>
                </c:pt>
                <c:pt idx="237">
                  <c:v>952</c:v>
                </c:pt>
                <c:pt idx="238">
                  <c:v>956</c:v>
                </c:pt>
                <c:pt idx="239">
                  <c:v>960</c:v>
                </c:pt>
                <c:pt idx="240">
                  <c:v>964</c:v>
                </c:pt>
                <c:pt idx="241">
                  <c:v>968</c:v>
                </c:pt>
                <c:pt idx="242">
                  <c:v>972</c:v>
                </c:pt>
                <c:pt idx="243">
                  <c:v>976</c:v>
                </c:pt>
                <c:pt idx="244">
                  <c:v>980</c:v>
                </c:pt>
                <c:pt idx="245">
                  <c:v>984</c:v>
                </c:pt>
                <c:pt idx="246">
                  <c:v>988</c:v>
                </c:pt>
                <c:pt idx="247">
                  <c:v>992</c:v>
                </c:pt>
                <c:pt idx="248">
                  <c:v>996</c:v>
                </c:pt>
                <c:pt idx="249">
                  <c:v>1000</c:v>
                </c:pt>
                <c:pt idx="250">
                  <c:v>1004</c:v>
                </c:pt>
                <c:pt idx="251">
                  <c:v>1008</c:v>
                </c:pt>
                <c:pt idx="252">
                  <c:v>1012</c:v>
                </c:pt>
                <c:pt idx="253">
                  <c:v>1016</c:v>
                </c:pt>
                <c:pt idx="254">
                  <c:v>1020</c:v>
                </c:pt>
                <c:pt idx="255">
                  <c:v>1024</c:v>
                </c:pt>
                <c:pt idx="256">
                  <c:v>1028</c:v>
                </c:pt>
                <c:pt idx="257">
                  <c:v>1032</c:v>
                </c:pt>
                <c:pt idx="258">
                  <c:v>1036</c:v>
                </c:pt>
                <c:pt idx="259">
                  <c:v>1040</c:v>
                </c:pt>
                <c:pt idx="260">
                  <c:v>1044</c:v>
                </c:pt>
                <c:pt idx="261">
                  <c:v>1048</c:v>
                </c:pt>
                <c:pt idx="262">
                  <c:v>1052</c:v>
                </c:pt>
                <c:pt idx="263">
                  <c:v>1056</c:v>
                </c:pt>
                <c:pt idx="264">
                  <c:v>1060</c:v>
                </c:pt>
                <c:pt idx="265">
                  <c:v>1064</c:v>
                </c:pt>
                <c:pt idx="266">
                  <c:v>1068</c:v>
                </c:pt>
                <c:pt idx="267">
                  <c:v>1072</c:v>
                </c:pt>
                <c:pt idx="268">
                  <c:v>1076</c:v>
                </c:pt>
                <c:pt idx="269">
                  <c:v>1080</c:v>
                </c:pt>
                <c:pt idx="270">
                  <c:v>1084</c:v>
                </c:pt>
                <c:pt idx="271">
                  <c:v>1088</c:v>
                </c:pt>
                <c:pt idx="272">
                  <c:v>1092</c:v>
                </c:pt>
                <c:pt idx="273">
                  <c:v>1096</c:v>
                </c:pt>
                <c:pt idx="274">
                  <c:v>1100</c:v>
                </c:pt>
                <c:pt idx="275">
                  <c:v>1104</c:v>
                </c:pt>
                <c:pt idx="276">
                  <c:v>1108</c:v>
                </c:pt>
                <c:pt idx="277">
                  <c:v>1112</c:v>
                </c:pt>
                <c:pt idx="278">
                  <c:v>1116</c:v>
                </c:pt>
                <c:pt idx="279">
                  <c:v>1120</c:v>
                </c:pt>
                <c:pt idx="280">
                  <c:v>1124</c:v>
                </c:pt>
                <c:pt idx="281">
                  <c:v>1128</c:v>
                </c:pt>
                <c:pt idx="282">
                  <c:v>1132</c:v>
                </c:pt>
                <c:pt idx="283">
                  <c:v>1136</c:v>
                </c:pt>
                <c:pt idx="284">
                  <c:v>1140</c:v>
                </c:pt>
                <c:pt idx="285">
                  <c:v>1144</c:v>
                </c:pt>
                <c:pt idx="286">
                  <c:v>1148</c:v>
                </c:pt>
                <c:pt idx="287">
                  <c:v>1152</c:v>
                </c:pt>
                <c:pt idx="288">
                  <c:v>1156</c:v>
                </c:pt>
                <c:pt idx="289">
                  <c:v>1160</c:v>
                </c:pt>
                <c:pt idx="290">
                  <c:v>1164</c:v>
                </c:pt>
                <c:pt idx="291">
                  <c:v>1168</c:v>
                </c:pt>
                <c:pt idx="292">
                  <c:v>1172</c:v>
                </c:pt>
                <c:pt idx="293">
                  <c:v>1176</c:v>
                </c:pt>
                <c:pt idx="294">
                  <c:v>1180</c:v>
                </c:pt>
                <c:pt idx="295">
                  <c:v>1184</c:v>
                </c:pt>
                <c:pt idx="296">
                  <c:v>1188</c:v>
                </c:pt>
                <c:pt idx="297">
                  <c:v>1192</c:v>
                </c:pt>
                <c:pt idx="298">
                  <c:v>1196</c:v>
                </c:pt>
                <c:pt idx="299">
                  <c:v>1200</c:v>
                </c:pt>
                <c:pt idx="300">
                  <c:v>1204</c:v>
                </c:pt>
                <c:pt idx="301">
                  <c:v>1208</c:v>
                </c:pt>
                <c:pt idx="302">
                  <c:v>1212</c:v>
                </c:pt>
                <c:pt idx="303">
                  <c:v>1216</c:v>
                </c:pt>
                <c:pt idx="304">
                  <c:v>1220</c:v>
                </c:pt>
                <c:pt idx="305">
                  <c:v>1224</c:v>
                </c:pt>
                <c:pt idx="306">
                  <c:v>1228</c:v>
                </c:pt>
                <c:pt idx="307">
                  <c:v>1232</c:v>
                </c:pt>
                <c:pt idx="308">
                  <c:v>1236</c:v>
                </c:pt>
                <c:pt idx="309">
                  <c:v>1240</c:v>
                </c:pt>
                <c:pt idx="310">
                  <c:v>1244</c:v>
                </c:pt>
                <c:pt idx="311">
                  <c:v>1248</c:v>
                </c:pt>
                <c:pt idx="312">
                  <c:v>1252</c:v>
                </c:pt>
                <c:pt idx="313">
                  <c:v>1256</c:v>
                </c:pt>
                <c:pt idx="314">
                  <c:v>1260</c:v>
                </c:pt>
                <c:pt idx="315">
                  <c:v>1264</c:v>
                </c:pt>
                <c:pt idx="316">
                  <c:v>1268</c:v>
                </c:pt>
                <c:pt idx="317">
                  <c:v>1272</c:v>
                </c:pt>
                <c:pt idx="318">
                  <c:v>1276</c:v>
                </c:pt>
                <c:pt idx="319">
                  <c:v>1280</c:v>
                </c:pt>
                <c:pt idx="320">
                  <c:v>1284</c:v>
                </c:pt>
                <c:pt idx="321">
                  <c:v>1288</c:v>
                </c:pt>
                <c:pt idx="322">
                  <c:v>1292</c:v>
                </c:pt>
                <c:pt idx="323">
                  <c:v>1296</c:v>
                </c:pt>
                <c:pt idx="324">
                  <c:v>1300</c:v>
                </c:pt>
                <c:pt idx="325">
                  <c:v>1304</c:v>
                </c:pt>
                <c:pt idx="326">
                  <c:v>1308</c:v>
                </c:pt>
                <c:pt idx="327">
                  <c:v>1312</c:v>
                </c:pt>
                <c:pt idx="328">
                  <c:v>1316</c:v>
                </c:pt>
                <c:pt idx="329">
                  <c:v>1320</c:v>
                </c:pt>
                <c:pt idx="330">
                  <c:v>1324</c:v>
                </c:pt>
                <c:pt idx="331">
                  <c:v>1328</c:v>
                </c:pt>
                <c:pt idx="332">
                  <c:v>1332</c:v>
                </c:pt>
                <c:pt idx="333">
                  <c:v>1336</c:v>
                </c:pt>
                <c:pt idx="334">
                  <c:v>1340</c:v>
                </c:pt>
                <c:pt idx="335">
                  <c:v>1344</c:v>
                </c:pt>
                <c:pt idx="336">
                  <c:v>1348</c:v>
                </c:pt>
                <c:pt idx="337">
                  <c:v>1352</c:v>
                </c:pt>
                <c:pt idx="338">
                  <c:v>1356</c:v>
                </c:pt>
                <c:pt idx="339">
                  <c:v>1360</c:v>
                </c:pt>
                <c:pt idx="340">
                  <c:v>1364</c:v>
                </c:pt>
                <c:pt idx="341">
                  <c:v>1368</c:v>
                </c:pt>
                <c:pt idx="342">
                  <c:v>1372</c:v>
                </c:pt>
                <c:pt idx="343">
                  <c:v>1376</c:v>
                </c:pt>
                <c:pt idx="344">
                  <c:v>1380</c:v>
                </c:pt>
                <c:pt idx="345">
                  <c:v>1384</c:v>
                </c:pt>
                <c:pt idx="346">
                  <c:v>1388</c:v>
                </c:pt>
                <c:pt idx="347">
                  <c:v>1392</c:v>
                </c:pt>
                <c:pt idx="348">
                  <c:v>1396</c:v>
                </c:pt>
                <c:pt idx="349">
                  <c:v>1400</c:v>
                </c:pt>
                <c:pt idx="350">
                  <c:v>1404</c:v>
                </c:pt>
                <c:pt idx="351">
                  <c:v>1408</c:v>
                </c:pt>
                <c:pt idx="352">
                  <c:v>1412</c:v>
                </c:pt>
                <c:pt idx="353">
                  <c:v>1416</c:v>
                </c:pt>
                <c:pt idx="354">
                  <c:v>1420</c:v>
                </c:pt>
                <c:pt idx="355">
                  <c:v>1424</c:v>
                </c:pt>
                <c:pt idx="356">
                  <c:v>1428</c:v>
                </c:pt>
                <c:pt idx="357">
                  <c:v>1432</c:v>
                </c:pt>
                <c:pt idx="358">
                  <c:v>1436</c:v>
                </c:pt>
                <c:pt idx="359">
                  <c:v>1440</c:v>
                </c:pt>
                <c:pt idx="360">
                  <c:v>1444</c:v>
                </c:pt>
                <c:pt idx="361">
                  <c:v>1448</c:v>
                </c:pt>
                <c:pt idx="362">
                  <c:v>1452</c:v>
                </c:pt>
                <c:pt idx="363">
                  <c:v>1456</c:v>
                </c:pt>
                <c:pt idx="364">
                  <c:v>1460</c:v>
                </c:pt>
                <c:pt idx="365">
                  <c:v>1464</c:v>
                </c:pt>
                <c:pt idx="366">
                  <c:v>1468</c:v>
                </c:pt>
                <c:pt idx="367">
                  <c:v>1472</c:v>
                </c:pt>
                <c:pt idx="368">
                  <c:v>1476</c:v>
                </c:pt>
                <c:pt idx="369">
                  <c:v>1480</c:v>
                </c:pt>
                <c:pt idx="370">
                  <c:v>1484</c:v>
                </c:pt>
                <c:pt idx="371">
                  <c:v>1488</c:v>
                </c:pt>
                <c:pt idx="372">
                  <c:v>1492</c:v>
                </c:pt>
                <c:pt idx="373">
                  <c:v>1496</c:v>
                </c:pt>
                <c:pt idx="374">
                  <c:v>1500</c:v>
                </c:pt>
                <c:pt idx="375">
                  <c:v>1504</c:v>
                </c:pt>
                <c:pt idx="376">
                  <c:v>1508</c:v>
                </c:pt>
                <c:pt idx="377">
                  <c:v>1512</c:v>
                </c:pt>
                <c:pt idx="378">
                  <c:v>1516</c:v>
                </c:pt>
                <c:pt idx="379">
                  <c:v>1520</c:v>
                </c:pt>
                <c:pt idx="380">
                  <c:v>1524</c:v>
                </c:pt>
                <c:pt idx="381">
                  <c:v>1528</c:v>
                </c:pt>
                <c:pt idx="382">
                  <c:v>1532</c:v>
                </c:pt>
                <c:pt idx="383">
                  <c:v>1536</c:v>
                </c:pt>
                <c:pt idx="384">
                  <c:v>1540</c:v>
                </c:pt>
                <c:pt idx="385">
                  <c:v>1544</c:v>
                </c:pt>
                <c:pt idx="386">
                  <c:v>1548</c:v>
                </c:pt>
                <c:pt idx="387">
                  <c:v>1552</c:v>
                </c:pt>
                <c:pt idx="388">
                  <c:v>1556</c:v>
                </c:pt>
                <c:pt idx="389">
                  <c:v>1560</c:v>
                </c:pt>
                <c:pt idx="390">
                  <c:v>1564</c:v>
                </c:pt>
                <c:pt idx="391">
                  <c:v>1568</c:v>
                </c:pt>
                <c:pt idx="392">
                  <c:v>1572</c:v>
                </c:pt>
                <c:pt idx="393">
                  <c:v>1576</c:v>
                </c:pt>
                <c:pt idx="394">
                  <c:v>1580</c:v>
                </c:pt>
                <c:pt idx="395">
                  <c:v>1584</c:v>
                </c:pt>
                <c:pt idx="396">
                  <c:v>1588</c:v>
                </c:pt>
                <c:pt idx="397">
                  <c:v>1592</c:v>
                </c:pt>
                <c:pt idx="398">
                  <c:v>1596</c:v>
                </c:pt>
                <c:pt idx="399">
                  <c:v>1600</c:v>
                </c:pt>
                <c:pt idx="400">
                  <c:v>1604</c:v>
                </c:pt>
                <c:pt idx="401">
                  <c:v>1608</c:v>
                </c:pt>
                <c:pt idx="402">
                  <c:v>1612</c:v>
                </c:pt>
                <c:pt idx="403">
                  <c:v>1616</c:v>
                </c:pt>
                <c:pt idx="404">
                  <c:v>1620</c:v>
                </c:pt>
                <c:pt idx="405">
                  <c:v>1624</c:v>
                </c:pt>
                <c:pt idx="406">
                  <c:v>1628</c:v>
                </c:pt>
                <c:pt idx="407">
                  <c:v>1632</c:v>
                </c:pt>
                <c:pt idx="408">
                  <c:v>1636</c:v>
                </c:pt>
                <c:pt idx="409">
                  <c:v>1640</c:v>
                </c:pt>
                <c:pt idx="410">
                  <c:v>1644</c:v>
                </c:pt>
                <c:pt idx="411">
                  <c:v>1648</c:v>
                </c:pt>
                <c:pt idx="412">
                  <c:v>1652</c:v>
                </c:pt>
                <c:pt idx="413">
                  <c:v>1656</c:v>
                </c:pt>
                <c:pt idx="414">
                  <c:v>1660</c:v>
                </c:pt>
                <c:pt idx="415">
                  <c:v>1664</c:v>
                </c:pt>
                <c:pt idx="416">
                  <c:v>1668</c:v>
                </c:pt>
                <c:pt idx="417">
                  <c:v>1672</c:v>
                </c:pt>
                <c:pt idx="418">
                  <c:v>1676</c:v>
                </c:pt>
                <c:pt idx="419">
                  <c:v>1680</c:v>
                </c:pt>
                <c:pt idx="420">
                  <c:v>1684</c:v>
                </c:pt>
                <c:pt idx="421">
                  <c:v>1688</c:v>
                </c:pt>
                <c:pt idx="422">
                  <c:v>1692</c:v>
                </c:pt>
                <c:pt idx="423">
                  <c:v>1696</c:v>
                </c:pt>
                <c:pt idx="424">
                  <c:v>1700</c:v>
                </c:pt>
                <c:pt idx="425">
                  <c:v>1704</c:v>
                </c:pt>
                <c:pt idx="426">
                  <c:v>1708</c:v>
                </c:pt>
                <c:pt idx="427">
                  <c:v>1712</c:v>
                </c:pt>
                <c:pt idx="428">
                  <c:v>1716</c:v>
                </c:pt>
                <c:pt idx="429">
                  <c:v>1720</c:v>
                </c:pt>
                <c:pt idx="430">
                  <c:v>1724</c:v>
                </c:pt>
                <c:pt idx="431">
                  <c:v>1728</c:v>
                </c:pt>
                <c:pt idx="432">
                  <c:v>1732</c:v>
                </c:pt>
                <c:pt idx="433">
                  <c:v>1736</c:v>
                </c:pt>
                <c:pt idx="434">
                  <c:v>1740</c:v>
                </c:pt>
                <c:pt idx="435">
                  <c:v>1744</c:v>
                </c:pt>
                <c:pt idx="436">
                  <c:v>1748</c:v>
                </c:pt>
                <c:pt idx="437">
                  <c:v>1752</c:v>
                </c:pt>
                <c:pt idx="438">
                  <c:v>1756</c:v>
                </c:pt>
                <c:pt idx="439">
                  <c:v>1760</c:v>
                </c:pt>
                <c:pt idx="440">
                  <c:v>1764</c:v>
                </c:pt>
                <c:pt idx="441">
                  <c:v>1768</c:v>
                </c:pt>
                <c:pt idx="442">
                  <c:v>1772</c:v>
                </c:pt>
                <c:pt idx="443">
                  <c:v>1776</c:v>
                </c:pt>
                <c:pt idx="444">
                  <c:v>1780</c:v>
                </c:pt>
                <c:pt idx="445">
                  <c:v>1784</c:v>
                </c:pt>
                <c:pt idx="446">
                  <c:v>1788</c:v>
                </c:pt>
                <c:pt idx="447">
                  <c:v>1792</c:v>
                </c:pt>
                <c:pt idx="448">
                  <c:v>1796</c:v>
                </c:pt>
                <c:pt idx="449">
                  <c:v>1800</c:v>
                </c:pt>
                <c:pt idx="450">
                  <c:v>1804</c:v>
                </c:pt>
                <c:pt idx="451">
                  <c:v>1808</c:v>
                </c:pt>
                <c:pt idx="452">
                  <c:v>1812</c:v>
                </c:pt>
                <c:pt idx="453">
                  <c:v>1816</c:v>
                </c:pt>
                <c:pt idx="454">
                  <c:v>1820</c:v>
                </c:pt>
                <c:pt idx="455">
                  <c:v>1824</c:v>
                </c:pt>
                <c:pt idx="456">
                  <c:v>1828</c:v>
                </c:pt>
                <c:pt idx="457">
                  <c:v>1832</c:v>
                </c:pt>
                <c:pt idx="458">
                  <c:v>1836</c:v>
                </c:pt>
                <c:pt idx="459">
                  <c:v>1840</c:v>
                </c:pt>
                <c:pt idx="460">
                  <c:v>1844</c:v>
                </c:pt>
                <c:pt idx="461">
                  <c:v>1848</c:v>
                </c:pt>
                <c:pt idx="462">
                  <c:v>1852</c:v>
                </c:pt>
                <c:pt idx="463">
                  <c:v>1856</c:v>
                </c:pt>
                <c:pt idx="464">
                  <c:v>1860</c:v>
                </c:pt>
                <c:pt idx="465">
                  <c:v>1864</c:v>
                </c:pt>
                <c:pt idx="466">
                  <c:v>1868</c:v>
                </c:pt>
                <c:pt idx="467">
                  <c:v>1872</c:v>
                </c:pt>
                <c:pt idx="468">
                  <c:v>1876</c:v>
                </c:pt>
                <c:pt idx="469">
                  <c:v>1880</c:v>
                </c:pt>
                <c:pt idx="470">
                  <c:v>1884</c:v>
                </c:pt>
                <c:pt idx="471">
                  <c:v>1888</c:v>
                </c:pt>
                <c:pt idx="472">
                  <c:v>1892</c:v>
                </c:pt>
                <c:pt idx="473">
                  <c:v>1896</c:v>
                </c:pt>
                <c:pt idx="474">
                  <c:v>1900</c:v>
                </c:pt>
                <c:pt idx="475">
                  <c:v>1904</c:v>
                </c:pt>
                <c:pt idx="476">
                  <c:v>1908</c:v>
                </c:pt>
                <c:pt idx="477">
                  <c:v>1912</c:v>
                </c:pt>
                <c:pt idx="478">
                  <c:v>1916</c:v>
                </c:pt>
                <c:pt idx="479">
                  <c:v>1920</c:v>
                </c:pt>
                <c:pt idx="480">
                  <c:v>1924</c:v>
                </c:pt>
                <c:pt idx="481">
                  <c:v>1928</c:v>
                </c:pt>
                <c:pt idx="482">
                  <c:v>1932</c:v>
                </c:pt>
                <c:pt idx="483">
                  <c:v>1936</c:v>
                </c:pt>
                <c:pt idx="484">
                  <c:v>1940</c:v>
                </c:pt>
                <c:pt idx="485">
                  <c:v>1944</c:v>
                </c:pt>
                <c:pt idx="486">
                  <c:v>1948</c:v>
                </c:pt>
                <c:pt idx="487">
                  <c:v>1952</c:v>
                </c:pt>
                <c:pt idx="488">
                  <c:v>1956</c:v>
                </c:pt>
                <c:pt idx="489">
                  <c:v>1960</c:v>
                </c:pt>
                <c:pt idx="490">
                  <c:v>1964</c:v>
                </c:pt>
                <c:pt idx="491">
                  <c:v>1968</c:v>
                </c:pt>
                <c:pt idx="492">
                  <c:v>1972</c:v>
                </c:pt>
                <c:pt idx="493">
                  <c:v>1976</c:v>
                </c:pt>
                <c:pt idx="494">
                  <c:v>1980</c:v>
                </c:pt>
                <c:pt idx="495">
                  <c:v>1984</c:v>
                </c:pt>
                <c:pt idx="496">
                  <c:v>1988</c:v>
                </c:pt>
                <c:pt idx="497">
                  <c:v>1992</c:v>
                </c:pt>
                <c:pt idx="498">
                  <c:v>1996</c:v>
                </c:pt>
                <c:pt idx="499">
                  <c:v>2000</c:v>
                </c:pt>
              </c:numCache>
            </c:numRef>
          </c:xVal>
          <c:yVal>
            <c:numRef>
              <c:f>Sheet1!$C$2:$C$501</c:f>
              <c:numCache>
                <c:formatCode>General</c:formatCode>
                <c:ptCount val="5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2</c:v>
                </c:pt>
                <c:pt idx="20">
                  <c:v>6</c:v>
                </c:pt>
                <c:pt idx="21">
                  <c:v>10</c:v>
                </c:pt>
                <c:pt idx="22">
                  <c:v>14</c:v>
                </c:pt>
                <c:pt idx="23">
                  <c:v>18</c:v>
                </c:pt>
                <c:pt idx="24">
                  <c:v>22</c:v>
                </c:pt>
                <c:pt idx="25">
                  <c:v>26</c:v>
                </c:pt>
                <c:pt idx="26">
                  <c:v>30</c:v>
                </c:pt>
                <c:pt idx="27">
                  <c:v>34</c:v>
                </c:pt>
                <c:pt idx="28">
                  <c:v>38</c:v>
                </c:pt>
                <c:pt idx="29">
                  <c:v>42</c:v>
                </c:pt>
                <c:pt idx="30">
                  <c:v>46</c:v>
                </c:pt>
                <c:pt idx="31">
                  <c:v>50</c:v>
                </c:pt>
                <c:pt idx="32">
                  <c:v>54</c:v>
                </c:pt>
                <c:pt idx="33">
                  <c:v>58</c:v>
                </c:pt>
                <c:pt idx="34">
                  <c:v>62</c:v>
                </c:pt>
                <c:pt idx="35">
                  <c:v>66</c:v>
                </c:pt>
                <c:pt idx="36">
                  <c:v>70</c:v>
                </c:pt>
                <c:pt idx="37">
                  <c:v>74</c:v>
                </c:pt>
                <c:pt idx="38">
                  <c:v>78</c:v>
                </c:pt>
                <c:pt idx="39">
                  <c:v>82</c:v>
                </c:pt>
                <c:pt idx="40">
                  <c:v>86</c:v>
                </c:pt>
                <c:pt idx="41">
                  <c:v>90</c:v>
                </c:pt>
                <c:pt idx="42">
                  <c:v>94</c:v>
                </c:pt>
                <c:pt idx="43">
                  <c:v>98</c:v>
                </c:pt>
                <c:pt idx="44">
                  <c:v>102</c:v>
                </c:pt>
                <c:pt idx="45">
                  <c:v>106</c:v>
                </c:pt>
                <c:pt idx="46">
                  <c:v>110</c:v>
                </c:pt>
                <c:pt idx="47">
                  <c:v>114</c:v>
                </c:pt>
                <c:pt idx="48">
                  <c:v>118</c:v>
                </c:pt>
                <c:pt idx="49">
                  <c:v>122</c:v>
                </c:pt>
                <c:pt idx="50">
                  <c:v>126</c:v>
                </c:pt>
                <c:pt idx="51">
                  <c:v>130</c:v>
                </c:pt>
                <c:pt idx="52">
                  <c:v>134</c:v>
                </c:pt>
                <c:pt idx="53">
                  <c:v>138</c:v>
                </c:pt>
                <c:pt idx="54">
                  <c:v>142</c:v>
                </c:pt>
                <c:pt idx="55">
                  <c:v>146</c:v>
                </c:pt>
                <c:pt idx="56">
                  <c:v>150</c:v>
                </c:pt>
                <c:pt idx="57">
                  <c:v>154</c:v>
                </c:pt>
                <c:pt idx="58">
                  <c:v>158</c:v>
                </c:pt>
                <c:pt idx="59">
                  <c:v>162</c:v>
                </c:pt>
                <c:pt idx="60">
                  <c:v>166</c:v>
                </c:pt>
                <c:pt idx="61">
                  <c:v>170</c:v>
                </c:pt>
                <c:pt idx="62">
                  <c:v>174</c:v>
                </c:pt>
                <c:pt idx="63">
                  <c:v>178</c:v>
                </c:pt>
                <c:pt idx="64">
                  <c:v>182</c:v>
                </c:pt>
                <c:pt idx="65">
                  <c:v>186</c:v>
                </c:pt>
                <c:pt idx="66">
                  <c:v>190</c:v>
                </c:pt>
                <c:pt idx="67">
                  <c:v>194</c:v>
                </c:pt>
                <c:pt idx="68">
                  <c:v>198</c:v>
                </c:pt>
                <c:pt idx="69">
                  <c:v>202</c:v>
                </c:pt>
                <c:pt idx="70">
                  <c:v>206</c:v>
                </c:pt>
                <c:pt idx="71">
                  <c:v>210</c:v>
                </c:pt>
                <c:pt idx="72">
                  <c:v>214</c:v>
                </c:pt>
                <c:pt idx="73">
                  <c:v>218</c:v>
                </c:pt>
                <c:pt idx="74">
                  <c:v>222</c:v>
                </c:pt>
                <c:pt idx="75">
                  <c:v>226</c:v>
                </c:pt>
                <c:pt idx="76">
                  <c:v>230</c:v>
                </c:pt>
                <c:pt idx="77">
                  <c:v>234</c:v>
                </c:pt>
                <c:pt idx="78">
                  <c:v>238</c:v>
                </c:pt>
                <c:pt idx="79">
                  <c:v>242</c:v>
                </c:pt>
                <c:pt idx="80">
                  <c:v>246</c:v>
                </c:pt>
                <c:pt idx="81">
                  <c:v>250</c:v>
                </c:pt>
                <c:pt idx="82">
                  <c:v>254</c:v>
                </c:pt>
                <c:pt idx="83">
                  <c:v>258</c:v>
                </c:pt>
                <c:pt idx="84">
                  <c:v>262</c:v>
                </c:pt>
                <c:pt idx="85">
                  <c:v>266</c:v>
                </c:pt>
                <c:pt idx="86">
                  <c:v>270</c:v>
                </c:pt>
                <c:pt idx="87">
                  <c:v>274</c:v>
                </c:pt>
                <c:pt idx="88">
                  <c:v>278</c:v>
                </c:pt>
                <c:pt idx="89">
                  <c:v>282</c:v>
                </c:pt>
                <c:pt idx="90">
                  <c:v>286</c:v>
                </c:pt>
                <c:pt idx="91">
                  <c:v>290</c:v>
                </c:pt>
                <c:pt idx="92">
                  <c:v>294</c:v>
                </c:pt>
                <c:pt idx="93">
                  <c:v>298</c:v>
                </c:pt>
                <c:pt idx="94">
                  <c:v>302</c:v>
                </c:pt>
                <c:pt idx="95">
                  <c:v>306</c:v>
                </c:pt>
                <c:pt idx="96">
                  <c:v>310</c:v>
                </c:pt>
                <c:pt idx="97">
                  <c:v>314</c:v>
                </c:pt>
                <c:pt idx="98">
                  <c:v>318</c:v>
                </c:pt>
                <c:pt idx="99">
                  <c:v>322</c:v>
                </c:pt>
                <c:pt idx="100">
                  <c:v>326</c:v>
                </c:pt>
                <c:pt idx="101">
                  <c:v>330</c:v>
                </c:pt>
                <c:pt idx="102">
                  <c:v>334</c:v>
                </c:pt>
                <c:pt idx="103">
                  <c:v>338</c:v>
                </c:pt>
                <c:pt idx="104">
                  <c:v>342</c:v>
                </c:pt>
                <c:pt idx="105">
                  <c:v>346</c:v>
                </c:pt>
                <c:pt idx="106">
                  <c:v>350</c:v>
                </c:pt>
                <c:pt idx="107">
                  <c:v>354</c:v>
                </c:pt>
                <c:pt idx="108">
                  <c:v>358</c:v>
                </c:pt>
                <c:pt idx="109">
                  <c:v>362</c:v>
                </c:pt>
                <c:pt idx="110">
                  <c:v>366</c:v>
                </c:pt>
                <c:pt idx="111">
                  <c:v>370</c:v>
                </c:pt>
                <c:pt idx="112">
                  <c:v>374</c:v>
                </c:pt>
                <c:pt idx="113">
                  <c:v>378</c:v>
                </c:pt>
                <c:pt idx="114">
                  <c:v>382</c:v>
                </c:pt>
                <c:pt idx="115">
                  <c:v>386</c:v>
                </c:pt>
                <c:pt idx="116">
                  <c:v>390</c:v>
                </c:pt>
                <c:pt idx="117">
                  <c:v>394</c:v>
                </c:pt>
                <c:pt idx="118">
                  <c:v>398</c:v>
                </c:pt>
                <c:pt idx="119">
                  <c:v>402</c:v>
                </c:pt>
                <c:pt idx="120">
                  <c:v>406</c:v>
                </c:pt>
                <c:pt idx="121">
                  <c:v>410</c:v>
                </c:pt>
                <c:pt idx="122">
                  <c:v>414</c:v>
                </c:pt>
                <c:pt idx="123">
                  <c:v>418</c:v>
                </c:pt>
                <c:pt idx="124">
                  <c:v>422</c:v>
                </c:pt>
                <c:pt idx="125">
                  <c:v>426</c:v>
                </c:pt>
                <c:pt idx="126">
                  <c:v>430</c:v>
                </c:pt>
                <c:pt idx="127">
                  <c:v>434</c:v>
                </c:pt>
                <c:pt idx="128">
                  <c:v>438</c:v>
                </c:pt>
                <c:pt idx="129">
                  <c:v>442</c:v>
                </c:pt>
                <c:pt idx="130">
                  <c:v>446</c:v>
                </c:pt>
                <c:pt idx="131">
                  <c:v>450</c:v>
                </c:pt>
                <c:pt idx="132">
                  <c:v>454</c:v>
                </c:pt>
                <c:pt idx="133">
                  <c:v>458</c:v>
                </c:pt>
                <c:pt idx="134">
                  <c:v>462</c:v>
                </c:pt>
                <c:pt idx="135">
                  <c:v>466</c:v>
                </c:pt>
                <c:pt idx="136">
                  <c:v>470</c:v>
                </c:pt>
                <c:pt idx="137">
                  <c:v>474</c:v>
                </c:pt>
                <c:pt idx="138">
                  <c:v>478</c:v>
                </c:pt>
                <c:pt idx="139">
                  <c:v>482</c:v>
                </c:pt>
                <c:pt idx="140">
                  <c:v>486</c:v>
                </c:pt>
                <c:pt idx="141">
                  <c:v>490</c:v>
                </c:pt>
                <c:pt idx="142">
                  <c:v>494</c:v>
                </c:pt>
                <c:pt idx="143">
                  <c:v>498</c:v>
                </c:pt>
                <c:pt idx="144">
                  <c:v>502</c:v>
                </c:pt>
                <c:pt idx="145">
                  <c:v>506</c:v>
                </c:pt>
                <c:pt idx="146">
                  <c:v>510</c:v>
                </c:pt>
                <c:pt idx="147">
                  <c:v>514</c:v>
                </c:pt>
                <c:pt idx="148">
                  <c:v>518</c:v>
                </c:pt>
                <c:pt idx="149">
                  <c:v>522</c:v>
                </c:pt>
                <c:pt idx="150">
                  <c:v>526</c:v>
                </c:pt>
                <c:pt idx="151">
                  <c:v>530</c:v>
                </c:pt>
                <c:pt idx="152">
                  <c:v>534</c:v>
                </c:pt>
                <c:pt idx="153">
                  <c:v>538</c:v>
                </c:pt>
                <c:pt idx="154">
                  <c:v>542</c:v>
                </c:pt>
                <c:pt idx="155">
                  <c:v>546</c:v>
                </c:pt>
                <c:pt idx="156">
                  <c:v>550</c:v>
                </c:pt>
                <c:pt idx="157">
                  <c:v>554</c:v>
                </c:pt>
                <c:pt idx="158">
                  <c:v>558</c:v>
                </c:pt>
                <c:pt idx="159">
                  <c:v>562</c:v>
                </c:pt>
                <c:pt idx="160">
                  <c:v>566</c:v>
                </c:pt>
                <c:pt idx="161">
                  <c:v>570</c:v>
                </c:pt>
                <c:pt idx="162">
                  <c:v>574</c:v>
                </c:pt>
                <c:pt idx="163">
                  <c:v>578</c:v>
                </c:pt>
                <c:pt idx="164">
                  <c:v>582</c:v>
                </c:pt>
                <c:pt idx="165">
                  <c:v>586</c:v>
                </c:pt>
                <c:pt idx="166">
                  <c:v>590</c:v>
                </c:pt>
                <c:pt idx="167">
                  <c:v>594</c:v>
                </c:pt>
                <c:pt idx="168">
                  <c:v>598</c:v>
                </c:pt>
                <c:pt idx="169">
                  <c:v>602</c:v>
                </c:pt>
                <c:pt idx="170">
                  <c:v>606</c:v>
                </c:pt>
                <c:pt idx="171">
                  <c:v>610</c:v>
                </c:pt>
                <c:pt idx="172">
                  <c:v>614</c:v>
                </c:pt>
                <c:pt idx="173">
                  <c:v>618</c:v>
                </c:pt>
                <c:pt idx="174">
                  <c:v>622</c:v>
                </c:pt>
                <c:pt idx="175">
                  <c:v>626</c:v>
                </c:pt>
                <c:pt idx="176">
                  <c:v>630</c:v>
                </c:pt>
                <c:pt idx="177">
                  <c:v>634</c:v>
                </c:pt>
                <c:pt idx="178">
                  <c:v>638</c:v>
                </c:pt>
                <c:pt idx="179">
                  <c:v>642</c:v>
                </c:pt>
                <c:pt idx="180">
                  <c:v>646</c:v>
                </c:pt>
                <c:pt idx="181">
                  <c:v>650</c:v>
                </c:pt>
                <c:pt idx="182">
                  <c:v>654</c:v>
                </c:pt>
                <c:pt idx="183">
                  <c:v>658</c:v>
                </c:pt>
                <c:pt idx="184">
                  <c:v>662</c:v>
                </c:pt>
                <c:pt idx="185">
                  <c:v>666</c:v>
                </c:pt>
                <c:pt idx="186">
                  <c:v>670</c:v>
                </c:pt>
                <c:pt idx="187">
                  <c:v>674</c:v>
                </c:pt>
                <c:pt idx="188">
                  <c:v>678</c:v>
                </c:pt>
                <c:pt idx="189">
                  <c:v>682</c:v>
                </c:pt>
                <c:pt idx="190">
                  <c:v>686</c:v>
                </c:pt>
                <c:pt idx="191">
                  <c:v>690</c:v>
                </c:pt>
                <c:pt idx="192">
                  <c:v>694</c:v>
                </c:pt>
                <c:pt idx="193">
                  <c:v>698</c:v>
                </c:pt>
                <c:pt idx="194">
                  <c:v>702</c:v>
                </c:pt>
                <c:pt idx="195">
                  <c:v>706</c:v>
                </c:pt>
                <c:pt idx="196">
                  <c:v>710</c:v>
                </c:pt>
                <c:pt idx="197">
                  <c:v>714</c:v>
                </c:pt>
                <c:pt idx="198">
                  <c:v>718</c:v>
                </c:pt>
                <c:pt idx="199">
                  <c:v>722</c:v>
                </c:pt>
                <c:pt idx="200">
                  <c:v>726</c:v>
                </c:pt>
                <c:pt idx="201">
                  <c:v>730</c:v>
                </c:pt>
                <c:pt idx="202">
                  <c:v>734</c:v>
                </c:pt>
                <c:pt idx="203">
                  <c:v>738</c:v>
                </c:pt>
                <c:pt idx="204">
                  <c:v>742</c:v>
                </c:pt>
                <c:pt idx="205">
                  <c:v>746</c:v>
                </c:pt>
                <c:pt idx="206">
                  <c:v>750</c:v>
                </c:pt>
                <c:pt idx="207">
                  <c:v>754</c:v>
                </c:pt>
                <c:pt idx="208">
                  <c:v>758</c:v>
                </c:pt>
                <c:pt idx="209">
                  <c:v>762</c:v>
                </c:pt>
                <c:pt idx="210">
                  <c:v>766</c:v>
                </c:pt>
                <c:pt idx="211">
                  <c:v>770</c:v>
                </c:pt>
                <c:pt idx="212">
                  <c:v>774</c:v>
                </c:pt>
                <c:pt idx="213">
                  <c:v>778</c:v>
                </c:pt>
                <c:pt idx="214">
                  <c:v>782</c:v>
                </c:pt>
                <c:pt idx="215">
                  <c:v>786</c:v>
                </c:pt>
                <c:pt idx="216">
                  <c:v>790</c:v>
                </c:pt>
                <c:pt idx="217">
                  <c:v>794</c:v>
                </c:pt>
                <c:pt idx="218">
                  <c:v>798</c:v>
                </c:pt>
                <c:pt idx="219">
                  <c:v>802</c:v>
                </c:pt>
                <c:pt idx="220">
                  <c:v>806</c:v>
                </c:pt>
                <c:pt idx="221">
                  <c:v>810</c:v>
                </c:pt>
                <c:pt idx="222">
                  <c:v>814</c:v>
                </c:pt>
                <c:pt idx="223">
                  <c:v>818</c:v>
                </c:pt>
                <c:pt idx="224">
                  <c:v>822</c:v>
                </c:pt>
                <c:pt idx="225">
                  <c:v>826</c:v>
                </c:pt>
                <c:pt idx="226">
                  <c:v>830</c:v>
                </c:pt>
                <c:pt idx="227">
                  <c:v>834</c:v>
                </c:pt>
                <c:pt idx="228">
                  <c:v>838</c:v>
                </c:pt>
                <c:pt idx="229">
                  <c:v>842</c:v>
                </c:pt>
                <c:pt idx="230">
                  <c:v>846</c:v>
                </c:pt>
                <c:pt idx="231">
                  <c:v>850</c:v>
                </c:pt>
                <c:pt idx="232">
                  <c:v>854</c:v>
                </c:pt>
                <c:pt idx="233">
                  <c:v>858</c:v>
                </c:pt>
                <c:pt idx="234">
                  <c:v>862</c:v>
                </c:pt>
                <c:pt idx="235">
                  <c:v>866</c:v>
                </c:pt>
                <c:pt idx="236">
                  <c:v>870</c:v>
                </c:pt>
                <c:pt idx="237">
                  <c:v>874</c:v>
                </c:pt>
                <c:pt idx="238">
                  <c:v>878</c:v>
                </c:pt>
                <c:pt idx="239">
                  <c:v>882</c:v>
                </c:pt>
                <c:pt idx="240">
                  <c:v>886</c:v>
                </c:pt>
                <c:pt idx="241">
                  <c:v>890</c:v>
                </c:pt>
                <c:pt idx="242">
                  <c:v>894</c:v>
                </c:pt>
                <c:pt idx="243">
                  <c:v>898</c:v>
                </c:pt>
                <c:pt idx="244">
                  <c:v>902</c:v>
                </c:pt>
                <c:pt idx="245">
                  <c:v>906</c:v>
                </c:pt>
                <c:pt idx="246">
                  <c:v>910</c:v>
                </c:pt>
                <c:pt idx="247">
                  <c:v>914</c:v>
                </c:pt>
                <c:pt idx="248">
                  <c:v>918</c:v>
                </c:pt>
                <c:pt idx="249">
                  <c:v>922</c:v>
                </c:pt>
                <c:pt idx="250">
                  <c:v>926</c:v>
                </c:pt>
                <c:pt idx="251">
                  <c:v>930</c:v>
                </c:pt>
                <c:pt idx="252">
                  <c:v>934</c:v>
                </c:pt>
                <c:pt idx="253">
                  <c:v>938</c:v>
                </c:pt>
                <c:pt idx="254">
                  <c:v>942</c:v>
                </c:pt>
                <c:pt idx="255">
                  <c:v>946</c:v>
                </c:pt>
                <c:pt idx="256">
                  <c:v>950</c:v>
                </c:pt>
                <c:pt idx="257">
                  <c:v>954</c:v>
                </c:pt>
                <c:pt idx="258">
                  <c:v>958</c:v>
                </c:pt>
                <c:pt idx="259">
                  <c:v>962</c:v>
                </c:pt>
                <c:pt idx="260">
                  <c:v>966</c:v>
                </c:pt>
                <c:pt idx="261">
                  <c:v>970</c:v>
                </c:pt>
                <c:pt idx="262">
                  <c:v>974</c:v>
                </c:pt>
                <c:pt idx="263">
                  <c:v>978</c:v>
                </c:pt>
                <c:pt idx="264">
                  <c:v>982</c:v>
                </c:pt>
                <c:pt idx="265">
                  <c:v>986</c:v>
                </c:pt>
                <c:pt idx="266">
                  <c:v>990</c:v>
                </c:pt>
                <c:pt idx="267">
                  <c:v>994</c:v>
                </c:pt>
                <c:pt idx="268">
                  <c:v>998</c:v>
                </c:pt>
                <c:pt idx="269">
                  <c:v>1002</c:v>
                </c:pt>
                <c:pt idx="270">
                  <c:v>1006</c:v>
                </c:pt>
                <c:pt idx="271">
                  <c:v>1010</c:v>
                </c:pt>
                <c:pt idx="272">
                  <c:v>1014</c:v>
                </c:pt>
                <c:pt idx="273">
                  <c:v>1018</c:v>
                </c:pt>
                <c:pt idx="274">
                  <c:v>1022</c:v>
                </c:pt>
                <c:pt idx="275">
                  <c:v>1026</c:v>
                </c:pt>
                <c:pt idx="276">
                  <c:v>1030</c:v>
                </c:pt>
                <c:pt idx="277">
                  <c:v>1034</c:v>
                </c:pt>
                <c:pt idx="278">
                  <c:v>1038</c:v>
                </c:pt>
                <c:pt idx="279">
                  <c:v>1042</c:v>
                </c:pt>
                <c:pt idx="280">
                  <c:v>1046</c:v>
                </c:pt>
                <c:pt idx="281">
                  <c:v>1050</c:v>
                </c:pt>
                <c:pt idx="282">
                  <c:v>1054</c:v>
                </c:pt>
                <c:pt idx="283">
                  <c:v>1058</c:v>
                </c:pt>
                <c:pt idx="284">
                  <c:v>1062</c:v>
                </c:pt>
                <c:pt idx="285">
                  <c:v>1066</c:v>
                </c:pt>
                <c:pt idx="286">
                  <c:v>1070</c:v>
                </c:pt>
                <c:pt idx="287">
                  <c:v>1074</c:v>
                </c:pt>
                <c:pt idx="288">
                  <c:v>1078</c:v>
                </c:pt>
                <c:pt idx="289">
                  <c:v>1082</c:v>
                </c:pt>
                <c:pt idx="290">
                  <c:v>1086</c:v>
                </c:pt>
                <c:pt idx="291">
                  <c:v>1090</c:v>
                </c:pt>
                <c:pt idx="292">
                  <c:v>1094</c:v>
                </c:pt>
                <c:pt idx="293">
                  <c:v>1098</c:v>
                </c:pt>
                <c:pt idx="294">
                  <c:v>1102</c:v>
                </c:pt>
                <c:pt idx="295">
                  <c:v>1106</c:v>
                </c:pt>
                <c:pt idx="296">
                  <c:v>1110</c:v>
                </c:pt>
                <c:pt idx="297">
                  <c:v>1114</c:v>
                </c:pt>
                <c:pt idx="298">
                  <c:v>1118</c:v>
                </c:pt>
                <c:pt idx="299">
                  <c:v>1122</c:v>
                </c:pt>
                <c:pt idx="300">
                  <c:v>1126</c:v>
                </c:pt>
                <c:pt idx="301">
                  <c:v>1130</c:v>
                </c:pt>
                <c:pt idx="302">
                  <c:v>1134</c:v>
                </c:pt>
                <c:pt idx="303">
                  <c:v>1138</c:v>
                </c:pt>
                <c:pt idx="304">
                  <c:v>1142</c:v>
                </c:pt>
                <c:pt idx="305">
                  <c:v>1146</c:v>
                </c:pt>
                <c:pt idx="306">
                  <c:v>1150</c:v>
                </c:pt>
                <c:pt idx="307">
                  <c:v>1154</c:v>
                </c:pt>
                <c:pt idx="308">
                  <c:v>1158</c:v>
                </c:pt>
                <c:pt idx="309">
                  <c:v>1162</c:v>
                </c:pt>
                <c:pt idx="310">
                  <c:v>1166</c:v>
                </c:pt>
                <c:pt idx="311">
                  <c:v>1170</c:v>
                </c:pt>
                <c:pt idx="312">
                  <c:v>1174</c:v>
                </c:pt>
                <c:pt idx="313">
                  <c:v>1178</c:v>
                </c:pt>
                <c:pt idx="314">
                  <c:v>1182</c:v>
                </c:pt>
                <c:pt idx="315">
                  <c:v>1186</c:v>
                </c:pt>
                <c:pt idx="316">
                  <c:v>1190</c:v>
                </c:pt>
                <c:pt idx="317">
                  <c:v>1194</c:v>
                </c:pt>
                <c:pt idx="318">
                  <c:v>1198</c:v>
                </c:pt>
                <c:pt idx="319">
                  <c:v>1202</c:v>
                </c:pt>
                <c:pt idx="320">
                  <c:v>1206</c:v>
                </c:pt>
                <c:pt idx="321">
                  <c:v>1210</c:v>
                </c:pt>
                <c:pt idx="322">
                  <c:v>1214</c:v>
                </c:pt>
                <c:pt idx="323">
                  <c:v>1218</c:v>
                </c:pt>
                <c:pt idx="324">
                  <c:v>1222</c:v>
                </c:pt>
                <c:pt idx="325">
                  <c:v>1226</c:v>
                </c:pt>
                <c:pt idx="326">
                  <c:v>1230</c:v>
                </c:pt>
                <c:pt idx="327">
                  <c:v>1234</c:v>
                </c:pt>
                <c:pt idx="328">
                  <c:v>1238</c:v>
                </c:pt>
                <c:pt idx="329">
                  <c:v>1242</c:v>
                </c:pt>
                <c:pt idx="330">
                  <c:v>1246</c:v>
                </c:pt>
                <c:pt idx="331">
                  <c:v>1250</c:v>
                </c:pt>
                <c:pt idx="332">
                  <c:v>1254</c:v>
                </c:pt>
                <c:pt idx="333">
                  <c:v>1258</c:v>
                </c:pt>
                <c:pt idx="334">
                  <c:v>1262</c:v>
                </c:pt>
                <c:pt idx="335">
                  <c:v>1266</c:v>
                </c:pt>
                <c:pt idx="336">
                  <c:v>1270</c:v>
                </c:pt>
                <c:pt idx="337">
                  <c:v>1274</c:v>
                </c:pt>
                <c:pt idx="338">
                  <c:v>1278</c:v>
                </c:pt>
                <c:pt idx="339">
                  <c:v>1282</c:v>
                </c:pt>
                <c:pt idx="340">
                  <c:v>1286</c:v>
                </c:pt>
                <c:pt idx="341">
                  <c:v>1290</c:v>
                </c:pt>
                <c:pt idx="342">
                  <c:v>1294</c:v>
                </c:pt>
                <c:pt idx="343">
                  <c:v>1298</c:v>
                </c:pt>
                <c:pt idx="344">
                  <c:v>1302</c:v>
                </c:pt>
                <c:pt idx="345">
                  <c:v>1306</c:v>
                </c:pt>
                <c:pt idx="346">
                  <c:v>1310</c:v>
                </c:pt>
                <c:pt idx="347">
                  <c:v>1314</c:v>
                </c:pt>
                <c:pt idx="348">
                  <c:v>1318</c:v>
                </c:pt>
                <c:pt idx="349">
                  <c:v>1322</c:v>
                </c:pt>
                <c:pt idx="350">
                  <c:v>1326</c:v>
                </c:pt>
                <c:pt idx="351">
                  <c:v>1330</c:v>
                </c:pt>
                <c:pt idx="352">
                  <c:v>1334</c:v>
                </c:pt>
                <c:pt idx="353">
                  <c:v>1338</c:v>
                </c:pt>
                <c:pt idx="354">
                  <c:v>1342</c:v>
                </c:pt>
                <c:pt idx="355">
                  <c:v>1346</c:v>
                </c:pt>
                <c:pt idx="356">
                  <c:v>1350</c:v>
                </c:pt>
                <c:pt idx="357">
                  <c:v>1354</c:v>
                </c:pt>
                <c:pt idx="358">
                  <c:v>1358</c:v>
                </c:pt>
                <c:pt idx="359">
                  <c:v>1362</c:v>
                </c:pt>
                <c:pt idx="360">
                  <c:v>1366</c:v>
                </c:pt>
                <c:pt idx="361">
                  <c:v>1370</c:v>
                </c:pt>
                <c:pt idx="362">
                  <c:v>1374</c:v>
                </c:pt>
                <c:pt idx="363">
                  <c:v>1378</c:v>
                </c:pt>
                <c:pt idx="364">
                  <c:v>1382</c:v>
                </c:pt>
                <c:pt idx="365">
                  <c:v>1386</c:v>
                </c:pt>
                <c:pt idx="366">
                  <c:v>1390</c:v>
                </c:pt>
                <c:pt idx="367">
                  <c:v>1394</c:v>
                </c:pt>
                <c:pt idx="368">
                  <c:v>1398</c:v>
                </c:pt>
                <c:pt idx="369">
                  <c:v>1402</c:v>
                </c:pt>
                <c:pt idx="370">
                  <c:v>1406</c:v>
                </c:pt>
                <c:pt idx="371">
                  <c:v>1410</c:v>
                </c:pt>
                <c:pt idx="372">
                  <c:v>1414</c:v>
                </c:pt>
                <c:pt idx="373">
                  <c:v>1418</c:v>
                </c:pt>
                <c:pt idx="374">
                  <c:v>1422</c:v>
                </c:pt>
                <c:pt idx="375">
                  <c:v>1426</c:v>
                </c:pt>
                <c:pt idx="376">
                  <c:v>1430</c:v>
                </c:pt>
                <c:pt idx="377">
                  <c:v>1434</c:v>
                </c:pt>
                <c:pt idx="378">
                  <c:v>1438</c:v>
                </c:pt>
                <c:pt idx="379">
                  <c:v>1442</c:v>
                </c:pt>
                <c:pt idx="380">
                  <c:v>1446</c:v>
                </c:pt>
                <c:pt idx="381">
                  <c:v>1450</c:v>
                </c:pt>
                <c:pt idx="382">
                  <c:v>1454</c:v>
                </c:pt>
                <c:pt idx="383">
                  <c:v>1458</c:v>
                </c:pt>
                <c:pt idx="384">
                  <c:v>1462</c:v>
                </c:pt>
                <c:pt idx="385">
                  <c:v>1466</c:v>
                </c:pt>
                <c:pt idx="386">
                  <c:v>1470</c:v>
                </c:pt>
                <c:pt idx="387">
                  <c:v>1474</c:v>
                </c:pt>
                <c:pt idx="388">
                  <c:v>1478</c:v>
                </c:pt>
                <c:pt idx="389">
                  <c:v>1482</c:v>
                </c:pt>
                <c:pt idx="390">
                  <c:v>1486</c:v>
                </c:pt>
                <c:pt idx="391">
                  <c:v>1490</c:v>
                </c:pt>
                <c:pt idx="392">
                  <c:v>1494</c:v>
                </c:pt>
                <c:pt idx="393">
                  <c:v>1498</c:v>
                </c:pt>
                <c:pt idx="394">
                  <c:v>1502</c:v>
                </c:pt>
                <c:pt idx="395">
                  <c:v>1506</c:v>
                </c:pt>
                <c:pt idx="396">
                  <c:v>1510</c:v>
                </c:pt>
                <c:pt idx="397">
                  <c:v>1514</c:v>
                </c:pt>
                <c:pt idx="398">
                  <c:v>1518</c:v>
                </c:pt>
                <c:pt idx="399">
                  <c:v>1522</c:v>
                </c:pt>
                <c:pt idx="400">
                  <c:v>1526</c:v>
                </c:pt>
                <c:pt idx="401">
                  <c:v>1530</c:v>
                </c:pt>
                <c:pt idx="402">
                  <c:v>1534</c:v>
                </c:pt>
                <c:pt idx="403">
                  <c:v>1538</c:v>
                </c:pt>
                <c:pt idx="404">
                  <c:v>1542</c:v>
                </c:pt>
                <c:pt idx="405">
                  <c:v>1546</c:v>
                </c:pt>
                <c:pt idx="406">
                  <c:v>1550</c:v>
                </c:pt>
                <c:pt idx="407">
                  <c:v>1554</c:v>
                </c:pt>
                <c:pt idx="408">
                  <c:v>1558</c:v>
                </c:pt>
                <c:pt idx="409">
                  <c:v>1562</c:v>
                </c:pt>
                <c:pt idx="410">
                  <c:v>1566</c:v>
                </c:pt>
                <c:pt idx="411">
                  <c:v>1570</c:v>
                </c:pt>
                <c:pt idx="412">
                  <c:v>1574</c:v>
                </c:pt>
                <c:pt idx="413">
                  <c:v>1578</c:v>
                </c:pt>
                <c:pt idx="414">
                  <c:v>1582</c:v>
                </c:pt>
                <c:pt idx="415">
                  <c:v>1586</c:v>
                </c:pt>
                <c:pt idx="416">
                  <c:v>1590</c:v>
                </c:pt>
                <c:pt idx="417">
                  <c:v>1594</c:v>
                </c:pt>
                <c:pt idx="418">
                  <c:v>1598</c:v>
                </c:pt>
                <c:pt idx="419">
                  <c:v>1602</c:v>
                </c:pt>
                <c:pt idx="420">
                  <c:v>1606</c:v>
                </c:pt>
                <c:pt idx="421">
                  <c:v>1610</c:v>
                </c:pt>
                <c:pt idx="422">
                  <c:v>1614</c:v>
                </c:pt>
                <c:pt idx="423">
                  <c:v>1618</c:v>
                </c:pt>
                <c:pt idx="424">
                  <c:v>1622</c:v>
                </c:pt>
                <c:pt idx="425">
                  <c:v>1626</c:v>
                </c:pt>
                <c:pt idx="426">
                  <c:v>1630</c:v>
                </c:pt>
                <c:pt idx="427">
                  <c:v>1634</c:v>
                </c:pt>
                <c:pt idx="428">
                  <c:v>1638</c:v>
                </c:pt>
                <c:pt idx="429">
                  <c:v>1642</c:v>
                </c:pt>
                <c:pt idx="430">
                  <c:v>1646</c:v>
                </c:pt>
                <c:pt idx="431">
                  <c:v>1650</c:v>
                </c:pt>
                <c:pt idx="432">
                  <c:v>1654</c:v>
                </c:pt>
                <c:pt idx="433">
                  <c:v>1658</c:v>
                </c:pt>
                <c:pt idx="434">
                  <c:v>1662</c:v>
                </c:pt>
                <c:pt idx="435">
                  <c:v>1666</c:v>
                </c:pt>
                <c:pt idx="436">
                  <c:v>1670</c:v>
                </c:pt>
                <c:pt idx="437">
                  <c:v>1674</c:v>
                </c:pt>
                <c:pt idx="438">
                  <c:v>1678</c:v>
                </c:pt>
                <c:pt idx="439">
                  <c:v>1682</c:v>
                </c:pt>
                <c:pt idx="440">
                  <c:v>1686</c:v>
                </c:pt>
                <c:pt idx="441">
                  <c:v>1690</c:v>
                </c:pt>
                <c:pt idx="442">
                  <c:v>1694</c:v>
                </c:pt>
                <c:pt idx="443">
                  <c:v>1698</c:v>
                </c:pt>
                <c:pt idx="444">
                  <c:v>1702</c:v>
                </c:pt>
                <c:pt idx="445">
                  <c:v>1706</c:v>
                </c:pt>
                <c:pt idx="446">
                  <c:v>1710</c:v>
                </c:pt>
                <c:pt idx="447">
                  <c:v>1714</c:v>
                </c:pt>
                <c:pt idx="448">
                  <c:v>1718</c:v>
                </c:pt>
                <c:pt idx="449">
                  <c:v>1722</c:v>
                </c:pt>
                <c:pt idx="450">
                  <c:v>1726</c:v>
                </c:pt>
                <c:pt idx="451">
                  <c:v>1730</c:v>
                </c:pt>
                <c:pt idx="452">
                  <c:v>1734</c:v>
                </c:pt>
                <c:pt idx="453">
                  <c:v>1738</c:v>
                </c:pt>
                <c:pt idx="454">
                  <c:v>1742</c:v>
                </c:pt>
                <c:pt idx="455">
                  <c:v>1746</c:v>
                </c:pt>
                <c:pt idx="456">
                  <c:v>1750</c:v>
                </c:pt>
                <c:pt idx="457">
                  <c:v>1754</c:v>
                </c:pt>
                <c:pt idx="458">
                  <c:v>1758</c:v>
                </c:pt>
                <c:pt idx="459">
                  <c:v>1762</c:v>
                </c:pt>
                <c:pt idx="460">
                  <c:v>1766</c:v>
                </c:pt>
                <c:pt idx="461">
                  <c:v>1770</c:v>
                </c:pt>
                <c:pt idx="462">
                  <c:v>1774</c:v>
                </c:pt>
                <c:pt idx="463">
                  <c:v>1778</c:v>
                </c:pt>
                <c:pt idx="464">
                  <c:v>1782</c:v>
                </c:pt>
                <c:pt idx="465">
                  <c:v>1786</c:v>
                </c:pt>
                <c:pt idx="466">
                  <c:v>1790</c:v>
                </c:pt>
                <c:pt idx="467">
                  <c:v>1794</c:v>
                </c:pt>
                <c:pt idx="468">
                  <c:v>1798</c:v>
                </c:pt>
                <c:pt idx="469">
                  <c:v>1802</c:v>
                </c:pt>
                <c:pt idx="470">
                  <c:v>1806</c:v>
                </c:pt>
                <c:pt idx="471">
                  <c:v>1810</c:v>
                </c:pt>
                <c:pt idx="472">
                  <c:v>1814</c:v>
                </c:pt>
                <c:pt idx="473">
                  <c:v>1818</c:v>
                </c:pt>
                <c:pt idx="474">
                  <c:v>1822</c:v>
                </c:pt>
                <c:pt idx="475">
                  <c:v>1826</c:v>
                </c:pt>
                <c:pt idx="476">
                  <c:v>1830</c:v>
                </c:pt>
                <c:pt idx="477">
                  <c:v>1834</c:v>
                </c:pt>
                <c:pt idx="478">
                  <c:v>1838</c:v>
                </c:pt>
                <c:pt idx="479">
                  <c:v>1842</c:v>
                </c:pt>
                <c:pt idx="480">
                  <c:v>1846</c:v>
                </c:pt>
                <c:pt idx="481">
                  <c:v>1850</c:v>
                </c:pt>
                <c:pt idx="482">
                  <c:v>1854</c:v>
                </c:pt>
                <c:pt idx="483">
                  <c:v>1858</c:v>
                </c:pt>
                <c:pt idx="484">
                  <c:v>1862</c:v>
                </c:pt>
                <c:pt idx="485">
                  <c:v>1866</c:v>
                </c:pt>
                <c:pt idx="486">
                  <c:v>1870</c:v>
                </c:pt>
                <c:pt idx="487">
                  <c:v>1874</c:v>
                </c:pt>
                <c:pt idx="488">
                  <c:v>1878</c:v>
                </c:pt>
                <c:pt idx="489">
                  <c:v>1882</c:v>
                </c:pt>
                <c:pt idx="490">
                  <c:v>1886</c:v>
                </c:pt>
                <c:pt idx="491">
                  <c:v>1890</c:v>
                </c:pt>
                <c:pt idx="492">
                  <c:v>1894</c:v>
                </c:pt>
                <c:pt idx="493">
                  <c:v>1898</c:v>
                </c:pt>
                <c:pt idx="494">
                  <c:v>1902</c:v>
                </c:pt>
                <c:pt idx="495">
                  <c:v>1906</c:v>
                </c:pt>
                <c:pt idx="496">
                  <c:v>1910</c:v>
                </c:pt>
                <c:pt idx="497">
                  <c:v>1914</c:v>
                </c:pt>
                <c:pt idx="498">
                  <c:v>1918</c:v>
                </c:pt>
                <c:pt idx="499">
                  <c:v>1922</c:v>
                </c:pt>
              </c:numCache>
            </c:numRef>
          </c:yVal>
        </c:ser>
        <c:axId val="182215424"/>
        <c:axId val="182217344"/>
      </c:scatterChart>
      <c:valAx>
        <c:axId val="182215424"/>
        <c:scaling>
          <c:orientation val="minMax"/>
          <c:max val="1536"/>
          <c:min val="0"/>
        </c:scaling>
        <c:axPos val="b"/>
        <c:title>
          <c:tx>
            <c:rich>
              <a:bodyPr/>
              <a:lstStyle/>
              <a:p>
                <a:pPr>
                  <a:defRPr sz="2400" b="1" i="0" u="none" strike="noStrike" baseline="0">
                    <a:solidFill>
                      <a:srgbClr val="000000"/>
                    </a:solidFill>
                    <a:latin typeface="Arial"/>
                    <a:ea typeface="Arial"/>
                    <a:cs typeface="Arial"/>
                  </a:defRPr>
                </a:pPr>
                <a:r>
                  <a:rPr lang="en-US" sz="2400" baseline="0" dirty="0" smtClean="0"/>
                  <a:t>U</a:t>
                </a:r>
                <a:r>
                  <a:rPr lang="en-US" sz="2400" dirty="0" smtClean="0"/>
                  <a:t>pload </a:t>
                </a:r>
                <a:r>
                  <a:rPr lang="en-US" sz="2400" dirty="0"/>
                  <a:t>bandwidth per peer (kbps)</a:t>
                </a:r>
              </a:p>
            </c:rich>
          </c:tx>
          <c:layout>
            <c:manualLayout>
              <c:xMode val="edge"/>
              <c:yMode val="edge"/>
              <c:x val="0.26825828726482076"/>
              <c:y val="0.91293740824769787"/>
            </c:manualLayout>
          </c:layout>
          <c:spPr>
            <a:noFill/>
            <a:ln w="34493">
              <a:noFill/>
            </a:ln>
          </c:spPr>
        </c:title>
        <c:numFmt formatCode="General" sourceLinked="1"/>
        <c:tickLblPos val="nextTo"/>
        <c:spPr>
          <a:ln w="4312">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182217344"/>
        <c:crosses val="autoZero"/>
        <c:crossBetween val="midCat"/>
        <c:majorUnit val="128"/>
      </c:valAx>
      <c:valAx>
        <c:axId val="182217344"/>
        <c:scaling>
          <c:orientation val="minMax"/>
          <c:max val="1500"/>
          <c:min val="0"/>
        </c:scaling>
        <c:axPos val="l"/>
        <c:title>
          <c:tx>
            <c:rich>
              <a:bodyPr/>
              <a:lstStyle/>
              <a:p>
                <a:pPr>
                  <a:defRPr sz="2400" b="1" i="0" u="none" strike="noStrike" baseline="0">
                    <a:solidFill>
                      <a:srgbClr val="000000"/>
                    </a:solidFill>
                    <a:latin typeface="Arial"/>
                    <a:ea typeface="Arial"/>
                    <a:cs typeface="Arial"/>
                  </a:defRPr>
                </a:pPr>
                <a:r>
                  <a:rPr lang="en-US" sz="2400"/>
                  <a:t>Max # of players</a:t>
                </a:r>
              </a:p>
            </c:rich>
          </c:tx>
          <c:layout>
            <c:manualLayout>
              <c:xMode val="edge"/>
              <c:yMode val="edge"/>
              <c:x val="5.9869032954838752E-3"/>
              <c:y val="0.14315516704479736"/>
            </c:manualLayout>
          </c:layout>
          <c:spPr>
            <a:noFill/>
            <a:ln w="34493">
              <a:noFill/>
            </a:ln>
          </c:spPr>
        </c:title>
        <c:numFmt formatCode="General" sourceLinked="1"/>
        <c:tickLblPos val="nextTo"/>
        <c:spPr>
          <a:ln w="4312">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182215424"/>
        <c:crosses val="autoZero"/>
        <c:crossBetween val="midCat"/>
      </c:valAx>
      <c:spPr>
        <a:noFill/>
        <a:ln w="34493">
          <a:noFill/>
        </a:ln>
      </c:spPr>
    </c:plotArea>
    <c:plotVisOnly val="1"/>
    <c:dispBlanksAs val="gap"/>
  </c:chart>
  <c:spPr>
    <a:noFill/>
    <a:ln>
      <a:noFill/>
    </a:ln>
  </c:spPr>
  <c:txPr>
    <a:bodyPr/>
    <a:lstStyle/>
    <a:p>
      <a:pPr>
        <a:defRPr sz="1630" b="0" i="0" u="none" strike="noStrike" baseline="0">
          <a:solidFill>
            <a:srgbClr val="000000"/>
          </a:solidFill>
          <a:latin typeface="Arial"/>
          <a:ea typeface="Arial"/>
          <a:cs typeface="Arial"/>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4"/>
  <c:chart>
    <c:autoTitleDeleted val="1"/>
    <c:plotArea>
      <c:layout/>
      <c:lineChart>
        <c:grouping val="standard"/>
        <c:ser>
          <c:idx val="0"/>
          <c:order val="0"/>
          <c:tx>
            <c:strRef>
              <c:f>data!$B$1</c:f>
              <c:strCache>
                <c:ptCount val="1"/>
                <c:pt idx="0">
                  <c:v>% updates on time</c:v>
                </c:pt>
              </c:strCache>
            </c:strRef>
          </c:tx>
          <c:spPr>
            <a:ln>
              <a:solidFill>
                <a:srgbClr val="FF0000"/>
              </a:solidFill>
            </a:ln>
          </c:spPr>
          <c:marker>
            <c:spPr>
              <a:ln>
                <a:solidFill>
                  <a:srgbClr val="FF0000"/>
                </a:solidFill>
              </a:ln>
            </c:spPr>
          </c:marker>
          <c:errBars>
            <c:errDir val="y"/>
            <c:errBarType val="both"/>
            <c:errValType val="cust"/>
            <c:plus>
              <c:numRef>
                <c:f>data!$C$2:$C$11</c:f>
                <c:numCache>
                  <c:formatCode>General</c:formatCode>
                  <c:ptCount val="10"/>
                  <c:pt idx="0">
                    <c:v>0.60384748825697165</c:v>
                  </c:pt>
                  <c:pt idx="1">
                    <c:v>0.29254831543552601</c:v>
                  </c:pt>
                  <c:pt idx="2">
                    <c:v>0.42383763915369532</c:v>
                  </c:pt>
                  <c:pt idx="3">
                    <c:v>0.58150733101773688</c:v>
                  </c:pt>
                  <c:pt idx="4">
                    <c:v>0.37032470257859257</c:v>
                  </c:pt>
                  <c:pt idx="5">
                    <c:v>0.92761755268239765</c:v>
                  </c:pt>
                  <c:pt idx="6">
                    <c:v>0.47306600110794206</c:v>
                  </c:pt>
                  <c:pt idx="7">
                    <c:v>0.395242596375457</c:v>
                  </c:pt>
                  <c:pt idx="8">
                    <c:v>0.2287879520202305</c:v>
                  </c:pt>
                  <c:pt idx="9">
                    <c:v>0.27167129410702701</c:v>
                  </c:pt>
                </c:numCache>
              </c:numRef>
            </c:plus>
            <c:minus>
              <c:numRef>
                <c:f>data!$C$2:$C$11</c:f>
                <c:numCache>
                  <c:formatCode>General</c:formatCode>
                  <c:ptCount val="10"/>
                  <c:pt idx="0">
                    <c:v>0.60384748825697165</c:v>
                  </c:pt>
                  <c:pt idx="1">
                    <c:v>0.29254831543552601</c:v>
                  </c:pt>
                  <c:pt idx="2">
                    <c:v>0.42383763915369532</c:v>
                  </c:pt>
                  <c:pt idx="3">
                    <c:v>0.58150733101773688</c:v>
                  </c:pt>
                  <c:pt idx="4">
                    <c:v>0.37032470257859257</c:v>
                  </c:pt>
                  <c:pt idx="5">
                    <c:v>0.92761755268239765</c:v>
                  </c:pt>
                  <c:pt idx="6">
                    <c:v>0.47306600110794206</c:v>
                  </c:pt>
                  <c:pt idx="7">
                    <c:v>0.395242596375457</c:v>
                  </c:pt>
                  <c:pt idx="8">
                    <c:v>0.2287879520202305</c:v>
                  </c:pt>
                  <c:pt idx="9">
                    <c:v>0.27167129410702701</c:v>
                  </c:pt>
                </c:numCache>
              </c:numRef>
            </c:minus>
          </c:errBars>
          <c:cat>
            <c:numRef>
              <c:f>data!$A$2:$A$11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data!$B$2:$B$11</c:f>
              <c:numCache>
                <c:formatCode>General</c:formatCode>
                <c:ptCount val="10"/>
                <c:pt idx="0">
                  <c:v>96.935507999999999</c:v>
                </c:pt>
                <c:pt idx="1">
                  <c:v>97.183627000000001</c:v>
                </c:pt>
                <c:pt idx="2">
                  <c:v>96.534228000000027</c:v>
                </c:pt>
                <c:pt idx="3">
                  <c:v>96.815046999999979</c:v>
                </c:pt>
                <c:pt idx="4">
                  <c:v>97.090723999999994</c:v>
                </c:pt>
                <c:pt idx="5">
                  <c:v>96.679482999999777</c:v>
                </c:pt>
                <c:pt idx="6">
                  <c:v>96.915054999999995</c:v>
                </c:pt>
                <c:pt idx="7">
                  <c:v>97.005511999999982</c:v>
                </c:pt>
                <c:pt idx="8">
                  <c:v>97.087772727272679</c:v>
                </c:pt>
                <c:pt idx="9">
                  <c:v>96.878548888888659</c:v>
                </c:pt>
              </c:numCache>
            </c:numRef>
          </c:val>
        </c:ser>
        <c:marker val="1"/>
        <c:axId val="71268224"/>
        <c:axId val="71270400"/>
      </c:lineChart>
      <c:catAx>
        <c:axId val="71268224"/>
        <c:scaling>
          <c:orientation val="minMax"/>
        </c:scaling>
        <c:axPos val="b"/>
        <c:title>
          <c:tx>
            <c:rich>
              <a:bodyPr/>
              <a:lstStyle/>
              <a:p>
                <a:pPr>
                  <a:defRPr/>
                </a:pPr>
                <a:r>
                  <a:rPr lang="en-US"/>
                  <a:t>Number of players</a:t>
                </a:r>
              </a:p>
            </c:rich>
          </c:tx>
          <c:layout/>
        </c:title>
        <c:numFmt formatCode="General" sourceLinked="0"/>
        <c:tickLblPos val="nextTo"/>
        <c:crossAx val="71270400"/>
        <c:crosses val="autoZero"/>
        <c:auto val="1"/>
        <c:lblAlgn val="ctr"/>
        <c:lblOffset val="100"/>
      </c:catAx>
      <c:valAx>
        <c:axId val="71270400"/>
        <c:scaling>
          <c:orientation val="minMax"/>
          <c:max val="100"/>
          <c:min val="90"/>
        </c:scaling>
        <c:axPos val="l"/>
        <c:majorGridlines/>
        <c:title>
          <c:tx>
            <c:rich>
              <a:bodyPr rot="-5400000" vert="horz"/>
              <a:lstStyle/>
              <a:p>
                <a:pPr>
                  <a:defRPr/>
                </a:pPr>
                <a:r>
                  <a:rPr lang="en-US"/>
                  <a:t>% updates on time</a:t>
                </a:r>
              </a:p>
            </c:rich>
          </c:tx>
          <c:layout/>
        </c:title>
        <c:numFmt formatCode="General" sourceLinked="1"/>
        <c:tickLblPos val="nextTo"/>
        <c:crossAx val="71268224"/>
        <c:crosses val="autoZero"/>
        <c:crossBetween val="between"/>
      </c:valAx>
    </c:plotArea>
    <c:plotVisOnly val="1"/>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6668700787401575"/>
          <c:y val="5.1791759655028934E-2"/>
          <c:w val="0.78575043744532058"/>
          <c:h val="0.69866845393451205"/>
        </c:manualLayout>
      </c:layout>
      <c:scatterChart>
        <c:scatterStyle val="lineMarker"/>
        <c:ser>
          <c:idx val="0"/>
          <c:order val="0"/>
          <c:tx>
            <c:strRef>
              <c:f>Sheet1!$B$1</c:f>
              <c:strCache>
                <c:ptCount val="1"/>
                <c:pt idx="0">
                  <c:v>Without Donnybrook</c:v>
                </c:pt>
              </c:strCache>
            </c:strRef>
          </c:tx>
          <c:spPr>
            <a:ln w="51740">
              <a:solidFill>
                <a:srgbClr val="969696"/>
              </a:solidFill>
              <a:prstDash val="solid"/>
            </a:ln>
          </c:spPr>
          <c:marker>
            <c:symbol val="none"/>
          </c:marker>
          <c:xVal>
            <c:numRef>
              <c:f>Sheet1!$A$2:$A$501</c:f>
              <c:numCache>
                <c:formatCode>General</c:formatCode>
                <c:ptCount val="500"/>
                <c:pt idx="0">
                  <c:v>4</c:v>
                </c:pt>
                <c:pt idx="1">
                  <c:v>8</c:v>
                </c:pt>
                <c:pt idx="2">
                  <c:v>12</c:v>
                </c:pt>
                <c:pt idx="3">
                  <c:v>16</c:v>
                </c:pt>
                <c:pt idx="4">
                  <c:v>20</c:v>
                </c:pt>
                <c:pt idx="5">
                  <c:v>24</c:v>
                </c:pt>
                <c:pt idx="6">
                  <c:v>28</c:v>
                </c:pt>
                <c:pt idx="7">
                  <c:v>32</c:v>
                </c:pt>
                <c:pt idx="8">
                  <c:v>36</c:v>
                </c:pt>
                <c:pt idx="9">
                  <c:v>40</c:v>
                </c:pt>
                <c:pt idx="10">
                  <c:v>44</c:v>
                </c:pt>
                <c:pt idx="11">
                  <c:v>48</c:v>
                </c:pt>
                <c:pt idx="12">
                  <c:v>52</c:v>
                </c:pt>
                <c:pt idx="13">
                  <c:v>56</c:v>
                </c:pt>
                <c:pt idx="14">
                  <c:v>60</c:v>
                </c:pt>
                <c:pt idx="15">
                  <c:v>64</c:v>
                </c:pt>
                <c:pt idx="16">
                  <c:v>68</c:v>
                </c:pt>
                <c:pt idx="17">
                  <c:v>72</c:v>
                </c:pt>
                <c:pt idx="18">
                  <c:v>76</c:v>
                </c:pt>
                <c:pt idx="19">
                  <c:v>80</c:v>
                </c:pt>
                <c:pt idx="20">
                  <c:v>84</c:v>
                </c:pt>
                <c:pt idx="21">
                  <c:v>88</c:v>
                </c:pt>
                <c:pt idx="22">
                  <c:v>92</c:v>
                </c:pt>
                <c:pt idx="23">
                  <c:v>96</c:v>
                </c:pt>
                <c:pt idx="24">
                  <c:v>100</c:v>
                </c:pt>
                <c:pt idx="25">
                  <c:v>104</c:v>
                </c:pt>
                <c:pt idx="26">
                  <c:v>108</c:v>
                </c:pt>
                <c:pt idx="27">
                  <c:v>112</c:v>
                </c:pt>
                <c:pt idx="28">
                  <c:v>116</c:v>
                </c:pt>
                <c:pt idx="29">
                  <c:v>120</c:v>
                </c:pt>
                <c:pt idx="30">
                  <c:v>124</c:v>
                </c:pt>
                <c:pt idx="31">
                  <c:v>128</c:v>
                </c:pt>
                <c:pt idx="32">
                  <c:v>132</c:v>
                </c:pt>
                <c:pt idx="33">
                  <c:v>136</c:v>
                </c:pt>
                <c:pt idx="34">
                  <c:v>140</c:v>
                </c:pt>
                <c:pt idx="35">
                  <c:v>144</c:v>
                </c:pt>
                <c:pt idx="36">
                  <c:v>148</c:v>
                </c:pt>
                <c:pt idx="37">
                  <c:v>152</c:v>
                </c:pt>
                <c:pt idx="38">
                  <c:v>156</c:v>
                </c:pt>
                <c:pt idx="39">
                  <c:v>160</c:v>
                </c:pt>
                <c:pt idx="40">
                  <c:v>164</c:v>
                </c:pt>
                <c:pt idx="41">
                  <c:v>168</c:v>
                </c:pt>
                <c:pt idx="42">
                  <c:v>172</c:v>
                </c:pt>
                <c:pt idx="43">
                  <c:v>176</c:v>
                </c:pt>
                <c:pt idx="44">
                  <c:v>180</c:v>
                </c:pt>
                <c:pt idx="45">
                  <c:v>184</c:v>
                </c:pt>
                <c:pt idx="46">
                  <c:v>188</c:v>
                </c:pt>
                <c:pt idx="47">
                  <c:v>192</c:v>
                </c:pt>
                <c:pt idx="48">
                  <c:v>196</c:v>
                </c:pt>
                <c:pt idx="49">
                  <c:v>200</c:v>
                </c:pt>
                <c:pt idx="50">
                  <c:v>204</c:v>
                </c:pt>
                <c:pt idx="51">
                  <c:v>208</c:v>
                </c:pt>
                <c:pt idx="52">
                  <c:v>212</c:v>
                </c:pt>
                <c:pt idx="53">
                  <c:v>216</c:v>
                </c:pt>
                <c:pt idx="54">
                  <c:v>220</c:v>
                </c:pt>
                <c:pt idx="55">
                  <c:v>224</c:v>
                </c:pt>
                <c:pt idx="56">
                  <c:v>228</c:v>
                </c:pt>
                <c:pt idx="57">
                  <c:v>232</c:v>
                </c:pt>
                <c:pt idx="58">
                  <c:v>236</c:v>
                </c:pt>
                <c:pt idx="59">
                  <c:v>240</c:v>
                </c:pt>
                <c:pt idx="60">
                  <c:v>244</c:v>
                </c:pt>
                <c:pt idx="61">
                  <c:v>248</c:v>
                </c:pt>
                <c:pt idx="62">
                  <c:v>252</c:v>
                </c:pt>
                <c:pt idx="63">
                  <c:v>256</c:v>
                </c:pt>
                <c:pt idx="64">
                  <c:v>260</c:v>
                </c:pt>
                <c:pt idx="65">
                  <c:v>264</c:v>
                </c:pt>
                <c:pt idx="66">
                  <c:v>268</c:v>
                </c:pt>
                <c:pt idx="67">
                  <c:v>272</c:v>
                </c:pt>
                <c:pt idx="68">
                  <c:v>276</c:v>
                </c:pt>
                <c:pt idx="69">
                  <c:v>280</c:v>
                </c:pt>
                <c:pt idx="70">
                  <c:v>284</c:v>
                </c:pt>
                <c:pt idx="71">
                  <c:v>288</c:v>
                </c:pt>
                <c:pt idx="72">
                  <c:v>292</c:v>
                </c:pt>
                <c:pt idx="73">
                  <c:v>296</c:v>
                </c:pt>
                <c:pt idx="74">
                  <c:v>300</c:v>
                </c:pt>
                <c:pt idx="75">
                  <c:v>304</c:v>
                </c:pt>
                <c:pt idx="76">
                  <c:v>308</c:v>
                </c:pt>
                <c:pt idx="77">
                  <c:v>312</c:v>
                </c:pt>
                <c:pt idx="78">
                  <c:v>316</c:v>
                </c:pt>
                <c:pt idx="79">
                  <c:v>320</c:v>
                </c:pt>
                <c:pt idx="80">
                  <c:v>324</c:v>
                </c:pt>
                <c:pt idx="81">
                  <c:v>328</c:v>
                </c:pt>
                <c:pt idx="82">
                  <c:v>332</c:v>
                </c:pt>
                <c:pt idx="83">
                  <c:v>336</c:v>
                </c:pt>
                <c:pt idx="84">
                  <c:v>340</c:v>
                </c:pt>
                <c:pt idx="85">
                  <c:v>344</c:v>
                </c:pt>
                <c:pt idx="86">
                  <c:v>348</c:v>
                </c:pt>
                <c:pt idx="87">
                  <c:v>352</c:v>
                </c:pt>
                <c:pt idx="88">
                  <c:v>356</c:v>
                </c:pt>
                <c:pt idx="89">
                  <c:v>360</c:v>
                </c:pt>
                <c:pt idx="90">
                  <c:v>364</c:v>
                </c:pt>
                <c:pt idx="91">
                  <c:v>368</c:v>
                </c:pt>
                <c:pt idx="92">
                  <c:v>372</c:v>
                </c:pt>
                <c:pt idx="93">
                  <c:v>376</c:v>
                </c:pt>
                <c:pt idx="94">
                  <c:v>380</c:v>
                </c:pt>
                <c:pt idx="95">
                  <c:v>384</c:v>
                </c:pt>
                <c:pt idx="96">
                  <c:v>388</c:v>
                </c:pt>
                <c:pt idx="97">
                  <c:v>392</c:v>
                </c:pt>
                <c:pt idx="98">
                  <c:v>396</c:v>
                </c:pt>
                <c:pt idx="99">
                  <c:v>400</c:v>
                </c:pt>
                <c:pt idx="100">
                  <c:v>404</c:v>
                </c:pt>
                <c:pt idx="101">
                  <c:v>408</c:v>
                </c:pt>
                <c:pt idx="102">
                  <c:v>412</c:v>
                </c:pt>
                <c:pt idx="103">
                  <c:v>416</c:v>
                </c:pt>
                <c:pt idx="104">
                  <c:v>420</c:v>
                </c:pt>
                <c:pt idx="105">
                  <c:v>424</c:v>
                </c:pt>
                <c:pt idx="106">
                  <c:v>428</c:v>
                </c:pt>
                <c:pt idx="107">
                  <c:v>432</c:v>
                </c:pt>
                <c:pt idx="108">
                  <c:v>436</c:v>
                </c:pt>
                <c:pt idx="109">
                  <c:v>440</c:v>
                </c:pt>
                <c:pt idx="110">
                  <c:v>444</c:v>
                </c:pt>
                <c:pt idx="111">
                  <c:v>448</c:v>
                </c:pt>
                <c:pt idx="112">
                  <c:v>452</c:v>
                </c:pt>
                <c:pt idx="113">
                  <c:v>456</c:v>
                </c:pt>
                <c:pt idx="114">
                  <c:v>460</c:v>
                </c:pt>
                <c:pt idx="115">
                  <c:v>464</c:v>
                </c:pt>
                <c:pt idx="116">
                  <c:v>468</c:v>
                </c:pt>
                <c:pt idx="117">
                  <c:v>472</c:v>
                </c:pt>
                <c:pt idx="118">
                  <c:v>476</c:v>
                </c:pt>
                <c:pt idx="119">
                  <c:v>480</c:v>
                </c:pt>
                <c:pt idx="120">
                  <c:v>484</c:v>
                </c:pt>
                <c:pt idx="121">
                  <c:v>488</c:v>
                </c:pt>
                <c:pt idx="122">
                  <c:v>492</c:v>
                </c:pt>
                <c:pt idx="123">
                  <c:v>496</c:v>
                </c:pt>
                <c:pt idx="124">
                  <c:v>500</c:v>
                </c:pt>
                <c:pt idx="125">
                  <c:v>504</c:v>
                </c:pt>
                <c:pt idx="126">
                  <c:v>508</c:v>
                </c:pt>
                <c:pt idx="127">
                  <c:v>512</c:v>
                </c:pt>
                <c:pt idx="128">
                  <c:v>516</c:v>
                </c:pt>
                <c:pt idx="129">
                  <c:v>520</c:v>
                </c:pt>
                <c:pt idx="130">
                  <c:v>524</c:v>
                </c:pt>
                <c:pt idx="131">
                  <c:v>528</c:v>
                </c:pt>
                <c:pt idx="132">
                  <c:v>532</c:v>
                </c:pt>
                <c:pt idx="133">
                  <c:v>536</c:v>
                </c:pt>
                <c:pt idx="134">
                  <c:v>540</c:v>
                </c:pt>
                <c:pt idx="135">
                  <c:v>544</c:v>
                </c:pt>
                <c:pt idx="136">
                  <c:v>548</c:v>
                </c:pt>
                <c:pt idx="137">
                  <c:v>552</c:v>
                </c:pt>
                <c:pt idx="138">
                  <c:v>556</c:v>
                </c:pt>
                <c:pt idx="139">
                  <c:v>560</c:v>
                </c:pt>
                <c:pt idx="140">
                  <c:v>564</c:v>
                </c:pt>
                <c:pt idx="141">
                  <c:v>568</c:v>
                </c:pt>
                <c:pt idx="142">
                  <c:v>572</c:v>
                </c:pt>
                <c:pt idx="143">
                  <c:v>576</c:v>
                </c:pt>
                <c:pt idx="144">
                  <c:v>580</c:v>
                </c:pt>
                <c:pt idx="145">
                  <c:v>584</c:v>
                </c:pt>
                <c:pt idx="146">
                  <c:v>588</c:v>
                </c:pt>
                <c:pt idx="147">
                  <c:v>592</c:v>
                </c:pt>
                <c:pt idx="148">
                  <c:v>596</c:v>
                </c:pt>
                <c:pt idx="149">
                  <c:v>600</c:v>
                </c:pt>
                <c:pt idx="150">
                  <c:v>604</c:v>
                </c:pt>
                <c:pt idx="151">
                  <c:v>608</c:v>
                </c:pt>
                <c:pt idx="152">
                  <c:v>612</c:v>
                </c:pt>
                <c:pt idx="153">
                  <c:v>616</c:v>
                </c:pt>
                <c:pt idx="154">
                  <c:v>620</c:v>
                </c:pt>
                <c:pt idx="155">
                  <c:v>624</c:v>
                </c:pt>
                <c:pt idx="156">
                  <c:v>628</c:v>
                </c:pt>
                <c:pt idx="157">
                  <c:v>632</c:v>
                </c:pt>
                <c:pt idx="158">
                  <c:v>636</c:v>
                </c:pt>
                <c:pt idx="159">
                  <c:v>640</c:v>
                </c:pt>
                <c:pt idx="160">
                  <c:v>644</c:v>
                </c:pt>
                <c:pt idx="161">
                  <c:v>648</c:v>
                </c:pt>
                <c:pt idx="162">
                  <c:v>652</c:v>
                </c:pt>
                <c:pt idx="163">
                  <c:v>656</c:v>
                </c:pt>
                <c:pt idx="164">
                  <c:v>660</c:v>
                </c:pt>
                <c:pt idx="165">
                  <c:v>664</c:v>
                </c:pt>
                <c:pt idx="166">
                  <c:v>668</c:v>
                </c:pt>
                <c:pt idx="167">
                  <c:v>672</c:v>
                </c:pt>
                <c:pt idx="168">
                  <c:v>676</c:v>
                </c:pt>
                <c:pt idx="169">
                  <c:v>680</c:v>
                </c:pt>
                <c:pt idx="170">
                  <c:v>684</c:v>
                </c:pt>
                <c:pt idx="171">
                  <c:v>688</c:v>
                </c:pt>
                <c:pt idx="172">
                  <c:v>692</c:v>
                </c:pt>
                <c:pt idx="173">
                  <c:v>696</c:v>
                </c:pt>
                <c:pt idx="174">
                  <c:v>700</c:v>
                </c:pt>
                <c:pt idx="175">
                  <c:v>704</c:v>
                </c:pt>
                <c:pt idx="176">
                  <c:v>708</c:v>
                </c:pt>
                <c:pt idx="177">
                  <c:v>712</c:v>
                </c:pt>
                <c:pt idx="178">
                  <c:v>716</c:v>
                </c:pt>
                <c:pt idx="179">
                  <c:v>720</c:v>
                </c:pt>
                <c:pt idx="180">
                  <c:v>724</c:v>
                </c:pt>
                <c:pt idx="181">
                  <c:v>728</c:v>
                </c:pt>
                <c:pt idx="182">
                  <c:v>732</c:v>
                </c:pt>
                <c:pt idx="183">
                  <c:v>736</c:v>
                </c:pt>
                <c:pt idx="184">
                  <c:v>740</c:v>
                </c:pt>
                <c:pt idx="185">
                  <c:v>744</c:v>
                </c:pt>
                <c:pt idx="186">
                  <c:v>748</c:v>
                </c:pt>
                <c:pt idx="187">
                  <c:v>752</c:v>
                </c:pt>
                <c:pt idx="188">
                  <c:v>756</c:v>
                </c:pt>
                <c:pt idx="189">
                  <c:v>760</c:v>
                </c:pt>
                <c:pt idx="190">
                  <c:v>764</c:v>
                </c:pt>
                <c:pt idx="191">
                  <c:v>768</c:v>
                </c:pt>
                <c:pt idx="192">
                  <c:v>772</c:v>
                </c:pt>
                <c:pt idx="193">
                  <c:v>776</c:v>
                </c:pt>
                <c:pt idx="194">
                  <c:v>780</c:v>
                </c:pt>
                <c:pt idx="195">
                  <c:v>784</c:v>
                </c:pt>
                <c:pt idx="196">
                  <c:v>788</c:v>
                </c:pt>
                <c:pt idx="197">
                  <c:v>792</c:v>
                </c:pt>
                <c:pt idx="198">
                  <c:v>796</c:v>
                </c:pt>
                <c:pt idx="199">
                  <c:v>800</c:v>
                </c:pt>
                <c:pt idx="200">
                  <c:v>804</c:v>
                </c:pt>
                <c:pt idx="201">
                  <c:v>808</c:v>
                </c:pt>
                <c:pt idx="202">
                  <c:v>812</c:v>
                </c:pt>
                <c:pt idx="203">
                  <c:v>816</c:v>
                </c:pt>
                <c:pt idx="204">
                  <c:v>820</c:v>
                </c:pt>
                <c:pt idx="205">
                  <c:v>824</c:v>
                </c:pt>
                <c:pt idx="206">
                  <c:v>828</c:v>
                </c:pt>
                <c:pt idx="207">
                  <c:v>832</c:v>
                </c:pt>
                <c:pt idx="208">
                  <c:v>836</c:v>
                </c:pt>
                <c:pt idx="209">
                  <c:v>840</c:v>
                </c:pt>
                <c:pt idx="210">
                  <c:v>844</c:v>
                </c:pt>
                <c:pt idx="211">
                  <c:v>848</c:v>
                </c:pt>
                <c:pt idx="212">
                  <c:v>852</c:v>
                </c:pt>
                <c:pt idx="213">
                  <c:v>856</c:v>
                </c:pt>
                <c:pt idx="214">
                  <c:v>860</c:v>
                </c:pt>
                <c:pt idx="215">
                  <c:v>864</c:v>
                </c:pt>
                <c:pt idx="216">
                  <c:v>868</c:v>
                </c:pt>
                <c:pt idx="217">
                  <c:v>872</c:v>
                </c:pt>
                <c:pt idx="218">
                  <c:v>876</c:v>
                </c:pt>
                <c:pt idx="219">
                  <c:v>880</c:v>
                </c:pt>
                <c:pt idx="220">
                  <c:v>884</c:v>
                </c:pt>
                <c:pt idx="221">
                  <c:v>888</c:v>
                </c:pt>
                <c:pt idx="222">
                  <c:v>892</c:v>
                </c:pt>
                <c:pt idx="223">
                  <c:v>896</c:v>
                </c:pt>
                <c:pt idx="224">
                  <c:v>900</c:v>
                </c:pt>
                <c:pt idx="225">
                  <c:v>904</c:v>
                </c:pt>
                <c:pt idx="226">
                  <c:v>908</c:v>
                </c:pt>
                <c:pt idx="227">
                  <c:v>912</c:v>
                </c:pt>
                <c:pt idx="228">
                  <c:v>916</c:v>
                </c:pt>
                <c:pt idx="229">
                  <c:v>920</c:v>
                </c:pt>
                <c:pt idx="230">
                  <c:v>924</c:v>
                </c:pt>
                <c:pt idx="231">
                  <c:v>928</c:v>
                </c:pt>
                <c:pt idx="232">
                  <c:v>932</c:v>
                </c:pt>
                <c:pt idx="233">
                  <c:v>936</c:v>
                </c:pt>
                <c:pt idx="234">
                  <c:v>940</c:v>
                </c:pt>
                <c:pt idx="235">
                  <c:v>944</c:v>
                </c:pt>
                <c:pt idx="236">
                  <c:v>948</c:v>
                </c:pt>
                <c:pt idx="237">
                  <c:v>952</c:v>
                </c:pt>
                <c:pt idx="238">
                  <c:v>956</c:v>
                </c:pt>
                <c:pt idx="239">
                  <c:v>960</c:v>
                </c:pt>
                <c:pt idx="240">
                  <c:v>964</c:v>
                </c:pt>
                <c:pt idx="241">
                  <c:v>968</c:v>
                </c:pt>
                <c:pt idx="242">
                  <c:v>972</c:v>
                </c:pt>
                <c:pt idx="243">
                  <c:v>976</c:v>
                </c:pt>
                <c:pt idx="244">
                  <c:v>980</c:v>
                </c:pt>
                <c:pt idx="245">
                  <c:v>984</c:v>
                </c:pt>
                <c:pt idx="246">
                  <c:v>988</c:v>
                </c:pt>
                <c:pt idx="247">
                  <c:v>992</c:v>
                </c:pt>
                <c:pt idx="248">
                  <c:v>996</c:v>
                </c:pt>
                <c:pt idx="249">
                  <c:v>1000</c:v>
                </c:pt>
                <c:pt idx="250">
                  <c:v>1004</c:v>
                </c:pt>
                <c:pt idx="251">
                  <c:v>1008</c:v>
                </c:pt>
                <c:pt idx="252">
                  <c:v>1012</c:v>
                </c:pt>
                <c:pt idx="253">
                  <c:v>1016</c:v>
                </c:pt>
                <c:pt idx="254">
                  <c:v>1020</c:v>
                </c:pt>
                <c:pt idx="255">
                  <c:v>1024</c:v>
                </c:pt>
                <c:pt idx="256">
                  <c:v>1028</c:v>
                </c:pt>
                <c:pt idx="257">
                  <c:v>1032</c:v>
                </c:pt>
                <c:pt idx="258">
                  <c:v>1036</c:v>
                </c:pt>
                <c:pt idx="259">
                  <c:v>1040</c:v>
                </c:pt>
                <c:pt idx="260">
                  <c:v>1044</c:v>
                </c:pt>
                <c:pt idx="261">
                  <c:v>1048</c:v>
                </c:pt>
                <c:pt idx="262">
                  <c:v>1052</c:v>
                </c:pt>
                <c:pt idx="263">
                  <c:v>1056</c:v>
                </c:pt>
                <c:pt idx="264">
                  <c:v>1060</c:v>
                </c:pt>
                <c:pt idx="265">
                  <c:v>1064</c:v>
                </c:pt>
                <c:pt idx="266">
                  <c:v>1068</c:v>
                </c:pt>
                <c:pt idx="267">
                  <c:v>1072</c:v>
                </c:pt>
                <c:pt idx="268">
                  <c:v>1076</c:v>
                </c:pt>
                <c:pt idx="269">
                  <c:v>1080</c:v>
                </c:pt>
                <c:pt idx="270">
                  <c:v>1084</c:v>
                </c:pt>
                <c:pt idx="271">
                  <c:v>1088</c:v>
                </c:pt>
                <c:pt idx="272">
                  <c:v>1092</c:v>
                </c:pt>
                <c:pt idx="273">
                  <c:v>1096</c:v>
                </c:pt>
                <c:pt idx="274">
                  <c:v>1100</c:v>
                </c:pt>
                <c:pt idx="275">
                  <c:v>1104</c:v>
                </c:pt>
                <c:pt idx="276">
                  <c:v>1108</c:v>
                </c:pt>
                <c:pt idx="277">
                  <c:v>1112</c:v>
                </c:pt>
                <c:pt idx="278">
                  <c:v>1116</c:v>
                </c:pt>
                <c:pt idx="279">
                  <c:v>1120</c:v>
                </c:pt>
                <c:pt idx="280">
                  <c:v>1124</c:v>
                </c:pt>
                <c:pt idx="281">
                  <c:v>1128</c:v>
                </c:pt>
                <c:pt idx="282">
                  <c:v>1132</c:v>
                </c:pt>
                <c:pt idx="283">
                  <c:v>1136</c:v>
                </c:pt>
                <c:pt idx="284">
                  <c:v>1140</c:v>
                </c:pt>
                <c:pt idx="285">
                  <c:v>1144</c:v>
                </c:pt>
                <c:pt idx="286">
                  <c:v>1148</c:v>
                </c:pt>
                <c:pt idx="287">
                  <c:v>1152</c:v>
                </c:pt>
                <c:pt idx="288">
                  <c:v>1156</c:v>
                </c:pt>
                <c:pt idx="289">
                  <c:v>1160</c:v>
                </c:pt>
                <c:pt idx="290">
                  <c:v>1164</c:v>
                </c:pt>
                <c:pt idx="291">
                  <c:v>1168</c:v>
                </c:pt>
                <c:pt idx="292">
                  <c:v>1172</c:v>
                </c:pt>
                <c:pt idx="293">
                  <c:v>1176</c:v>
                </c:pt>
                <c:pt idx="294">
                  <c:v>1180</c:v>
                </c:pt>
                <c:pt idx="295">
                  <c:v>1184</c:v>
                </c:pt>
                <c:pt idx="296">
                  <c:v>1188</c:v>
                </c:pt>
                <c:pt idx="297">
                  <c:v>1192</c:v>
                </c:pt>
                <c:pt idx="298">
                  <c:v>1196</c:v>
                </c:pt>
                <c:pt idx="299">
                  <c:v>1200</c:v>
                </c:pt>
                <c:pt idx="300">
                  <c:v>1204</c:v>
                </c:pt>
                <c:pt idx="301">
                  <c:v>1208</c:v>
                </c:pt>
                <c:pt idx="302">
                  <c:v>1212</c:v>
                </c:pt>
                <c:pt idx="303">
                  <c:v>1216</c:v>
                </c:pt>
                <c:pt idx="304">
                  <c:v>1220</c:v>
                </c:pt>
                <c:pt idx="305">
                  <c:v>1224</c:v>
                </c:pt>
                <c:pt idx="306">
                  <c:v>1228</c:v>
                </c:pt>
                <c:pt idx="307">
                  <c:v>1232</c:v>
                </c:pt>
                <c:pt idx="308">
                  <c:v>1236</c:v>
                </c:pt>
                <c:pt idx="309">
                  <c:v>1240</c:v>
                </c:pt>
                <c:pt idx="310">
                  <c:v>1244</c:v>
                </c:pt>
                <c:pt idx="311">
                  <c:v>1248</c:v>
                </c:pt>
                <c:pt idx="312">
                  <c:v>1252</c:v>
                </c:pt>
                <c:pt idx="313">
                  <c:v>1256</c:v>
                </c:pt>
                <c:pt idx="314">
                  <c:v>1260</c:v>
                </c:pt>
                <c:pt idx="315">
                  <c:v>1264</c:v>
                </c:pt>
                <c:pt idx="316">
                  <c:v>1268</c:v>
                </c:pt>
                <c:pt idx="317">
                  <c:v>1272</c:v>
                </c:pt>
                <c:pt idx="318">
                  <c:v>1276</c:v>
                </c:pt>
                <c:pt idx="319">
                  <c:v>1280</c:v>
                </c:pt>
                <c:pt idx="320">
                  <c:v>1284</c:v>
                </c:pt>
                <c:pt idx="321">
                  <c:v>1288</c:v>
                </c:pt>
                <c:pt idx="322">
                  <c:v>1292</c:v>
                </c:pt>
                <c:pt idx="323">
                  <c:v>1296</c:v>
                </c:pt>
                <c:pt idx="324">
                  <c:v>1300</c:v>
                </c:pt>
                <c:pt idx="325">
                  <c:v>1304</c:v>
                </c:pt>
                <c:pt idx="326">
                  <c:v>1308</c:v>
                </c:pt>
                <c:pt idx="327">
                  <c:v>1312</c:v>
                </c:pt>
                <c:pt idx="328">
                  <c:v>1316</c:v>
                </c:pt>
                <c:pt idx="329">
                  <c:v>1320</c:v>
                </c:pt>
                <c:pt idx="330">
                  <c:v>1324</c:v>
                </c:pt>
                <c:pt idx="331">
                  <c:v>1328</c:v>
                </c:pt>
                <c:pt idx="332">
                  <c:v>1332</c:v>
                </c:pt>
                <c:pt idx="333">
                  <c:v>1336</c:v>
                </c:pt>
                <c:pt idx="334">
                  <c:v>1340</c:v>
                </c:pt>
                <c:pt idx="335">
                  <c:v>1344</c:v>
                </c:pt>
                <c:pt idx="336">
                  <c:v>1348</c:v>
                </c:pt>
                <c:pt idx="337">
                  <c:v>1352</c:v>
                </c:pt>
                <c:pt idx="338">
                  <c:v>1356</c:v>
                </c:pt>
                <c:pt idx="339">
                  <c:v>1360</c:v>
                </c:pt>
                <c:pt idx="340">
                  <c:v>1364</c:v>
                </c:pt>
                <c:pt idx="341">
                  <c:v>1368</c:v>
                </c:pt>
                <c:pt idx="342">
                  <c:v>1372</c:v>
                </c:pt>
                <c:pt idx="343">
                  <c:v>1376</c:v>
                </c:pt>
                <c:pt idx="344">
                  <c:v>1380</c:v>
                </c:pt>
                <c:pt idx="345">
                  <c:v>1384</c:v>
                </c:pt>
                <c:pt idx="346">
                  <c:v>1388</c:v>
                </c:pt>
                <c:pt idx="347">
                  <c:v>1392</c:v>
                </c:pt>
                <c:pt idx="348">
                  <c:v>1396</c:v>
                </c:pt>
                <c:pt idx="349">
                  <c:v>1400</c:v>
                </c:pt>
                <c:pt idx="350">
                  <c:v>1404</c:v>
                </c:pt>
                <c:pt idx="351">
                  <c:v>1408</c:v>
                </c:pt>
                <c:pt idx="352">
                  <c:v>1412</c:v>
                </c:pt>
                <c:pt idx="353">
                  <c:v>1416</c:v>
                </c:pt>
                <c:pt idx="354">
                  <c:v>1420</c:v>
                </c:pt>
                <c:pt idx="355">
                  <c:v>1424</c:v>
                </c:pt>
                <c:pt idx="356">
                  <c:v>1428</c:v>
                </c:pt>
                <c:pt idx="357">
                  <c:v>1432</c:v>
                </c:pt>
                <c:pt idx="358">
                  <c:v>1436</c:v>
                </c:pt>
                <c:pt idx="359">
                  <c:v>1440</c:v>
                </c:pt>
                <c:pt idx="360">
                  <c:v>1444</c:v>
                </c:pt>
                <c:pt idx="361">
                  <c:v>1448</c:v>
                </c:pt>
                <c:pt idx="362">
                  <c:v>1452</c:v>
                </c:pt>
                <c:pt idx="363">
                  <c:v>1456</c:v>
                </c:pt>
                <c:pt idx="364">
                  <c:v>1460</c:v>
                </c:pt>
                <c:pt idx="365">
                  <c:v>1464</c:v>
                </c:pt>
                <c:pt idx="366">
                  <c:v>1468</c:v>
                </c:pt>
                <c:pt idx="367">
                  <c:v>1472</c:v>
                </c:pt>
                <c:pt idx="368">
                  <c:v>1476</c:v>
                </c:pt>
                <c:pt idx="369">
                  <c:v>1480</c:v>
                </c:pt>
                <c:pt idx="370">
                  <c:v>1484</c:v>
                </c:pt>
                <c:pt idx="371">
                  <c:v>1488</c:v>
                </c:pt>
                <c:pt idx="372">
                  <c:v>1492</c:v>
                </c:pt>
                <c:pt idx="373">
                  <c:v>1496</c:v>
                </c:pt>
                <c:pt idx="374">
                  <c:v>1500</c:v>
                </c:pt>
                <c:pt idx="375">
                  <c:v>1504</c:v>
                </c:pt>
                <c:pt idx="376">
                  <c:v>1508</c:v>
                </c:pt>
                <c:pt idx="377">
                  <c:v>1512</c:v>
                </c:pt>
                <c:pt idx="378">
                  <c:v>1516</c:v>
                </c:pt>
                <c:pt idx="379">
                  <c:v>1520</c:v>
                </c:pt>
                <c:pt idx="380">
                  <c:v>1524</c:v>
                </c:pt>
                <c:pt idx="381">
                  <c:v>1528</c:v>
                </c:pt>
                <c:pt idx="382">
                  <c:v>1532</c:v>
                </c:pt>
                <c:pt idx="383">
                  <c:v>1536</c:v>
                </c:pt>
                <c:pt idx="384">
                  <c:v>1540</c:v>
                </c:pt>
                <c:pt idx="385">
                  <c:v>1544</c:v>
                </c:pt>
                <c:pt idx="386">
                  <c:v>1548</c:v>
                </c:pt>
                <c:pt idx="387">
                  <c:v>1552</c:v>
                </c:pt>
                <c:pt idx="388">
                  <c:v>1556</c:v>
                </c:pt>
                <c:pt idx="389">
                  <c:v>1560</c:v>
                </c:pt>
                <c:pt idx="390">
                  <c:v>1564</c:v>
                </c:pt>
                <c:pt idx="391">
                  <c:v>1568</c:v>
                </c:pt>
                <c:pt idx="392">
                  <c:v>1572</c:v>
                </c:pt>
                <c:pt idx="393">
                  <c:v>1576</c:v>
                </c:pt>
                <c:pt idx="394">
                  <c:v>1580</c:v>
                </c:pt>
                <c:pt idx="395">
                  <c:v>1584</c:v>
                </c:pt>
                <c:pt idx="396">
                  <c:v>1588</c:v>
                </c:pt>
                <c:pt idx="397">
                  <c:v>1592</c:v>
                </c:pt>
                <c:pt idx="398">
                  <c:v>1596</c:v>
                </c:pt>
                <c:pt idx="399">
                  <c:v>1600</c:v>
                </c:pt>
                <c:pt idx="400">
                  <c:v>1604</c:v>
                </c:pt>
                <c:pt idx="401">
                  <c:v>1608</c:v>
                </c:pt>
                <c:pt idx="402">
                  <c:v>1612</c:v>
                </c:pt>
                <c:pt idx="403">
                  <c:v>1616</c:v>
                </c:pt>
                <c:pt idx="404">
                  <c:v>1620</c:v>
                </c:pt>
                <c:pt idx="405">
                  <c:v>1624</c:v>
                </c:pt>
                <c:pt idx="406">
                  <c:v>1628</c:v>
                </c:pt>
                <c:pt idx="407">
                  <c:v>1632</c:v>
                </c:pt>
                <c:pt idx="408">
                  <c:v>1636</c:v>
                </c:pt>
                <c:pt idx="409">
                  <c:v>1640</c:v>
                </c:pt>
                <c:pt idx="410">
                  <c:v>1644</c:v>
                </c:pt>
                <c:pt idx="411">
                  <c:v>1648</c:v>
                </c:pt>
                <c:pt idx="412">
                  <c:v>1652</c:v>
                </c:pt>
                <c:pt idx="413">
                  <c:v>1656</c:v>
                </c:pt>
                <c:pt idx="414">
                  <c:v>1660</c:v>
                </c:pt>
                <c:pt idx="415">
                  <c:v>1664</c:v>
                </c:pt>
                <c:pt idx="416">
                  <c:v>1668</c:v>
                </c:pt>
                <c:pt idx="417">
                  <c:v>1672</c:v>
                </c:pt>
                <c:pt idx="418">
                  <c:v>1676</c:v>
                </c:pt>
                <c:pt idx="419">
                  <c:v>1680</c:v>
                </c:pt>
                <c:pt idx="420">
                  <c:v>1684</c:v>
                </c:pt>
                <c:pt idx="421">
                  <c:v>1688</c:v>
                </c:pt>
                <c:pt idx="422">
                  <c:v>1692</c:v>
                </c:pt>
                <c:pt idx="423">
                  <c:v>1696</c:v>
                </c:pt>
                <c:pt idx="424">
                  <c:v>1700</c:v>
                </c:pt>
                <c:pt idx="425">
                  <c:v>1704</c:v>
                </c:pt>
                <c:pt idx="426">
                  <c:v>1708</c:v>
                </c:pt>
                <c:pt idx="427">
                  <c:v>1712</c:v>
                </c:pt>
                <c:pt idx="428">
                  <c:v>1716</c:v>
                </c:pt>
                <c:pt idx="429">
                  <c:v>1720</c:v>
                </c:pt>
                <c:pt idx="430">
                  <c:v>1724</c:v>
                </c:pt>
                <c:pt idx="431">
                  <c:v>1728</c:v>
                </c:pt>
                <c:pt idx="432">
                  <c:v>1732</c:v>
                </c:pt>
                <c:pt idx="433">
                  <c:v>1736</c:v>
                </c:pt>
                <c:pt idx="434">
                  <c:v>1740</c:v>
                </c:pt>
                <c:pt idx="435">
                  <c:v>1744</c:v>
                </c:pt>
                <c:pt idx="436">
                  <c:v>1748</c:v>
                </c:pt>
                <c:pt idx="437">
                  <c:v>1752</c:v>
                </c:pt>
                <c:pt idx="438">
                  <c:v>1756</c:v>
                </c:pt>
                <c:pt idx="439">
                  <c:v>1760</c:v>
                </c:pt>
                <c:pt idx="440">
                  <c:v>1764</c:v>
                </c:pt>
                <c:pt idx="441">
                  <c:v>1768</c:v>
                </c:pt>
                <c:pt idx="442">
                  <c:v>1772</c:v>
                </c:pt>
                <c:pt idx="443">
                  <c:v>1776</c:v>
                </c:pt>
                <c:pt idx="444">
                  <c:v>1780</c:v>
                </c:pt>
                <c:pt idx="445">
                  <c:v>1784</c:v>
                </c:pt>
                <c:pt idx="446">
                  <c:v>1788</c:v>
                </c:pt>
                <c:pt idx="447">
                  <c:v>1792</c:v>
                </c:pt>
                <c:pt idx="448">
                  <c:v>1796</c:v>
                </c:pt>
                <c:pt idx="449">
                  <c:v>1800</c:v>
                </c:pt>
                <c:pt idx="450">
                  <c:v>1804</c:v>
                </c:pt>
                <c:pt idx="451">
                  <c:v>1808</c:v>
                </c:pt>
                <c:pt idx="452">
                  <c:v>1812</c:v>
                </c:pt>
                <c:pt idx="453">
                  <c:v>1816</c:v>
                </c:pt>
                <c:pt idx="454">
                  <c:v>1820</c:v>
                </c:pt>
                <c:pt idx="455">
                  <c:v>1824</c:v>
                </c:pt>
                <c:pt idx="456">
                  <c:v>1828</c:v>
                </c:pt>
                <c:pt idx="457">
                  <c:v>1832</c:v>
                </c:pt>
                <c:pt idx="458">
                  <c:v>1836</c:v>
                </c:pt>
                <c:pt idx="459">
                  <c:v>1840</c:v>
                </c:pt>
                <c:pt idx="460">
                  <c:v>1844</c:v>
                </c:pt>
                <c:pt idx="461">
                  <c:v>1848</c:v>
                </c:pt>
                <c:pt idx="462">
                  <c:v>1852</c:v>
                </c:pt>
                <c:pt idx="463">
                  <c:v>1856</c:v>
                </c:pt>
                <c:pt idx="464">
                  <c:v>1860</c:v>
                </c:pt>
                <c:pt idx="465">
                  <c:v>1864</c:v>
                </c:pt>
                <c:pt idx="466">
                  <c:v>1868</c:v>
                </c:pt>
                <c:pt idx="467">
                  <c:v>1872</c:v>
                </c:pt>
                <c:pt idx="468">
                  <c:v>1876</c:v>
                </c:pt>
                <c:pt idx="469">
                  <c:v>1880</c:v>
                </c:pt>
                <c:pt idx="470">
                  <c:v>1884</c:v>
                </c:pt>
                <c:pt idx="471">
                  <c:v>1888</c:v>
                </c:pt>
                <c:pt idx="472">
                  <c:v>1892</c:v>
                </c:pt>
                <c:pt idx="473">
                  <c:v>1896</c:v>
                </c:pt>
                <c:pt idx="474">
                  <c:v>1900</c:v>
                </c:pt>
                <c:pt idx="475">
                  <c:v>1904</c:v>
                </c:pt>
                <c:pt idx="476">
                  <c:v>1908</c:v>
                </c:pt>
                <c:pt idx="477">
                  <c:v>1912</c:v>
                </c:pt>
                <c:pt idx="478">
                  <c:v>1916</c:v>
                </c:pt>
                <c:pt idx="479">
                  <c:v>1920</c:v>
                </c:pt>
                <c:pt idx="480">
                  <c:v>1924</c:v>
                </c:pt>
                <c:pt idx="481">
                  <c:v>1928</c:v>
                </c:pt>
                <c:pt idx="482">
                  <c:v>1932</c:v>
                </c:pt>
                <c:pt idx="483">
                  <c:v>1936</c:v>
                </c:pt>
                <c:pt idx="484">
                  <c:v>1940</c:v>
                </c:pt>
                <c:pt idx="485">
                  <c:v>1944</c:v>
                </c:pt>
                <c:pt idx="486">
                  <c:v>1948</c:v>
                </c:pt>
                <c:pt idx="487">
                  <c:v>1952</c:v>
                </c:pt>
                <c:pt idx="488">
                  <c:v>1956</c:v>
                </c:pt>
                <c:pt idx="489">
                  <c:v>1960</c:v>
                </c:pt>
                <c:pt idx="490">
                  <c:v>1964</c:v>
                </c:pt>
                <c:pt idx="491">
                  <c:v>1968</c:v>
                </c:pt>
                <c:pt idx="492">
                  <c:v>1972</c:v>
                </c:pt>
                <c:pt idx="493">
                  <c:v>1976</c:v>
                </c:pt>
                <c:pt idx="494">
                  <c:v>1980</c:v>
                </c:pt>
                <c:pt idx="495">
                  <c:v>1984</c:v>
                </c:pt>
                <c:pt idx="496">
                  <c:v>1988</c:v>
                </c:pt>
                <c:pt idx="497">
                  <c:v>1992</c:v>
                </c:pt>
                <c:pt idx="498">
                  <c:v>1996</c:v>
                </c:pt>
                <c:pt idx="499">
                  <c:v>2000</c:v>
                </c:pt>
              </c:numCache>
            </c:numRef>
          </c:xVal>
          <c:yVal>
            <c:numRef>
              <c:f>Sheet1!$B$2:$B$501</c:f>
              <c:numCache>
                <c:formatCode>General</c:formatCode>
                <c:ptCount val="500"/>
                <c:pt idx="0">
                  <c:v>1.25</c:v>
                </c:pt>
                <c:pt idx="1">
                  <c:v>1.5</c:v>
                </c:pt>
                <c:pt idx="2">
                  <c:v>1.7500000000000002</c:v>
                </c:pt>
                <c:pt idx="3">
                  <c:v>2</c:v>
                </c:pt>
                <c:pt idx="4">
                  <c:v>2.25</c:v>
                </c:pt>
                <c:pt idx="5">
                  <c:v>2.5</c:v>
                </c:pt>
                <c:pt idx="6">
                  <c:v>2.75</c:v>
                </c:pt>
                <c:pt idx="7">
                  <c:v>3</c:v>
                </c:pt>
                <c:pt idx="8">
                  <c:v>3.25</c:v>
                </c:pt>
                <c:pt idx="9">
                  <c:v>3.5</c:v>
                </c:pt>
                <c:pt idx="10">
                  <c:v>3.75</c:v>
                </c:pt>
                <c:pt idx="11">
                  <c:v>4</c:v>
                </c:pt>
                <c:pt idx="12">
                  <c:v>4.25</c:v>
                </c:pt>
                <c:pt idx="13">
                  <c:v>4.5</c:v>
                </c:pt>
                <c:pt idx="14">
                  <c:v>4.75</c:v>
                </c:pt>
                <c:pt idx="15">
                  <c:v>5</c:v>
                </c:pt>
                <c:pt idx="16">
                  <c:v>5.25</c:v>
                </c:pt>
                <c:pt idx="17">
                  <c:v>5.5</c:v>
                </c:pt>
                <c:pt idx="18">
                  <c:v>5.75</c:v>
                </c:pt>
                <c:pt idx="19">
                  <c:v>6</c:v>
                </c:pt>
                <c:pt idx="20">
                  <c:v>6.25</c:v>
                </c:pt>
                <c:pt idx="21">
                  <c:v>6.5</c:v>
                </c:pt>
                <c:pt idx="22">
                  <c:v>6.75</c:v>
                </c:pt>
                <c:pt idx="23">
                  <c:v>7</c:v>
                </c:pt>
                <c:pt idx="24">
                  <c:v>7.25</c:v>
                </c:pt>
                <c:pt idx="25">
                  <c:v>7.5</c:v>
                </c:pt>
                <c:pt idx="26">
                  <c:v>7.75</c:v>
                </c:pt>
                <c:pt idx="27">
                  <c:v>8</c:v>
                </c:pt>
                <c:pt idx="28">
                  <c:v>8.25</c:v>
                </c:pt>
                <c:pt idx="29">
                  <c:v>8.5</c:v>
                </c:pt>
                <c:pt idx="30">
                  <c:v>8.75</c:v>
                </c:pt>
                <c:pt idx="31">
                  <c:v>9</c:v>
                </c:pt>
                <c:pt idx="32">
                  <c:v>9.25</c:v>
                </c:pt>
                <c:pt idx="33">
                  <c:v>9.5</c:v>
                </c:pt>
                <c:pt idx="34">
                  <c:v>9.75</c:v>
                </c:pt>
                <c:pt idx="35">
                  <c:v>10</c:v>
                </c:pt>
                <c:pt idx="36">
                  <c:v>10.25</c:v>
                </c:pt>
                <c:pt idx="37">
                  <c:v>10.5</c:v>
                </c:pt>
                <c:pt idx="38">
                  <c:v>10.75</c:v>
                </c:pt>
                <c:pt idx="39">
                  <c:v>11</c:v>
                </c:pt>
                <c:pt idx="40">
                  <c:v>11.25</c:v>
                </c:pt>
                <c:pt idx="41">
                  <c:v>11.5</c:v>
                </c:pt>
                <c:pt idx="42">
                  <c:v>11.75</c:v>
                </c:pt>
                <c:pt idx="43">
                  <c:v>12</c:v>
                </c:pt>
                <c:pt idx="44">
                  <c:v>12.25</c:v>
                </c:pt>
                <c:pt idx="45">
                  <c:v>12.5</c:v>
                </c:pt>
                <c:pt idx="46">
                  <c:v>12.75</c:v>
                </c:pt>
                <c:pt idx="47">
                  <c:v>13</c:v>
                </c:pt>
                <c:pt idx="48">
                  <c:v>13.25</c:v>
                </c:pt>
                <c:pt idx="49">
                  <c:v>13.5</c:v>
                </c:pt>
                <c:pt idx="50">
                  <c:v>13.75</c:v>
                </c:pt>
                <c:pt idx="51">
                  <c:v>14</c:v>
                </c:pt>
                <c:pt idx="52">
                  <c:v>14.25</c:v>
                </c:pt>
                <c:pt idx="53">
                  <c:v>14.5</c:v>
                </c:pt>
                <c:pt idx="54">
                  <c:v>14.75</c:v>
                </c:pt>
                <c:pt idx="55">
                  <c:v>15</c:v>
                </c:pt>
                <c:pt idx="56">
                  <c:v>15.25</c:v>
                </c:pt>
                <c:pt idx="57">
                  <c:v>15.5</c:v>
                </c:pt>
                <c:pt idx="58">
                  <c:v>15.75</c:v>
                </c:pt>
                <c:pt idx="59">
                  <c:v>16</c:v>
                </c:pt>
                <c:pt idx="60">
                  <c:v>16.25</c:v>
                </c:pt>
                <c:pt idx="61">
                  <c:v>16.5</c:v>
                </c:pt>
                <c:pt idx="62">
                  <c:v>16.75</c:v>
                </c:pt>
                <c:pt idx="63">
                  <c:v>17</c:v>
                </c:pt>
                <c:pt idx="64">
                  <c:v>17.25</c:v>
                </c:pt>
                <c:pt idx="65">
                  <c:v>17.5</c:v>
                </c:pt>
                <c:pt idx="66">
                  <c:v>17.75</c:v>
                </c:pt>
                <c:pt idx="67">
                  <c:v>18</c:v>
                </c:pt>
                <c:pt idx="68">
                  <c:v>18.25</c:v>
                </c:pt>
                <c:pt idx="69">
                  <c:v>18.5</c:v>
                </c:pt>
                <c:pt idx="70">
                  <c:v>18.75</c:v>
                </c:pt>
                <c:pt idx="71">
                  <c:v>19</c:v>
                </c:pt>
                <c:pt idx="72">
                  <c:v>19.25</c:v>
                </c:pt>
                <c:pt idx="73">
                  <c:v>19.5</c:v>
                </c:pt>
                <c:pt idx="74">
                  <c:v>19.75</c:v>
                </c:pt>
                <c:pt idx="75">
                  <c:v>20</c:v>
                </c:pt>
                <c:pt idx="76">
                  <c:v>20.25</c:v>
                </c:pt>
                <c:pt idx="77">
                  <c:v>20.5</c:v>
                </c:pt>
                <c:pt idx="78">
                  <c:v>20.75</c:v>
                </c:pt>
                <c:pt idx="79">
                  <c:v>21</c:v>
                </c:pt>
                <c:pt idx="80">
                  <c:v>21.25</c:v>
                </c:pt>
                <c:pt idx="81">
                  <c:v>21.5</c:v>
                </c:pt>
                <c:pt idx="82">
                  <c:v>21.75</c:v>
                </c:pt>
                <c:pt idx="83">
                  <c:v>22</c:v>
                </c:pt>
                <c:pt idx="84">
                  <c:v>22.25</c:v>
                </c:pt>
                <c:pt idx="85">
                  <c:v>22.5</c:v>
                </c:pt>
                <c:pt idx="86">
                  <c:v>22.75</c:v>
                </c:pt>
                <c:pt idx="87">
                  <c:v>23</c:v>
                </c:pt>
                <c:pt idx="88">
                  <c:v>23.25</c:v>
                </c:pt>
                <c:pt idx="89">
                  <c:v>23.5</c:v>
                </c:pt>
                <c:pt idx="90">
                  <c:v>23.75</c:v>
                </c:pt>
                <c:pt idx="91">
                  <c:v>24</c:v>
                </c:pt>
                <c:pt idx="92">
                  <c:v>24.25</c:v>
                </c:pt>
                <c:pt idx="93">
                  <c:v>24.5</c:v>
                </c:pt>
                <c:pt idx="94">
                  <c:v>24.75</c:v>
                </c:pt>
                <c:pt idx="95">
                  <c:v>25</c:v>
                </c:pt>
                <c:pt idx="96">
                  <c:v>25.25</c:v>
                </c:pt>
                <c:pt idx="97">
                  <c:v>25.5</c:v>
                </c:pt>
                <c:pt idx="98">
                  <c:v>25.75</c:v>
                </c:pt>
                <c:pt idx="99">
                  <c:v>26</c:v>
                </c:pt>
                <c:pt idx="100">
                  <c:v>26.25</c:v>
                </c:pt>
                <c:pt idx="101">
                  <c:v>26.5</c:v>
                </c:pt>
                <c:pt idx="102">
                  <c:v>26.75</c:v>
                </c:pt>
                <c:pt idx="103">
                  <c:v>27</c:v>
                </c:pt>
                <c:pt idx="104">
                  <c:v>27.25</c:v>
                </c:pt>
                <c:pt idx="105">
                  <c:v>27.5</c:v>
                </c:pt>
                <c:pt idx="106">
                  <c:v>27.75</c:v>
                </c:pt>
                <c:pt idx="107">
                  <c:v>28</c:v>
                </c:pt>
                <c:pt idx="108">
                  <c:v>28.25</c:v>
                </c:pt>
                <c:pt idx="109">
                  <c:v>28.5</c:v>
                </c:pt>
                <c:pt idx="110">
                  <c:v>28.75</c:v>
                </c:pt>
                <c:pt idx="111">
                  <c:v>29</c:v>
                </c:pt>
                <c:pt idx="112">
                  <c:v>29.25</c:v>
                </c:pt>
                <c:pt idx="113">
                  <c:v>29.5</c:v>
                </c:pt>
                <c:pt idx="114">
                  <c:v>29.75</c:v>
                </c:pt>
                <c:pt idx="115">
                  <c:v>30</c:v>
                </c:pt>
                <c:pt idx="116">
                  <c:v>30.25</c:v>
                </c:pt>
                <c:pt idx="117">
                  <c:v>30.5</c:v>
                </c:pt>
                <c:pt idx="118">
                  <c:v>30.75</c:v>
                </c:pt>
                <c:pt idx="119">
                  <c:v>31</c:v>
                </c:pt>
                <c:pt idx="120">
                  <c:v>31.25</c:v>
                </c:pt>
                <c:pt idx="121">
                  <c:v>31.5</c:v>
                </c:pt>
                <c:pt idx="122">
                  <c:v>31.75</c:v>
                </c:pt>
                <c:pt idx="123">
                  <c:v>32</c:v>
                </c:pt>
                <c:pt idx="124">
                  <c:v>32.25</c:v>
                </c:pt>
                <c:pt idx="125">
                  <c:v>32.5</c:v>
                </c:pt>
                <c:pt idx="126">
                  <c:v>32.75</c:v>
                </c:pt>
                <c:pt idx="127">
                  <c:v>33</c:v>
                </c:pt>
                <c:pt idx="128">
                  <c:v>33.25</c:v>
                </c:pt>
                <c:pt idx="129">
                  <c:v>33.5</c:v>
                </c:pt>
                <c:pt idx="130">
                  <c:v>33.75</c:v>
                </c:pt>
                <c:pt idx="131">
                  <c:v>34</c:v>
                </c:pt>
                <c:pt idx="132">
                  <c:v>34.25</c:v>
                </c:pt>
                <c:pt idx="133">
                  <c:v>34.5</c:v>
                </c:pt>
                <c:pt idx="134">
                  <c:v>34.75</c:v>
                </c:pt>
                <c:pt idx="135">
                  <c:v>35</c:v>
                </c:pt>
                <c:pt idx="136">
                  <c:v>35.25</c:v>
                </c:pt>
                <c:pt idx="137">
                  <c:v>35.5</c:v>
                </c:pt>
                <c:pt idx="138">
                  <c:v>35.75</c:v>
                </c:pt>
                <c:pt idx="139">
                  <c:v>36</c:v>
                </c:pt>
                <c:pt idx="140">
                  <c:v>36.25</c:v>
                </c:pt>
                <c:pt idx="141">
                  <c:v>36.5</c:v>
                </c:pt>
                <c:pt idx="142">
                  <c:v>36.75</c:v>
                </c:pt>
                <c:pt idx="143">
                  <c:v>37</c:v>
                </c:pt>
                <c:pt idx="144">
                  <c:v>37.25</c:v>
                </c:pt>
                <c:pt idx="145">
                  <c:v>37.5</c:v>
                </c:pt>
                <c:pt idx="146">
                  <c:v>37.75</c:v>
                </c:pt>
                <c:pt idx="147">
                  <c:v>38</c:v>
                </c:pt>
                <c:pt idx="148">
                  <c:v>38.25</c:v>
                </c:pt>
                <c:pt idx="149">
                  <c:v>38.5</c:v>
                </c:pt>
                <c:pt idx="150">
                  <c:v>38.75</c:v>
                </c:pt>
                <c:pt idx="151">
                  <c:v>39</c:v>
                </c:pt>
                <c:pt idx="152">
                  <c:v>39.25</c:v>
                </c:pt>
                <c:pt idx="153">
                  <c:v>39.5</c:v>
                </c:pt>
                <c:pt idx="154">
                  <c:v>39.75</c:v>
                </c:pt>
                <c:pt idx="155">
                  <c:v>40</c:v>
                </c:pt>
                <c:pt idx="156">
                  <c:v>40.25</c:v>
                </c:pt>
                <c:pt idx="157">
                  <c:v>40.5</c:v>
                </c:pt>
                <c:pt idx="158">
                  <c:v>40.75</c:v>
                </c:pt>
                <c:pt idx="159">
                  <c:v>41</c:v>
                </c:pt>
                <c:pt idx="160">
                  <c:v>41.25</c:v>
                </c:pt>
                <c:pt idx="161">
                  <c:v>41.5</c:v>
                </c:pt>
                <c:pt idx="162">
                  <c:v>41.75</c:v>
                </c:pt>
                <c:pt idx="163">
                  <c:v>42</c:v>
                </c:pt>
                <c:pt idx="164">
                  <c:v>42.25</c:v>
                </c:pt>
                <c:pt idx="165">
                  <c:v>42.5</c:v>
                </c:pt>
                <c:pt idx="166">
                  <c:v>42.75</c:v>
                </c:pt>
                <c:pt idx="167">
                  <c:v>43</c:v>
                </c:pt>
                <c:pt idx="168">
                  <c:v>43.25</c:v>
                </c:pt>
                <c:pt idx="169">
                  <c:v>43.5</c:v>
                </c:pt>
                <c:pt idx="170">
                  <c:v>43.75</c:v>
                </c:pt>
                <c:pt idx="171">
                  <c:v>44</c:v>
                </c:pt>
                <c:pt idx="172">
                  <c:v>44.25</c:v>
                </c:pt>
                <c:pt idx="173">
                  <c:v>44.5</c:v>
                </c:pt>
                <c:pt idx="174">
                  <c:v>44.75</c:v>
                </c:pt>
                <c:pt idx="175">
                  <c:v>45</c:v>
                </c:pt>
                <c:pt idx="176">
                  <c:v>45.25</c:v>
                </c:pt>
                <c:pt idx="177">
                  <c:v>45.5</c:v>
                </c:pt>
                <c:pt idx="178">
                  <c:v>45.75</c:v>
                </c:pt>
                <c:pt idx="179">
                  <c:v>46</c:v>
                </c:pt>
                <c:pt idx="180">
                  <c:v>46.25</c:v>
                </c:pt>
                <c:pt idx="181">
                  <c:v>46.5</c:v>
                </c:pt>
                <c:pt idx="182">
                  <c:v>46.75</c:v>
                </c:pt>
                <c:pt idx="183">
                  <c:v>47</c:v>
                </c:pt>
                <c:pt idx="184">
                  <c:v>47.25</c:v>
                </c:pt>
                <c:pt idx="185">
                  <c:v>47.5</c:v>
                </c:pt>
                <c:pt idx="186">
                  <c:v>47.75</c:v>
                </c:pt>
                <c:pt idx="187">
                  <c:v>48</c:v>
                </c:pt>
                <c:pt idx="188">
                  <c:v>48.25</c:v>
                </c:pt>
                <c:pt idx="189">
                  <c:v>48.5</c:v>
                </c:pt>
                <c:pt idx="190">
                  <c:v>48.75</c:v>
                </c:pt>
                <c:pt idx="191">
                  <c:v>49</c:v>
                </c:pt>
                <c:pt idx="192">
                  <c:v>49.25</c:v>
                </c:pt>
                <c:pt idx="193">
                  <c:v>49.5</c:v>
                </c:pt>
                <c:pt idx="194">
                  <c:v>49.75</c:v>
                </c:pt>
                <c:pt idx="195">
                  <c:v>50</c:v>
                </c:pt>
                <c:pt idx="196">
                  <c:v>50.25</c:v>
                </c:pt>
                <c:pt idx="197">
                  <c:v>50.5</c:v>
                </c:pt>
                <c:pt idx="198">
                  <c:v>50.75</c:v>
                </c:pt>
                <c:pt idx="199">
                  <c:v>51</c:v>
                </c:pt>
                <c:pt idx="200">
                  <c:v>51.25</c:v>
                </c:pt>
                <c:pt idx="201">
                  <c:v>51.5</c:v>
                </c:pt>
                <c:pt idx="202">
                  <c:v>51.75</c:v>
                </c:pt>
                <c:pt idx="203">
                  <c:v>52</c:v>
                </c:pt>
                <c:pt idx="204">
                  <c:v>52.25</c:v>
                </c:pt>
                <c:pt idx="205">
                  <c:v>52.5</c:v>
                </c:pt>
                <c:pt idx="206">
                  <c:v>52.75</c:v>
                </c:pt>
                <c:pt idx="207">
                  <c:v>53</c:v>
                </c:pt>
                <c:pt idx="208">
                  <c:v>53.25</c:v>
                </c:pt>
                <c:pt idx="209">
                  <c:v>53.5</c:v>
                </c:pt>
                <c:pt idx="210">
                  <c:v>53.75</c:v>
                </c:pt>
                <c:pt idx="211">
                  <c:v>54</c:v>
                </c:pt>
                <c:pt idx="212">
                  <c:v>54.25</c:v>
                </c:pt>
                <c:pt idx="213">
                  <c:v>54.5</c:v>
                </c:pt>
                <c:pt idx="214">
                  <c:v>54.75</c:v>
                </c:pt>
                <c:pt idx="215">
                  <c:v>55</c:v>
                </c:pt>
                <c:pt idx="216">
                  <c:v>55.25</c:v>
                </c:pt>
                <c:pt idx="217">
                  <c:v>55.5</c:v>
                </c:pt>
                <c:pt idx="218">
                  <c:v>55.75</c:v>
                </c:pt>
                <c:pt idx="219">
                  <c:v>56</c:v>
                </c:pt>
                <c:pt idx="220">
                  <c:v>56.25</c:v>
                </c:pt>
                <c:pt idx="221">
                  <c:v>56.5</c:v>
                </c:pt>
                <c:pt idx="222">
                  <c:v>56.75</c:v>
                </c:pt>
                <c:pt idx="223">
                  <c:v>57</c:v>
                </c:pt>
                <c:pt idx="224">
                  <c:v>57.25</c:v>
                </c:pt>
                <c:pt idx="225">
                  <c:v>57.5</c:v>
                </c:pt>
                <c:pt idx="226">
                  <c:v>57.75</c:v>
                </c:pt>
                <c:pt idx="227">
                  <c:v>58</c:v>
                </c:pt>
                <c:pt idx="228">
                  <c:v>58.25</c:v>
                </c:pt>
                <c:pt idx="229">
                  <c:v>58.5</c:v>
                </c:pt>
                <c:pt idx="230">
                  <c:v>58.75</c:v>
                </c:pt>
                <c:pt idx="231">
                  <c:v>59</c:v>
                </c:pt>
                <c:pt idx="232">
                  <c:v>59.25</c:v>
                </c:pt>
                <c:pt idx="233">
                  <c:v>59.5</c:v>
                </c:pt>
                <c:pt idx="234">
                  <c:v>59.75</c:v>
                </c:pt>
                <c:pt idx="235">
                  <c:v>60</c:v>
                </c:pt>
                <c:pt idx="236">
                  <c:v>60.25</c:v>
                </c:pt>
                <c:pt idx="237">
                  <c:v>60.5</c:v>
                </c:pt>
                <c:pt idx="238">
                  <c:v>60.75</c:v>
                </c:pt>
                <c:pt idx="239">
                  <c:v>61</c:v>
                </c:pt>
                <c:pt idx="240">
                  <c:v>61.25</c:v>
                </c:pt>
                <c:pt idx="241">
                  <c:v>61.5</c:v>
                </c:pt>
                <c:pt idx="242">
                  <c:v>61.75</c:v>
                </c:pt>
                <c:pt idx="243">
                  <c:v>62</c:v>
                </c:pt>
                <c:pt idx="244">
                  <c:v>62.25</c:v>
                </c:pt>
                <c:pt idx="245">
                  <c:v>62.5</c:v>
                </c:pt>
                <c:pt idx="246">
                  <c:v>62.75</c:v>
                </c:pt>
                <c:pt idx="247">
                  <c:v>63</c:v>
                </c:pt>
                <c:pt idx="248">
                  <c:v>63.25</c:v>
                </c:pt>
                <c:pt idx="249">
                  <c:v>63.5</c:v>
                </c:pt>
                <c:pt idx="250">
                  <c:v>63.75</c:v>
                </c:pt>
                <c:pt idx="251">
                  <c:v>64</c:v>
                </c:pt>
                <c:pt idx="252">
                  <c:v>64.25</c:v>
                </c:pt>
                <c:pt idx="253">
                  <c:v>64.5</c:v>
                </c:pt>
                <c:pt idx="254">
                  <c:v>64.75</c:v>
                </c:pt>
                <c:pt idx="255">
                  <c:v>65</c:v>
                </c:pt>
                <c:pt idx="256">
                  <c:v>65.25</c:v>
                </c:pt>
                <c:pt idx="257">
                  <c:v>65.5</c:v>
                </c:pt>
                <c:pt idx="258">
                  <c:v>65.75</c:v>
                </c:pt>
                <c:pt idx="259">
                  <c:v>66</c:v>
                </c:pt>
                <c:pt idx="260">
                  <c:v>66.25</c:v>
                </c:pt>
                <c:pt idx="261">
                  <c:v>66.5</c:v>
                </c:pt>
                <c:pt idx="262">
                  <c:v>66.75</c:v>
                </c:pt>
                <c:pt idx="263">
                  <c:v>67</c:v>
                </c:pt>
                <c:pt idx="264">
                  <c:v>67.25</c:v>
                </c:pt>
                <c:pt idx="265">
                  <c:v>67.5</c:v>
                </c:pt>
                <c:pt idx="266">
                  <c:v>67.75</c:v>
                </c:pt>
                <c:pt idx="267">
                  <c:v>68</c:v>
                </c:pt>
                <c:pt idx="268">
                  <c:v>68.25</c:v>
                </c:pt>
                <c:pt idx="269">
                  <c:v>68.5</c:v>
                </c:pt>
                <c:pt idx="270">
                  <c:v>68.75</c:v>
                </c:pt>
                <c:pt idx="271">
                  <c:v>69</c:v>
                </c:pt>
                <c:pt idx="272">
                  <c:v>69.25</c:v>
                </c:pt>
                <c:pt idx="273">
                  <c:v>69.5</c:v>
                </c:pt>
                <c:pt idx="274">
                  <c:v>69.75</c:v>
                </c:pt>
                <c:pt idx="275">
                  <c:v>70</c:v>
                </c:pt>
                <c:pt idx="276">
                  <c:v>70.25</c:v>
                </c:pt>
                <c:pt idx="277">
                  <c:v>70.5</c:v>
                </c:pt>
                <c:pt idx="278">
                  <c:v>70.75</c:v>
                </c:pt>
                <c:pt idx="279">
                  <c:v>71</c:v>
                </c:pt>
                <c:pt idx="280">
                  <c:v>71.25</c:v>
                </c:pt>
                <c:pt idx="281">
                  <c:v>71.5</c:v>
                </c:pt>
                <c:pt idx="282">
                  <c:v>71.75</c:v>
                </c:pt>
                <c:pt idx="283">
                  <c:v>72</c:v>
                </c:pt>
                <c:pt idx="284">
                  <c:v>72.25</c:v>
                </c:pt>
                <c:pt idx="285">
                  <c:v>72.5</c:v>
                </c:pt>
                <c:pt idx="286">
                  <c:v>72.75</c:v>
                </c:pt>
                <c:pt idx="287">
                  <c:v>73</c:v>
                </c:pt>
                <c:pt idx="288">
                  <c:v>73.25</c:v>
                </c:pt>
                <c:pt idx="289">
                  <c:v>73.5</c:v>
                </c:pt>
                <c:pt idx="290">
                  <c:v>73.75</c:v>
                </c:pt>
                <c:pt idx="291">
                  <c:v>74</c:v>
                </c:pt>
                <c:pt idx="292">
                  <c:v>74.25</c:v>
                </c:pt>
                <c:pt idx="293">
                  <c:v>74.5</c:v>
                </c:pt>
                <c:pt idx="294">
                  <c:v>74.75</c:v>
                </c:pt>
                <c:pt idx="295">
                  <c:v>75</c:v>
                </c:pt>
                <c:pt idx="296">
                  <c:v>75.25</c:v>
                </c:pt>
                <c:pt idx="297">
                  <c:v>75.5</c:v>
                </c:pt>
                <c:pt idx="298">
                  <c:v>75.75</c:v>
                </c:pt>
                <c:pt idx="299">
                  <c:v>76</c:v>
                </c:pt>
                <c:pt idx="300">
                  <c:v>76.25</c:v>
                </c:pt>
                <c:pt idx="301">
                  <c:v>76.5</c:v>
                </c:pt>
                <c:pt idx="302">
                  <c:v>76.75</c:v>
                </c:pt>
                <c:pt idx="303">
                  <c:v>77</c:v>
                </c:pt>
                <c:pt idx="304">
                  <c:v>77.25</c:v>
                </c:pt>
                <c:pt idx="305">
                  <c:v>77.5</c:v>
                </c:pt>
                <c:pt idx="306">
                  <c:v>77.75</c:v>
                </c:pt>
                <c:pt idx="307">
                  <c:v>78</c:v>
                </c:pt>
                <c:pt idx="308">
                  <c:v>78.25</c:v>
                </c:pt>
                <c:pt idx="309">
                  <c:v>78.5</c:v>
                </c:pt>
                <c:pt idx="310">
                  <c:v>78.75</c:v>
                </c:pt>
                <c:pt idx="311">
                  <c:v>79</c:v>
                </c:pt>
                <c:pt idx="312">
                  <c:v>79.25</c:v>
                </c:pt>
                <c:pt idx="313">
                  <c:v>79.5</c:v>
                </c:pt>
                <c:pt idx="314">
                  <c:v>79.75</c:v>
                </c:pt>
                <c:pt idx="315">
                  <c:v>80</c:v>
                </c:pt>
                <c:pt idx="316">
                  <c:v>80.25</c:v>
                </c:pt>
                <c:pt idx="317">
                  <c:v>80.5</c:v>
                </c:pt>
                <c:pt idx="318">
                  <c:v>80.75</c:v>
                </c:pt>
                <c:pt idx="319">
                  <c:v>81</c:v>
                </c:pt>
                <c:pt idx="320">
                  <c:v>81.25</c:v>
                </c:pt>
                <c:pt idx="321">
                  <c:v>81.5</c:v>
                </c:pt>
                <c:pt idx="322">
                  <c:v>81.75</c:v>
                </c:pt>
                <c:pt idx="323">
                  <c:v>82</c:v>
                </c:pt>
                <c:pt idx="324">
                  <c:v>82.25</c:v>
                </c:pt>
                <c:pt idx="325">
                  <c:v>82.5</c:v>
                </c:pt>
                <c:pt idx="326">
                  <c:v>82.75</c:v>
                </c:pt>
                <c:pt idx="327">
                  <c:v>83</c:v>
                </c:pt>
                <c:pt idx="328">
                  <c:v>83.25</c:v>
                </c:pt>
                <c:pt idx="329">
                  <c:v>83.5</c:v>
                </c:pt>
                <c:pt idx="330">
                  <c:v>83.75</c:v>
                </c:pt>
                <c:pt idx="331">
                  <c:v>84</c:v>
                </c:pt>
                <c:pt idx="332">
                  <c:v>84.25</c:v>
                </c:pt>
                <c:pt idx="333">
                  <c:v>84.5</c:v>
                </c:pt>
                <c:pt idx="334">
                  <c:v>84.75</c:v>
                </c:pt>
                <c:pt idx="335">
                  <c:v>85</c:v>
                </c:pt>
                <c:pt idx="336">
                  <c:v>85.25</c:v>
                </c:pt>
                <c:pt idx="337">
                  <c:v>85.5</c:v>
                </c:pt>
                <c:pt idx="338">
                  <c:v>85.75</c:v>
                </c:pt>
                <c:pt idx="339">
                  <c:v>86</c:v>
                </c:pt>
                <c:pt idx="340">
                  <c:v>86.25</c:v>
                </c:pt>
                <c:pt idx="341">
                  <c:v>86.5</c:v>
                </c:pt>
                <c:pt idx="342">
                  <c:v>86.75</c:v>
                </c:pt>
                <c:pt idx="343">
                  <c:v>87</c:v>
                </c:pt>
                <c:pt idx="344">
                  <c:v>87.25</c:v>
                </c:pt>
                <c:pt idx="345">
                  <c:v>87.5</c:v>
                </c:pt>
                <c:pt idx="346">
                  <c:v>87.75</c:v>
                </c:pt>
                <c:pt idx="347">
                  <c:v>88</c:v>
                </c:pt>
                <c:pt idx="348">
                  <c:v>88.25</c:v>
                </c:pt>
                <c:pt idx="349">
                  <c:v>88.5</c:v>
                </c:pt>
                <c:pt idx="350">
                  <c:v>88.75</c:v>
                </c:pt>
                <c:pt idx="351">
                  <c:v>89</c:v>
                </c:pt>
                <c:pt idx="352">
                  <c:v>89.25</c:v>
                </c:pt>
                <c:pt idx="353">
                  <c:v>89.5</c:v>
                </c:pt>
                <c:pt idx="354">
                  <c:v>89.75</c:v>
                </c:pt>
                <c:pt idx="355">
                  <c:v>90</c:v>
                </c:pt>
                <c:pt idx="356">
                  <c:v>90.25</c:v>
                </c:pt>
                <c:pt idx="357">
                  <c:v>90.5</c:v>
                </c:pt>
                <c:pt idx="358">
                  <c:v>90.75</c:v>
                </c:pt>
                <c:pt idx="359">
                  <c:v>91</c:v>
                </c:pt>
                <c:pt idx="360">
                  <c:v>91.25</c:v>
                </c:pt>
                <c:pt idx="361">
                  <c:v>91.5</c:v>
                </c:pt>
                <c:pt idx="362">
                  <c:v>91.75</c:v>
                </c:pt>
                <c:pt idx="363">
                  <c:v>92</c:v>
                </c:pt>
                <c:pt idx="364">
                  <c:v>92.25</c:v>
                </c:pt>
                <c:pt idx="365">
                  <c:v>92.5</c:v>
                </c:pt>
                <c:pt idx="366">
                  <c:v>92.75</c:v>
                </c:pt>
                <c:pt idx="367">
                  <c:v>93</c:v>
                </c:pt>
                <c:pt idx="368">
                  <c:v>93.25</c:v>
                </c:pt>
                <c:pt idx="369">
                  <c:v>93.5</c:v>
                </c:pt>
                <c:pt idx="370">
                  <c:v>93.75</c:v>
                </c:pt>
                <c:pt idx="371">
                  <c:v>94</c:v>
                </c:pt>
                <c:pt idx="372">
                  <c:v>94.25</c:v>
                </c:pt>
                <c:pt idx="373">
                  <c:v>94.5</c:v>
                </c:pt>
                <c:pt idx="374">
                  <c:v>94.75</c:v>
                </c:pt>
                <c:pt idx="375">
                  <c:v>95</c:v>
                </c:pt>
                <c:pt idx="376">
                  <c:v>95.25</c:v>
                </c:pt>
                <c:pt idx="377">
                  <c:v>95.5</c:v>
                </c:pt>
                <c:pt idx="378">
                  <c:v>95.75</c:v>
                </c:pt>
                <c:pt idx="379">
                  <c:v>96</c:v>
                </c:pt>
                <c:pt idx="380">
                  <c:v>96.25</c:v>
                </c:pt>
                <c:pt idx="381">
                  <c:v>96.5</c:v>
                </c:pt>
                <c:pt idx="382">
                  <c:v>96.75</c:v>
                </c:pt>
                <c:pt idx="383">
                  <c:v>97</c:v>
                </c:pt>
                <c:pt idx="384">
                  <c:v>97.25</c:v>
                </c:pt>
                <c:pt idx="385">
                  <c:v>97.5</c:v>
                </c:pt>
                <c:pt idx="386">
                  <c:v>97.75</c:v>
                </c:pt>
                <c:pt idx="387">
                  <c:v>98</c:v>
                </c:pt>
                <c:pt idx="388">
                  <c:v>98.25</c:v>
                </c:pt>
                <c:pt idx="389">
                  <c:v>98.5</c:v>
                </c:pt>
                <c:pt idx="390">
                  <c:v>98.75</c:v>
                </c:pt>
                <c:pt idx="391">
                  <c:v>99</c:v>
                </c:pt>
                <c:pt idx="392">
                  <c:v>99.25</c:v>
                </c:pt>
                <c:pt idx="393">
                  <c:v>99.5</c:v>
                </c:pt>
                <c:pt idx="394">
                  <c:v>99.75</c:v>
                </c:pt>
                <c:pt idx="395">
                  <c:v>100</c:v>
                </c:pt>
                <c:pt idx="396">
                  <c:v>100.25</c:v>
                </c:pt>
                <c:pt idx="397">
                  <c:v>100.5</c:v>
                </c:pt>
                <c:pt idx="398">
                  <c:v>100.75</c:v>
                </c:pt>
                <c:pt idx="399">
                  <c:v>101</c:v>
                </c:pt>
                <c:pt idx="400">
                  <c:v>101.25</c:v>
                </c:pt>
                <c:pt idx="401">
                  <c:v>101.5</c:v>
                </c:pt>
                <c:pt idx="402">
                  <c:v>101.75</c:v>
                </c:pt>
                <c:pt idx="403">
                  <c:v>102</c:v>
                </c:pt>
                <c:pt idx="404">
                  <c:v>102.25</c:v>
                </c:pt>
                <c:pt idx="405">
                  <c:v>102.5</c:v>
                </c:pt>
                <c:pt idx="406">
                  <c:v>102.75</c:v>
                </c:pt>
                <c:pt idx="407">
                  <c:v>103</c:v>
                </c:pt>
                <c:pt idx="408">
                  <c:v>103.25</c:v>
                </c:pt>
                <c:pt idx="409">
                  <c:v>103.5</c:v>
                </c:pt>
                <c:pt idx="410">
                  <c:v>103.75</c:v>
                </c:pt>
                <c:pt idx="411">
                  <c:v>104</c:v>
                </c:pt>
                <c:pt idx="412">
                  <c:v>104.25</c:v>
                </c:pt>
                <c:pt idx="413">
                  <c:v>104.5</c:v>
                </c:pt>
                <c:pt idx="414">
                  <c:v>104.75</c:v>
                </c:pt>
                <c:pt idx="415">
                  <c:v>105</c:v>
                </c:pt>
                <c:pt idx="416">
                  <c:v>105.25</c:v>
                </c:pt>
                <c:pt idx="417">
                  <c:v>105.5</c:v>
                </c:pt>
                <c:pt idx="418">
                  <c:v>105.75</c:v>
                </c:pt>
                <c:pt idx="419">
                  <c:v>106</c:v>
                </c:pt>
                <c:pt idx="420">
                  <c:v>106.25</c:v>
                </c:pt>
                <c:pt idx="421">
                  <c:v>106.5</c:v>
                </c:pt>
                <c:pt idx="422">
                  <c:v>106.75</c:v>
                </c:pt>
                <c:pt idx="423">
                  <c:v>107</c:v>
                </c:pt>
                <c:pt idx="424">
                  <c:v>107.25</c:v>
                </c:pt>
                <c:pt idx="425">
                  <c:v>107.5</c:v>
                </c:pt>
                <c:pt idx="426">
                  <c:v>107.75</c:v>
                </c:pt>
                <c:pt idx="427">
                  <c:v>108</c:v>
                </c:pt>
                <c:pt idx="428">
                  <c:v>108.25</c:v>
                </c:pt>
                <c:pt idx="429">
                  <c:v>108.5</c:v>
                </c:pt>
                <c:pt idx="430">
                  <c:v>108.75</c:v>
                </c:pt>
                <c:pt idx="431">
                  <c:v>109</c:v>
                </c:pt>
                <c:pt idx="432">
                  <c:v>109.25</c:v>
                </c:pt>
                <c:pt idx="433">
                  <c:v>109.5</c:v>
                </c:pt>
                <c:pt idx="434">
                  <c:v>109.75</c:v>
                </c:pt>
                <c:pt idx="435">
                  <c:v>110</c:v>
                </c:pt>
                <c:pt idx="436">
                  <c:v>110.25</c:v>
                </c:pt>
                <c:pt idx="437">
                  <c:v>110.5</c:v>
                </c:pt>
                <c:pt idx="438">
                  <c:v>110.75</c:v>
                </c:pt>
                <c:pt idx="439">
                  <c:v>111</c:v>
                </c:pt>
                <c:pt idx="440">
                  <c:v>111.25</c:v>
                </c:pt>
                <c:pt idx="441">
                  <c:v>111.5</c:v>
                </c:pt>
                <c:pt idx="442">
                  <c:v>111.75</c:v>
                </c:pt>
                <c:pt idx="443">
                  <c:v>112</c:v>
                </c:pt>
                <c:pt idx="444">
                  <c:v>112.25</c:v>
                </c:pt>
                <c:pt idx="445">
                  <c:v>112.5</c:v>
                </c:pt>
                <c:pt idx="446">
                  <c:v>112.75</c:v>
                </c:pt>
                <c:pt idx="447">
                  <c:v>113</c:v>
                </c:pt>
                <c:pt idx="448">
                  <c:v>113.25</c:v>
                </c:pt>
                <c:pt idx="449">
                  <c:v>113.5</c:v>
                </c:pt>
                <c:pt idx="450">
                  <c:v>113.75</c:v>
                </c:pt>
                <c:pt idx="451">
                  <c:v>114</c:v>
                </c:pt>
                <c:pt idx="452">
                  <c:v>114.25</c:v>
                </c:pt>
                <c:pt idx="453">
                  <c:v>114.5</c:v>
                </c:pt>
                <c:pt idx="454">
                  <c:v>114.75</c:v>
                </c:pt>
                <c:pt idx="455">
                  <c:v>115</c:v>
                </c:pt>
                <c:pt idx="456">
                  <c:v>115.25</c:v>
                </c:pt>
                <c:pt idx="457">
                  <c:v>115.5</c:v>
                </c:pt>
                <c:pt idx="458">
                  <c:v>115.75</c:v>
                </c:pt>
                <c:pt idx="459">
                  <c:v>116</c:v>
                </c:pt>
                <c:pt idx="460">
                  <c:v>116.25</c:v>
                </c:pt>
                <c:pt idx="461">
                  <c:v>116.5</c:v>
                </c:pt>
                <c:pt idx="462">
                  <c:v>116.75</c:v>
                </c:pt>
                <c:pt idx="463">
                  <c:v>117</c:v>
                </c:pt>
                <c:pt idx="464">
                  <c:v>117.25</c:v>
                </c:pt>
                <c:pt idx="465">
                  <c:v>117.5</c:v>
                </c:pt>
                <c:pt idx="466">
                  <c:v>117.75</c:v>
                </c:pt>
                <c:pt idx="467">
                  <c:v>118</c:v>
                </c:pt>
                <c:pt idx="468">
                  <c:v>118.25</c:v>
                </c:pt>
                <c:pt idx="469">
                  <c:v>118.5</c:v>
                </c:pt>
                <c:pt idx="470">
                  <c:v>118.75</c:v>
                </c:pt>
                <c:pt idx="471">
                  <c:v>119</c:v>
                </c:pt>
                <c:pt idx="472">
                  <c:v>119.25</c:v>
                </c:pt>
                <c:pt idx="473">
                  <c:v>119.5</c:v>
                </c:pt>
                <c:pt idx="474">
                  <c:v>119.75</c:v>
                </c:pt>
                <c:pt idx="475">
                  <c:v>120</c:v>
                </c:pt>
                <c:pt idx="476">
                  <c:v>120.25</c:v>
                </c:pt>
                <c:pt idx="477">
                  <c:v>120.5</c:v>
                </c:pt>
                <c:pt idx="478">
                  <c:v>120.75</c:v>
                </c:pt>
                <c:pt idx="479">
                  <c:v>121</c:v>
                </c:pt>
                <c:pt idx="480">
                  <c:v>121.25</c:v>
                </c:pt>
                <c:pt idx="481">
                  <c:v>121.5</c:v>
                </c:pt>
                <c:pt idx="482">
                  <c:v>121.75</c:v>
                </c:pt>
                <c:pt idx="483">
                  <c:v>122</c:v>
                </c:pt>
                <c:pt idx="484">
                  <c:v>122.25</c:v>
                </c:pt>
                <c:pt idx="485">
                  <c:v>122.5</c:v>
                </c:pt>
                <c:pt idx="486">
                  <c:v>122.75</c:v>
                </c:pt>
                <c:pt idx="487">
                  <c:v>123</c:v>
                </c:pt>
                <c:pt idx="488">
                  <c:v>123.25</c:v>
                </c:pt>
                <c:pt idx="489">
                  <c:v>123.5</c:v>
                </c:pt>
                <c:pt idx="490">
                  <c:v>123.75</c:v>
                </c:pt>
                <c:pt idx="491">
                  <c:v>124</c:v>
                </c:pt>
                <c:pt idx="492">
                  <c:v>124.25</c:v>
                </c:pt>
                <c:pt idx="493">
                  <c:v>124.5</c:v>
                </c:pt>
                <c:pt idx="494">
                  <c:v>124.75</c:v>
                </c:pt>
                <c:pt idx="495">
                  <c:v>125</c:v>
                </c:pt>
                <c:pt idx="496">
                  <c:v>125.25</c:v>
                </c:pt>
                <c:pt idx="497">
                  <c:v>125.5</c:v>
                </c:pt>
                <c:pt idx="498">
                  <c:v>125.75</c:v>
                </c:pt>
                <c:pt idx="499">
                  <c:v>126</c:v>
                </c:pt>
              </c:numCache>
            </c:numRef>
          </c:yVal>
        </c:ser>
        <c:ser>
          <c:idx val="1"/>
          <c:order val="1"/>
          <c:tx>
            <c:strRef>
              <c:f>Sheet1!$C$1</c:f>
              <c:strCache>
                <c:ptCount val="1"/>
                <c:pt idx="0">
                  <c:v>With Donnybrook</c:v>
                </c:pt>
              </c:strCache>
            </c:strRef>
          </c:tx>
          <c:spPr>
            <a:ln w="51740">
              <a:solidFill>
                <a:srgbClr val="FF0000"/>
              </a:solidFill>
              <a:prstDash val="solid"/>
            </a:ln>
          </c:spPr>
          <c:marker>
            <c:symbol val="none"/>
          </c:marker>
          <c:xVal>
            <c:numRef>
              <c:f>Sheet1!$A$2:$A$501</c:f>
              <c:numCache>
                <c:formatCode>General</c:formatCode>
                <c:ptCount val="500"/>
                <c:pt idx="0">
                  <c:v>4</c:v>
                </c:pt>
                <c:pt idx="1">
                  <c:v>8</c:v>
                </c:pt>
                <c:pt idx="2">
                  <c:v>12</c:v>
                </c:pt>
                <c:pt idx="3">
                  <c:v>16</c:v>
                </c:pt>
                <c:pt idx="4">
                  <c:v>20</c:v>
                </c:pt>
                <c:pt idx="5">
                  <c:v>24</c:v>
                </c:pt>
                <c:pt idx="6">
                  <c:v>28</c:v>
                </c:pt>
                <c:pt idx="7">
                  <c:v>32</c:v>
                </c:pt>
                <c:pt idx="8">
                  <c:v>36</c:v>
                </c:pt>
                <c:pt idx="9">
                  <c:v>40</c:v>
                </c:pt>
                <c:pt idx="10">
                  <c:v>44</c:v>
                </c:pt>
                <c:pt idx="11">
                  <c:v>48</c:v>
                </c:pt>
                <c:pt idx="12">
                  <c:v>52</c:v>
                </c:pt>
                <c:pt idx="13">
                  <c:v>56</c:v>
                </c:pt>
                <c:pt idx="14">
                  <c:v>60</c:v>
                </c:pt>
                <c:pt idx="15">
                  <c:v>64</c:v>
                </c:pt>
                <c:pt idx="16">
                  <c:v>68</c:v>
                </c:pt>
                <c:pt idx="17">
                  <c:v>72</c:v>
                </c:pt>
                <c:pt idx="18">
                  <c:v>76</c:v>
                </c:pt>
                <c:pt idx="19">
                  <c:v>80</c:v>
                </c:pt>
                <c:pt idx="20">
                  <c:v>84</c:v>
                </c:pt>
                <c:pt idx="21">
                  <c:v>88</c:v>
                </c:pt>
                <c:pt idx="22">
                  <c:v>92</c:v>
                </c:pt>
                <c:pt idx="23">
                  <c:v>96</c:v>
                </c:pt>
                <c:pt idx="24">
                  <c:v>100</c:v>
                </c:pt>
                <c:pt idx="25">
                  <c:v>104</c:v>
                </c:pt>
                <c:pt idx="26">
                  <c:v>108</c:v>
                </c:pt>
                <c:pt idx="27">
                  <c:v>112</c:v>
                </c:pt>
                <c:pt idx="28">
                  <c:v>116</c:v>
                </c:pt>
                <c:pt idx="29">
                  <c:v>120</c:v>
                </c:pt>
                <c:pt idx="30">
                  <c:v>124</c:v>
                </c:pt>
                <c:pt idx="31">
                  <c:v>128</c:v>
                </c:pt>
                <c:pt idx="32">
                  <c:v>132</c:v>
                </c:pt>
                <c:pt idx="33">
                  <c:v>136</c:v>
                </c:pt>
                <c:pt idx="34">
                  <c:v>140</c:v>
                </c:pt>
                <c:pt idx="35">
                  <c:v>144</c:v>
                </c:pt>
                <c:pt idx="36">
                  <c:v>148</c:v>
                </c:pt>
                <c:pt idx="37">
                  <c:v>152</c:v>
                </c:pt>
                <c:pt idx="38">
                  <c:v>156</c:v>
                </c:pt>
                <c:pt idx="39">
                  <c:v>160</c:v>
                </c:pt>
                <c:pt idx="40">
                  <c:v>164</c:v>
                </c:pt>
                <c:pt idx="41">
                  <c:v>168</c:v>
                </c:pt>
                <c:pt idx="42">
                  <c:v>172</c:v>
                </c:pt>
                <c:pt idx="43">
                  <c:v>176</c:v>
                </c:pt>
                <c:pt idx="44">
                  <c:v>180</c:v>
                </c:pt>
                <c:pt idx="45">
                  <c:v>184</c:v>
                </c:pt>
                <c:pt idx="46">
                  <c:v>188</c:v>
                </c:pt>
                <c:pt idx="47">
                  <c:v>192</c:v>
                </c:pt>
                <c:pt idx="48">
                  <c:v>196</c:v>
                </c:pt>
                <c:pt idx="49">
                  <c:v>200</c:v>
                </c:pt>
                <c:pt idx="50">
                  <c:v>204</c:v>
                </c:pt>
                <c:pt idx="51">
                  <c:v>208</c:v>
                </c:pt>
                <c:pt idx="52">
                  <c:v>212</c:v>
                </c:pt>
                <c:pt idx="53">
                  <c:v>216</c:v>
                </c:pt>
                <c:pt idx="54">
                  <c:v>220</c:v>
                </c:pt>
                <c:pt idx="55">
                  <c:v>224</c:v>
                </c:pt>
                <c:pt idx="56">
                  <c:v>228</c:v>
                </c:pt>
                <c:pt idx="57">
                  <c:v>232</c:v>
                </c:pt>
                <c:pt idx="58">
                  <c:v>236</c:v>
                </c:pt>
                <c:pt idx="59">
                  <c:v>240</c:v>
                </c:pt>
                <c:pt idx="60">
                  <c:v>244</c:v>
                </c:pt>
                <c:pt idx="61">
                  <c:v>248</c:v>
                </c:pt>
                <c:pt idx="62">
                  <c:v>252</c:v>
                </c:pt>
                <c:pt idx="63">
                  <c:v>256</c:v>
                </c:pt>
                <c:pt idx="64">
                  <c:v>260</c:v>
                </c:pt>
                <c:pt idx="65">
                  <c:v>264</c:v>
                </c:pt>
                <c:pt idx="66">
                  <c:v>268</c:v>
                </c:pt>
                <c:pt idx="67">
                  <c:v>272</c:v>
                </c:pt>
                <c:pt idx="68">
                  <c:v>276</c:v>
                </c:pt>
                <c:pt idx="69">
                  <c:v>280</c:v>
                </c:pt>
                <c:pt idx="70">
                  <c:v>284</c:v>
                </c:pt>
                <c:pt idx="71">
                  <c:v>288</c:v>
                </c:pt>
                <c:pt idx="72">
                  <c:v>292</c:v>
                </c:pt>
                <c:pt idx="73">
                  <c:v>296</c:v>
                </c:pt>
                <c:pt idx="74">
                  <c:v>300</c:v>
                </c:pt>
                <c:pt idx="75">
                  <c:v>304</c:v>
                </c:pt>
                <c:pt idx="76">
                  <c:v>308</c:v>
                </c:pt>
                <c:pt idx="77">
                  <c:v>312</c:v>
                </c:pt>
                <c:pt idx="78">
                  <c:v>316</c:v>
                </c:pt>
                <c:pt idx="79">
                  <c:v>320</c:v>
                </c:pt>
                <c:pt idx="80">
                  <c:v>324</c:v>
                </c:pt>
                <c:pt idx="81">
                  <c:v>328</c:v>
                </c:pt>
                <c:pt idx="82">
                  <c:v>332</c:v>
                </c:pt>
                <c:pt idx="83">
                  <c:v>336</c:v>
                </c:pt>
                <c:pt idx="84">
                  <c:v>340</c:v>
                </c:pt>
                <c:pt idx="85">
                  <c:v>344</c:v>
                </c:pt>
                <c:pt idx="86">
                  <c:v>348</c:v>
                </c:pt>
                <c:pt idx="87">
                  <c:v>352</c:v>
                </c:pt>
                <c:pt idx="88">
                  <c:v>356</c:v>
                </c:pt>
                <c:pt idx="89">
                  <c:v>360</c:v>
                </c:pt>
                <c:pt idx="90">
                  <c:v>364</c:v>
                </c:pt>
                <c:pt idx="91">
                  <c:v>368</c:v>
                </c:pt>
                <c:pt idx="92">
                  <c:v>372</c:v>
                </c:pt>
                <c:pt idx="93">
                  <c:v>376</c:v>
                </c:pt>
                <c:pt idx="94">
                  <c:v>380</c:v>
                </c:pt>
                <c:pt idx="95">
                  <c:v>384</c:v>
                </c:pt>
                <c:pt idx="96">
                  <c:v>388</c:v>
                </c:pt>
                <c:pt idx="97">
                  <c:v>392</c:v>
                </c:pt>
                <c:pt idx="98">
                  <c:v>396</c:v>
                </c:pt>
                <c:pt idx="99">
                  <c:v>400</c:v>
                </c:pt>
                <c:pt idx="100">
                  <c:v>404</c:v>
                </c:pt>
                <c:pt idx="101">
                  <c:v>408</c:v>
                </c:pt>
                <c:pt idx="102">
                  <c:v>412</c:v>
                </c:pt>
                <c:pt idx="103">
                  <c:v>416</c:v>
                </c:pt>
                <c:pt idx="104">
                  <c:v>420</c:v>
                </c:pt>
                <c:pt idx="105">
                  <c:v>424</c:v>
                </c:pt>
                <c:pt idx="106">
                  <c:v>428</c:v>
                </c:pt>
                <c:pt idx="107">
                  <c:v>432</c:v>
                </c:pt>
                <c:pt idx="108">
                  <c:v>436</c:v>
                </c:pt>
                <c:pt idx="109">
                  <c:v>440</c:v>
                </c:pt>
                <c:pt idx="110">
                  <c:v>444</c:v>
                </c:pt>
                <c:pt idx="111">
                  <c:v>448</c:v>
                </c:pt>
                <c:pt idx="112">
                  <c:v>452</c:v>
                </c:pt>
                <c:pt idx="113">
                  <c:v>456</c:v>
                </c:pt>
                <c:pt idx="114">
                  <c:v>460</c:v>
                </c:pt>
                <c:pt idx="115">
                  <c:v>464</c:v>
                </c:pt>
                <c:pt idx="116">
                  <c:v>468</c:v>
                </c:pt>
                <c:pt idx="117">
                  <c:v>472</c:v>
                </c:pt>
                <c:pt idx="118">
                  <c:v>476</c:v>
                </c:pt>
                <c:pt idx="119">
                  <c:v>480</c:v>
                </c:pt>
                <c:pt idx="120">
                  <c:v>484</c:v>
                </c:pt>
                <c:pt idx="121">
                  <c:v>488</c:v>
                </c:pt>
                <c:pt idx="122">
                  <c:v>492</c:v>
                </c:pt>
                <c:pt idx="123">
                  <c:v>496</c:v>
                </c:pt>
                <c:pt idx="124">
                  <c:v>500</c:v>
                </c:pt>
                <c:pt idx="125">
                  <c:v>504</c:v>
                </c:pt>
                <c:pt idx="126">
                  <c:v>508</c:v>
                </c:pt>
                <c:pt idx="127">
                  <c:v>512</c:v>
                </c:pt>
                <c:pt idx="128">
                  <c:v>516</c:v>
                </c:pt>
                <c:pt idx="129">
                  <c:v>520</c:v>
                </c:pt>
                <c:pt idx="130">
                  <c:v>524</c:v>
                </c:pt>
                <c:pt idx="131">
                  <c:v>528</c:v>
                </c:pt>
                <c:pt idx="132">
                  <c:v>532</c:v>
                </c:pt>
                <c:pt idx="133">
                  <c:v>536</c:v>
                </c:pt>
                <c:pt idx="134">
                  <c:v>540</c:v>
                </c:pt>
                <c:pt idx="135">
                  <c:v>544</c:v>
                </c:pt>
                <c:pt idx="136">
                  <c:v>548</c:v>
                </c:pt>
                <c:pt idx="137">
                  <c:v>552</c:v>
                </c:pt>
                <c:pt idx="138">
                  <c:v>556</c:v>
                </c:pt>
                <c:pt idx="139">
                  <c:v>560</c:v>
                </c:pt>
                <c:pt idx="140">
                  <c:v>564</c:v>
                </c:pt>
                <c:pt idx="141">
                  <c:v>568</c:v>
                </c:pt>
                <c:pt idx="142">
                  <c:v>572</c:v>
                </c:pt>
                <c:pt idx="143">
                  <c:v>576</c:v>
                </c:pt>
                <c:pt idx="144">
                  <c:v>580</c:v>
                </c:pt>
                <c:pt idx="145">
                  <c:v>584</c:v>
                </c:pt>
                <c:pt idx="146">
                  <c:v>588</c:v>
                </c:pt>
                <c:pt idx="147">
                  <c:v>592</c:v>
                </c:pt>
                <c:pt idx="148">
                  <c:v>596</c:v>
                </c:pt>
                <c:pt idx="149">
                  <c:v>600</c:v>
                </c:pt>
                <c:pt idx="150">
                  <c:v>604</c:v>
                </c:pt>
                <c:pt idx="151">
                  <c:v>608</c:v>
                </c:pt>
                <c:pt idx="152">
                  <c:v>612</c:v>
                </c:pt>
                <c:pt idx="153">
                  <c:v>616</c:v>
                </c:pt>
                <c:pt idx="154">
                  <c:v>620</c:v>
                </c:pt>
                <c:pt idx="155">
                  <c:v>624</c:v>
                </c:pt>
                <c:pt idx="156">
                  <c:v>628</c:v>
                </c:pt>
                <c:pt idx="157">
                  <c:v>632</c:v>
                </c:pt>
                <c:pt idx="158">
                  <c:v>636</c:v>
                </c:pt>
                <c:pt idx="159">
                  <c:v>640</c:v>
                </c:pt>
                <c:pt idx="160">
                  <c:v>644</c:v>
                </c:pt>
                <c:pt idx="161">
                  <c:v>648</c:v>
                </c:pt>
                <c:pt idx="162">
                  <c:v>652</c:v>
                </c:pt>
                <c:pt idx="163">
                  <c:v>656</c:v>
                </c:pt>
                <c:pt idx="164">
                  <c:v>660</c:v>
                </c:pt>
                <c:pt idx="165">
                  <c:v>664</c:v>
                </c:pt>
                <c:pt idx="166">
                  <c:v>668</c:v>
                </c:pt>
                <c:pt idx="167">
                  <c:v>672</c:v>
                </c:pt>
                <c:pt idx="168">
                  <c:v>676</c:v>
                </c:pt>
                <c:pt idx="169">
                  <c:v>680</c:v>
                </c:pt>
                <c:pt idx="170">
                  <c:v>684</c:v>
                </c:pt>
                <c:pt idx="171">
                  <c:v>688</c:v>
                </c:pt>
                <c:pt idx="172">
                  <c:v>692</c:v>
                </c:pt>
                <c:pt idx="173">
                  <c:v>696</c:v>
                </c:pt>
                <c:pt idx="174">
                  <c:v>700</c:v>
                </c:pt>
                <c:pt idx="175">
                  <c:v>704</c:v>
                </c:pt>
                <c:pt idx="176">
                  <c:v>708</c:v>
                </c:pt>
                <c:pt idx="177">
                  <c:v>712</c:v>
                </c:pt>
                <c:pt idx="178">
                  <c:v>716</c:v>
                </c:pt>
                <c:pt idx="179">
                  <c:v>720</c:v>
                </c:pt>
                <c:pt idx="180">
                  <c:v>724</c:v>
                </c:pt>
                <c:pt idx="181">
                  <c:v>728</c:v>
                </c:pt>
                <c:pt idx="182">
                  <c:v>732</c:v>
                </c:pt>
                <c:pt idx="183">
                  <c:v>736</c:v>
                </c:pt>
                <c:pt idx="184">
                  <c:v>740</c:v>
                </c:pt>
                <c:pt idx="185">
                  <c:v>744</c:v>
                </c:pt>
                <c:pt idx="186">
                  <c:v>748</c:v>
                </c:pt>
                <c:pt idx="187">
                  <c:v>752</c:v>
                </c:pt>
                <c:pt idx="188">
                  <c:v>756</c:v>
                </c:pt>
                <c:pt idx="189">
                  <c:v>760</c:v>
                </c:pt>
                <c:pt idx="190">
                  <c:v>764</c:v>
                </c:pt>
                <c:pt idx="191">
                  <c:v>768</c:v>
                </c:pt>
                <c:pt idx="192">
                  <c:v>772</c:v>
                </c:pt>
                <c:pt idx="193">
                  <c:v>776</c:v>
                </c:pt>
                <c:pt idx="194">
                  <c:v>780</c:v>
                </c:pt>
                <c:pt idx="195">
                  <c:v>784</c:v>
                </c:pt>
                <c:pt idx="196">
                  <c:v>788</c:v>
                </c:pt>
                <c:pt idx="197">
                  <c:v>792</c:v>
                </c:pt>
                <c:pt idx="198">
                  <c:v>796</c:v>
                </c:pt>
                <c:pt idx="199">
                  <c:v>800</c:v>
                </c:pt>
                <c:pt idx="200">
                  <c:v>804</c:v>
                </c:pt>
                <c:pt idx="201">
                  <c:v>808</c:v>
                </c:pt>
                <c:pt idx="202">
                  <c:v>812</c:v>
                </c:pt>
                <c:pt idx="203">
                  <c:v>816</c:v>
                </c:pt>
                <c:pt idx="204">
                  <c:v>820</c:v>
                </c:pt>
                <c:pt idx="205">
                  <c:v>824</c:v>
                </c:pt>
                <c:pt idx="206">
                  <c:v>828</c:v>
                </c:pt>
                <c:pt idx="207">
                  <c:v>832</c:v>
                </c:pt>
                <c:pt idx="208">
                  <c:v>836</c:v>
                </c:pt>
                <c:pt idx="209">
                  <c:v>840</c:v>
                </c:pt>
                <c:pt idx="210">
                  <c:v>844</c:v>
                </c:pt>
                <c:pt idx="211">
                  <c:v>848</c:v>
                </c:pt>
                <c:pt idx="212">
                  <c:v>852</c:v>
                </c:pt>
                <c:pt idx="213">
                  <c:v>856</c:v>
                </c:pt>
                <c:pt idx="214">
                  <c:v>860</c:v>
                </c:pt>
                <c:pt idx="215">
                  <c:v>864</c:v>
                </c:pt>
                <c:pt idx="216">
                  <c:v>868</c:v>
                </c:pt>
                <c:pt idx="217">
                  <c:v>872</c:v>
                </c:pt>
                <c:pt idx="218">
                  <c:v>876</c:v>
                </c:pt>
                <c:pt idx="219">
                  <c:v>880</c:v>
                </c:pt>
                <c:pt idx="220">
                  <c:v>884</c:v>
                </c:pt>
                <c:pt idx="221">
                  <c:v>888</c:v>
                </c:pt>
                <c:pt idx="222">
                  <c:v>892</c:v>
                </c:pt>
                <c:pt idx="223">
                  <c:v>896</c:v>
                </c:pt>
                <c:pt idx="224">
                  <c:v>900</c:v>
                </c:pt>
                <c:pt idx="225">
                  <c:v>904</c:v>
                </c:pt>
                <c:pt idx="226">
                  <c:v>908</c:v>
                </c:pt>
                <c:pt idx="227">
                  <c:v>912</c:v>
                </c:pt>
                <c:pt idx="228">
                  <c:v>916</c:v>
                </c:pt>
                <c:pt idx="229">
                  <c:v>920</c:v>
                </c:pt>
                <c:pt idx="230">
                  <c:v>924</c:v>
                </c:pt>
                <c:pt idx="231">
                  <c:v>928</c:v>
                </c:pt>
                <c:pt idx="232">
                  <c:v>932</c:v>
                </c:pt>
                <c:pt idx="233">
                  <c:v>936</c:v>
                </c:pt>
                <c:pt idx="234">
                  <c:v>940</c:v>
                </c:pt>
                <c:pt idx="235">
                  <c:v>944</c:v>
                </c:pt>
                <c:pt idx="236">
                  <c:v>948</c:v>
                </c:pt>
                <c:pt idx="237">
                  <c:v>952</c:v>
                </c:pt>
                <c:pt idx="238">
                  <c:v>956</c:v>
                </c:pt>
                <c:pt idx="239">
                  <c:v>960</c:v>
                </c:pt>
                <c:pt idx="240">
                  <c:v>964</c:v>
                </c:pt>
                <c:pt idx="241">
                  <c:v>968</c:v>
                </c:pt>
                <c:pt idx="242">
                  <c:v>972</c:v>
                </c:pt>
                <c:pt idx="243">
                  <c:v>976</c:v>
                </c:pt>
                <c:pt idx="244">
                  <c:v>980</c:v>
                </c:pt>
                <c:pt idx="245">
                  <c:v>984</c:v>
                </c:pt>
                <c:pt idx="246">
                  <c:v>988</c:v>
                </c:pt>
                <c:pt idx="247">
                  <c:v>992</c:v>
                </c:pt>
                <c:pt idx="248">
                  <c:v>996</c:v>
                </c:pt>
                <c:pt idx="249">
                  <c:v>1000</c:v>
                </c:pt>
                <c:pt idx="250">
                  <c:v>1004</c:v>
                </c:pt>
                <c:pt idx="251">
                  <c:v>1008</c:v>
                </c:pt>
                <c:pt idx="252">
                  <c:v>1012</c:v>
                </c:pt>
                <c:pt idx="253">
                  <c:v>1016</c:v>
                </c:pt>
                <c:pt idx="254">
                  <c:v>1020</c:v>
                </c:pt>
                <c:pt idx="255">
                  <c:v>1024</c:v>
                </c:pt>
                <c:pt idx="256">
                  <c:v>1028</c:v>
                </c:pt>
                <c:pt idx="257">
                  <c:v>1032</c:v>
                </c:pt>
                <c:pt idx="258">
                  <c:v>1036</c:v>
                </c:pt>
                <c:pt idx="259">
                  <c:v>1040</c:v>
                </c:pt>
                <c:pt idx="260">
                  <c:v>1044</c:v>
                </c:pt>
                <c:pt idx="261">
                  <c:v>1048</c:v>
                </c:pt>
                <c:pt idx="262">
                  <c:v>1052</c:v>
                </c:pt>
                <c:pt idx="263">
                  <c:v>1056</c:v>
                </c:pt>
                <c:pt idx="264">
                  <c:v>1060</c:v>
                </c:pt>
                <c:pt idx="265">
                  <c:v>1064</c:v>
                </c:pt>
                <c:pt idx="266">
                  <c:v>1068</c:v>
                </c:pt>
                <c:pt idx="267">
                  <c:v>1072</c:v>
                </c:pt>
                <c:pt idx="268">
                  <c:v>1076</c:v>
                </c:pt>
                <c:pt idx="269">
                  <c:v>1080</c:v>
                </c:pt>
                <c:pt idx="270">
                  <c:v>1084</c:v>
                </c:pt>
                <c:pt idx="271">
                  <c:v>1088</c:v>
                </c:pt>
                <c:pt idx="272">
                  <c:v>1092</c:v>
                </c:pt>
                <c:pt idx="273">
                  <c:v>1096</c:v>
                </c:pt>
                <c:pt idx="274">
                  <c:v>1100</c:v>
                </c:pt>
                <c:pt idx="275">
                  <c:v>1104</c:v>
                </c:pt>
                <c:pt idx="276">
                  <c:v>1108</c:v>
                </c:pt>
                <c:pt idx="277">
                  <c:v>1112</c:v>
                </c:pt>
                <c:pt idx="278">
                  <c:v>1116</c:v>
                </c:pt>
                <c:pt idx="279">
                  <c:v>1120</c:v>
                </c:pt>
                <c:pt idx="280">
                  <c:v>1124</c:v>
                </c:pt>
                <c:pt idx="281">
                  <c:v>1128</c:v>
                </c:pt>
                <c:pt idx="282">
                  <c:v>1132</c:v>
                </c:pt>
                <c:pt idx="283">
                  <c:v>1136</c:v>
                </c:pt>
                <c:pt idx="284">
                  <c:v>1140</c:v>
                </c:pt>
                <c:pt idx="285">
                  <c:v>1144</c:v>
                </c:pt>
                <c:pt idx="286">
                  <c:v>1148</c:v>
                </c:pt>
                <c:pt idx="287">
                  <c:v>1152</c:v>
                </c:pt>
                <c:pt idx="288">
                  <c:v>1156</c:v>
                </c:pt>
                <c:pt idx="289">
                  <c:v>1160</c:v>
                </c:pt>
                <c:pt idx="290">
                  <c:v>1164</c:v>
                </c:pt>
                <c:pt idx="291">
                  <c:v>1168</c:v>
                </c:pt>
                <c:pt idx="292">
                  <c:v>1172</c:v>
                </c:pt>
                <c:pt idx="293">
                  <c:v>1176</c:v>
                </c:pt>
                <c:pt idx="294">
                  <c:v>1180</c:v>
                </c:pt>
                <c:pt idx="295">
                  <c:v>1184</c:v>
                </c:pt>
                <c:pt idx="296">
                  <c:v>1188</c:v>
                </c:pt>
                <c:pt idx="297">
                  <c:v>1192</c:v>
                </c:pt>
                <c:pt idx="298">
                  <c:v>1196</c:v>
                </c:pt>
                <c:pt idx="299">
                  <c:v>1200</c:v>
                </c:pt>
                <c:pt idx="300">
                  <c:v>1204</c:v>
                </c:pt>
                <c:pt idx="301">
                  <c:v>1208</c:v>
                </c:pt>
                <c:pt idx="302">
                  <c:v>1212</c:v>
                </c:pt>
                <c:pt idx="303">
                  <c:v>1216</c:v>
                </c:pt>
                <c:pt idx="304">
                  <c:v>1220</c:v>
                </c:pt>
                <c:pt idx="305">
                  <c:v>1224</c:v>
                </c:pt>
                <c:pt idx="306">
                  <c:v>1228</c:v>
                </c:pt>
                <c:pt idx="307">
                  <c:v>1232</c:v>
                </c:pt>
                <c:pt idx="308">
                  <c:v>1236</c:v>
                </c:pt>
                <c:pt idx="309">
                  <c:v>1240</c:v>
                </c:pt>
                <c:pt idx="310">
                  <c:v>1244</c:v>
                </c:pt>
                <c:pt idx="311">
                  <c:v>1248</c:v>
                </c:pt>
                <c:pt idx="312">
                  <c:v>1252</c:v>
                </c:pt>
                <c:pt idx="313">
                  <c:v>1256</c:v>
                </c:pt>
                <c:pt idx="314">
                  <c:v>1260</c:v>
                </c:pt>
                <c:pt idx="315">
                  <c:v>1264</c:v>
                </c:pt>
                <c:pt idx="316">
                  <c:v>1268</c:v>
                </c:pt>
                <c:pt idx="317">
                  <c:v>1272</c:v>
                </c:pt>
                <c:pt idx="318">
                  <c:v>1276</c:v>
                </c:pt>
                <c:pt idx="319">
                  <c:v>1280</c:v>
                </c:pt>
                <c:pt idx="320">
                  <c:v>1284</c:v>
                </c:pt>
                <c:pt idx="321">
                  <c:v>1288</c:v>
                </c:pt>
                <c:pt idx="322">
                  <c:v>1292</c:v>
                </c:pt>
                <c:pt idx="323">
                  <c:v>1296</c:v>
                </c:pt>
                <c:pt idx="324">
                  <c:v>1300</c:v>
                </c:pt>
                <c:pt idx="325">
                  <c:v>1304</c:v>
                </c:pt>
                <c:pt idx="326">
                  <c:v>1308</c:v>
                </c:pt>
                <c:pt idx="327">
                  <c:v>1312</c:v>
                </c:pt>
                <c:pt idx="328">
                  <c:v>1316</c:v>
                </c:pt>
                <c:pt idx="329">
                  <c:v>1320</c:v>
                </c:pt>
                <c:pt idx="330">
                  <c:v>1324</c:v>
                </c:pt>
                <c:pt idx="331">
                  <c:v>1328</c:v>
                </c:pt>
                <c:pt idx="332">
                  <c:v>1332</c:v>
                </c:pt>
                <c:pt idx="333">
                  <c:v>1336</c:v>
                </c:pt>
                <c:pt idx="334">
                  <c:v>1340</c:v>
                </c:pt>
                <c:pt idx="335">
                  <c:v>1344</c:v>
                </c:pt>
                <c:pt idx="336">
                  <c:v>1348</c:v>
                </c:pt>
                <c:pt idx="337">
                  <c:v>1352</c:v>
                </c:pt>
                <c:pt idx="338">
                  <c:v>1356</c:v>
                </c:pt>
                <c:pt idx="339">
                  <c:v>1360</c:v>
                </c:pt>
                <c:pt idx="340">
                  <c:v>1364</c:v>
                </c:pt>
                <c:pt idx="341">
                  <c:v>1368</c:v>
                </c:pt>
                <c:pt idx="342">
                  <c:v>1372</c:v>
                </c:pt>
                <c:pt idx="343">
                  <c:v>1376</c:v>
                </c:pt>
                <c:pt idx="344">
                  <c:v>1380</c:v>
                </c:pt>
                <c:pt idx="345">
                  <c:v>1384</c:v>
                </c:pt>
                <c:pt idx="346">
                  <c:v>1388</c:v>
                </c:pt>
                <c:pt idx="347">
                  <c:v>1392</c:v>
                </c:pt>
                <c:pt idx="348">
                  <c:v>1396</c:v>
                </c:pt>
                <c:pt idx="349">
                  <c:v>1400</c:v>
                </c:pt>
                <c:pt idx="350">
                  <c:v>1404</c:v>
                </c:pt>
                <c:pt idx="351">
                  <c:v>1408</c:v>
                </c:pt>
                <c:pt idx="352">
                  <c:v>1412</c:v>
                </c:pt>
                <c:pt idx="353">
                  <c:v>1416</c:v>
                </c:pt>
                <c:pt idx="354">
                  <c:v>1420</c:v>
                </c:pt>
                <c:pt idx="355">
                  <c:v>1424</c:v>
                </c:pt>
                <c:pt idx="356">
                  <c:v>1428</c:v>
                </c:pt>
                <c:pt idx="357">
                  <c:v>1432</c:v>
                </c:pt>
                <c:pt idx="358">
                  <c:v>1436</c:v>
                </c:pt>
                <c:pt idx="359">
                  <c:v>1440</c:v>
                </c:pt>
                <c:pt idx="360">
                  <c:v>1444</c:v>
                </c:pt>
                <c:pt idx="361">
                  <c:v>1448</c:v>
                </c:pt>
                <c:pt idx="362">
                  <c:v>1452</c:v>
                </c:pt>
                <c:pt idx="363">
                  <c:v>1456</c:v>
                </c:pt>
                <c:pt idx="364">
                  <c:v>1460</c:v>
                </c:pt>
                <c:pt idx="365">
                  <c:v>1464</c:v>
                </c:pt>
                <c:pt idx="366">
                  <c:v>1468</c:v>
                </c:pt>
                <c:pt idx="367">
                  <c:v>1472</c:v>
                </c:pt>
                <c:pt idx="368">
                  <c:v>1476</c:v>
                </c:pt>
                <c:pt idx="369">
                  <c:v>1480</c:v>
                </c:pt>
                <c:pt idx="370">
                  <c:v>1484</c:v>
                </c:pt>
                <c:pt idx="371">
                  <c:v>1488</c:v>
                </c:pt>
                <c:pt idx="372">
                  <c:v>1492</c:v>
                </c:pt>
                <c:pt idx="373">
                  <c:v>1496</c:v>
                </c:pt>
                <c:pt idx="374">
                  <c:v>1500</c:v>
                </c:pt>
                <c:pt idx="375">
                  <c:v>1504</c:v>
                </c:pt>
                <c:pt idx="376">
                  <c:v>1508</c:v>
                </c:pt>
                <c:pt idx="377">
                  <c:v>1512</c:v>
                </c:pt>
                <c:pt idx="378">
                  <c:v>1516</c:v>
                </c:pt>
                <c:pt idx="379">
                  <c:v>1520</c:v>
                </c:pt>
                <c:pt idx="380">
                  <c:v>1524</c:v>
                </c:pt>
                <c:pt idx="381">
                  <c:v>1528</c:v>
                </c:pt>
                <c:pt idx="382">
                  <c:v>1532</c:v>
                </c:pt>
                <c:pt idx="383">
                  <c:v>1536</c:v>
                </c:pt>
                <c:pt idx="384">
                  <c:v>1540</c:v>
                </c:pt>
                <c:pt idx="385">
                  <c:v>1544</c:v>
                </c:pt>
                <c:pt idx="386">
                  <c:v>1548</c:v>
                </c:pt>
                <c:pt idx="387">
                  <c:v>1552</c:v>
                </c:pt>
                <c:pt idx="388">
                  <c:v>1556</c:v>
                </c:pt>
                <c:pt idx="389">
                  <c:v>1560</c:v>
                </c:pt>
                <c:pt idx="390">
                  <c:v>1564</c:v>
                </c:pt>
                <c:pt idx="391">
                  <c:v>1568</c:v>
                </c:pt>
                <c:pt idx="392">
                  <c:v>1572</c:v>
                </c:pt>
                <c:pt idx="393">
                  <c:v>1576</c:v>
                </c:pt>
                <c:pt idx="394">
                  <c:v>1580</c:v>
                </c:pt>
                <c:pt idx="395">
                  <c:v>1584</c:v>
                </c:pt>
                <c:pt idx="396">
                  <c:v>1588</c:v>
                </c:pt>
                <c:pt idx="397">
                  <c:v>1592</c:v>
                </c:pt>
                <c:pt idx="398">
                  <c:v>1596</c:v>
                </c:pt>
                <c:pt idx="399">
                  <c:v>1600</c:v>
                </c:pt>
                <c:pt idx="400">
                  <c:v>1604</c:v>
                </c:pt>
                <c:pt idx="401">
                  <c:v>1608</c:v>
                </c:pt>
                <c:pt idx="402">
                  <c:v>1612</c:v>
                </c:pt>
                <c:pt idx="403">
                  <c:v>1616</c:v>
                </c:pt>
                <c:pt idx="404">
                  <c:v>1620</c:v>
                </c:pt>
                <c:pt idx="405">
                  <c:v>1624</c:v>
                </c:pt>
                <c:pt idx="406">
                  <c:v>1628</c:v>
                </c:pt>
                <c:pt idx="407">
                  <c:v>1632</c:v>
                </c:pt>
                <c:pt idx="408">
                  <c:v>1636</c:v>
                </c:pt>
                <c:pt idx="409">
                  <c:v>1640</c:v>
                </c:pt>
                <c:pt idx="410">
                  <c:v>1644</c:v>
                </c:pt>
                <c:pt idx="411">
                  <c:v>1648</c:v>
                </c:pt>
                <c:pt idx="412">
                  <c:v>1652</c:v>
                </c:pt>
                <c:pt idx="413">
                  <c:v>1656</c:v>
                </c:pt>
                <c:pt idx="414">
                  <c:v>1660</c:v>
                </c:pt>
                <c:pt idx="415">
                  <c:v>1664</c:v>
                </c:pt>
                <c:pt idx="416">
                  <c:v>1668</c:v>
                </c:pt>
                <c:pt idx="417">
                  <c:v>1672</c:v>
                </c:pt>
                <c:pt idx="418">
                  <c:v>1676</c:v>
                </c:pt>
                <c:pt idx="419">
                  <c:v>1680</c:v>
                </c:pt>
                <c:pt idx="420">
                  <c:v>1684</c:v>
                </c:pt>
                <c:pt idx="421">
                  <c:v>1688</c:v>
                </c:pt>
                <c:pt idx="422">
                  <c:v>1692</c:v>
                </c:pt>
                <c:pt idx="423">
                  <c:v>1696</c:v>
                </c:pt>
                <c:pt idx="424">
                  <c:v>1700</c:v>
                </c:pt>
                <c:pt idx="425">
                  <c:v>1704</c:v>
                </c:pt>
                <c:pt idx="426">
                  <c:v>1708</c:v>
                </c:pt>
                <c:pt idx="427">
                  <c:v>1712</c:v>
                </c:pt>
                <c:pt idx="428">
                  <c:v>1716</c:v>
                </c:pt>
                <c:pt idx="429">
                  <c:v>1720</c:v>
                </c:pt>
                <c:pt idx="430">
                  <c:v>1724</c:v>
                </c:pt>
                <c:pt idx="431">
                  <c:v>1728</c:v>
                </c:pt>
                <c:pt idx="432">
                  <c:v>1732</c:v>
                </c:pt>
                <c:pt idx="433">
                  <c:v>1736</c:v>
                </c:pt>
                <c:pt idx="434">
                  <c:v>1740</c:v>
                </c:pt>
                <c:pt idx="435">
                  <c:v>1744</c:v>
                </c:pt>
                <c:pt idx="436">
                  <c:v>1748</c:v>
                </c:pt>
                <c:pt idx="437">
                  <c:v>1752</c:v>
                </c:pt>
                <c:pt idx="438">
                  <c:v>1756</c:v>
                </c:pt>
                <c:pt idx="439">
                  <c:v>1760</c:v>
                </c:pt>
                <c:pt idx="440">
                  <c:v>1764</c:v>
                </c:pt>
                <c:pt idx="441">
                  <c:v>1768</c:v>
                </c:pt>
                <c:pt idx="442">
                  <c:v>1772</c:v>
                </c:pt>
                <c:pt idx="443">
                  <c:v>1776</c:v>
                </c:pt>
                <c:pt idx="444">
                  <c:v>1780</c:v>
                </c:pt>
                <c:pt idx="445">
                  <c:v>1784</c:v>
                </c:pt>
                <c:pt idx="446">
                  <c:v>1788</c:v>
                </c:pt>
                <c:pt idx="447">
                  <c:v>1792</c:v>
                </c:pt>
                <c:pt idx="448">
                  <c:v>1796</c:v>
                </c:pt>
                <c:pt idx="449">
                  <c:v>1800</c:v>
                </c:pt>
                <c:pt idx="450">
                  <c:v>1804</c:v>
                </c:pt>
                <c:pt idx="451">
                  <c:v>1808</c:v>
                </c:pt>
                <c:pt idx="452">
                  <c:v>1812</c:v>
                </c:pt>
                <c:pt idx="453">
                  <c:v>1816</c:v>
                </c:pt>
                <c:pt idx="454">
                  <c:v>1820</c:v>
                </c:pt>
                <c:pt idx="455">
                  <c:v>1824</c:v>
                </c:pt>
                <c:pt idx="456">
                  <c:v>1828</c:v>
                </c:pt>
                <c:pt idx="457">
                  <c:v>1832</c:v>
                </c:pt>
                <c:pt idx="458">
                  <c:v>1836</c:v>
                </c:pt>
                <c:pt idx="459">
                  <c:v>1840</c:v>
                </c:pt>
                <c:pt idx="460">
                  <c:v>1844</c:v>
                </c:pt>
                <c:pt idx="461">
                  <c:v>1848</c:v>
                </c:pt>
                <c:pt idx="462">
                  <c:v>1852</c:v>
                </c:pt>
                <c:pt idx="463">
                  <c:v>1856</c:v>
                </c:pt>
                <c:pt idx="464">
                  <c:v>1860</c:v>
                </c:pt>
                <c:pt idx="465">
                  <c:v>1864</c:v>
                </c:pt>
                <c:pt idx="466">
                  <c:v>1868</c:v>
                </c:pt>
                <c:pt idx="467">
                  <c:v>1872</c:v>
                </c:pt>
                <c:pt idx="468">
                  <c:v>1876</c:v>
                </c:pt>
                <c:pt idx="469">
                  <c:v>1880</c:v>
                </c:pt>
                <c:pt idx="470">
                  <c:v>1884</c:v>
                </c:pt>
                <c:pt idx="471">
                  <c:v>1888</c:v>
                </c:pt>
                <c:pt idx="472">
                  <c:v>1892</c:v>
                </c:pt>
                <c:pt idx="473">
                  <c:v>1896</c:v>
                </c:pt>
                <c:pt idx="474">
                  <c:v>1900</c:v>
                </c:pt>
                <c:pt idx="475">
                  <c:v>1904</c:v>
                </c:pt>
                <c:pt idx="476">
                  <c:v>1908</c:v>
                </c:pt>
                <c:pt idx="477">
                  <c:v>1912</c:v>
                </c:pt>
                <c:pt idx="478">
                  <c:v>1916</c:v>
                </c:pt>
                <c:pt idx="479">
                  <c:v>1920</c:v>
                </c:pt>
                <c:pt idx="480">
                  <c:v>1924</c:v>
                </c:pt>
                <c:pt idx="481">
                  <c:v>1928</c:v>
                </c:pt>
                <c:pt idx="482">
                  <c:v>1932</c:v>
                </c:pt>
                <c:pt idx="483">
                  <c:v>1936</c:v>
                </c:pt>
                <c:pt idx="484">
                  <c:v>1940</c:v>
                </c:pt>
                <c:pt idx="485">
                  <c:v>1944</c:v>
                </c:pt>
                <c:pt idx="486">
                  <c:v>1948</c:v>
                </c:pt>
                <c:pt idx="487">
                  <c:v>1952</c:v>
                </c:pt>
                <c:pt idx="488">
                  <c:v>1956</c:v>
                </c:pt>
                <c:pt idx="489">
                  <c:v>1960</c:v>
                </c:pt>
                <c:pt idx="490">
                  <c:v>1964</c:v>
                </c:pt>
                <c:pt idx="491">
                  <c:v>1968</c:v>
                </c:pt>
                <c:pt idx="492">
                  <c:v>1972</c:v>
                </c:pt>
                <c:pt idx="493">
                  <c:v>1976</c:v>
                </c:pt>
                <c:pt idx="494">
                  <c:v>1980</c:v>
                </c:pt>
                <c:pt idx="495">
                  <c:v>1984</c:v>
                </c:pt>
                <c:pt idx="496">
                  <c:v>1988</c:v>
                </c:pt>
                <c:pt idx="497">
                  <c:v>1992</c:v>
                </c:pt>
                <c:pt idx="498">
                  <c:v>1996</c:v>
                </c:pt>
                <c:pt idx="499">
                  <c:v>2000</c:v>
                </c:pt>
              </c:numCache>
            </c:numRef>
          </c:xVal>
          <c:yVal>
            <c:numRef>
              <c:f>Sheet1!$C$2:$C$501</c:f>
              <c:numCache>
                <c:formatCode>General</c:formatCode>
                <c:ptCount val="5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2</c:v>
                </c:pt>
                <c:pt idx="20">
                  <c:v>6</c:v>
                </c:pt>
                <c:pt idx="21">
                  <c:v>10</c:v>
                </c:pt>
                <c:pt idx="22">
                  <c:v>14</c:v>
                </c:pt>
                <c:pt idx="23">
                  <c:v>18</c:v>
                </c:pt>
                <c:pt idx="24">
                  <c:v>22</c:v>
                </c:pt>
                <c:pt idx="25">
                  <c:v>26</c:v>
                </c:pt>
                <c:pt idx="26">
                  <c:v>30</c:v>
                </c:pt>
                <c:pt idx="27">
                  <c:v>34</c:v>
                </c:pt>
                <c:pt idx="28">
                  <c:v>38</c:v>
                </c:pt>
                <c:pt idx="29">
                  <c:v>42</c:v>
                </c:pt>
                <c:pt idx="30">
                  <c:v>46</c:v>
                </c:pt>
                <c:pt idx="31">
                  <c:v>50</c:v>
                </c:pt>
                <c:pt idx="32">
                  <c:v>54</c:v>
                </c:pt>
                <c:pt idx="33">
                  <c:v>58</c:v>
                </c:pt>
                <c:pt idx="34">
                  <c:v>62</c:v>
                </c:pt>
                <c:pt idx="35">
                  <c:v>66</c:v>
                </c:pt>
                <c:pt idx="36">
                  <c:v>70</c:v>
                </c:pt>
                <c:pt idx="37">
                  <c:v>74</c:v>
                </c:pt>
                <c:pt idx="38">
                  <c:v>78</c:v>
                </c:pt>
                <c:pt idx="39">
                  <c:v>82</c:v>
                </c:pt>
                <c:pt idx="40">
                  <c:v>86</c:v>
                </c:pt>
                <c:pt idx="41">
                  <c:v>90</c:v>
                </c:pt>
                <c:pt idx="42">
                  <c:v>94</c:v>
                </c:pt>
                <c:pt idx="43">
                  <c:v>98</c:v>
                </c:pt>
                <c:pt idx="44">
                  <c:v>102</c:v>
                </c:pt>
                <c:pt idx="45">
                  <c:v>106</c:v>
                </c:pt>
                <c:pt idx="46">
                  <c:v>110</c:v>
                </c:pt>
                <c:pt idx="47">
                  <c:v>114</c:v>
                </c:pt>
                <c:pt idx="48">
                  <c:v>118</c:v>
                </c:pt>
                <c:pt idx="49">
                  <c:v>122</c:v>
                </c:pt>
                <c:pt idx="50">
                  <c:v>126</c:v>
                </c:pt>
                <c:pt idx="51">
                  <c:v>130</c:v>
                </c:pt>
                <c:pt idx="52">
                  <c:v>134</c:v>
                </c:pt>
                <c:pt idx="53">
                  <c:v>138</c:v>
                </c:pt>
                <c:pt idx="54">
                  <c:v>142</c:v>
                </c:pt>
                <c:pt idx="55">
                  <c:v>146</c:v>
                </c:pt>
                <c:pt idx="56">
                  <c:v>150</c:v>
                </c:pt>
                <c:pt idx="57">
                  <c:v>154</c:v>
                </c:pt>
                <c:pt idx="58">
                  <c:v>158</c:v>
                </c:pt>
                <c:pt idx="59">
                  <c:v>162</c:v>
                </c:pt>
                <c:pt idx="60">
                  <c:v>166</c:v>
                </c:pt>
                <c:pt idx="61">
                  <c:v>170</c:v>
                </c:pt>
                <c:pt idx="62">
                  <c:v>174</c:v>
                </c:pt>
                <c:pt idx="63">
                  <c:v>178</c:v>
                </c:pt>
                <c:pt idx="64">
                  <c:v>182</c:v>
                </c:pt>
                <c:pt idx="65">
                  <c:v>186</c:v>
                </c:pt>
                <c:pt idx="66">
                  <c:v>190</c:v>
                </c:pt>
                <c:pt idx="67">
                  <c:v>194</c:v>
                </c:pt>
                <c:pt idx="68">
                  <c:v>198</c:v>
                </c:pt>
                <c:pt idx="69">
                  <c:v>202</c:v>
                </c:pt>
                <c:pt idx="70">
                  <c:v>206</c:v>
                </c:pt>
                <c:pt idx="71">
                  <c:v>210</c:v>
                </c:pt>
                <c:pt idx="72">
                  <c:v>214</c:v>
                </c:pt>
                <c:pt idx="73">
                  <c:v>218</c:v>
                </c:pt>
                <c:pt idx="74">
                  <c:v>222</c:v>
                </c:pt>
                <c:pt idx="75">
                  <c:v>226</c:v>
                </c:pt>
                <c:pt idx="76">
                  <c:v>230</c:v>
                </c:pt>
                <c:pt idx="77">
                  <c:v>234</c:v>
                </c:pt>
                <c:pt idx="78">
                  <c:v>238</c:v>
                </c:pt>
                <c:pt idx="79">
                  <c:v>242</c:v>
                </c:pt>
                <c:pt idx="80">
                  <c:v>246</c:v>
                </c:pt>
                <c:pt idx="81">
                  <c:v>250</c:v>
                </c:pt>
                <c:pt idx="82">
                  <c:v>254</c:v>
                </c:pt>
                <c:pt idx="83">
                  <c:v>258</c:v>
                </c:pt>
                <c:pt idx="84">
                  <c:v>262</c:v>
                </c:pt>
                <c:pt idx="85">
                  <c:v>266</c:v>
                </c:pt>
                <c:pt idx="86">
                  <c:v>270</c:v>
                </c:pt>
                <c:pt idx="87">
                  <c:v>274</c:v>
                </c:pt>
                <c:pt idx="88">
                  <c:v>278</c:v>
                </c:pt>
                <c:pt idx="89">
                  <c:v>282</c:v>
                </c:pt>
                <c:pt idx="90">
                  <c:v>286</c:v>
                </c:pt>
                <c:pt idx="91">
                  <c:v>290</c:v>
                </c:pt>
                <c:pt idx="92">
                  <c:v>294</c:v>
                </c:pt>
                <c:pt idx="93">
                  <c:v>298</c:v>
                </c:pt>
                <c:pt idx="94">
                  <c:v>302</c:v>
                </c:pt>
                <c:pt idx="95">
                  <c:v>306</c:v>
                </c:pt>
                <c:pt idx="96">
                  <c:v>310</c:v>
                </c:pt>
                <c:pt idx="97">
                  <c:v>314</c:v>
                </c:pt>
                <c:pt idx="98">
                  <c:v>318</c:v>
                </c:pt>
                <c:pt idx="99">
                  <c:v>322</c:v>
                </c:pt>
                <c:pt idx="100">
                  <c:v>326</c:v>
                </c:pt>
                <c:pt idx="101">
                  <c:v>330</c:v>
                </c:pt>
                <c:pt idx="102">
                  <c:v>334</c:v>
                </c:pt>
                <c:pt idx="103">
                  <c:v>338</c:v>
                </c:pt>
                <c:pt idx="104">
                  <c:v>342</c:v>
                </c:pt>
                <c:pt idx="105">
                  <c:v>346</c:v>
                </c:pt>
                <c:pt idx="106">
                  <c:v>350</c:v>
                </c:pt>
                <c:pt idx="107">
                  <c:v>354</c:v>
                </c:pt>
                <c:pt idx="108">
                  <c:v>358</c:v>
                </c:pt>
                <c:pt idx="109">
                  <c:v>362</c:v>
                </c:pt>
                <c:pt idx="110">
                  <c:v>366</c:v>
                </c:pt>
                <c:pt idx="111">
                  <c:v>370</c:v>
                </c:pt>
                <c:pt idx="112">
                  <c:v>374</c:v>
                </c:pt>
                <c:pt idx="113">
                  <c:v>378</c:v>
                </c:pt>
                <c:pt idx="114">
                  <c:v>382</c:v>
                </c:pt>
                <c:pt idx="115">
                  <c:v>386</c:v>
                </c:pt>
                <c:pt idx="116">
                  <c:v>390</c:v>
                </c:pt>
                <c:pt idx="117">
                  <c:v>394</c:v>
                </c:pt>
                <c:pt idx="118">
                  <c:v>398</c:v>
                </c:pt>
                <c:pt idx="119">
                  <c:v>402</c:v>
                </c:pt>
                <c:pt idx="120">
                  <c:v>406</c:v>
                </c:pt>
                <c:pt idx="121">
                  <c:v>410</c:v>
                </c:pt>
                <c:pt idx="122">
                  <c:v>414</c:v>
                </c:pt>
                <c:pt idx="123">
                  <c:v>418</c:v>
                </c:pt>
                <c:pt idx="124">
                  <c:v>422</c:v>
                </c:pt>
                <c:pt idx="125">
                  <c:v>426</c:v>
                </c:pt>
                <c:pt idx="126">
                  <c:v>430</c:v>
                </c:pt>
                <c:pt idx="127">
                  <c:v>434</c:v>
                </c:pt>
                <c:pt idx="128">
                  <c:v>438</c:v>
                </c:pt>
                <c:pt idx="129">
                  <c:v>442</c:v>
                </c:pt>
                <c:pt idx="130">
                  <c:v>446</c:v>
                </c:pt>
                <c:pt idx="131">
                  <c:v>450</c:v>
                </c:pt>
                <c:pt idx="132">
                  <c:v>454</c:v>
                </c:pt>
                <c:pt idx="133">
                  <c:v>458</c:v>
                </c:pt>
                <c:pt idx="134">
                  <c:v>462</c:v>
                </c:pt>
                <c:pt idx="135">
                  <c:v>466</c:v>
                </c:pt>
                <c:pt idx="136">
                  <c:v>470</c:v>
                </c:pt>
                <c:pt idx="137">
                  <c:v>474</c:v>
                </c:pt>
                <c:pt idx="138">
                  <c:v>478</c:v>
                </c:pt>
                <c:pt idx="139">
                  <c:v>482</c:v>
                </c:pt>
                <c:pt idx="140">
                  <c:v>486</c:v>
                </c:pt>
                <c:pt idx="141">
                  <c:v>490</c:v>
                </c:pt>
                <c:pt idx="142">
                  <c:v>494</c:v>
                </c:pt>
                <c:pt idx="143">
                  <c:v>498</c:v>
                </c:pt>
                <c:pt idx="144">
                  <c:v>502</c:v>
                </c:pt>
                <c:pt idx="145">
                  <c:v>506</c:v>
                </c:pt>
                <c:pt idx="146">
                  <c:v>510</c:v>
                </c:pt>
                <c:pt idx="147">
                  <c:v>514</c:v>
                </c:pt>
                <c:pt idx="148">
                  <c:v>518</c:v>
                </c:pt>
                <c:pt idx="149">
                  <c:v>522</c:v>
                </c:pt>
                <c:pt idx="150">
                  <c:v>526</c:v>
                </c:pt>
                <c:pt idx="151">
                  <c:v>530</c:v>
                </c:pt>
                <c:pt idx="152">
                  <c:v>534</c:v>
                </c:pt>
                <c:pt idx="153">
                  <c:v>538</c:v>
                </c:pt>
                <c:pt idx="154">
                  <c:v>542</c:v>
                </c:pt>
                <c:pt idx="155">
                  <c:v>546</c:v>
                </c:pt>
                <c:pt idx="156">
                  <c:v>550</c:v>
                </c:pt>
                <c:pt idx="157">
                  <c:v>554</c:v>
                </c:pt>
                <c:pt idx="158">
                  <c:v>558</c:v>
                </c:pt>
                <c:pt idx="159">
                  <c:v>562</c:v>
                </c:pt>
                <c:pt idx="160">
                  <c:v>566</c:v>
                </c:pt>
                <c:pt idx="161">
                  <c:v>570</c:v>
                </c:pt>
                <c:pt idx="162">
                  <c:v>574</c:v>
                </c:pt>
                <c:pt idx="163">
                  <c:v>578</c:v>
                </c:pt>
                <c:pt idx="164">
                  <c:v>582</c:v>
                </c:pt>
                <c:pt idx="165">
                  <c:v>586</c:v>
                </c:pt>
                <c:pt idx="166">
                  <c:v>590</c:v>
                </c:pt>
                <c:pt idx="167">
                  <c:v>594</c:v>
                </c:pt>
                <c:pt idx="168">
                  <c:v>598</c:v>
                </c:pt>
                <c:pt idx="169">
                  <c:v>602</c:v>
                </c:pt>
                <c:pt idx="170">
                  <c:v>606</c:v>
                </c:pt>
                <c:pt idx="171">
                  <c:v>610</c:v>
                </c:pt>
                <c:pt idx="172">
                  <c:v>614</c:v>
                </c:pt>
                <c:pt idx="173">
                  <c:v>618</c:v>
                </c:pt>
                <c:pt idx="174">
                  <c:v>622</c:v>
                </c:pt>
                <c:pt idx="175">
                  <c:v>626</c:v>
                </c:pt>
                <c:pt idx="176">
                  <c:v>630</c:v>
                </c:pt>
                <c:pt idx="177">
                  <c:v>634</c:v>
                </c:pt>
                <c:pt idx="178">
                  <c:v>638</c:v>
                </c:pt>
                <c:pt idx="179">
                  <c:v>642</c:v>
                </c:pt>
                <c:pt idx="180">
                  <c:v>646</c:v>
                </c:pt>
                <c:pt idx="181">
                  <c:v>650</c:v>
                </c:pt>
                <c:pt idx="182">
                  <c:v>654</c:v>
                </c:pt>
                <c:pt idx="183">
                  <c:v>658</c:v>
                </c:pt>
                <c:pt idx="184">
                  <c:v>662</c:v>
                </c:pt>
                <c:pt idx="185">
                  <c:v>666</c:v>
                </c:pt>
                <c:pt idx="186">
                  <c:v>670</c:v>
                </c:pt>
                <c:pt idx="187">
                  <c:v>674</c:v>
                </c:pt>
                <c:pt idx="188">
                  <c:v>678</c:v>
                </c:pt>
                <c:pt idx="189">
                  <c:v>682</c:v>
                </c:pt>
                <c:pt idx="190">
                  <c:v>686</c:v>
                </c:pt>
                <c:pt idx="191">
                  <c:v>690</c:v>
                </c:pt>
                <c:pt idx="192">
                  <c:v>694</c:v>
                </c:pt>
                <c:pt idx="193">
                  <c:v>698</c:v>
                </c:pt>
                <c:pt idx="194">
                  <c:v>702</c:v>
                </c:pt>
                <c:pt idx="195">
                  <c:v>706</c:v>
                </c:pt>
                <c:pt idx="196">
                  <c:v>710</c:v>
                </c:pt>
                <c:pt idx="197">
                  <c:v>714</c:v>
                </c:pt>
                <c:pt idx="198">
                  <c:v>718</c:v>
                </c:pt>
                <c:pt idx="199">
                  <c:v>722</c:v>
                </c:pt>
                <c:pt idx="200">
                  <c:v>726</c:v>
                </c:pt>
                <c:pt idx="201">
                  <c:v>730</c:v>
                </c:pt>
                <c:pt idx="202">
                  <c:v>734</c:v>
                </c:pt>
                <c:pt idx="203">
                  <c:v>738</c:v>
                </c:pt>
                <c:pt idx="204">
                  <c:v>742</c:v>
                </c:pt>
                <c:pt idx="205">
                  <c:v>746</c:v>
                </c:pt>
                <c:pt idx="206">
                  <c:v>750</c:v>
                </c:pt>
                <c:pt idx="207">
                  <c:v>754</c:v>
                </c:pt>
                <c:pt idx="208">
                  <c:v>758</c:v>
                </c:pt>
                <c:pt idx="209">
                  <c:v>762</c:v>
                </c:pt>
                <c:pt idx="210">
                  <c:v>766</c:v>
                </c:pt>
                <c:pt idx="211">
                  <c:v>770</c:v>
                </c:pt>
                <c:pt idx="212">
                  <c:v>774</c:v>
                </c:pt>
                <c:pt idx="213">
                  <c:v>778</c:v>
                </c:pt>
                <c:pt idx="214">
                  <c:v>782</c:v>
                </c:pt>
                <c:pt idx="215">
                  <c:v>786</c:v>
                </c:pt>
                <c:pt idx="216">
                  <c:v>790</c:v>
                </c:pt>
                <c:pt idx="217">
                  <c:v>794</c:v>
                </c:pt>
                <c:pt idx="218">
                  <c:v>798</c:v>
                </c:pt>
                <c:pt idx="219">
                  <c:v>802</c:v>
                </c:pt>
                <c:pt idx="220">
                  <c:v>806</c:v>
                </c:pt>
                <c:pt idx="221">
                  <c:v>810</c:v>
                </c:pt>
                <c:pt idx="222">
                  <c:v>814</c:v>
                </c:pt>
                <c:pt idx="223">
                  <c:v>818</c:v>
                </c:pt>
                <c:pt idx="224">
                  <c:v>822</c:v>
                </c:pt>
                <c:pt idx="225">
                  <c:v>826</c:v>
                </c:pt>
                <c:pt idx="226">
                  <c:v>830</c:v>
                </c:pt>
                <c:pt idx="227">
                  <c:v>834</c:v>
                </c:pt>
                <c:pt idx="228">
                  <c:v>838</c:v>
                </c:pt>
                <c:pt idx="229">
                  <c:v>842</c:v>
                </c:pt>
                <c:pt idx="230">
                  <c:v>846</c:v>
                </c:pt>
                <c:pt idx="231">
                  <c:v>850</c:v>
                </c:pt>
                <c:pt idx="232">
                  <c:v>854</c:v>
                </c:pt>
                <c:pt idx="233">
                  <c:v>858</c:v>
                </c:pt>
                <c:pt idx="234">
                  <c:v>862</c:v>
                </c:pt>
                <c:pt idx="235">
                  <c:v>866</c:v>
                </c:pt>
                <c:pt idx="236">
                  <c:v>870</c:v>
                </c:pt>
                <c:pt idx="237">
                  <c:v>874</c:v>
                </c:pt>
                <c:pt idx="238">
                  <c:v>878</c:v>
                </c:pt>
                <c:pt idx="239">
                  <c:v>882</c:v>
                </c:pt>
                <c:pt idx="240">
                  <c:v>886</c:v>
                </c:pt>
                <c:pt idx="241">
                  <c:v>890</c:v>
                </c:pt>
                <c:pt idx="242">
                  <c:v>894</c:v>
                </c:pt>
                <c:pt idx="243">
                  <c:v>898</c:v>
                </c:pt>
                <c:pt idx="244">
                  <c:v>902</c:v>
                </c:pt>
                <c:pt idx="245">
                  <c:v>906</c:v>
                </c:pt>
                <c:pt idx="246">
                  <c:v>910</c:v>
                </c:pt>
                <c:pt idx="247">
                  <c:v>914</c:v>
                </c:pt>
                <c:pt idx="248">
                  <c:v>918</c:v>
                </c:pt>
                <c:pt idx="249">
                  <c:v>922</c:v>
                </c:pt>
                <c:pt idx="250">
                  <c:v>926</c:v>
                </c:pt>
                <c:pt idx="251">
                  <c:v>930</c:v>
                </c:pt>
                <c:pt idx="252">
                  <c:v>934</c:v>
                </c:pt>
                <c:pt idx="253">
                  <c:v>938</c:v>
                </c:pt>
                <c:pt idx="254">
                  <c:v>942</c:v>
                </c:pt>
                <c:pt idx="255">
                  <c:v>946</c:v>
                </c:pt>
                <c:pt idx="256">
                  <c:v>950</c:v>
                </c:pt>
                <c:pt idx="257">
                  <c:v>954</c:v>
                </c:pt>
                <c:pt idx="258">
                  <c:v>958</c:v>
                </c:pt>
                <c:pt idx="259">
                  <c:v>962</c:v>
                </c:pt>
                <c:pt idx="260">
                  <c:v>966</c:v>
                </c:pt>
                <c:pt idx="261">
                  <c:v>970</c:v>
                </c:pt>
                <c:pt idx="262">
                  <c:v>974</c:v>
                </c:pt>
                <c:pt idx="263">
                  <c:v>978</c:v>
                </c:pt>
                <c:pt idx="264">
                  <c:v>982</c:v>
                </c:pt>
                <c:pt idx="265">
                  <c:v>986</c:v>
                </c:pt>
                <c:pt idx="266">
                  <c:v>990</c:v>
                </c:pt>
                <c:pt idx="267">
                  <c:v>994</c:v>
                </c:pt>
                <c:pt idx="268">
                  <c:v>998</c:v>
                </c:pt>
                <c:pt idx="269">
                  <c:v>1002</c:v>
                </c:pt>
                <c:pt idx="270">
                  <c:v>1006</c:v>
                </c:pt>
                <c:pt idx="271">
                  <c:v>1010</c:v>
                </c:pt>
                <c:pt idx="272">
                  <c:v>1014</c:v>
                </c:pt>
                <c:pt idx="273">
                  <c:v>1018</c:v>
                </c:pt>
                <c:pt idx="274">
                  <c:v>1022</c:v>
                </c:pt>
                <c:pt idx="275">
                  <c:v>1026</c:v>
                </c:pt>
                <c:pt idx="276">
                  <c:v>1030</c:v>
                </c:pt>
                <c:pt idx="277">
                  <c:v>1034</c:v>
                </c:pt>
                <c:pt idx="278">
                  <c:v>1038</c:v>
                </c:pt>
                <c:pt idx="279">
                  <c:v>1042</c:v>
                </c:pt>
                <c:pt idx="280">
                  <c:v>1046</c:v>
                </c:pt>
                <c:pt idx="281">
                  <c:v>1050</c:v>
                </c:pt>
                <c:pt idx="282">
                  <c:v>1054</c:v>
                </c:pt>
                <c:pt idx="283">
                  <c:v>1058</c:v>
                </c:pt>
                <c:pt idx="284">
                  <c:v>1062</c:v>
                </c:pt>
                <c:pt idx="285">
                  <c:v>1066</c:v>
                </c:pt>
                <c:pt idx="286">
                  <c:v>1070</c:v>
                </c:pt>
                <c:pt idx="287">
                  <c:v>1074</c:v>
                </c:pt>
                <c:pt idx="288">
                  <c:v>1078</c:v>
                </c:pt>
                <c:pt idx="289">
                  <c:v>1082</c:v>
                </c:pt>
                <c:pt idx="290">
                  <c:v>1086</c:v>
                </c:pt>
                <c:pt idx="291">
                  <c:v>1090</c:v>
                </c:pt>
                <c:pt idx="292">
                  <c:v>1094</c:v>
                </c:pt>
                <c:pt idx="293">
                  <c:v>1098</c:v>
                </c:pt>
                <c:pt idx="294">
                  <c:v>1102</c:v>
                </c:pt>
                <c:pt idx="295">
                  <c:v>1106</c:v>
                </c:pt>
                <c:pt idx="296">
                  <c:v>1110</c:v>
                </c:pt>
                <c:pt idx="297">
                  <c:v>1114</c:v>
                </c:pt>
                <c:pt idx="298">
                  <c:v>1118</c:v>
                </c:pt>
                <c:pt idx="299">
                  <c:v>1122</c:v>
                </c:pt>
                <c:pt idx="300">
                  <c:v>1126</c:v>
                </c:pt>
                <c:pt idx="301">
                  <c:v>1130</c:v>
                </c:pt>
                <c:pt idx="302">
                  <c:v>1134</c:v>
                </c:pt>
                <c:pt idx="303">
                  <c:v>1138</c:v>
                </c:pt>
                <c:pt idx="304">
                  <c:v>1142</c:v>
                </c:pt>
                <c:pt idx="305">
                  <c:v>1146</c:v>
                </c:pt>
                <c:pt idx="306">
                  <c:v>1150</c:v>
                </c:pt>
                <c:pt idx="307">
                  <c:v>1154</c:v>
                </c:pt>
                <c:pt idx="308">
                  <c:v>1158</c:v>
                </c:pt>
                <c:pt idx="309">
                  <c:v>1162</c:v>
                </c:pt>
                <c:pt idx="310">
                  <c:v>1166</c:v>
                </c:pt>
                <c:pt idx="311">
                  <c:v>1170</c:v>
                </c:pt>
                <c:pt idx="312">
                  <c:v>1174</c:v>
                </c:pt>
                <c:pt idx="313">
                  <c:v>1178</c:v>
                </c:pt>
                <c:pt idx="314">
                  <c:v>1182</c:v>
                </c:pt>
                <c:pt idx="315">
                  <c:v>1186</c:v>
                </c:pt>
                <c:pt idx="316">
                  <c:v>1190</c:v>
                </c:pt>
                <c:pt idx="317">
                  <c:v>1194</c:v>
                </c:pt>
                <c:pt idx="318">
                  <c:v>1198</c:v>
                </c:pt>
                <c:pt idx="319">
                  <c:v>1202</c:v>
                </c:pt>
                <c:pt idx="320">
                  <c:v>1206</c:v>
                </c:pt>
                <c:pt idx="321">
                  <c:v>1210</c:v>
                </c:pt>
                <c:pt idx="322">
                  <c:v>1214</c:v>
                </c:pt>
                <c:pt idx="323">
                  <c:v>1218</c:v>
                </c:pt>
                <c:pt idx="324">
                  <c:v>1222</c:v>
                </c:pt>
                <c:pt idx="325">
                  <c:v>1226</c:v>
                </c:pt>
                <c:pt idx="326">
                  <c:v>1230</c:v>
                </c:pt>
                <c:pt idx="327">
                  <c:v>1234</c:v>
                </c:pt>
                <c:pt idx="328">
                  <c:v>1238</c:v>
                </c:pt>
                <c:pt idx="329">
                  <c:v>1242</c:v>
                </c:pt>
                <c:pt idx="330">
                  <c:v>1246</c:v>
                </c:pt>
                <c:pt idx="331">
                  <c:v>1250</c:v>
                </c:pt>
                <c:pt idx="332">
                  <c:v>1254</c:v>
                </c:pt>
                <c:pt idx="333">
                  <c:v>1258</c:v>
                </c:pt>
                <c:pt idx="334">
                  <c:v>1262</c:v>
                </c:pt>
                <c:pt idx="335">
                  <c:v>1266</c:v>
                </c:pt>
                <c:pt idx="336">
                  <c:v>1270</c:v>
                </c:pt>
                <c:pt idx="337">
                  <c:v>1274</c:v>
                </c:pt>
                <c:pt idx="338">
                  <c:v>1278</c:v>
                </c:pt>
                <c:pt idx="339">
                  <c:v>1282</c:v>
                </c:pt>
                <c:pt idx="340">
                  <c:v>1286</c:v>
                </c:pt>
                <c:pt idx="341">
                  <c:v>1290</c:v>
                </c:pt>
                <c:pt idx="342">
                  <c:v>1294</c:v>
                </c:pt>
                <c:pt idx="343">
                  <c:v>1298</c:v>
                </c:pt>
                <c:pt idx="344">
                  <c:v>1302</c:v>
                </c:pt>
                <c:pt idx="345">
                  <c:v>1306</c:v>
                </c:pt>
                <c:pt idx="346">
                  <c:v>1310</c:v>
                </c:pt>
                <c:pt idx="347">
                  <c:v>1314</c:v>
                </c:pt>
                <c:pt idx="348">
                  <c:v>1318</c:v>
                </c:pt>
                <c:pt idx="349">
                  <c:v>1322</c:v>
                </c:pt>
                <c:pt idx="350">
                  <c:v>1326</c:v>
                </c:pt>
                <c:pt idx="351">
                  <c:v>1330</c:v>
                </c:pt>
                <c:pt idx="352">
                  <c:v>1334</c:v>
                </c:pt>
                <c:pt idx="353">
                  <c:v>1338</c:v>
                </c:pt>
                <c:pt idx="354">
                  <c:v>1342</c:v>
                </c:pt>
                <c:pt idx="355">
                  <c:v>1346</c:v>
                </c:pt>
                <c:pt idx="356">
                  <c:v>1350</c:v>
                </c:pt>
                <c:pt idx="357">
                  <c:v>1354</c:v>
                </c:pt>
                <c:pt idx="358">
                  <c:v>1358</c:v>
                </c:pt>
                <c:pt idx="359">
                  <c:v>1362</c:v>
                </c:pt>
                <c:pt idx="360">
                  <c:v>1366</c:v>
                </c:pt>
                <c:pt idx="361">
                  <c:v>1370</c:v>
                </c:pt>
                <c:pt idx="362">
                  <c:v>1374</c:v>
                </c:pt>
                <c:pt idx="363">
                  <c:v>1378</c:v>
                </c:pt>
                <c:pt idx="364">
                  <c:v>1382</c:v>
                </c:pt>
                <c:pt idx="365">
                  <c:v>1386</c:v>
                </c:pt>
                <c:pt idx="366">
                  <c:v>1390</c:v>
                </c:pt>
                <c:pt idx="367">
                  <c:v>1394</c:v>
                </c:pt>
                <c:pt idx="368">
                  <c:v>1398</c:v>
                </c:pt>
                <c:pt idx="369">
                  <c:v>1402</c:v>
                </c:pt>
                <c:pt idx="370">
                  <c:v>1406</c:v>
                </c:pt>
                <c:pt idx="371">
                  <c:v>1410</c:v>
                </c:pt>
                <c:pt idx="372">
                  <c:v>1414</c:v>
                </c:pt>
                <c:pt idx="373">
                  <c:v>1418</c:v>
                </c:pt>
                <c:pt idx="374">
                  <c:v>1422</c:v>
                </c:pt>
                <c:pt idx="375">
                  <c:v>1426</c:v>
                </c:pt>
                <c:pt idx="376">
                  <c:v>1430</c:v>
                </c:pt>
                <c:pt idx="377">
                  <c:v>1434</c:v>
                </c:pt>
                <c:pt idx="378">
                  <c:v>1438</c:v>
                </c:pt>
                <c:pt idx="379">
                  <c:v>1442</c:v>
                </c:pt>
                <c:pt idx="380">
                  <c:v>1446</c:v>
                </c:pt>
                <c:pt idx="381">
                  <c:v>1450</c:v>
                </c:pt>
                <c:pt idx="382">
                  <c:v>1454</c:v>
                </c:pt>
                <c:pt idx="383">
                  <c:v>1458</c:v>
                </c:pt>
                <c:pt idx="384">
                  <c:v>1462</c:v>
                </c:pt>
                <c:pt idx="385">
                  <c:v>1466</c:v>
                </c:pt>
                <c:pt idx="386">
                  <c:v>1470</c:v>
                </c:pt>
                <c:pt idx="387">
                  <c:v>1474</c:v>
                </c:pt>
                <c:pt idx="388">
                  <c:v>1478</c:v>
                </c:pt>
                <c:pt idx="389">
                  <c:v>1482</c:v>
                </c:pt>
                <c:pt idx="390">
                  <c:v>1486</c:v>
                </c:pt>
                <c:pt idx="391">
                  <c:v>1490</c:v>
                </c:pt>
                <c:pt idx="392">
                  <c:v>1494</c:v>
                </c:pt>
                <c:pt idx="393">
                  <c:v>1498</c:v>
                </c:pt>
                <c:pt idx="394">
                  <c:v>1502</c:v>
                </c:pt>
                <c:pt idx="395">
                  <c:v>1506</c:v>
                </c:pt>
                <c:pt idx="396">
                  <c:v>1510</c:v>
                </c:pt>
                <c:pt idx="397">
                  <c:v>1514</c:v>
                </c:pt>
                <c:pt idx="398">
                  <c:v>1518</c:v>
                </c:pt>
                <c:pt idx="399">
                  <c:v>1522</c:v>
                </c:pt>
                <c:pt idx="400">
                  <c:v>1526</c:v>
                </c:pt>
                <c:pt idx="401">
                  <c:v>1530</c:v>
                </c:pt>
                <c:pt idx="402">
                  <c:v>1534</c:v>
                </c:pt>
                <c:pt idx="403">
                  <c:v>1538</c:v>
                </c:pt>
                <c:pt idx="404">
                  <c:v>1542</c:v>
                </c:pt>
                <c:pt idx="405">
                  <c:v>1546</c:v>
                </c:pt>
                <c:pt idx="406">
                  <c:v>1550</c:v>
                </c:pt>
                <c:pt idx="407">
                  <c:v>1554</c:v>
                </c:pt>
                <c:pt idx="408">
                  <c:v>1558</c:v>
                </c:pt>
                <c:pt idx="409">
                  <c:v>1562</c:v>
                </c:pt>
                <c:pt idx="410">
                  <c:v>1566</c:v>
                </c:pt>
                <c:pt idx="411">
                  <c:v>1570</c:v>
                </c:pt>
                <c:pt idx="412">
                  <c:v>1574</c:v>
                </c:pt>
                <c:pt idx="413">
                  <c:v>1578</c:v>
                </c:pt>
                <c:pt idx="414">
                  <c:v>1582</c:v>
                </c:pt>
                <c:pt idx="415">
                  <c:v>1586</c:v>
                </c:pt>
                <c:pt idx="416">
                  <c:v>1590</c:v>
                </c:pt>
                <c:pt idx="417">
                  <c:v>1594</c:v>
                </c:pt>
                <c:pt idx="418">
                  <c:v>1598</c:v>
                </c:pt>
                <c:pt idx="419">
                  <c:v>1602</c:v>
                </c:pt>
                <c:pt idx="420">
                  <c:v>1606</c:v>
                </c:pt>
                <c:pt idx="421">
                  <c:v>1610</c:v>
                </c:pt>
                <c:pt idx="422">
                  <c:v>1614</c:v>
                </c:pt>
                <c:pt idx="423">
                  <c:v>1618</c:v>
                </c:pt>
                <c:pt idx="424">
                  <c:v>1622</c:v>
                </c:pt>
                <c:pt idx="425">
                  <c:v>1626</c:v>
                </c:pt>
                <c:pt idx="426">
                  <c:v>1630</c:v>
                </c:pt>
                <c:pt idx="427">
                  <c:v>1634</c:v>
                </c:pt>
                <c:pt idx="428">
                  <c:v>1638</c:v>
                </c:pt>
                <c:pt idx="429">
                  <c:v>1642</c:v>
                </c:pt>
                <c:pt idx="430">
                  <c:v>1646</c:v>
                </c:pt>
                <c:pt idx="431">
                  <c:v>1650</c:v>
                </c:pt>
                <c:pt idx="432">
                  <c:v>1654</c:v>
                </c:pt>
                <c:pt idx="433">
                  <c:v>1658</c:v>
                </c:pt>
                <c:pt idx="434">
                  <c:v>1662</c:v>
                </c:pt>
                <c:pt idx="435">
                  <c:v>1666</c:v>
                </c:pt>
                <c:pt idx="436">
                  <c:v>1670</c:v>
                </c:pt>
                <c:pt idx="437">
                  <c:v>1674</c:v>
                </c:pt>
                <c:pt idx="438">
                  <c:v>1678</c:v>
                </c:pt>
                <c:pt idx="439">
                  <c:v>1682</c:v>
                </c:pt>
                <c:pt idx="440">
                  <c:v>1686</c:v>
                </c:pt>
                <c:pt idx="441">
                  <c:v>1690</c:v>
                </c:pt>
                <c:pt idx="442">
                  <c:v>1694</c:v>
                </c:pt>
                <c:pt idx="443">
                  <c:v>1698</c:v>
                </c:pt>
                <c:pt idx="444">
                  <c:v>1702</c:v>
                </c:pt>
                <c:pt idx="445">
                  <c:v>1706</c:v>
                </c:pt>
                <c:pt idx="446">
                  <c:v>1710</c:v>
                </c:pt>
                <c:pt idx="447">
                  <c:v>1714</c:v>
                </c:pt>
                <c:pt idx="448">
                  <c:v>1718</c:v>
                </c:pt>
                <c:pt idx="449">
                  <c:v>1722</c:v>
                </c:pt>
                <c:pt idx="450">
                  <c:v>1726</c:v>
                </c:pt>
                <c:pt idx="451">
                  <c:v>1730</c:v>
                </c:pt>
                <c:pt idx="452">
                  <c:v>1734</c:v>
                </c:pt>
                <c:pt idx="453">
                  <c:v>1738</c:v>
                </c:pt>
                <c:pt idx="454">
                  <c:v>1742</c:v>
                </c:pt>
                <c:pt idx="455">
                  <c:v>1746</c:v>
                </c:pt>
                <c:pt idx="456">
                  <c:v>1750</c:v>
                </c:pt>
                <c:pt idx="457">
                  <c:v>1754</c:v>
                </c:pt>
                <c:pt idx="458">
                  <c:v>1758</c:v>
                </c:pt>
                <c:pt idx="459">
                  <c:v>1762</c:v>
                </c:pt>
                <c:pt idx="460">
                  <c:v>1766</c:v>
                </c:pt>
                <c:pt idx="461">
                  <c:v>1770</c:v>
                </c:pt>
                <c:pt idx="462">
                  <c:v>1774</c:v>
                </c:pt>
                <c:pt idx="463">
                  <c:v>1778</c:v>
                </c:pt>
                <c:pt idx="464">
                  <c:v>1782</c:v>
                </c:pt>
                <c:pt idx="465">
                  <c:v>1786</c:v>
                </c:pt>
                <c:pt idx="466">
                  <c:v>1790</c:v>
                </c:pt>
                <c:pt idx="467">
                  <c:v>1794</c:v>
                </c:pt>
                <c:pt idx="468">
                  <c:v>1798</c:v>
                </c:pt>
                <c:pt idx="469">
                  <c:v>1802</c:v>
                </c:pt>
                <c:pt idx="470">
                  <c:v>1806</c:v>
                </c:pt>
                <c:pt idx="471">
                  <c:v>1810</c:v>
                </c:pt>
                <c:pt idx="472">
                  <c:v>1814</c:v>
                </c:pt>
                <c:pt idx="473">
                  <c:v>1818</c:v>
                </c:pt>
                <c:pt idx="474">
                  <c:v>1822</c:v>
                </c:pt>
                <c:pt idx="475">
                  <c:v>1826</c:v>
                </c:pt>
                <c:pt idx="476">
                  <c:v>1830</c:v>
                </c:pt>
                <c:pt idx="477">
                  <c:v>1834</c:v>
                </c:pt>
                <c:pt idx="478">
                  <c:v>1838</c:v>
                </c:pt>
                <c:pt idx="479">
                  <c:v>1842</c:v>
                </c:pt>
                <c:pt idx="480">
                  <c:v>1846</c:v>
                </c:pt>
                <c:pt idx="481">
                  <c:v>1850</c:v>
                </c:pt>
                <c:pt idx="482">
                  <c:v>1854</c:v>
                </c:pt>
                <c:pt idx="483">
                  <c:v>1858</c:v>
                </c:pt>
                <c:pt idx="484">
                  <c:v>1862</c:v>
                </c:pt>
                <c:pt idx="485">
                  <c:v>1866</c:v>
                </c:pt>
                <c:pt idx="486">
                  <c:v>1870</c:v>
                </c:pt>
                <c:pt idx="487">
                  <c:v>1874</c:v>
                </c:pt>
                <c:pt idx="488">
                  <c:v>1878</c:v>
                </c:pt>
                <c:pt idx="489">
                  <c:v>1882</c:v>
                </c:pt>
                <c:pt idx="490">
                  <c:v>1886</c:v>
                </c:pt>
                <c:pt idx="491">
                  <c:v>1890</c:v>
                </c:pt>
                <c:pt idx="492">
                  <c:v>1894</c:v>
                </c:pt>
                <c:pt idx="493">
                  <c:v>1898</c:v>
                </c:pt>
                <c:pt idx="494">
                  <c:v>1902</c:v>
                </c:pt>
                <c:pt idx="495">
                  <c:v>1906</c:v>
                </c:pt>
                <c:pt idx="496">
                  <c:v>1910</c:v>
                </c:pt>
                <c:pt idx="497">
                  <c:v>1914</c:v>
                </c:pt>
                <c:pt idx="498">
                  <c:v>1918</c:v>
                </c:pt>
                <c:pt idx="499">
                  <c:v>1922</c:v>
                </c:pt>
              </c:numCache>
            </c:numRef>
          </c:yVal>
        </c:ser>
        <c:axId val="185914112"/>
        <c:axId val="185916032"/>
      </c:scatterChart>
      <c:valAx>
        <c:axId val="185914112"/>
        <c:scaling>
          <c:orientation val="minMax"/>
          <c:max val="1536"/>
          <c:min val="0"/>
        </c:scaling>
        <c:axPos val="b"/>
        <c:title>
          <c:tx>
            <c:rich>
              <a:bodyPr/>
              <a:lstStyle/>
              <a:p>
                <a:pPr>
                  <a:defRPr/>
                </a:pPr>
                <a:r>
                  <a:rPr lang="en-US" dirty="0"/>
                  <a:t>Upload bandwidth per peer (kbps)</a:t>
                </a:r>
              </a:p>
            </c:rich>
          </c:tx>
          <c:layout>
            <c:manualLayout>
              <c:xMode val="edge"/>
              <c:yMode val="edge"/>
              <c:x val="0.27400533984976061"/>
              <c:y val="0.87439872779311922"/>
            </c:manualLayout>
          </c:layout>
          <c:spPr>
            <a:noFill/>
            <a:ln w="34493">
              <a:noFill/>
            </a:ln>
          </c:spPr>
        </c:title>
        <c:numFmt formatCode="General" sourceLinked="1"/>
        <c:tickLblPos val="nextTo"/>
        <c:spPr>
          <a:ln w="4312">
            <a:solidFill>
              <a:srgbClr val="000000"/>
            </a:solidFill>
            <a:prstDash val="solid"/>
          </a:ln>
        </c:spPr>
        <c:txPr>
          <a:bodyPr rot="0" vert="horz"/>
          <a:lstStyle/>
          <a:p>
            <a:pPr>
              <a:defRPr sz="1000"/>
            </a:pPr>
            <a:endParaRPr lang="en-US"/>
          </a:p>
        </c:txPr>
        <c:crossAx val="185916032"/>
        <c:crosses val="autoZero"/>
        <c:crossBetween val="midCat"/>
        <c:majorUnit val="128"/>
      </c:valAx>
      <c:valAx>
        <c:axId val="185916032"/>
        <c:scaling>
          <c:orientation val="minMax"/>
          <c:max val="1500"/>
          <c:min val="0"/>
        </c:scaling>
        <c:axPos val="l"/>
        <c:title>
          <c:tx>
            <c:rich>
              <a:bodyPr/>
              <a:lstStyle/>
              <a:p>
                <a:pPr>
                  <a:defRPr/>
                </a:pPr>
                <a:r>
                  <a:rPr lang="en-US"/>
                  <a:t>Max # of players</a:t>
                </a:r>
              </a:p>
            </c:rich>
          </c:tx>
          <c:layout>
            <c:manualLayout>
              <c:xMode val="edge"/>
              <c:yMode val="edge"/>
              <c:x val="5.9869032954838813E-3"/>
              <c:y val="0.14315516704479736"/>
            </c:manualLayout>
          </c:layout>
          <c:spPr>
            <a:noFill/>
            <a:ln w="34493">
              <a:noFill/>
            </a:ln>
          </c:spPr>
        </c:title>
        <c:numFmt formatCode="General" sourceLinked="1"/>
        <c:tickLblPos val="nextTo"/>
        <c:spPr>
          <a:ln w="4312">
            <a:solidFill>
              <a:srgbClr val="000000"/>
            </a:solidFill>
            <a:prstDash val="solid"/>
          </a:ln>
        </c:spPr>
        <c:txPr>
          <a:bodyPr rot="0" vert="horz"/>
          <a:lstStyle/>
          <a:p>
            <a:pPr>
              <a:defRPr sz="1100"/>
            </a:pPr>
            <a:endParaRPr lang="en-US"/>
          </a:p>
        </c:txPr>
        <c:crossAx val="185914112"/>
        <c:crosses val="autoZero"/>
        <c:crossBetween val="midCat"/>
      </c:valAx>
      <c:spPr>
        <a:noFill/>
        <a:ln w="34493">
          <a:noFill/>
        </a:ln>
      </c:spPr>
    </c:plotArea>
    <c:plotVisOnly val="1"/>
    <c:dispBlanksAs val="gap"/>
  </c:chart>
  <c:spPr>
    <a:solidFill>
      <a:schemeClr val="bg1"/>
    </a:solidFill>
    <a:ln>
      <a:solidFill>
        <a:schemeClr val="bg1">
          <a:lumMod val="85000"/>
        </a:schemeClr>
      </a:solidFill>
    </a:ln>
    <a:effectLst>
      <a:outerShdw blurRad="50800" dist="38100" dir="2700000" algn="tl" rotWithShape="0">
        <a:prstClr val="black">
          <a:alpha val="40000"/>
        </a:prstClr>
      </a:outerShdw>
    </a:effectLst>
  </c:spPr>
  <c:txPr>
    <a:bodyPr/>
    <a:lstStyle/>
    <a:p>
      <a:pPr>
        <a:defRPr sz="1400" b="0" i="0" u="none" strike="noStrike" baseline="0">
          <a:solidFill>
            <a:srgbClr val="000000"/>
          </a:solidFill>
          <a:latin typeface="Arial"/>
          <a:ea typeface="Arial"/>
          <a:cs typeface="Arial"/>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1"/>
          <c:order val="0"/>
          <c:tx>
            <c:strRef>
              <c:f>data!$B$1</c:f>
              <c:strCache>
                <c:ptCount val="1"/>
                <c:pt idx="0">
                  <c:v>% updates on time</c:v>
                </c:pt>
              </c:strCache>
            </c:strRef>
          </c:tx>
          <c:spPr>
            <a:ln>
              <a:solidFill>
                <a:srgbClr val="00FF00"/>
              </a:solidFill>
            </a:ln>
          </c:spPr>
          <c:marker>
            <c:symbol val="square"/>
            <c:size val="4"/>
            <c:spPr>
              <a:solidFill>
                <a:srgbClr val="00FF00"/>
              </a:solidFill>
              <a:ln>
                <a:solidFill>
                  <a:srgbClr val="00FF00"/>
                </a:solidFill>
              </a:ln>
            </c:spPr>
          </c:marker>
          <c:errBars>
            <c:errDir val="y"/>
            <c:errBarType val="both"/>
            <c:errValType val="cust"/>
            <c:plus>
              <c:numRef>
                <c:f>data!$C$2:$C$11</c:f>
                <c:numCache>
                  <c:formatCode>General</c:formatCode>
                  <c:ptCount val="10"/>
                  <c:pt idx="0">
                    <c:v>0.60384748825697165</c:v>
                  </c:pt>
                  <c:pt idx="1">
                    <c:v>0.29254831543552601</c:v>
                  </c:pt>
                  <c:pt idx="2">
                    <c:v>0.42383763915369532</c:v>
                  </c:pt>
                  <c:pt idx="3">
                    <c:v>0.581507331017736</c:v>
                  </c:pt>
                  <c:pt idx="4">
                    <c:v>0.37032470257859257</c:v>
                  </c:pt>
                  <c:pt idx="5">
                    <c:v>0.92761755268239765</c:v>
                  </c:pt>
                  <c:pt idx="6">
                    <c:v>0.47306600110794206</c:v>
                  </c:pt>
                  <c:pt idx="7">
                    <c:v>0.395242596375457</c:v>
                  </c:pt>
                  <c:pt idx="8">
                    <c:v>0.22878795202023028</c:v>
                  </c:pt>
                  <c:pt idx="9">
                    <c:v>0.27167129410702701</c:v>
                  </c:pt>
                </c:numCache>
              </c:numRef>
            </c:plus>
            <c:minus>
              <c:numRef>
                <c:f>data!$C$2:$C$11</c:f>
                <c:numCache>
                  <c:formatCode>General</c:formatCode>
                  <c:ptCount val="10"/>
                  <c:pt idx="0">
                    <c:v>0.60384748825697165</c:v>
                  </c:pt>
                  <c:pt idx="1">
                    <c:v>0.29254831543552601</c:v>
                  </c:pt>
                  <c:pt idx="2">
                    <c:v>0.42383763915369532</c:v>
                  </c:pt>
                  <c:pt idx="3">
                    <c:v>0.581507331017736</c:v>
                  </c:pt>
                  <c:pt idx="4">
                    <c:v>0.37032470257859257</c:v>
                  </c:pt>
                  <c:pt idx="5">
                    <c:v>0.92761755268239765</c:v>
                  </c:pt>
                  <c:pt idx="6">
                    <c:v>0.47306600110794206</c:v>
                  </c:pt>
                  <c:pt idx="7">
                    <c:v>0.395242596375457</c:v>
                  </c:pt>
                  <c:pt idx="8">
                    <c:v>0.22878795202023028</c:v>
                  </c:pt>
                  <c:pt idx="9">
                    <c:v>0.27167129410702701</c:v>
                  </c:pt>
                </c:numCache>
              </c:numRef>
            </c:minus>
            <c:spPr>
              <a:ln>
                <a:solidFill>
                  <a:srgbClr val="00FF00"/>
                </a:solidFill>
              </a:ln>
            </c:spPr>
          </c:errBars>
          <c:cat>
            <c:numRef>
              <c:f>data!$A$2:$A$11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data!$B$2:$B$11</c:f>
              <c:numCache>
                <c:formatCode>General</c:formatCode>
                <c:ptCount val="10"/>
                <c:pt idx="0">
                  <c:v>96.935507999999999</c:v>
                </c:pt>
                <c:pt idx="1">
                  <c:v>97.183627000000001</c:v>
                </c:pt>
                <c:pt idx="2">
                  <c:v>96.534228000000027</c:v>
                </c:pt>
                <c:pt idx="3">
                  <c:v>96.815046999999979</c:v>
                </c:pt>
                <c:pt idx="4">
                  <c:v>97.090723999999994</c:v>
                </c:pt>
                <c:pt idx="5">
                  <c:v>96.679482999999777</c:v>
                </c:pt>
                <c:pt idx="6">
                  <c:v>96.915054999999995</c:v>
                </c:pt>
                <c:pt idx="7">
                  <c:v>97.005511999999982</c:v>
                </c:pt>
                <c:pt idx="8">
                  <c:v>97.087772727272679</c:v>
                </c:pt>
                <c:pt idx="9">
                  <c:v>96.878548888888659</c:v>
                </c:pt>
              </c:numCache>
            </c:numRef>
          </c:val>
        </c:ser>
        <c:ser>
          <c:idx val="0"/>
          <c:order val="1"/>
          <c:errBars>
            <c:errDir val="y"/>
            <c:errBarType val="both"/>
            <c:errValType val="cust"/>
            <c:plus>
              <c:numRef>
                <c:f>data!$F$2:$F$11</c:f>
                <c:numCache>
                  <c:formatCode>General</c:formatCode>
                  <c:ptCount val="10"/>
                  <c:pt idx="0">
                    <c:v>0.62949332000000002</c:v>
                  </c:pt>
                  <c:pt idx="1">
                    <c:v>0.34706332600000001</c:v>
                  </c:pt>
                  <c:pt idx="2">
                    <c:v>0.34433414699999998</c:v>
                  </c:pt>
                  <c:pt idx="3">
                    <c:v>0.35211687900000094</c:v>
                  </c:pt>
                </c:numCache>
              </c:numRef>
            </c:plus>
            <c:minus>
              <c:numRef>
                <c:f>data!$F$2:$F$11</c:f>
                <c:numCache>
                  <c:formatCode>General</c:formatCode>
                  <c:ptCount val="10"/>
                  <c:pt idx="0">
                    <c:v>0.62949332000000002</c:v>
                  </c:pt>
                  <c:pt idx="1">
                    <c:v>0.34706332600000001</c:v>
                  </c:pt>
                  <c:pt idx="2">
                    <c:v>0.34433414699999998</c:v>
                  </c:pt>
                  <c:pt idx="3">
                    <c:v>0.35211687900000094</c:v>
                  </c:pt>
                </c:numCache>
              </c:numRef>
            </c:minus>
            <c:spPr>
              <a:ln>
                <a:solidFill>
                  <a:srgbClr val="0070C0"/>
                </a:solidFill>
              </a:ln>
            </c:spPr>
          </c:errBars>
          <c:val>
            <c:numRef>
              <c:f>data!$E$2:$E$11</c:f>
              <c:numCache>
                <c:formatCode>General</c:formatCode>
                <c:ptCount val="10"/>
                <c:pt idx="0">
                  <c:v>97.204863640000227</c:v>
                </c:pt>
                <c:pt idx="1">
                  <c:v>96.791707270000003</c:v>
                </c:pt>
                <c:pt idx="2">
                  <c:v>96.836459090000005</c:v>
                </c:pt>
                <c:pt idx="3">
                  <c:v>96.623051819999787</c:v>
                </c:pt>
              </c:numCache>
            </c:numRef>
          </c:val>
        </c:ser>
        <c:marker val="1"/>
        <c:axId val="91432064"/>
        <c:axId val="91433984"/>
      </c:lineChart>
      <c:catAx>
        <c:axId val="91432064"/>
        <c:scaling>
          <c:orientation val="minMax"/>
        </c:scaling>
        <c:axPos val="b"/>
        <c:title>
          <c:tx>
            <c:rich>
              <a:bodyPr/>
              <a:lstStyle/>
              <a:p>
                <a:pPr>
                  <a:defRPr/>
                </a:pPr>
                <a:r>
                  <a:rPr lang="en-US"/>
                  <a:t>Number of players</a:t>
                </a:r>
              </a:p>
            </c:rich>
          </c:tx>
          <c:layout/>
        </c:title>
        <c:numFmt formatCode="General" sourceLinked="0"/>
        <c:tickLblPos val="nextTo"/>
        <c:txPr>
          <a:bodyPr/>
          <a:lstStyle/>
          <a:p>
            <a:pPr>
              <a:defRPr sz="1800"/>
            </a:pPr>
            <a:endParaRPr lang="en-US"/>
          </a:p>
        </c:txPr>
        <c:crossAx val="91433984"/>
        <c:crosses val="autoZero"/>
        <c:auto val="1"/>
        <c:lblAlgn val="ctr"/>
        <c:lblOffset val="100"/>
      </c:catAx>
      <c:valAx>
        <c:axId val="91433984"/>
        <c:scaling>
          <c:orientation val="minMax"/>
          <c:max val="100"/>
          <c:min val="90"/>
        </c:scaling>
        <c:axPos val="l"/>
        <c:majorGridlines>
          <c:spPr>
            <a:ln>
              <a:solidFill>
                <a:schemeClr val="bg1">
                  <a:lumMod val="75000"/>
                </a:schemeClr>
              </a:solidFill>
            </a:ln>
          </c:spPr>
        </c:majorGridlines>
        <c:title>
          <c:tx>
            <c:rich>
              <a:bodyPr rot="-5400000" vert="horz"/>
              <a:lstStyle/>
              <a:p>
                <a:pPr>
                  <a:defRPr/>
                </a:pPr>
                <a:r>
                  <a:rPr lang="en-US"/>
                  <a:t>% updates on time</a:t>
                </a:r>
              </a:p>
            </c:rich>
          </c:tx>
          <c:layout/>
        </c:title>
        <c:numFmt formatCode="General" sourceLinked="1"/>
        <c:tickLblPos val="nextTo"/>
        <c:txPr>
          <a:bodyPr/>
          <a:lstStyle/>
          <a:p>
            <a:pPr>
              <a:defRPr sz="1800"/>
            </a:pPr>
            <a:endParaRPr lang="en-US"/>
          </a:p>
        </c:txPr>
        <c:crossAx val="91432064"/>
        <c:crosses val="autoZero"/>
        <c:crossBetween val="between"/>
      </c:valAx>
      <c:spPr>
        <a:noFill/>
      </c:spPr>
    </c:plotArea>
    <c:plotVisOnly val="1"/>
  </c:chart>
  <c:txPr>
    <a:bodyPr/>
    <a:lstStyle/>
    <a:p>
      <a:pPr>
        <a:defRPr sz="2000"/>
      </a:pPr>
      <a:endParaRPr lang="en-US"/>
    </a:p>
  </c:txPr>
  <c:externalData r:id="rId1"/>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6.emf"/></Relationships>
</file>

<file path=ppt/drawings/drawing1.xml><?xml version="1.0" encoding="utf-8"?>
<c:userShapes xmlns:c="http://schemas.openxmlformats.org/drawingml/2006/chart">
  <cdr:relSizeAnchor xmlns:cdr="http://schemas.openxmlformats.org/drawingml/2006/chartDrawing">
    <cdr:from>
      <cdr:x>0.17007</cdr:x>
      <cdr:y>0.32021</cdr:y>
    </cdr:from>
    <cdr:to>
      <cdr:x>0.33989</cdr:x>
      <cdr:y>0.41723</cdr:y>
    </cdr:to>
    <cdr:sp macro="" textlink="">
      <cdr:nvSpPr>
        <cdr:cNvPr id="2" name="TextBox 1"/>
        <cdr:cNvSpPr txBox="1"/>
      </cdr:nvSpPr>
      <cdr:spPr>
        <a:xfrm xmlns:a="http://schemas.openxmlformats.org/drawingml/2006/main">
          <a:off x="1385239" y="1339757"/>
          <a:ext cx="1383169" cy="405928"/>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pPr algn="l"/>
          <a:r>
            <a:rPr lang="en-US" sz="2000" dirty="0">
              <a:solidFill>
                <a:schemeClr val="accent1"/>
              </a:solidFill>
            </a:rPr>
            <a:t>Broadband players</a:t>
          </a:r>
          <a:r>
            <a:rPr lang="en-US" sz="2000" baseline="0" dirty="0">
              <a:solidFill>
                <a:schemeClr val="accent1"/>
              </a:solidFill>
            </a:rPr>
            <a:t> </a:t>
          </a:r>
          <a:r>
            <a:rPr lang="en-US" sz="2000" dirty="0">
              <a:solidFill>
                <a:schemeClr val="accent1"/>
              </a:solidFill>
            </a:rPr>
            <a:t>only</a:t>
          </a:r>
        </a:p>
        <a:p xmlns:a="http://schemas.openxmlformats.org/drawingml/2006/main">
          <a:pPr algn="l"/>
          <a:r>
            <a:rPr lang="en-US" sz="2000" dirty="0" smtClean="0">
              <a:solidFill>
                <a:schemeClr val="accent1"/>
              </a:solidFill>
            </a:rPr>
            <a:t>(total system bandwidth can't </a:t>
          </a:r>
          <a:r>
            <a:rPr lang="en-US" sz="2000" dirty="0">
              <a:solidFill>
                <a:schemeClr val="accent1"/>
              </a:solidFill>
            </a:rPr>
            <a:t>support more players)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4C4B83-8C3B-4E7C-84D0-1C14C88B821E}" type="datetimeFigureOut">
              <a:rPr lang="en-US" smtClean="0"/>
              <a:pPr/>
              <a:t>8/17/2008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6927B-C9E9-44BA-BFFF-95CA344355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___ said, I’m</a:t>
            </a:r>
            <a:r>
              <a:rPr lang="en-US" baseline="0" dirty="0" smtClean="0"/>
              <a:t> Jeff </a:t>
            </a:r>
            <a:r>
              <a:rPr lang="en-US" baseline="0" dirty="0" smtClean="0"/>
              <a:t>Pang and I’ll be presenting our system called Donnybrook. </a:t>
            </a:r>
            <a:r>
              <a:rPr lang="en-US" baseline="0" dirty="0" smtClean="0"/>
              <a:t>This is joint work with my colleagues at CMU and Microsoft research listed on this slide.</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remainder of this talk I will present Donnybrook, our</a:t>
            </a:r>
            <a:r>
              <a:rPr lang="en-US" baseline="0" dirty="0" smtClean="0"/>
              <a:t> solution to this problem. Donnybrook uses two main novel techniques to achieve large-scale, high-speed, peer-to-peer games. First, I will describe interest sets which reduces the total bandwidth demand in the system. Second, I will describe a novel update dissemination scheme that allows us to handle extreme interest and bandwidth heterogeneity. Finally, I will present a few evaluation results.</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E57CA-04BD-46C4-B6EF-BFEA18EB6C08}" type="slidenum">
              <a:rPr lang="en-US"/>
              <a:pPr/>
              <a:t>11</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pPr>
              <a:buFontTx/>
              <a:buNone/>
            </a:pPr>
            <a:r>
              <a:rPr lang="en-US" dirty="0" smtClean="0"/>
              <a:t>Since</a:t>
            </a:r>
            <a:r>
              <a:rPr lang="en-US" baseline="0" dirty="0" smtClean="0"/>
              <a:t> we don’t have enough bandwidth to send updates at the ideal rate, we employ a novel technique to smooth infrequent updates. Players send guidance or predictions instead of state updates and we use guidable AI to smoothly extrapolate the transition between each guidance. </a:t>
            </a:r>
          </a:p>
          <a:p>
            <a:pPr>
              <a:buFontTx/>
              <a:buNone/>
            </a:pPr>
            <a:endParaRPr lang="en-US" baseline="0" dirty="0" smtClean="0"/>
          </a:p>
          <a:p>
            <a:pPr>
              <a:buFontTx/>
              <a:buNone/>
            </a:pPr>
            <a:r>
              <a:rPr lang="en-US" baseline="0" dirty="0" smtClean="0"/>
              <a:t>For example, we use existing path-finding code to make replicas move between each predicted position. Of course, if this was sufficient, we would never have needed to send frequent updates to begin with. </a:t>
            </a:r>
          </a:p>
          <a:p>
            <a:pPr>
              <a:buFontTx/>
              <a:buNone/>
            </a:pPr>
            <a:endParaRPr lang="en-US" baseline="0" dirty="0" smtClean="0"/>
          </a:p>
          <a:p>
            <a:pPr>
              <a:buFontTx/>
              <a:buNone/>
            </a:pPr>
            <a:r>
              <a:rPr lang="en-US" baseline="0" dirty="0" smtClean="0"/>
              <a:t>The problem is that predictions can still be wrong.</a:t>
            </a:r>
          </a:p>
          <a:p>
            <a:pPr>
              <a:buFontTx/>
              <a:buNone/>
            </a:pPr>
            <a:endParaRPr lang="en-US" baseline="0" dirty="0" smtClean="0"/>
          </a:p>
          <a:p>
            <a:pPr>
              <a:buFontTx/>
              <a:buNone/>
            </a:pPr>
            <a:r>
              <a:rPr lang="en-US" baseline="0" dirty="0" smtClean="0"/>
              <a:t>This means interactions between players will appear inconsistent. This is even more jarring than choppy movement when players are paying attention.</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DE2ECB-A263-4D8B-B716-8BDEA07F7CAD}" type="slidenum">
              <a:rPr lang="en-US"/>
              <a:pPr/>
              <a:t>12</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dirty="0" smtClean="0"/>
              <a:t>The intuition</a:t>
            </a:r>
            <a:r>
              <a:rPr lang="en-US" baseline="0" dirty="0" smtClean="0"/>
              <a:t> behind interest sets is that even when many players are visible, a human can only focus on a constant number of them at once. Thus, we should only need to have high-accuracy replicas of these objects.</a:t>
            </a:r>
          </a:p>
          <a:p>
            <a:endParaRPr lang="en-US" baseline="0" dirty="0" smtClean="0"/>
          </a:p>
          <a:p>
            <a:r>
              <a:rPr lang="en-US" baseline="0" dirty="0" smtClean="0"/>
              <a:t>We define my interest set as the five other players that I am most interested in. I subscribe to these players to receive frequent updates from them, while they receive only 1 update per second from everyone else. </a:t>
            </a:r>
            <a:r>
              <a:rPr lang="en-US" baseline="0" dirty="0" smtClean="0"/>
              <a:t>Other players replicas use guidable AI.</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E8C17-706C-4F37-970E-9D8E96DB7769}" type="slidenum">
              <a:rPr lang="en-US"/>
              <a:pPr/>
              <a:t>13</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pPr>
              <a:buFontTx/>
              <a:buNone/>
            </a:pPr>
            <a:r>
              <a:rPr lang="en-US" dirty="0" smtClean="0"/>
              <a:t>How does</a:t>
            </a:r>
            <a:r>
              <a:rPr lang="en-US" baseline="0" dirty="0" smtClean="0"/>
              <a:t> the game estimate what I am paying attention to?</a:t>
            </a:r>
          </a:p>
          <a:p>
            <a:pPr>
              <a:buFontTx/>
              <a:buNone/>
            </a:pPr>
            <a:endParaRPr lang="en-US" baseline="0" dirty="0" smtClean="0"/>
          </a:p>
          <a:p>
            <a:pPr>
              <a:buFontTx/>
              <a:buNone/>
            </a:pPr>
            <a:r>
              <a:rPr lang="en-US" baseline="0" dirty="0" smtClean="0"/>
              <a:t>We leverage the fact that several measurable metrics are often heavily correlated with attention in first person shooter games and compute attention as a weighted sum of these metrics:</a:t>
            </a:r>
            <a:endParaRPr lang="en-US" dirty="0" smtClean="0"/>
          </a:p>
          <a:p>
            <a:pPr>
              <a:buFontTx/>
              <a:buNone/>
            </a:pPr>
            <a:r>
              <a:rPr lang="en-US" dirty="0" smtClean="0"/>
              <a:t>-Proximity</a:t>
            </a:r>
            <a:r>
              <a:rPr lang="en-US" dirty="0"/>
              <a:t>, because I am more likely to focus on players closer to me</a:t>
            </a:r>
          </a:p>
          <a:p>
            <a:pPr>
              <a:buFontTx/>
              <a:buChar char="-"/>
            </a:pPr>
            <a:r>
              <a:rPr lang="en-US" dirty="0"/>
              <a:t>Aim, because I am more likely to focus on players I am aiming </a:t>
            </a:r>
            <a:r>
              <a:rPr lang="en-US" dirty="0" smtClean="0"/>
              <a:t>at</a:t>
            </a:r>
            <a:endParaRPr lang="en-US" dirty="0"/>
          </a:p>
          <a:p>
            <a:pPr>
              <a:buFontTx/>
              <a:buChar char="-"/>
            </a:pPr>
            <a:r>
              <a:rPr lang="en-US" dirty="0"/>
              <a:t>And </a:t>
            </a:r>
            <a:r>
              <a:rPr lang="en-US" dirty="0" smtClean="0"/>
              <a:t>interaction-</a:t>
            </a:r>
            <a:r>
              <a:rPr lang="en-US" dirty="0" err="1" smtClean="0"/>
              <a:t>recentcy</a:t>
            </a:r>
            <a:r>
              <a:rPr lang="en-US" dirty="0"/>
              <a:t>, because I am more likely to focus on a player I interacted with recently, such as if I shot them </a:t>
            </a:r>
            <a:r>
              <a:rPr lang="en-US" dirty="0" smtClean="0"/>
              <a:t>recently</a:t>
            </a:r>
            <a:endParaRPr lang="en-US" dirty="0"/>
          </a:p>
          <a:p>
            <a:pPr>
              <a:buFontTx/>
              <a:buChar char="-"/>
            </a:pPr>
            <a:r>
              <a:rPr lang="en-US" dirty="0"/>
              <a:t>We found that these simple metrics were a fairly good indicator of player focus in Quake III</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illustrate, lets look at a Quake III game. Here, the</a:t>
            </a:r>
            <a:r>
              <a:rPr lang="en-US" baseline="0" dirty="0" smtClean="0"/>
              <a:t> players in my interest set are glowing and have a marker over their head. Of course, we wouldn’t actually show which players these are in a real game. These players are in my interest set because they are closer to me and close to my center of aim, shown as a circle and a dot at the center of the screen.</a:t>
            </a:r>
          </a:p>
          <a:p>
            <a:endParaRPr lang="en-US" baseline="0" dirty="0" smtClean="0"/>
          </a:p>
          <a:p>
            <a:r>
              <a:rPr lang="en-US" baseline="0" dirty="0" smtClean="0"/>
              <a:t>As I move around and follow the player I am trying to shoot, my interest set changes, but intuitively, those in my interest set are probably those that I am paying most attention to.</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 course,</a:t>
            </a:r>
            <a:r>
              <a:rPr lang="en-US" baseline="0" dirty="0" smtClean="0"/>
              <a:t> sometimes I will pick up a sniper weapon and then aim will be more important than proximity.</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see that while some players are closer to me,</a:t>
            </a:r>
            <a:r>
              <a:rPr lang="en-US" baseline="0" dirty="0" smtClean="0"/>
              <a:t> the ones closer to the center of my screen are in my interest set because I am more likely to be aiming to shoot one of them.</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 interest sets allow</a:t>
            </a:r>
            <a:r>
              <a:rPr lang="en-US" baseline="0" dirty="0" smtClean="0"/>
              <a:t> the game to replay players I am paying attention to with higher accuracy, which makes interactions more likely to appear consistent.</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91D12A-589D-4791-BAD0-6BFAC153688E}" type="slidenum">
              <a:rPr lang="en-US"/>
              <a:pPr/>
              <a:t>18</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dirty="0" smtClean="0"/>
              <a:t>Of course, the real questions are whether interest sets improve fun</a:t>
            </a:r>
            <a:r>
              <a:rPr lang="en-US" baseline="0" dirty="0" smtClean="0"/>
              <a:t> in low bandwidth games and how closely they can approximate a high-bandwidth, ideal game. To answer these questions, we conducted a user study with 44 pairs of players that played the game I just showed. Each pair compared one of two versions: a low bandwidth scenario using conventional approaches, a low bandwidth game using interest sets, and a high-bandwidth ideal game.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8419C-A5CD-42EB-BECE-FDD4E56AE11D}" type="slidenum">
              <a:rPr lang="en-US"/>
              <a:pPr/>
              <a:t>19</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dirty="0" smtClean="0"/>
              <a:t>This graph shows one of several metrics</a:t>
            </a:r>
            <a:r>
              <a:rPr lang="en-US" baseline="0" dirty="0" smtClean="0"/>
              <a:t> in our paper that all support the same conclusions. The x-axis shows the versions used in each head-to-head comparison and the y-axis shows the “fun score” that each player gave to each version. The error bars show 95 percentile confidence intervals. We see that players clearly preferred the game with interest sets than without in a low bandwidth setting. In addition, the difference in scores between the ideal case and a low bandwidth game with interest sets is statistically insignificant. We conclude that interest sets effectively preserve game fun when there is not enough bandwidth to send all updates.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Multiplayer</a:t>
            </a:r>
            <a:r>
              <a:rPr lang="en-US" baseline="0" dirty="0" smtClean="0"/>
              <a:t> console </a:t>
            </a:r>
            <a:r>
              <a:rPr lang="en-US" baseline="0" dirty="0" smtClean="0"/>
              <a:t>games, like many </a:t>
            </a:r>
            <a:r>
              <a:rPr lang="en-US" baseline="0" dirty="0" err="1" smtClean="0"/>
              <a:t>xbox</a:t>
            </a:r>
            <a:r>
              <a:rPr lang="en-US" baseline="0" dirty="0" smtClean="0"/>
              <a:t> live games, </a:t>
            </a:r>
            <a:r>
              <a:rPr lang="en-US" baseline="0" dirty="0" smtClean="0"/>
              <a:t>are often hosted on the </a:t>
            </a:r>
            <a:r>
              <a:rPr lang="en-US" baseline="0" dirty="0" smtClean="0"/>
              <a:t>machines participating </a:t>
            </a:r>
            <a:r>
              <a:rPr lang="en-US" baseline="0" dirty="0" smtClean="0"/>
              <a:t>in the game rather than on dedicated servers in order to save </a:t>
            </a:r>
            <a:r>
              <a:rPr lang="en-US" baseline="0" dirty="0" smtClean="0"/>
              <a:t>costs and administrative overheads. </a:t>
            </a:r>
            <a:r>
              <a:rPr lang="en-US" baseline="0" dirty="0" smtClean="0"/>
              <a:t>However, this limits the scale of popular high-speed games, such as first person shooters, to a small number of players. Large-scale games, such as massively multiplayer games, support 1000 or 10s of thousands of players and are also very popular but they currently require dedicated servers.</a:t>
            </a:r>
          </a:p>
          <a:p>
            <a:endParaRPr lang="en-US" baseline="0" dirty="0" smtClean="0"/>
          </a:p>
          <a:p>
            <a:r>
              <a:rPr lang="en-US" baseline="0" dirty="0" smtClean="0"/>
              <a:t>So far, no game architecture has been able to support games that are high-speed, large-scale, and peer hosted. The question we ask in this talk is whether we can support all three.</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0D80C0-266B-4225-9541-ECDADC8102AC}" type="slidenum">
              <a:rPr lang="en-US"/>
              <a:pPr/>
              <a:t>20</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dirty="0" smtClean="0"/>
              <a:t>We again show the scaling graph</a:t>
            </a:r>
            <a:r>
              <a:rPr lang="en-US" baseline="0" dirty="0" smtClean="0"/>
              <a:t> but here the red line shows how far we can get if we use interest sets. The bandwidth demand is still linear per player because each player still has to send infrequent updates to every other. But 20 updates per second are only received from 5 other players so the constant factor is much smaller. We see that we can probably support several hundred players if all peers only ever needed broadband capacities, but in order to meet out goal we still need some way to leverage the bandwidth resources of higher bandwidth peers to get the expected mean.</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 I</a:t>
            </a:r>
            <a:r>
              <a:rPr lang="en-US" baseline="0" dirty="0" smtClean="0"/>
              <a:t> will next describe Donnybrook’s update dissemination scheme to handle this heterogeneity.</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problem, of course,</a:t>
            </a:r>
            <a:r>
              <a:rPr lang="en-US" baseline="0" dirty="0" smtClean="0"/>
              <a:t> is that while the mean bandwidth is sufficient, some peers have much less bandwidth than others and still don’t individually have sufficient capacity.</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second, equally</a:t>
            </a:r>
            <a:r>
              <a:rPr lang="en-US" baseline="0" dirty="0" smtClean="0"/>
              <a:t> important problem is that interest is not uniformly distributed. Suppose I am the non-eyeball player here. We have one other player paying attention to me, so I only need to send updates to them. </a:t>
            </a:r>
          </a:p>
          <a:p>
            <a:endParaRPr lang="en-US" baseline="0" dirty="0" smtClean="0"/>
          </a:p>
          <a:p>
            <a:r>
              <a:rPr lang="en-US" baseline="0" dirty="0" smtClean="0"/>
              <a:t>But if I were to pickup an important item such as a flag in a capture the flag game or otherwise become more important, many more players will probably start paying attention to me and I may not have enough bandwidth alone to send updates to them all even if I have high capacity.</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Overlay</a:t>
            </a:r>
            <a:r>
              <a:rPr lang="en-US" baseline="0" dirty="0" smtClean="0"/>
              <a:t> multicast is the traditional solution to this problem. High bandwidth peers can help forward updates for low bandwidth peers. For game updates, we have 4 main requirements: first, we have a strict delay bound because updates older than 150ms are too stale; second, group membership changes very frequently because games are fast paced and attention shifts within seconds; third, we have bandwidth heterogeneity; and finally, we have many overlapping groups because each player is a source.</a:t>
            </a:r>
          </a:p>
          <a:p>
            <a:endParaRPr lang="en-US" baseline="0" dirty="0" smtClean="0"/>
          </a:p>
          <a:p>
            <a:r>
              <a:rPr lang="en-US" baseline="0" dirty="0" smtClean="0"/>
              <a:t>The problem with existing approaches is that they generally require subscribers to find good places to join the multicast tree themselves. For example, when this new eyeball player joins my group, it would have to figure out where to become a leaf node.</a:t>
            </a:r>
          </a:p>
          <a:p>
            <a:endParaRPr lang="en-US" baseline="0" dirty="0" smtClean="0"/>
          </a:p>
          <a:p>
            <a:r>
              <a:rPr lang="en-US" baseline="0" dirty="0" smtClean="0"/>
              <a:t>In unstructured approaches, this requires lots of coordination overhead which we can not amortize because groups change too frequently. In structured approaches, node placement is less flexible which makes meeting tight delay bounds difficult.</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Instead, we</a:t>
            </a:r>
            <a:r>
              <a:rPr lang="en-US" baseline="0" dirty="0" smtClean="0"/>
              <a:t> take the following approach:</a:t>
            </a:r>
          </a:p>
          <a:p>
            <a:r>
              <a:rPr lang="en-US" baseline="0" dirty="0" smtClean="0"/>
              <a:t>We have well connected peers join a forwarding pool. Nodes detect locally whether they are a member of this pool using relative bandwidth and latency thresholds. These nodes advertise spare capacity to others. These advertisements are piggybacked on low frequency updates which recall are sent once per second. </a:t>
            </a:r>
          </a:p>
          <a:p>
            <a:endParaRPr lang="en-US" baseline="0" dirty="0" smtClean="0"/>
          </a:p>
          <a:p>
            <a:r>
              <a:rPr lang="en-US" baseline="0" dirty="0" smtClean="0"/>
              <a:t>Finally, when a low bandwidth node needs extra bandwidth to send its updates, it randomly picks enough forwarders in this pool to satisfy its needs. </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Since a node’s subscribers change very quickly --- for example, this eyeball can again join my group --- each node carries out this process again each frame. Thus, the tree may be different each frame.</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a:t>
            </a:r>
            <a:r>
              <a:rPr lang="en-US" baseline="0" dirty="0" smtClean="0"/>
              <a:t> this approach meets all our main requirements.</a:t>
            </a:r>
            <a:endParaRPr lang="en-US" dirty="0" smtClean="0"/>
          </a:p>
          <a:p>
            <a:endParaRPr lang="en-US" baseline="0" dirty="0" smtClean="0"/>
          </a:p>
          <a:p>
            <a:r>
              <a:rPr lang="en-US" baseline="0" dirty="0" smtClean="0"/>
              <a:t>The main trade-off of our approach is that many sources may randomly pick the same forwarder one frame. This forwarder will not have enough capacity to forward all the updates so it will have to drop some. To address this, we simply leave some headroom so some collisions are tolerated. Drops happen rarely and probably only causes loss for a single frame since a new randomized tree is constructed each frame. This is OK for games because a small amount of loss is imperceptible.</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main question we want to answer however, is whether this approach can deliver enough updates on time to preserve fun game play. As mentioned before, this means delivering 90-95% of updates within 150ms.</a:t>
            </a:r>
          </a:p>
          <a:p>
            <a:endParaRPr lang="en-US" baseline="0" dirty="0" smtClean="0"/>
          </a:p>
          <a:p>
            <a:r>
              <a:rPr lang="en-US" baseline="0" dirty="0" smtClean="0"/>
              <a:t>To evaluate our approach, we implemented it with Quake 3. Like previous work, we used synthetic large-scale game workloads based on small scale capture the flag games. Finally, we simulated the network between nodes using empirical models for likely gaming hosts which are described in detail in the paper.</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show the percentage of updates that</a:t>
            </a:r>
            <a:r>
              <a:rPr lang="en-US" baseline="0" dirty="0" smtClean="0"/>
              <a:t> were received on time, averaged across several trials, as we increase the number of players in the game. Error bars show 95 percentile confidence intervals. The gray line shows the percentage of updates we want in order to preserve fun game play. We see that the red line is always above the grey line, so enough updates are delivered on time at all scales up to 1000 players. </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3D071F-E479-412A-B55A-BFD022888551}" type="slidenum">
              <a:rPr lang="en-US"/>
              <a:pPr/>
              <a:t>3</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pPr>
              <a:buFontTx/>
              <a:buNone/>
            </a:pPr>
            <a:r>
              <a:rPr lang="en-US" dirty="0" smtClean="0"/>
              <a:t>To</a:t>
            </a:r>
            <a:r>
              <a:rPr lang="en-US" baseline="0" dirty="0" smtClean="0"/>
              <a:t> understand why this is hard, lets consider an example. In peer-to-peer games, the objects in the game such as player avatars are hosted on the peers themselves. Sometimes one peer acts as a server and hosts all the objects but we’re going to look at the case when each peer hosts its own player to leverage all peers’ bandwidth resources. </a:t>
            </a:r>
          </a:p>
          <a:p>
            <a:pPr>
              <a:buFontTx/>
              <a:buNone/>
            </a:pPr>
            <a:endParaRPr lang="en-US" baseline="0" dirty="0" smtClean="0"/>
          </a:p>
          <a:p>
            <a:pPr>
              <a:buFontTx/>
              <a:buNone/>
            </a:pPr>
            <a:r>
              <a:rPr lang="en-US" baseline="0" dirty="0" smtClean="0"/>
              <a:t>Each peer sends updates about its object to all others so that everyone can create a replica and render the current view.</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conclude that Donnybrook can preserve the fun of large-scale, high-speed games in peer-to-peer environments. We are currently working on a large scale deployment which hopefully you will be able to play soon.</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54B3E-E88D-4956-88EE-21BD3DB4CFC0}" type="slidenum">
              <a:rPr lang="en-US"/>
              <a:pPr/>
              <a:t>34</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CE9DB-11F7-4082-9646-4145A95F592E}" type="slidenum">
              <a:rPr lang="en-US"/>
              <a:pPr/>
              <a:t>35</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D22B36-7F15-43FA-82EE-DDD241BDEE5F}" type="slidenum">
              <a:rPr lang="en-US"/>
              <a:pPr/>
              <a:t>36</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C4D47-4592-4F78-8BC1-80D74DAB10EE}" type="slidenum">
              <a:rPr lang="en-US"/>
              <a:pPr/>
              <a:t>37</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D3464-7276-47A0-9A6D-BEB18A36C658}" type="slidenum">
              <a:rPr lang="en-US"/>
              <a:pPr/>
              <a:t>42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pPr>
              <a:buFontTx/>
              <a:buChar char="-"/>
            </a:pPr>
            <a:r>
              <a:rPr lang="en-US"/>
              <a:t>One metric we measure from this experiment is the total stay time, that is when comparing two versions, how much time does each pair spend on each version</a:t>
            </a:r>
          </a:p>
          <a:p>
            <a:pPr>
              <a:buFontTx/>
              <a:buChar char="-"/>
            </a:pPr>
            <a:r>
              <a:rPr lang="en-US"/>
              <a:t>This graph shows the mean stay time in our two comparisons, with error bars showing 95 percentile confidence intervals</a:t>
            </a:r>
          </a:p>
          <a:p>
            <a:pPr>
              <a:buFontTx/>
              <a:buChar char="-"/>
            </a:pPr>
            <a:r>
              <a:rPr lang="en-US"/>
              <a:t>On the left we show the results when comparing lobw with lowbw-donny. Of course, ½ the peers in these experiments started on lobw while the other ½ started on lobw-donny so we don’t bias the result toward the version they started on.</a:t>
            </a:r>
          </a:p>
          <a:p>
            <a:pPr>
              <a:buFontTx/>
              <a:buChar char="-"/>
            </a:pPr>
            <a:r>
              <a:rPr lang="en-US"/>
              <a:t>As you can see, players spent the vast majority of their time on lobw-donny.</a:t>
            </a:r>
          </a:p>
          <a:p>
            <a:pPr>
              <a:buFontTx/>
              <a:buChar char="-"/>
            </a:pPr>
            <a:r>
              <a:rPr lang="en-US"/>
              <a:t>In comparison, on the right, we show the results when comparing lobw-donny and the hibw scenario</a:t>
            </a:r>
          </a:p>
          <a:p>
            <a:pPr>
              <a:buFontTx/>
              <a:buChar char="-"/>
            </a:pPr>
            <a:r>
              <a:rPr lang="en-US"/>
              <a:t>Players slightly prefer the hibw version but only slightly. The difference in our experiment is actually not statistically signicant</a:t>
            </a:r>
          </a:p>
          <a:p>
            <a:pPr>
              <a:buFontTx/>
              <a:buChar char="-"/>
            </a:pPr>
            <a:r>
              <a:rPr lang="en-US"/>
              <a:t>Therefore, we conclude that donnybrook does substantially improve the playability of games in lobw environments and players are nearly as satisfied in a lobw scenario as they are on a hibw lan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BF6D6-1BC1-4A76-822F-DEBC0E49693E}" type="slidenum">
              <a:rPr lang="en-US"/>
              <a:pPr/>
              <a:t>4</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pPr>
              <a:buFontTx/>
              <a:buNone/>
            </a:pPr>
            <a:r>
              <a:rPr lang="en-US" dirty="0" smtClean="0"/>
              <a:t>In</a:t>
            </a:r>
            <a:r>
              <a:rPr lang="en-US" baseline="0" dirty="0" smtClean="0"/>
              <a:t> high-speed games, interactions between objects, such as when one player shoots another, must be reflected very quickly, otherwise the game is no longer fun.</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FD2AD-EDDA-4535-9488-9DCF398700BF}" type="slidenum">
              <a:rPr lang="en-US"/>
              <a:pPr/>
              <a:t>43</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45019E-A8D1-41B0-8E9F-A02D91BA3533}" type="slidenum">
              <a:rPr lang="en-US"/>
              <a:pPr/>
              <a:t>45</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BF6D6-1BC1-4A76-822F-DEBC0E49693E}" type="slidenum">
              <a:rPr lang="en-US"/>
              <a:pPr/>
              <a:t>5</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pPr>
              <a:buFontTx/>
              <a:buNone/>
            </a:pPr>
            <a:r>
              <a:rPr lang="en-US" dirty="0" smtClean="0"/>
              <a:t>This</a:t>
            </a:r>
            <a:r>
              <a:rPr lang="en-US" baseline="0" dirty="0" smtClean="0"/>
              <a:t> implies that each peer must send updates very frequently so that when interactions occur, they appear consistently for the players involved. In practice, updates for FPS games are sent each game frame or 20 times per second and must be delivered within  150 milliseconds or else their staleness degrades the game play experience.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74DCC6-3676-4CC2-ACA1-DB39762AA850}" type="slidenum">
              <a:rPr lang="en-US"/>
              <a:pPr/>
              <a:t>6</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dirty="0" smtClean="0"/>
              <a:t>Finally,</a:t>
            </a:r>
            <a:r>
              <a:rPr lang="en-US" baseline="0" dirty="0" smtClean="0"/>
              <a:t> to achieve large-scale, a copy of each update must be delivered to each new player that enters the game. Thus, the aggregate upload capacity needed scales </a:t>
            </a:r>
            <a:r>
              <a:rPr lang="en-US" baseline="0" dirty="0" err="1" smtClean="0"/>
              <a:t>quadratically</a:t>
            </a:r>
            <a:r>
              <a:rPr lang="en-US" baseline="0" dirty="0" smtClean="0"/>
              <a:t> with the number of players. Because of the high-update rate, the constant factor is also very large.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Previous work has tried to address this problem by using</a:t>
            </a:r>
            <a:r>
              <a:rPr lang="en-US" baseline="0" dirty="0" smtClean="0"/>
              <a:t> area-of-interest filtering. Some game worlds can be partitioned into different regions and players only need to receive updates from others in the same region, such as those that are currently visible. However, area-of-interest filtering can not help when the map can not be partitioned or when game developers want to engineer a large scale game event such as a large battle. </a:t>
            </a:r>
          </a:p>
          <a:p>
            <a:endParaRPr lang="en-US" baseline="0" dirty="0" smtClean="0"/>
          </a:p>
          <a:p>
            <a:r>
              <a:rPr lang="en-US" baseline="0" dirty="0" smtClean="0"/>
              <a:t>Furthermore, it has been shown that even in maps that are partitioned, the population in different regions follows a power-law. Thus, if there are 1000s or 10s of thousands of players in the game, it is still likely that there are about 1000 players in a single region.</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0D80C0-266B-4225-9541-ECDADC8102AC}" type="slidenum">
              <a:rPr lang="en-US"/>
              <a:pPr/>
              <a:t>8</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dirty="0" smtClean="0"/>
              <a:t>This graph shows the maximum number of players that we</a:t>
            </a:r>
            <a:r>
              <a:rPr lang="en-US" baseline="0" dirty="0" smtClean="0"/>
              <a:t> can support as we increase the upload capacity per peer on the x-axis. The grey line shows how far we get using existing approaches. </a:t>
            </a:r>
          </a:p>
          <a:p>
            <a:endParaRPr lang="en-US" baseline="0" dirty="0" smtClean="0"/>
          </a:p>
          <a:p>
            <a:r>
              <a:rPr lang="en-US" baseline="0" dirty="0" smtClean="0"/>
              <a:t>These blue boxes give you a sense of where we are today. Clearly, if we only rely on home broadband users, we can not even reach 100 players. But even if we could aggregate the bandwidth of all typical peers in a game, including those with better connectivity at universities, we would still be no where near our goal of 1000 players.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tried to play this game without enough up</a:t>
            </a:r>
            <a:r>
              <a:rPr lang="en-US" baseline="0" dirty="0" smtClean="0"/>
              <a:t>load capacity, then it becomes choppy and unsatisfying. For example, the left shows an ideal 32-player game and you can see that player movement is smooth. On the right shows the same game on a low-speed cable modem and you can see that player movement is more choppy, especially the ones jumping in the air. </a:t>
            </a:r>
            <a:r>
              <a:rPr lang="en-US" baseline="0" dirty="0" smtClean="0"/>
              <a:t>Of course, this </a:t>
            </a:r>
            <a:r>
              <a:rPr lang="en-US" baseline="0" dirty="0" smtClean="0"/>
              <a:t>effect gets worse as the number of players increases.</a:t>
            </a:r>
            <a:endParaRPr lang="en-US" dirty="0"/>
          </a:p>
        </p:txBody>
      </p:sp>
      <p:sp>
        <p:nvSpPr>
          <p:cNvPr id="4" name="Slide Number Placeholder 3"/>
          <p:cNvSpPr>
            <a:spLocks noGrp="1"/>
          </p:cNvSpPr>
          <p:nvPr>
            <p:ph type="sldNum" sz="quarter" idx="10"/>
          </p:nvPr>
        </p:nvSpPr>
        <p:spPr/>
        <p:txBody>
          <a:bodyPr/>
          <a:lstStyle/>
          <a:p>
            <a:fld id="{D6D6927B-C9E9-44BA-BFFF-95CA344355E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981200"/>
            <a:ext cx="9144000" cy="167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 y="2130425"/>
            <a:ext cx="8839200" cy="1470025"/>
          </a:xfrm>
        </p:spPr>
        <p:txBody>
          <a:bodyPr/>
          <a:lstStyle>
            <a:lvl1pPr>
              <a:defRPr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Donnybrook | Jeffrey Pang (CMU) | SIGCOMM 2008</a:t>
            </a:r>
            <a:endParaRPr lang="en-US"/>
          </a:p>
        </p:txBody>
      </p:sp>
      <p:sp>
        <p:nvSpPr>
          <p:cNvPr id="7" name="Slide Number Placeholder 6"/>
          <p:cNvSpPr>
            <a:spLocks noGrp="1"/>
          </p:cNvSpPr>
          <p:nvPr>
            <p:ph type="sldNum" sz="quarter" idx="12"/>
          </p:nvPr>
        </p:nvSpPr>
        <p:spPr/>
        <p:txBody>
          <a:bodyPr/>
          <a:lstStyle/>
          <a:p>
            <a:fld id="{EBD50310-D3F9-4512-BA90-F452514507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Donnybrook | Jeffrey Pang (CMU) | SIGCOMM 2008</a:t>
            </a:r>
            <a:endParaRPr lang="en-US"/>
          </a:p>
        </p:txBody>
      </p:sp>
      <p:sp>
        <p:nvSpPr>
          <p:cNvPr id="6" name="Slide Number Placeholder 5"/>
          <p:cNvSpPr>
            <a:spLocks noGrp="1"/>
          </p:cNvSpPr>
          <p:nvPr>
            <p:ph type="sldNum" sz="quarter" idx="12"/>
          </p:nvPr>
        </p:nvSpPr>
        <p:spPr/>
        <p:txBody>
          <a:bodyPr/>
          <a:lstStyle/>
          <a:p>
            <a:fld id="{EBD50310-D3F9-4512-BA90-F4525145075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Donnybrook | Jeffrey Pang (CMU) | SIGCOMM 2008</a:t>
            </a:r>
            <a:endParaRPr lang="en-US"/>
          </a:p>
        </p:txBody>
      </p:sp>
      <p:sp>
        <p:nvSpPr>
          <p:cNvPr id="6" name="Slide Number Placeholder 5"/>
          <p:cNvSpPr>
            <a:spLocks noGrp="1"/>
          </p:cNvSpPr>
          <p:nvPr>
            <p:ph type="sldNum" sz="quarter" idx="12"/>
          </p:nvPr>
        </p:nvSpPr>
        <p:spPr/>
        <p:txBody>
          <a:bodyPr/>
          <a:lstStyle/>
          <a:p>
            <a:fld id="{EBD50310-D3F9-4512-BA90-F452514507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0" y="0"/>
            <a:ext cx="9144000" cy="1143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629400"/>
            <a:ext cx="9144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 name="Title 1"/>
          <p:cNvSpPr>
            <a:spLocks noGrp="1"/>
          </p:cNvSpPr>
          <p:nvPr>
            <p:ph type="title"/>
          </p:nvPr>
        </p:nvSpPr>
        <p:spPr>
          <a:xfrm>
            <a:off x="228600" y="381000"/>
            <a:ext cx="8686800" cy="762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0" y="6629400"/>
            <a:ext cx="7010400" cy="228600"/>
          </a:xfrm>
        </p:spPr>
        <p:txBody>
          <a:bodyPr/>
          <a:lstStyle>
            <a:lvl1pPr algn="l">
              <a:defRPr sz="1400">
                <a:solidFill>
                  <a:schemeClr val="bg1">
                    <a:lumMod val="85000"/>
                  </a:schemeClr>
                </a:solidFill>
              </a:defRPr>
            </a:lvl1pPr>
          </a:lstStyle>
          <a:p>
            <a:r>
              <a:rPr lang="en-US" smtClean="0"/>
              <a:t>Donnybrook | Jeffrey Pang (CMU) | SIGCOMM 2008</a:t>
            </a:r>
            <a:endParaRPr lang="en-US" dirty="0"/>
          </a:p>
        </p:txBody>
      </p:sp>
      <p:sp>
        <p:nvSpPr>
          <p:cNvPr id="6" name="Slide Number Placeholder 5"/>
          <p:cNvSpPr>
            <a:spLocks noGrp="1"/>
          </p:cNvSpPr>
          <p:nvPr>
            <p:ph type="sldNum" sz="quarter" idx="12"/>
          </p:nvPr>
        </p:nvSpPr>
        <p:spPr>
          <a:xfrm>
            <a:off x="7010400" y="6629400"/>
            <a:ext cx="2133600" cy="228600"/>
          </a:xfrm>
        </p:spPr>
        <p:txBody>
          <a:bodyPr/>
          <a:lstStyle>
            <a:lvl1pPr>
              <a:defRPr sz="1400">
                <a:solidFill>
                  <a:schemeClr val="bg1">
                    <a:lumMod val="85000"/>
                  </a:schemeClr>
                </a:solidFill>
              </a:defRPr>
            </a:lvl1pPr>
          </a:lstStyle>
          <a:p>
            <a:fld id="{EBD50310-D3F9-4512-BA90-F45251450757}"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0"/>
            <a:ext cx="9144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629400"/>
            <a:ext cx="9144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 name="Footer Placeholder 4"/>
          <p:cNvSpPr>
            <a:spLocks noGrp="1"/>
          </p:cNvSpPr>
          <p:nvPr>
            <p:ph type="ftr" sz="quarter" idx="11"/>
          </p:nvPr>
        </p:nvSpPr>
        <p:spPr>
          <a:xfrm>
            <a:off x="0" y="6629400"/>
            <a:ext cx="7010400" cy="228600"/>
          </a:xfrm>
        </p:spPr>
        <p:txBody>
          <a:bodyPr/>
          <a:lstStyle>
            <a:lvl1pPr algn="l">
              <a:defRPr sz="1400">
                <a:solidFill>
                  <a:schemeClr val="bg1">
                    <a:lumMod val="85000"/>
                  </a:schemeClr>
                </a:solidFill>
              </a:defRPr>
            </a:lvl1pPr>
          </a:lstStyle>
          <a:p>
            <a:r>
              <a:rPr lang="en-US" smtClean="0"/>
              <a:t>Donnybrook | Jeffrey Pang (CMU) | SIGCOMM 2008</a:t>
            </a:r>
            <a:endParaRPr lang="en-US" dirty="0"/>
          </a:p>
        </p:txBody>
      </p:sp>
      <p:sp>
        <p:nvSpPr>
          <p:cNvPr id="6" name="Slide Number Placeholder 5"/>
          <p:cNvSpPr>
            <a:spLocks noGrp="1"/>
          </p:cNvSpPr>
          <p:nvPr>
            <p:ph type="sldNum" sz="quarter" idx="12"/>
          </p:nvPr>
        </p:nvSpPr>
        <p:spPr>
          <a:xfrm>
            <a:off x="7010400" y="6629400"/>
            <a:ext cx="2133600" cy="228600"/>
          </a:xfrm>
        </p:spPr>
        <p:txBody>
          <a:bodyPr/>
          <a:lstStyle>
            <a:lvl1pPr>
              <a:defRPr sz="1400">
                <a:solidFill>
                  <a:schemeClr val="bg1">
                    <a:lumMod val="85000"/>
                  </a:schemeClr>
                </a:solidFill>
              </a:defRPr>
            </a:lvl1pPr>
          </a:lstStyle>
          <a:p>
            <a:fld id="{EBD50310-D3F9-4512-BA90-F45251450757}"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Donnybrook | Jeffrey Pang (CMU) | SIGCOMM 2008</a:t>
            </a:r>
            <a:endParaRPr lang="en-US"/>
          </a:p>
        </p:txBody>
      </p:sp>
      <p:sp>
        <p:nvSpPr>
          <p:cNvPr id="6" name="Slide Number Placeholder 5"/>
          <p:cNvSpPr>
            <a:spLocks noGrp="1"/>
          </p:cNvSpPr>
          <p:nvPr>
            <p:ph type="sldNum" sz="quarter" idx="12"/>
          </p:nvPr>
        </p:nvSpPr>
        <p:spPr/>
        <p:txBody>
          <a:bodyPr/>
          <a:lstStyle/>
          <a:p>
            <a:fld id="{EBD50310-D3F9-4512-BA90-F4525145075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0" y="6629400"/>
            <a:ext cx="2895600" cy="228600"/>
          </a:xfrm>
        </p:spPr>
        <p:txBody>
          <a:bodyPr/>
          <a:lstStyle>
            <a:lvl1pPr algn="l">
              <a:defRPr sz="1400"/>
            </a:lvl1pPr>
          </a:lstStyle>
          <a:p>
            <a:r>
              <a:rPr lang="en-US" smtClean="0"/>
              <a:t>Donnybrook | Jeffrey Pang (CMU) | SIGCOMM 2008</a:t>
            </a:r>
            <a:endParaRPr lang="en-US"/>
          </a:p>
        </p:txBody>
      </p:sp>
      <p:sp>
        <p:nvSpPr>
          <p:cNvPr id="7" name="Slide Number Placeholder 6"/>
          <p:cNvSpPr>
            <a:spLocks noGrp="1"/>
          </p:cNvSpPr>
          <p:nvPr>
            <p:ph type="sldNum" sz="quarter" idx="12"/>
          </p:nvPr>
        </p:nvSpPr>
        <p:spPr>
          <a:xfrm>
            <a:off x="7010400" y="6629400"/>
            <a:ext cx="2133600" cy="228600"/>
          </a:xfrm>
        </p:spPr>
        <p:txBody>
          <a:bodyPr/>
          <a:lstStyle>
            <a:lvl1pPr>
              <a:defRPr sz="1400"/>
            </a:lvl1pPr>
          </a:lstStyle>
          <a:p>
            <a:fld id="{EBD50310-D3F9-4512-BA90-F4525145075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Donnybrook | Jeffrey Pang (CMU) | SIGCOMM 2008</a:t>
            </a:r>
            <a:endParaRPr lang="en-US"/>
          </a:p>
        </p:txBody>
      </p:sp>
      <p:sp>
        <p:nvSpPr>
          <p:cNvPr id="9" name="Slide Number Placeholder 8"/>
          <p:cNvSpPr>
            <a:spLocks noGrp="1"/>
          </p:cNvSpPr>
          <p:nvPr>
            <p:ph type="sldNum" sz="quarter" idx="12"/>
          </p:nvPr>
        </p:nvSpPr>
        <p:spPr/>
        <p:txBody>
          <a:bodyPr/>
          <a:lstStyle/>
          <a:p>
            <a:fld id="{EBD50310-D3F9-4512-BA90-F4525145075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Donnybrook | Jeffrey Pang (CMU) | SIGCOMM 2008</a:t>
            </a:r>
            <a:endParaRPr lang="en-US"/>
          </a:p>
        </p:txBody>
      </p:sp>
      <p:sp>
        <p:nvSpPr>
          <p:cNvPr id="5" name="Slide Number Placeholder 4"/>
          <p:cNvSpPr>
            <a:spLocks noGrp="1"/>
          </p:cNvSpPr>
          <p:nvPr>
            <p:ph type="sldNum" sz="quarter" idx="12"/>
          </p:nvPr>
        </p:nvSpPr>
        <p:spPr/>
        <p:txBody>
          <a:bodyPr/>
          <a:lstStyle/>
          <a:p>
            <a:fld id="{EBD50310-D3F9-4512-BA90-F4525145075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Donnybrook | Jeffrey Pang (CMU) | SIGCOMM 2008</a:t>
            </a:r>
            <a:endParaRPr lang="en-US"/>
          </a:p>
        </p:txBody>
      </p:sp>
      <p:sp>
        <p:nvSpPr>
          <p:cNvPr id="4" name="Slide Number Placeholder 3"/>
          <p:cNvSpPr>
            <a:spLocks noGrp="1"/>
          </p:cNvSpPr>
          <p:nvPr>
            <p:ph type="sldNum" sz="quarter" idx="12"/>
          </p:nvPr>
        </p:nvSpPr>
        <p:spPr/>
        <p:txBody>
          <a:bodyPr/>
          <a:lstStyle/>
          <a:p>
            <a:fld id="{EBD50310-D3F9-4512-BA90-F452514507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Donnybrook | Jeffrey Pang (CMU) | SIGCOMM 2008</a:t>
            </a:r>
            <a:endParaRPr lang="en-US"/>
          </a:p>
        </p:txBody>
      </p:sp>
      <p:sp>
        <p:nvSpPr>
          <p:cNvPr id="7" name="Slide Number Placeholder 6"/>
          <p:cNvSpPr>
            <a:spLocks noGrp="1"/>
          </p:cNvSpPr>
          <p:nvPr>
            <p:ph type="sldNum" sz="quarter" idx="12"/>
          </p:nvPr>
        </p:nvSpPr>
        <p:spPr/>
        <p:txBody>
          <a:bodyPr/>
          <a:lstStyle/>
          <a:p>
            <a:fld id="{EBD50310-D3F9-4512-BA90-F452514507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Donnybrook | Jeffrey Pang (CMU) | SIGCOMM 2008</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50310-D3F9-4512-BA90-F452514507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8.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file:///C:\Users\jeffpang\Documents\Presentations\sigcomm08\intrec2.avi" TargetMode="Externa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ideo" Target="file:///C:\Users\jeffpang\Documents\Presentations\sigcomm08\focusset-part1-gamma.avi"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ideo" Target="file:///C:\Users\jeffpang\Documents\Presentations\sigcomm08\focusset-part2-gamma.avi" TargetMode="Externa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ideo" Target="file:///C:\Users\jeffpang\Documents\Presentations\sigcomm08\focusset-part3-gamma.avi" TargetMode="Externa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2.xml"/><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4.png"/><Relationship Id="rId4" Type="http://schemas.openxmlformats.org/officeDocument/2006/relationships/image" Target="../media/image15.gif"/></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8.png"/><Relationship Id="rId4" Type="http://schemas.openxmlformats.org/officeDocument/2006/relationships/image" Target="../media/image15.gif"/></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4.png"/><Relationship Id="rId4" Type="http://schemas.openxmlformats.org/officeDocument/2006/relationships/image" Target="../media/image15.gif"/></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5.gi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2.gif"/><Relationship Id="rId5" Type="http://schemas.openxmlformats.org/officeDocument/2006/relationships/image" Target="../media/image39.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5.gi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gif"/><Relationship Id="rId5" Type="http://schemas.openxmlformats.org/officeDocument/2006/relationships/image" Target="../media/image39.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jpeg"/><Relationship Id="rId7"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jpeg"/><Relationship Id="rId7" Type="http://schemas.openxmlformats.org/officeDocument/2006/relationships/chart" Target="../charts/chart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jeffpang\Documents\Presentations\sigcomm08\D.avi" TargetMode="External"/><Relationship Id="rId1" Type="http://schemas.openxmlformats.org/officeDocument/2006/relationships/video" Target="file:///C:\Users\jeffpang\Documents\Presentations\sigcomm08\S.avi" TargetMode="External"/><Relationship Id="rId5" Type="http://schemas.openxmlformats.org/officeDocument/2006/relationships/image" Target="../media/image48.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Microsoft_Office_Excel_97-2003_Worksheet4.xls"/><Relationship Id="rId4" Type="http://schemas.openxmlformats.org/officeDocument/2006/relationships/oleObject" Target="../embeddings/Microsoft_Office_Excel_97-2003_Worksheet3.xls"/></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Excel_97-2003_Worksheet5.xls"/></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chart" Target="../charts/chart1.xml"/><Relationship Id="rId7" Type="http://schemas.openxmlformats.org/officeDocument/2006/relationships/image" Target="../media/image16.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png"/><Relationship Id="rId4" Type="http://schemas.openxmlformats.org/officeDocument/2006/relationships/image" Target="../media/image12.jpe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jeffpang\Documents\Presentations\sigcomm08\S.avi" TargetMode="External"/><Relationship Id="rId1" Type="http://schemas.openxmlformats.org/officeDocument/2006/relationships/video" Target="file:///C:\Users\jeffpang\Documents\Presentations\sigcomm08\Q.avi" TargetMode="Externa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57400"/>
            <a:ext cx="8229600" cy="1470025"/>
          </a:xfrm>
        </p:spPr>
        <p:txBody>
          <a:bodyPr>
            <a:normAutofit/>
          </a:bodyPr>
          <a:lstStyle/>
          <a:p>
            <a:r>
              <a:rPr lang="en-US" dirty="0" smtClean="0"/>
              <a:t>Donnybrook: Enabling Large-Scale, High-Speed, Peer-to-Peer Games</a:t>
            </a:r>
            <a:endParaRPr lang="en-US" dirty="0"/>
          </a:p>
        </p:txBody>
      </p:sp>
      <p:sp>
        <p:nvSpPr>
          <p:cNvPr id="3" name="Subtitle 2"/>
          <p:cNvSpPr>
            <a:spLocks noGrp="1"/>
          </p:cNvSpPr>
          <p:nvPr>
            <p:ph type="subTitle" idx="1"/>
          </p:nvPr>
        </p:nvSpPr>
        <p:spPr>
          <a:xfrm>
            <a:off x="609600" y="4038600"/>
            <a:ext cx="4267200" cy="1828800"/>
          </a:xfrm>
          <a:noFill/>
        </p:spPr>
        <p:txBody>
          <a:bodyPr>
            <a:noAutofit/>
          </a:bodyPr>
          <a:lstStyle/>
          <a:p>
            <a:r>
              <a:rPr lang="en-US" sz="2400" dirty="0" err="1" smtClean="0">
                <a:solidFill>
                  <a:schemeClr val="tx1"/>
                </a:solidFill>
              </a:rPr>
              <a:t>Ashwin</a:t>
            </a:r>
            <a:r>
              <a:rPr lang="en-US" sz="2400" dirty="0" smtClean="0">
                <a:solidFill>
                  <a:schemeClr val="tx1"/>
                </a:solidFill>
              </a:rPr>
              <a:t> </a:t>
            </a:r>
            <a:r>
              <a:rPr lang="en-US" sz="2400" dirty="0" err="1" smtClean="0">
                <a:solidFill>
                  <a:schemeClr val="tx1"/>
                </a:solidFill>
              </a:rPr>
              <a:t>Bharambe</a:t>
            </a:r>
            <a:r>
              <a:rPr lang="en-US" sz="2400" dirty="0" smtClean="0">
                <a:solidFill>
                  <a:schemeClr val="tx1"/>
                </a:solidFill>
              </a:rPr>
              <a:t/>
            </a:r>
            <a:br>
              <a:rPr lang="en-US" sz="2400" dirty="0" smtClean="0">
                <a:solidFill>
                  <a:schemeClr val="tx1"/>
                </a:solidFill>
              </a:rPr>
            </a:br>
            <a:r>
              <a:rPr lang="en-US" sz="2400" dirty="0" smtClean="0">
                <a:solidFill>
                  <a:srgbClr val="FF0000"/>
                </a:solidFill>
              </a:rPr>
              <a:t>Jeffrey Pang</a:t>
            </a:r>
            <a:r>
              <a:rPr lang="en-US" sz="2400" dirty="0" smtClean="0">
                <a:solidFill>
                  <a:schemeClr val="tx1"/>
                </a:solidFill>
              </a:rPr>
              <a:t/>
            </a:r>
            <a:br>
              <a:rPr lang="en-US" sz="2400" dirty="0" smtClean="0">
                <a:solidFill>
                  <a:schemeClr val="tx1"/>
                </a:solidFill>
              </a:rPr>
            </a:br>
            <a:r>
              <a:rPr lang="en-US" sz="2400" dirty="0" err="1" smtClean="0">
                <a:solidFill>
                  <a:schemeClr val="tx1"/>
                </a:solidFill>
              </a:rPr>
              <a:t>Srinivasan</a:t>
            </a:r>
            <a:r>
              <a:rPr lang="en-US" sz="2400" dirty="0" smtClean="0">
                <a:solidFill>
                  <a:schemeClr val="tx1"/>
                </a:solidFill>
              </a:rPr>
              <a:t> </a:t>
            </a:r>
            <a:r>
              <a:rPr lang="en-US" sz="2400" dirty="0" err="1" smtClean="0">
                <a:solidFill>
                  <a:schemeClr val="tx1"/>
                </a:solidFill>
              </a:rPr>
              <a:t>Seshan</a:t>
            </a:r>
            <a:r>
              <a:rPr lang="en-US" sz="2400" dirty="0" smtClean="0">
                <a:solidFill>
                  <a:schemeClr val="tx1"/>
                </a:solidFill>
              </a:rPr>
              <a:t/>
            </a:r>
            <a:br>
              <a:rPr lang="en-US" sz="2400" dirty="0" smtClean="0">
                <a:solidFill>
                  <a:schemeClr val="tx1"/>
                </a:solidFill>
              </a:rPr>
            </a:br>
            <a:r>
              <a:rPr lang="en-US" sz="2400" dirty="0" err="1" smtClean="0">
                <a:solidFill>
                  <a:schemeClr val="tx1"/>
                </a:solidFill>
              </a:rPr>
              <a:t>Xinyu</a:t>
            </a:r>
            <a:r>
              <a:rPr lang="en-US" sz="2400" dirty="0" smtClean="0">
                <a:solidFill>
                  <a:schemeClr val="tx1"/>
                </a:solidFill>
              </a:rPr>
              <a:t> </a:t>
            </a:r>
            <a:r>
              <a:rPr lang="en-US" sz="2400" dirty="0" err="1" smtClean="0">
                <a:solidFill>
                  <a:schemeClr val="tx1"/>
                </a:solidFill>
              </a:rPr>
              <a:t>Zhuang</a:t>
            </a:r>
            <a:r>
              <a:rPr lang="en-US" sz="2400" dirty="0" smtClean="0">
                <a:solidFill>
                  <a:schemeClr val="tx1"/>
                </a:solidFill>
              </a:rPr>
              <a:t> </a:t>
            </a:r>
            <a:endParaRPr lang="en-US" sz="2400" dirty="0">
              <a:solidFill>
                <a:schemeClr val="tx1"/>
              </a:solidFill>
            </a:endParaRPr>
          </a:p>
        </p:txBody>
      </p:sp>
      <p:pic>
        <p:nvPicPr>
          <p:cNvPr id="5" name="Picture 4" descr="microsoft_logo.jpg"/>
          <p:cNvPicPr>
            <a:picLocks noChangeAspect="1"/>
          </p:cNvPicPr>
          <p:nvPr/>
        </p:nvPicPr>
        <p:blipFill>
          <a:blip r:embed="rId3">
            <a:lum/>
          </a:blip>
          <a:stretch>
            <a:fillRect/>
          </a:stretch>
        </p:blipFill>
        <p:spPr>
          <a:xfrm>
            <a:off x="5486400" y="5715000"/>
            <a:ext cx="1996440" cy="479720"/>
          </a:xfrm>
          <a:prstGeom prst="rect">
            <a:avLst/>
          </a:prstGeom>
        </p:spPr>
      </p:pic>
      <p:sp>
        <p:nvSpPr>
          <p:cNvPr id="6" name="Subtitle 2"/>
          <p:cNvSpPr txBox="1">
            <a:spLocks/>
          </p:cNvSpPr>
          <p:nvPr/>
        </p:nvSpPr>
        <p:spPr>
          <a:xfrm>
            <a:off x="4419600" y="4267200"/>
            <a:ext cx="4114800" cy="1600200"/>
          </a:xfrm>
          <a:prstGeom prst="rect">
            <a:avLst/>
          </a:prstGeom>
        </p:spPr>
        <p:txBody>
          <a:bodyPr vert="horz" lIns="91440" tIns="45720" rIns="91440" bIns="45720" rtlCol="0">
            <a:noAutofit/>
          </a:bodyPr>
          <a:lstStyle/>
          <a:p>
            <a:pPr marL="0" marR="0" lvl="0" indent="0" algn="ctr" defTabSz="914400" rtl="0" eaLnBrk="1" fontAlgn="auto" latinLnBrk="0" hangingPunct="1">
              <a:spcBef>
                <a:spcPts val="2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John R. Douceur</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Jacob R. </a:t>
            </a:r>
            <a:r>
              <a:rPr kumimoji="0" lang="en-US" sz="2400" b="0" i="0" u="none" strike="noStrike" kern="1200" cap="none" spc="0" normalizeH="0" baseline="0" noProof="0" dirty="0" err="1" smtClean="0">
                <a:ln>
                  <a:noFill/>
                </a:ln>
                <a:effectLst/>
                <a:uLnTx/>
                <a:uFillTx/>
                <a:latin typeface="+mn-lt"/>
                <a:ea typeface="+mn-ea"/>
                <a:cs typeface="+mn-cs"/>
              </a:rPr>
              <a:t>Lorch</a:t>
            </a:r>
            <a:r>
              <a:rPr kumimoji="0" lang="en-US" sz="2400" b="0" i="0" u="none" strike="noStrike" kern="1200" cap="none" spc="0" normalizeH="0" baseline="0" noProof="0" dirty="0" smtClean="0">
                <a:ln>
                  <a:noFill/>
                </a:ln>
                <a:effectLst/>
                <a:uLnTx/>
                <a:uFillTx/>
                <a:latin typeface="+mn-lt"/>
                <a:ea typeface="+mn-ea"/>
                <a:cs typeface="+mn-cs"/>
              </a:rPr>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Thomas </a:t>
            </a:r>
            <a:r>
              <a:rPr kumimoji="0" lang="en-US" sz="2400" b="0" i="0" u="none" strike="noStrike" kern="1200" cap="none" spc="0" normalizeH="0" baseline="0" noProof="0" dirty="0" err="1" smtClean="0">
                <a:ln>
                  <a:noFill/>
                </a:ln>
                <a:effectLst/>
                <a:uLnTx/>
                <a:uFillTx/>
                <a:latin typeface="+mn-lt"/>
                <a:ea typeface="+mn-ea"/>
                <a:cs typeface="+mn-cs"/>
              </a:rPr>
              <a:t>Moscibroda</a:t>
            </a:r>
            <a:r>
              <a:rPr kumimoji="0" lang="en-US" sz="2400" b="0" i="0" u="none" strike="noStrike" kern="1200" cap="none" spc="0" normalizeH="0" baseline="0" noProof="0" dirty="0" smtClean="0">
                <a:ln>
                  <a:noFill/>
                </a:ln>
                <a:effectLst/>
                <a:uLnTx/>
                <a:uFillTx/>
                <a:latin typeface="+mn-lt"/>
                <a:ea typeface="+mn-ea"/>
                <a:cs typeface="+mn-cs"/>
              </a:rPr>
              <a:t/>
            </a:r>
            <a:br>
              <a:rPr kumimoji="0" lang="en-US" sz="2400" b="0" i="0" u="none" strike="noStrike" kern="1200" cap="none" spc="0" normalizeH="0" baseline="0" noProof="0" dirty="0" smtClean="0">
                <a:ln>
                  <a:noFill/>
                </a:ln>
                <a:effectLst/>
                <a:uLnTx/>
                <a:uFillTx/>
                <a:latin typeface="+mn-lt"/>
                <a:ea typeface="+mn-ea"/>
                <a:cs typeface="+mn-cs"/>
              </a:rPr>
            </a:br>
            <a:endParaRPr kumimoji="0" lang="en-US" sz="2400" b="0" i="0" u="none" strike="noStrike" kern="1200" cap="none" spc="0" normalizeH="0" baseline="0" noProof="0" dirty="0" smtClean="0">
              <a:ln>
                <a:noFill/>
              </a:ln>
              <a:effectLst/>
              <a:uLnTx/>
              <a:uFillTx/>
              <a:latin typeface="+mn-lt"/>
              <a:ea typeface="+mn-ea"/>
              <a:cs typeface="+mn-cs"/>
            </a:endParaRPr>
          </a:p>
        </p:txBody>
      </p:sp>
      <p:pic>
        <p:nvPicPr>
          <p:cNvPr id="9" name="Picture 8" descr="cmu3.gif"/>
          <p:cNvPicPr>
            <a:picLocks noChangeAspect="1"/>
          </p:cNvPicPr>
          <p:nvPr/>
        </p:nvPicPr>
        <p:blipFill>
          <a:blip r:embed="rId4"/>
          <a:stretch>
            <a:fillRect/>
          </a:stretch>
        </p:blipFill>
        <p:spPr>
          <a:xfrm>
            <a:off x="1600200" y="5855154"/>
            <a:ext cx="2286000" cy="36739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Talk Outline</a:t>
            </a:r>
            <a:endParaRPr lang="en-US" dirty="0"/>
          </a:p>
        </p:txBody>
      </p:sp>
      <p:sp>
        <p:nvSpPr>
          <p:cNvPr id="3" name="Content Placeholder 2"/>
          <p:cNvSpPr>
            <a:spLocks noGrp="1"/>
          </p:cNvSpPr>
          <p:nvPr>
            <p:ph idx="1"/>
          </p:nvPr>
        </p:nvSpPr>
        <p:spPr/>
        <p:txBody>
          <a:bodyPr>
            <a:normAutofit/>
          </a:bodyPr>
          <a:lstStyle/>
          <a:p>
            <a:r>
              <a:rPr lang="en-US" sz="4000" dirty="0" smtClean="0">
                <a:solidFill>
                  <a:schemeClr val="bg1">
                    <a:lumMod val="50000"/>
                  </a:schemeClr>
                </a:solidFill>
              </a:rPr>
              <a:t>Motivation and Goals</a:t>
            </a:r>
          </a:p>
          <a:p>
            <a:r>
              <a:rPr lang="en-US" sz="4000" dirty="0" smtClean="0"/>
              <a:t>Donnybrook: Interest Sets</a:t>
            </a:r>
          </a:p>
          <a:p>
            <a:pPr lvl="1"/>
            <a:r>
              <a:rPr lang="en-US" dirty="0" smtClean="0"/>
              <a:t>Reduces mean bandwidth demands</a:t>
            </a:r>
          </a:p>
          <a:p>
            <a:r>
              <a:rPr lang="en-US" sz="4000" dirty="0" smtClean="0"/>
              <a:t>Donnybrook: Update Dissemination</a:t>
            </a:r>
          </a:p>
          <a:p>
            <a:pPr lvl="1"/>
            <a:r>
              <a:rPr lang="en-US" dirty="0" smtClean="0"/>
              <a:t>Handles interest and bandwidth heterogeneity</a:t>
            </a:r>
          </a:p>
          <a:p>
            <a:r>
              <a:rPr lang="en-US" sz="4000" dirty="0" smtClean="0"/>
              <a:t>Evaluation</a:t>
            </a:r>
          </a:p>
        </p:txBody>
      </p:sp>
      <p:sp>
        <p:nvSpPr>
          <p:cNvPr id="10" name="Footer Placeholder 9"/>
          <p:cNvSpPr>
            <a:spLocks noGrp="1"/>
          </p:cNvSpPr>
          <p:nvPr>
            <p:ph type="ftr" sz="quarter" idx="11"/>
          </p:nvPr>
        </p:nvSpPr>
        <p:spPr/>
        <p:txBody>
          <a:bodyPr/>
          <a:lstStyle/>
          <a:p>
            <a:r>
              <a:rPr lang="en-US" smtClean="0"/>
              <a:t>Donnybrook | Jeffrey Pang (CMU) | SIGCOMM 2008</a:t>
            </a:r>
            <a:endParaRPr lang="en-US" dirty="0"/>
          </a:p>
        </p:txBody>
      </p:sp>
      <p:sp>
        <p:nvSpPr>
          <p:cNvPr id="7" name="Slide Number Placeholder 6"/>
          <p:cNvSpPr>
            <a:spLocks noGrp="1"/>
          </p:cNvSpPr>
          <p:nvPr>
            <p:ph type="sldNum" sz="quarter" idx="12"/>
          </p:nvPr>
        </p:nvSpPr>
        <p:spPr/>
        <p:txBody>
          <a:bodyPr/>
          <a:lstStyle/>
          <a:p>
            <a:fld id="{EBD50310-D3F9-4512-BA90-F45251450757}" type="slidenum">
              <a:rPr lang="en-US" smtClean="0"/>
              <a:pPr/>
              <a:t>10</a:t>
            </a:fld>
            <a:endParaRPr lang="en-US" dirty="0"/>
          </a:p>
        </p:txBody>
      </p:sp>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6"/>
          <p:cNvSpPr>
            <a:spLocks noChangeArrowheads="1"/>
          </p:cNvSpPr>
          <p:nvPr/>
        </p:nvSpPr>
        <p:spPr bwMode="auto">
          <a:xfrm>
            <a:off x="381000" y="4191000"/>
            <a:ext cx="4038600" cy="2286000"/>
          </a:xfrm>
          <a:prstGeom prst="rect">
            <a:avLst/>
          </a:prstGeom>
          <a:solidFill>
            <a:srgbClr val="CCEC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1800" dirty="0"/>
          </a:p>
        </p:txBody>
      </p:sp>
      <p:sp>
        <p:nvSpPr>
          <p:cNvPr id="33794" name="Rectangle 2"/>
          <p:cNvSpPr>
            <a:spLocks noGrp="1" noChangeArrowheads="1"/>
          </p:cNvSpPr>
          <p:nvPr>
            <p:ph type="title"/>
          </p:nvPr>
        </p:nvSpPr>
        <p:spPr/>
        <p:txBody>
          <a:bodyPr>
            <a:normAutofit/>
          </a:bodyPr>
          <a:lstStyle/>
          <a:p>
            <a:r>
              <a:rPr lang="en-US" dirty="0" smtClean="0"/>
              <a:t>Smoothing Infrequent Updates</a:t>
            </a:r>
            <a:endParaRPr lang="en-US" dirty="0"/>
          </a:p>
        </p:txBody>
      </p:sp>
      <p:sp>
        <p:nvSpPr>
          <p:cNvPr id="33795" name="Rectangle 3"/>
          <p:cNvSpPr>
            <a:spLocks noGrp="1" noChangeArrowheads="1"/>
          </p:cNvSpPr>
          <p:nvPr>
            <p:ph type="body" idx="1"/>
          </p:nvPr>
        </p:nvSpPr>
        <p:spPr>
          <a:xfrm>
            <a:off x="381000" y="1524001"/>
            <a:ext cx="4191000" cy="1981200"/>
          </a:xfrm>
        </p:spPr>
        <p:txBody>
          <a:bodyPr>
            <a:normAutofit lnSpcReduction="10000"/>
          </a:bodyPr>
          <a:lstStyle/>
          <a:p>
            <a:pPr marL="344488" indent="-344488"/>
            <a:r>
              <a:rPr lang="en-US" sz="2400" dirty="0" smtClean="0"/>
              <a:t>Send </a:t>
            </a:r>
            <a:r>
              <a:rPr lang="en-US" sz="2400" i="1" dirty="0" smtClean="0"/>
              <a:t>guidance</a:t>
            </a:r>
            <a:r>
              <a:rPr lang="en-US" sz="2400" dirty="0" smtClean="0"/>
              <a:t> (predictions) </a:t>
            </a:r>
            <a:r>
              <a:rPr lang="en-US" sz="2800" dirty="0" smtClean="0"/>
              <a:t>i</a:t>
            </a:r>
            <a:r>
              <a:rPr lang="en-US" sz="2400" dirty="0" smtClean="0"/>
              <a:t>nstead of state updates</a:t>
            </a:r>
            <a:endParaRPr lang="en-US" sz="2000" dirty="0" smtClean="0"/>
          </a:p>
          <a:p>
            <a:pPr marL="344488" indent="-344488"/>
            <a:r>
              <a:rPr lang="en-US" sz="2400" i="1" dirty="0" smtClean="0"/>
              <a:t>Guidable AI</a:t>
            </a:r>
            <a:r>
              <a:rPr lang="en-US" sz="2400" dirty="0" smtClean="0"/>
              <a:t> extrapolates transitions between points</a:t>
            </a:r>
            <a:endParaRPr lang="en-US" sz="2400" dirty="0" smtClean="0">
              <a:solidFill>
                <a:schemeClr val="bg1">
                  <a:lumMod val="50000"/>
                </a:schemeClr>
              </a:solidFill>
            </a:endParaRPr>
          </a:p>
          <a:p>
            <a:pPr marL="630238" lvl="1"/>
            <a:r>
              <a:rPr lang="en-US" sz="2000" dirty="0" smtClean="0"/>
              <a:t>E.g., game path-finding code</a:t>
            </a:r>
          </a:p>
        </p:txBody>
      </p:sp>
      <p:sp>
        <p:nvSpPr>
          <p:cNvPr id="22" name="Footer Placeholder 21"/>
          <p:cNvSpPr>
            <a:spLocks noGrp="1"/>
          </p:cNvSpPr>
          <p:nvPr>
            <p:ph type="ftr" sz="quarter" idx="11"/>
          </p:nvPr>
        </p:nvSpPr>
        <p:spPr/>
        <p:txBody>
          <a:bodyPr/>
          <a:lstStyle/>
          <a:p>
            <a:r>
              <a:rPr lang="en-US" smtClean="0"/>
              <a:t>Donnybrook | Jeffrey Pang (CMU) | SIGCOMM 2008</a:t>
            </a:r>
            <a:endParaRPr lang="en-US" dirty="0"/>
          </a:p>
        </p:txBody>
      </p:sp>
      <p:grpSp>
        <p:nvGrpSpPr>
          <p:cNvPr id="2" name="Group 7"/>
          <p:cNvGrpSpPr>
            <a:grpSpLocks/>
          </p:cNvGrpSpPr>
          <p:nvPr/>
        </p:nvGrpSpPr>
        <p:grpSpPr bwMode="auto">
          <a:xfrm>
            <a:off x="1143000" y="4724400"/>
            <a:ext cx="492370" cy="673434"/>
            <a:chOff x="1248" y="2074"/>
            <a:chExt cx="672" cy="806"/>
          </a:xfrm>
        </p:grpSpPr>
        <p:sp>
          <p:nvSpPr>
            <p:cNvPr id="8" name="Line 5"/>
            <p:cNvSpPr>
              <a:spLocks noChangeShapeType="1"/>
            </p:cNvSpPr>
            <p:nvPr/>
          </p:nvSpPr>
          <p:spPr bwMode="auto">
            <a:xfrm>
              <a:off x="1920" y="2544"/>
              <a:ext cx="0" cy="336"/>
            </a:xfrm>
            <a:prstGeom prst="line">
              <a:avLst/>
            </a:prstGeom>
            <a:noFill/>
            <a:ln w="76200">
              <a:solidFill>
                <a:srgbClr val="FF0000"/>
              </a:solidFill>
              <a:round/>
              <a:headEnd/>
              <a:tailEnd type="triangle" w="med" len="med"/>
            </a:ln>
            <a:effectLst/>
          </p:spPr>
          <p:txBody>
            <a:bodyPr/>
            <a:lstStyle/>
            <a:p>
              <a:endParaRPr lang="en-US"/>
            </a:p>
          </p:txBody>
        </p:sp>
        <p:sp>
          <p:nvSpPr>
            <p:cNvPr id="9" name="Text Box 6"/>
            <p:cNvSpPr txBox="1">
              <a:spLocks noChangeArrowheads="1"/>
            </p:cNvSpPr>
            <p:nvPr/>
          </p:nvSpPr>
          <p:spPr bwMode="auto">
            <a:xfrm>
              <a:off x="1248" y="2074"/>
              <a:ext cx="659" cy="233"/>
            </a:xfrm>
            <a:prstGeom prst="rect">
              <a:avLst/>
            </a:prstGeom>
            <a:noFill/>
            <a:ln w="9525">
              <a:noFill/>
              <a:miter lim="800000"/>
              <a:headEnd/>
              <a:tailEnd/>
            </a:ln>
            <a:effectLst/>
          </p:spPr>
          <p:txBody>
            <a:bodyPr wrap="none">
              <a:spAutoFit/>
            </a:bodyPr>
            <a:lstStyle/>
            <a:p>
              <a:r>
                <a:rPr lang="en-US" b="1" dirty="0" smtClean="0">
                  <a:solidFill>
                    <a:srgbClr val="FF0000"/>
                  </a:solidFill>
                </a:rPr>
                <a:t>guidance</a:t>
              </a:r>
              <a:endParaRPr lang="en-US" b="1" dirty="0">
                <a:solidFill>
                  <a:srgbClr val="FF0000"/>
                </a:solidFill>
              </a:endParaRPr>
            </a:p>
          </p:txBody>
        </p:sp>
      </p:grpSp>
      <p:sp>
        <p:nvSpPr>
          <p:cNvPr id="17" name="Firewall"/>
          <p:cNvSpPr>
            <a:spLocks noEditPoints="1" noChangeArrowheads="1"/>
          </p:cNvSpPr>
          <p:nvPr/>
        </p:nvSpPr>
        <p:spPr bwMode="auto">
          <a:xfrm>
            <a:off x="1107831" y="5410200"/>
            <a:ext cx="1178169" cy="914400"/>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p:spPr>
        <p:txBody>
          <a:bodyPr/>
          <a:lstStyle/>
          <a:p>
            <a:endParaRPr lang="en-US"/>
          </a:p>
        </p:txBody>
      </p:sp>
      <p:sp>
        <p:nvSpPr>
          <p:cNvPr id="18" name="Firewall"/>
          <p:cNvSpPr>
            <a:spLocks noEditPoints="1" noChangeArrowheads="1"/>
          </p:cNvSpPr>
          <p:nvPr/>
        </p:nvSpPr>
        <p:spPr bwMode="auto">
          <a:xfrm>
            <a:off x="2971800" y="5410200"/>
            <a:ext cx="1336431" cy="914400"/>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p:spPr>
        <p:txBody>
          <a:bodyPr/>
          <a:lstStyle/>
          <a:p>
            <a:endParaRPr lang="en-US"/>
          </a:p>
        </p:txBody>
      </p:sp>
      <p:pic>
        <p:nvPicPr>
          <p:cNvPr id="30" name="Picture 67" descr="orb"/>
          <p:cNvPicPr>
            <a:picLocks noChangeAspect="1" noChangeArrowheads="1"/>
          </p:cNvPicPr>
          <p:nvPr/>
        </p:nvPicPr>
        <p:blipFill>
          <a:blip r:embed="rId3"/>
          <a:srcRect/>
          <a:stretch>
            <a:fillRect/>
          </a:stretch>
        </p:blipFill>
        <p:spPr bwMode="auto">
          <a:xfrm flipH="1">
            <a:off x="3810000" y="4648200"/>
            <a:ext cx="525463" cy="762000"/>
          </a:xfrm>
          <a:prstGeom prst="rect">
            <a:avLst/>
          </a:prstGeom>
          <a:noFill/>
          <a:effectLst/>
        </p:spPr>
      </p:pic>
      <p:pic>
        <p:nvPicPr>
          <p:cNvPr id="32" name="Picture 67" descr="orb"/>
          <p:cNvPicPr>
            <a:picLocks noChangeAspect="1" noChangeArrowheads="1"/>
          </p:cNvPicPr>
          <p:nvPr/>
        </p:nvPicPr>
        <p:blipFill>
          <a:blip r:embed="rId3"/>
          <a:srcRect/>
          <a:stretch>
            <a:fillRect/>
          </a:stretch>
        </p:blipFill>
        <p:spPr bwMode="auto">
          <a:xfrm flipH="1">
            <a:off x="762000" y="3505200"/>
            <a:ext cx="457200" cy="663008"/>
          </a:xfrm>
          <a:prstGeom prst="rect">
            <a:avLst/>
          </a:prstGeom>
          <a:noFill/>
          <a:effectLst/>
        </p:spPr>
      </p:pic>
      <p:grpSp>
        <p:nvGrpSpPr>
          <p:cNvPr id="39" name="Group 38"/>
          <p:cNvGrpSpPr/>
          <p:nvPr/>
        </p:nvGrpSpPr>
        <p:grpSpPr>
          <a:xfrm>
            <a:off x="4800600" y="4204188"/>
            <a:ext cx="4038600" cy="2286000"/>
            <a:chOff x="381000" y="4114800"/>
            <a:chExt cx="4038600" cy="2286000"/>
          </a:xfrm>
        </p:grpSpPr>
        <p:sp>
          <p:nvSpPr>
            <p:cNvPr id="24" name="Rectangle 26"/>
            <p:cNvSpPr>
              <a:spLocks noChangeArrowheads="1"/>
            </p:cNvSpPr>
            <p:nvPr/>
          </p:nvSpPr>
          <p:spPr bwMode="auto">
            <a:xfrm>
              <a:off x="381000" y="4114800"/>
              <a:ext cx="4038600" cy="2286000"/>
            </a:xfrm>
            <a:prstGeom prst="rect">
              <a:avLst/>
            </a:prstGeom>
            <a:solidFill>
              <a:srgbClr val="CCEC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1800" dirty="0"/>
            </a:p>
          </p:txBody>
        </p:sp>
        <p:sp>
          <p:nvSpPr>
            <p:cNvPr id="25" name="Firewall"/>
            <p:cNvSpPr>
              <a:spLocks noEditPoints="1" noChangeArrowheads="1"/>
            </p:cNvSpPr>
            <p:nvPr/>
          </p:nvSpPr>
          <p:spPr bwMode="auto">
            <a:xfrm>
              <a:off x="1107831" y="5334000"/>
              <a:ext cx="1178169" cy="914400"/>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p:spPr>
          <p:txBody>
            <a:bodyPr/>
            <a:lstStyle/>
            <a:p>
              <a:endParaRPr lang="en-US"/>
            </a:p>
          </p:txBody>
        </p:sp>
        <p:sp>
          <p:nvSpPr>
            <p:cNvPr id="26" name="Firewall"/>
            <p:cNvSpPr>
              <a:spLocks noEditPoints="1" noChangeArrowheads="1"/>
            </p:cNvSpPr>
            <p:nvPr/>
          </p:nvSpPr>
          <p:spPr bwMode="auto">
            <a:xfrm>
              <a:off x="2971800" y="5334000"/>
              <a:ext cx="1336431" cy="914400"/>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p:spPr>
          <p:txBody>
            <a:bodyPr/>
            <a:lstStyle/>
            <a:p>
              <a:endParaRPr lang="en-US"/>
            </a:p>
          </p:txBody>
        </p:sp>
        <p:pic>
          <p:nvPicPr>
            <p:cNvPr id="29" name="Picture 67" descr="orb"/>
            <p:cNvPicPr>
              <a:picLocks noChangeAspect="1" noChangeArrowheads="1"/>
            </p:cNvPicPr>
            <p:nvPr/>
          </p:nvPicPr>
          <p:blipFill>
            <a:blip r:embed="rId3"/>
            <a:srcRect/>
            <a:stretch>
              <a:fillRect/>
            </a:stretch>
          </p:blipFill>
          <p:spPr bwMode="auto">
            <a:xfrm flipH="1">
              <a:off x="3810000" y="4572000"/>
              <a:ext cx="525463" cy="762000"/>
            </a:xfrm>
            <a:prstGeom prst="rect">
              <a:avLst/>
            </a:prstGeom>
            <a:noFill/>
            <a:effectLst/>
          </p:spPr>
        </p:pic>
      </p:grpSp>
      <p:grpSp>
        <p:nvGrpSpPr>
          <p:cNvPr id="36" name="Group 7"/>
          <p:cNvGrpSpPr>
            <a:grpSpLocks/>
          </p:cNvGrpSpPr>
          <p:nvPr/>
        </p:nvGrpSpPr>
        <p:grpSpPr bwMode="auto">
          <a:xfrm>
            <a:off x="2667000" y="4724400"/>
            <a:ext cx="492370" cy="673434"/>
            <a:chOff x="1248" y="2074"/>
            <a:chExt cx="672" cy="806"/>
          </a:xfrm>
        </p:grpSpPr>
        <p:sp>
          <p:nvSpPr>
            <p:cNvPr id="37" name="Line 5"/>
            <p:cNvSpPr>
              <a:spLocks noChangeShapeType="1"/>
            </p:cNvSpPr>
            <p:nvPr/>
          </p:nvSpPr>
          <p:spPr bwMode="auto">
            <a:xfrm>
              <a:off x="1920" y="2544"/>
              <a:ext cx="0" cy="336"/>
            </a:xfrm>
            <a:prstGeom prst="line">
              <a:avLst/>
            </a:prstGeom>
            <a:noFill/>
            <a:ln w="76200">
              <a:solidFill>
                <a:srgbClr val="FF0000"/>
              </a:solidFill>
              <a:round/>
              <a:headEnd/>
              <a:tailEnd type="triangle" w="med" len="med"/>
            </a:ln>
            <a:effectLst/>
          </p:spPr>
          <p:txBody>
            <a:bodyPr/>
            <a:lstStyle/>
            <a:p>
              <a:endParaRPr lang="en-US"/>
            </a:p>
          </p:txBody>
        </p:sp>
        <p:sp>
          <p:nvSpPr>
            <p:cNvPr id="38" name="Text Box 6"/>
            <p:cNvSpPr txBox="1">
              <a:spLocks noChangeArrowheads="1"/>
            </p:cNvSpPr>
            <p:nvPr/>
          </p:nvSpPr>
          <p:spPr bwMode="auto">
            <a:xfrm>
              <a:off x="1248" y="2074"/>
              <a:ext cx="659" cy="233"/>
            </a:xfrm>
            <a:prstGeom prst="rect">
              <a:avLst/>
            </a:prstGeom>
            <a:noFill/>
            <a:ln w="9525">
              <a:noFill/>
              <a:miter lim="800000"/>
              <a:headEnd/>
              <a:tailEnd/>
            </a:ln>
            <a:effectLst/>
          </p:spPr>
          <p:txBody>
            <a:bodyPr wrap="none">
              <a:spAutoFit/>
            </a:bodyPr>
            <a:lstStyle/>
            <a:p>
              <a:r>
                <a:rPr lang="en-US" b="1" dirty="0" smtClean="0">
                  <a:solidFill>
                    <a:srgbClr val="FF0000"/>
                  </a:solidFill>
                </a:rPr>
                <a:t>guidance</a:t>
              </a:r>
              <a:endParaRPr lang="en-US" b="1" dirty="0">
                <a:solidFill>
                  <a:srgbClr val="FF0000"/>
                </a:solidFill>
              </a:endParaRPr>
            </a:p>
          </p:txBody>
        </p:sp>
      </p:grpSp>
      <p:pic>
        <p:nvPicPr>
          <p:cNvPr id="16" name="Picture 4" descr="sarge"/>
          <p:cNvPicPr>
            <a:picLocks noChangeAspect="1" noChangeArrowheads="1"/>
          </p:cNvPicPr>
          <p:nvPr/>
        </p:nvPicPr>
        <p:blipFill>
          <a:blip r:embed="rId4"/>
          <a:srcRect/>
          <a:stretch>
            <a:fillRect/>
          </a:stretch>
        </p:blipFill>
        <p:spPr bwMode="auto">
          <a:xfrm>
            <a:off x="4876800" y="5499588"/>
            <a:ext cx="495300" cy="819150"/>
          </a:xfrm>
          <a:prstGeom prst="rect">
            <a:avLst/>
          </a:prstGeom>
          <a:noFill/>
          <a:effectLst/>
        </p:spPr>
      </p:pic>
      <p:pic>
        <p:nvPicPr>
          <p:cNvPr id="31" name="Picture 4" descr="sarge"/>
          <p:cNvPicPr>
            <a:picLocks noChangeAspect="1" noChangeArrowheads="1"/>
          </p:cNvPicPr>
          <p:nvPr/>
        </p:nvPicPr>
        <p:blipFill>
          <a:blip r:embed="rId4"/>
          <a:srcRect/>
          <a:stretch>
            <a:fillRect/>
          </a:stretch>
        </p:blipFill>
        <p:spPr bwMode="auto">
          <a:xfrm>
            <a:off x="457200" y="5486400"/>
            <a:ext cx="495300" cy="819150"/>
          </a:xfrm>
          <a:prstGeom prst="rect">
            <a:avLst/>
          </a:prstGeom>
          <a:noFill/>
          <a:effectLst/>
        </p:spPr>
      </p:pic>
      <p:sp>
        <p:nvSpPr>
          <p:cNvPr id="41" name="TextBox 40"/>
          <p:cNvSpPr txBox="1"/>
          <p:nvPr/>
        </p:nvSpPr>
        <p:spPr>
          <a:xfrm>
            <a:off x="4800600" y="3886200"/>
            <a:ext cx="1259768" cy="369332"/>
          </a:xfrm>
          <a:prstGeom prst="rect">
            <a:avLst/>
          </a:prstGeom>
          <a:noFill/>
        </p:spPr>
        <p:txBody>
          <a:bodyPr wrap="none" rtlCol="0">
            <a:spAutoFit/>
          </a:bodyPr>
          <a:lstStyle/>
          <a:p>
            <a:r>
              <a:rPr lang="en-US" dirty="0" smtClean="0">
                <a:solidFill>
                  <a:schemeClr val="bg1">
                    <a:lumMod val="50000"/>
                  </a:schemeClr>
                </a:solidFill>
              </a:rPr>
              <a:t>Actual path</a:t>
            </a:r>
            <a:endParaRPr lang="en-US" dirty="0">
              <a:solidFill>
                <a:schemeClr val="bg1">
                  <a:lumMod val="50000"/>
                </a:schemeClr>
              </a:solidFill>
            </a:endParaRPr>
          </a:p>
        </p:txBody>
      </p:sp>
      <p:cxnSp>
        <p:nvCxnSpPr>
          <p:cNvPr id="42" name="Straight Connector 41"/>
          <p:cNvCxnSpPr/>
          <p:nvPr/>
        </p:nvCxnSpPr>
        <p:spPr>
          <a:xfrm rot="10800000">
            <a:off x="3149846" y="4821740"/>
            <a:ext cx="890003" cy="268671"/>
          </a:xfrm>
          <a:prstGeom prst="line">
            <a:avLst/>
          </a:prstGeom>
          <a:ln w="57150">
            <a:solidFill>
              <a:srgbClr val="7030A0"/>
            </a:solidFil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7553206" y="4822436"/>
            <a:ext cx="890003" cy="268671"/>
          </a:xfrm>
          <a:prstGeom prst="line">
            <a:avLst/>
          </a:prstGeom>
          <a:ln w="57150">
            <a:solidFill>
              <a:srgbClr val="7030A0"/>
            </a:solidFil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48" name="Picture 47" descr="blood_splatter.png"/>
          <p:cNvPicPr>
            <a:picLocks noChangeAspect="1"/>
          </p:cNvPicPr>
          <p:nvPr/>
        </p:nvPicPr>
        <p:blipFill>
          <a:blip r:embed="rId5"/>
          <a:stretch>
            <a:fillRect/>
          </a:stretch>
        </p:blipFill>
        <p:spPr>
          <a:xfrm>
            <a:off x="2213548" y="4184754"/>
            <a:ext cx="1828800" cy="1371600"/>
          </a:xfrm>
          <a:prstGeom prst="rect">
            <a:avLst/>
          </a:prstGeom>
        </p:spPr>
      </p:pic>
      <p:sp>
        <p:nvSpPr>
          <p:cNvPr id="49" name="TextBox 48"/>
          <p:cNvSpPr txBox="1"/>
          <p:nvPr/>
        </p:nvSpPr>
        <p:spPr>
          <a:xfrm>
            <a:off x="7162800" y="4432788"/>
            <a:ext cx="299803"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FF0000"/>
                </a:solidFill>
              </a:rPr>
              <a:t>?</a:t>
            </a:r>
            <a:endParaRPr lang="en-US" sz="3600" b="1" dirty="0">
              <a:solidFill>
                <a:srgbClr val="FF0000"/>
              </a:solidFill>
            </a:endParaRPr>
          </a:p>
        </p:txBody>
      </p:sp>
      <p:pic>
        <p:nvPicPr>
          <p:cNvPr id="50" name="Picture 49" descr="blood_splatter.png"/>
          <p:cNvPicPr>
            <a:picLocks noChangeAspect="1"/>
          </p:cNvPicPr>
          <p:nvPr/>
        </p:nvPicPr>
        <p:blipFill>
          <a:blip r:embed="rId5"/>
          <a:stretch>
            <a:fillRect/>
          </a:stretch>
        </p:blipFill>
        <p:spPr>
          <a:xfrm>
            <a:off x="6062272" y="5159811"/>
            <a:ext cx="1828800" cy="1371600"/>
          </a:xfrm>
          <a:prstGeom prst="rect">
            <a:avLst/>
          </a:prstGeom>
        </p:spPr>
      </p:pic>
      <p:sp>
        <p:nvSpPr>
          <p:cNvPr id="52" name="Rectangle 3"/>
          <p:cNvSpPr txBox="1">
            <a:spLocks noChangeArrowheads="1"/>
          </p:cNvSpPr>
          <p:nvPr/>
        </p:nvSpPr>
        <p:spPr>
          <a:xfrm>
            <a:off x="4648200" y="1524000"/>
            <a:ext cx="4191000" cy="1981200"/>
          </a:xfrm>
          <a:prstGeom prst="rect">
            <a:avLst/>
          </a:prstGeom>
        </p:spPr>
        <p:txBody>
          <a:bodyPr vert="horz" lIns="91440" tIns="45720" rIns="91440" bIns="45720" rtlCol="0">
            <a:normAutofit/>
          </a:bodyPr>
          <a:lstStyle/>
          <a:p>
            <a:pPr marL="344488" lvl="0" indent="-344488">
              <a:spcBef>
                <a:spcPct val="20000"/>
              </a:spcBef>
              <a:buFont typeface="Arial" pitchFamily="34" charset="0"/>
              <a:buChar char="•"/>
            </a:pPr>
            <a:r>
              <a:rPr lang="en-US" sz="2400" b="1" dirty="0" smtClean="0">
                <a:solidFill>
                  <a:srgbClr val="FF0000"/>
                </a:solidFill>
              </a:rPr>
              <a:t>Problem</a:t>
            </a:r>
            <a:r>
              <a:rPr lang="en-US" sz="2400" dirty="0" smtClean="0"/>
              <a:t>: Predictions are not always accurate</a:t>
            </a:r>
            <a:endPar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a:p>
            <a:pPr marL="465138" lvl="1" indent="-239713">
              <a:spcBef>
                <a:spcPct val="20000"/>
              </a:spcBef>
              <a:buFont typeface="Arial" pitchFamily="34" charset="0"/>
              <a:buChar char="–"/>
            </a:pPr>
            <a:r>
              <a:rPr lang="en-US" sz="2000" dirty="0" smtClean="0"/>
              <a:t>Interactions appear inconsistent</a:t>
            </a:r>
          </a:p>
          <a:p>
            <a:pPr marL="465138" lvl="1" indent="-239713">
              <a:spcBef>
                <a:spcPct val="20000"/>
              </a:spcBef>
              <a:buFont typeface="Arial" pitchFamily="34" charset="0"/>
              <a:buChar char="–"/>
            </a:pPr>
            <a:r>
              <a:rPr lang="en-US" sz="2000" dirty="0" smtClean="0"/>
              <a:t>Jarring if player is paying attention</a:t>
            </a:r>
          </a:p>
          <a:p>
            <a:pPr marL="465138" lvl="1" indent="-239713">
              <a:spcBef>
                <a:spcPct val="20000"/>
              </a:spcBef>
              <a:buFont typeface="Arial" pitchFamily="34" charset="0"/>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3" name="Picture 52" descr="xbox1.png"/>
          <p:cNvPicPr>
            <a:picLocks noChangeAspect="1"/>
          </p:cNvPicPr>
          <p:nvPr/>
        </p:nvPicPr>
        <p:blipFill>
          <a:blip r:embed="rId6" cstate="print"/>
          <a:stretch>
            <a:fillRect/>
          </a:stretch>
        </p:blipFill>
        <p:spPr>
          <a:xfrm>
            <a:off x="381000" y="3581400"/>
            <a:ext cx="381384" cy="561547"/>
          </a:xfrm>
          <a:prstGeom prst="rect">
            <a:avLst/>
          </a:prstGeom>
        </p:spPr>
      </p:pic>
      <p:pic>
        <p:nvPicPr>
          <p:cNvPr id="54" name="Picture 4" descr="sarge"/>
          <p:cNvPicPr>
            <a:picLocks noChangeAspect="1" noChangeArrowheads="1"/>
          </p:cNvPicPr>
          <p:nvPr/>
        </p:nvPicPr>
        <p:blipFill>
          <a:blip r:embed="rId4"/>
          <a:srcRect/>
          <a:stretch>
            <a:fillRect/>
          </a:stretch>
        </p:blipFill>
        <p:spPr bwMode="auto">
          <a:xfrm>
            <a:off x="8001000" y="3531578"/>
            <a:ext cx="385246" cy="637136"/>
          </a:xfrm>
          <a:prstGeom prst="rect">
            <a:avLst/>
          </a:prstGeom>
          <a:noFill/>
          <a:effectLst/>
        </p:spPr>
      </p:pic>
      <p:pic>
        <p:nvPicPr>
          <p:cNvPr id="55" name="Picture 54" descr="xbox1.png"/>
          <p:cNvPicPr>
            <a:picLocks noChangeAspect="1"/>
          </p:cNvPicPr>
          <p:nvPr/>
        </p:nvPicPr>
        <p:blipFill>
          <a:blip r:embed="rId6" cstate="print"/>
          <a:stretch>
            <a:fillRect/>
          </a:stretch>
        </p:blipFill>
        <p:spPr>
          <a:xfrm>
            <a:off x="8458200" y="3581400"/>
            <a:ext cx="381384" cy="561547"/>
          </a:xfrm>
          <a:prstGeom prst="rect">
            <a:avLst/>
          </a:prstGeom>
        </p:spPr>
      </p:pic>
      <p:sp>
        <p:nvSpPr>
          <p:cNvPr id="56" name="Slide Number Placeholder 55"/>
          <p:cNvSpPr>
            <a:spLocks noGrp="1"/>
          </p:cNvSpPr>
          <p:nvPr>
            <p:ph type="sldNum" sz="quarter" idx="12"/>
          </p:nvPr>
        </p:nvSpPr>
        <p:spPr/>
        <p:txBody>
          <a:bodyPr/>
          <a:lstStyle/>
          <a:p>
            <a:fld id="{EBD50310-D3F9-4512-BA90-F45251450757}" type="slidenum">
              <a:rPr lang="en-US" smtClean="0"/>
              <a:pPr/>
              <a:t>11</a:t>
            </a:fld>
            <a:endParaRPr lang="en-US" dirty="0"/>
          </a:p>
        </p:txBody>
      </p:sp>
      <p:sp>
        <p:nvSpPr>
          <p:cNvPr id="57" name="Text Box 44"/>
          <p:cNvSpPr txBox="1">
            <a:spLocks noChangeArrowheads="1"/>
          </p:cNvSpPr>
          <p:nvPr/>
        </p:nvSpPr>
        <p:spPr bwMode="auto">
          <a:xfrm>
            <a:off x="457200" y="4267200"/>
            <a:ext cx="1496372" cy="369332"/>
          </a:xfrm>
          <a:prstGeom prst="rect">
            <a:avLst/>
          </a:prstGeom>
          <a:noFill/>
          <a:ln w="9525">
            <a:noFill/>
            <a:miter lim="800000"/>
            <a:headEnd/>
            <a:tailEnd/>
          </a:ln>
          <a:effectLst/>
        </p:spPr>
        <p:txBody>
          <a:bodyPr wrap="none">
            <a:spAutoFit/>
          </a:bodyPr>
          <a:lstStyle/>
          <a:p>
            <a:r>
              <a:rPr lang="en-US" sz="1800" dirty="0">
                <a:solidFill>
                  <a:schemeClr val="accent2"/>
                </a:solidFill>
              </a:rPr>
              <a:t>Replica </a:t>
            </a:r>
            <a:r>
              <a:rPr lang="en-US" sz="1800" dirty="0" smtClean="0">
                <a:solidFill>
                  <a:schemeClr val="accent2"/>
                </a:solidFill>
              </a:rPr>
              <a:t>object</a:t>
            </a:r>
            <a:endParaRPr lang="en-US" sz="1800" dirty="0">
              <a:solidFill>
                <a:schemeClr val="accent2"/>
              </a:solidFill>
            </a:endParaRPr>
          </a:p>
        </p:txBody>
      </p:sp>
      <p:cxnSp>
        <p:nvCxnSpPr>
          <p:cNvPr id="59" name="Straight Arrow Connector 58"/>
          <p:cNvCxnSpPr/>
          <p:nvPr/>
        </p:nvCxnSpPr>
        <p:spPr>
          <a:xfrm rot="5400000">
            <a:off x="304800" y="4953000"/>
            <a:ext cx="762000" cy="152400"/>
          </a:xfrm>
          <a:prstGeom prst="straightConnector1">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7"/>
                                        </p:tgtEl>
                                      </p:cBhvr>
                                    </p:animEffect>
                                    <p:set>
                                      <p:cBhvr>
                                        <p:cTn id="7" dur="1" fill="hold">
                                          <p:stCondLst>
                                            <p:cond delay="499"/>
                                          </p:stCondLst>
                                        </p:cTn>
                                        <p:tgtEl>
                                          <p:spTgt spid="5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9"/>
                                        </p:tgtEl>
                                      </p:cBhvr>
                                    </p:animEffect>
                                    <p:set>
                                      <p:cBhvr>
                                        <p:cTn id="10" dur="1" fill="hold">
                                          <p:stCondLst>
                                            <p:cond delay="499"/>
                                          </p:stCondLst>
                                        </p:cTn>
                                        <p:tgtEl>
                                          <p:spTgt spid="59"/>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0" presetClass="path" presetSubtype="0" fill="hold" nodeType="withEffect">
                                  <p:stCondLst>
                                    <p:cond delay="0"/>
                                  </p:stCondLst>
                                  <p:childTnLst>
                                    <p:animMotion origin="layout" path="M -3.33333E-6 -5.78035E-8 C 0.01059 -0.08046 0.02136 -0.16069 0.03264 -0.18243 C 0.04393 -0.20393 0.04375 -0.13919 0.06719 -0.13017 C 0.09063 -0.12092 0.14931 -0.11746 0.17361 -0.1274 C 0.19792 -0.13757 0.19584 -0.1889 0.21302 -0.19006 C 0.23021 -0.19168 0.25348 -0.16347 0.27691 -0.13503 " pathEditMode="relative" rAng="0" ptsTypes="aaaaaA">
                                      <p:cBhvr>
                                        <p:cTn id="15" dur="3000" fill="hold"/>
                                        <p:tgtEl>
                                          <p:spTgt spid="31"/>
                                        </p:tgtEl>
                                        <p:attrNameLst>
                                          <p:attrName>ppt_x</p:attrName>
                                          <p:attrName>ppt_y</p:attrName>
                                        </p:attrNameLst>
                                      </p:cBhvr>
                                      <p:rCtr x="138" y="-102"/>
                                    </p:animMotion>
                                  </p:childTnLst>
                                </p:cTn>
                              </p:par>
                              <p:par>
                                <p:cTn id="16" presetID="1" presetClass="entr" presetSubtype="0" fill="hold" nodeType="withEffect">
                                  <p:stCondLst>
                                    <p:cond delay="170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par>
                          <p:cTn id="38" fill="hold">
                            <p:stCondLst>
                              <p:cond delay="500"/>
                            </p:stCondLst>
                            <p:childTnLst>
                              <p:par>
                                <p:cTn id="39" presetID="0" presetClass="path" presetSubtype="0" fill="hold" nodeType="afterEffect">
                                  <p:stCondLst>
                                    <p:cond delay="0"/>
                                  </p:stCondLst>
                                  <p:childTnLst>
                                    <p:animMotion origin="layout" path="M -3.33333E-6 -0.00046 C 0.00625 -0.07098 0.01285 -0.14173 0.02466 -0.16185 C 0.03664 -0.18173 0.04532 -0.12693 0.07101 -0.12139 C 0.09636 -0.11584 0.15348 -0.14936 0.17743 -0.12855 C 0.20105 -0.10774 0.20816 -0.0178 0.21459 0.00439 " pathEditMode="relative" rAng="0" ptsTypes="aaaaA">
                                      <p:cBhvr>
                                        <p:cTn id="40" dur="3000" fill="hold"/>
                                        <p:tgtEl>
                                          <p:spTgt spid="16"/>
                                        </p:tgtEl>
                                        <p:attrNameLst>
                                          <p:attrName>ppt_x</p:attrName>
                                          <p:attrName>ppt_y</p:attrName>
                                        </p:attrNameLst>
                                      </p:cBhvr>
                                      <p:rCtr x="107" y="-88"/>
                                    </p:animMotion>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down)">
                                      <p:cBhvr>
                                        <p:cTn id="45" dur="500"/>
                                        <p:tgtEl>
                                          <p:spTgt spid="42"/>
                                        </p:tgtEl>
                                      </p:cBhvr>
                                    </p:animEffect>
                                  </p:childTnLst>
                                </p:cTn>
                              </p:par>
                              <p:par>
                                <p:cTn id="46" presetID="22" presetClass="entr" presetSubtype="4" fill="hold"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down)">
                                      <p:cBhvr>
                                        <p:cTn id="48" dur="500"/>
                                        <p:tgtEl>
                                          <p:spTgt spid="47"/>
                                        </p:tgtEl>
                                      </p:cBhvr>
                                    </p:animEffect>
                                  </p:childTnLst>
                                </p:cTn>
                              </p:par>
                              <p:par>
                                <p:cTn id="49" presetID="1" presetClass="exit" presetSubtype="0" fill="hold" nodeType="withEffect">
                                  <p:stCondLst>
                                    <p:cond delay="40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400"/>
                                  </p:stCondLst>
                                  <p:childTnLst>
                                    <p:set>
                                      <p:cBhvr>
                                        <p:cTn id="52" dur="1" fill="hold">
                                          <p:stCondLst>
                                            <p:cond delay="0"/>
                                          </p:stCondLst>
                                        </p:cTn>
                                        <p:tgtEl>
                                          <p:spTgt spid="16"/>
                                        </p:tgtEl>
                                        <p:attrNameLst>
                                          <p:attrName>style.visibility</p:attrName>
                                        </p:attrNameLst>
                                      </p:cBhvr>
                                      <p:to>
                                        <p:strVal val="hidden"/>
                                      </p:to>
                                    </p:set>
                                  </p:childTnLst>
                                </p:cTn>
                              </p:par>
                              <p:par>
                                <p:cTn id="53" presetID="53" presetClass="entr" presetSubtype="0" fill="hold" nodeType="withEffect">
                                  <p:stCondLst>
                                    <p:cond delay="500"/>
                                  </p:stCondLst>
                                  <p:childTnLst>
                                    <p:set>
                                      <p:cBhvr>
                                        <p:cTn id="54" dur="1" fill="hold">
                                          <p:stCondLst>
                                            <p:cond delay="0"/>
                                          </p:stCondLst>
                                        </p:cTn>
                                        <p:tgtEl>
                                          <p:spTgt spid="48"/>
                                        </p:tgtEl>
                                        <p:attrNameLst>
                                          <p:attrName>style.visibility</p:attrName>
                                        </p:attrNameLst>
                                      </p:cBhvr>
                                      <p:to>
                                        <p:strVal val="visible"/>
                                      </p:to>
                                    </p:set>
                                    <p:anim calcmode="lin" valueType="num">
                                      <p:cBhvr>
                                        <p:cTn id="55" dur="300" fill="hold"/>
                                        <p:tgtEl>
                                          <p:spTgt spid="48"/>
                                        </p:tgtEl>
                                        <p:attrNameLst>
                                          <p:attrName>ppt_w</p:attrName>
                                        </p:attrNameLst>
                                      </p:cBhvr>
                                      <p:tavLst>
                                        <p:tav tm="0">
                                          <p:val>
                                            <p:fltVal val="0"/>
                                          </p:val>
                                        </p:tav>
                                        <p:tav tm="100000">
                                          <p:val>
                                            <p:strVal val="#ppt_w"/>
                                          </p:val>
                                        </p:tav>
                                      </p:tavLst>
                                    </p:anim>
                                    <p:anim calcmode="lin" valueType="num">
                                      <p:cBhvr>
                                        <p:cTn id="56" dur="300" fill="hold"/>
                                        <p:tgtEl>
                                          <p:spTgt spid="48"/>
                                        </p:tgtEl>
                                        <p:attrNameLst>
                                          <p:attrName>ppt_h</p:attrName>
                                        </p:attrNameLst>
                                      </p:cBhvr>
                                      <p:tavLst>
                                        <p:tav tm="0">
                                          <p:val>
                                            <p:fltVal val="0"/>
                                          </p:val>
                                        </p:tav>
                                        <p:tav tm="100000">
                                          <p:val>
                                            <p:strVal val="#ppt_h"/>
                                          </p:val>
                                        </p:tav>
                                      </p:tavLst>
                                    </p:anim>
                                    <p:animEffect transition="in" filter="fade">
                                      <p:cBhvr>
                                        <p:cTn id="57" dur="300"/>
                                        <p:tgtEl>
                                          <p:spTgt spid="48"/>
                                        </p:tgtEl>
                                      </p:cBhvr>
                                    </p:animEffect>
                                  </p:childTnLst>
                                </p:cTn>
                              </p:par>
                              <p:par>
                                <p:cTn id="58" presetID="53" presetClass="entr" presetSubtype="0" fill="hold" grpId="0" nodeType="withEffect">
                                  <p:stCondLst>
                                    <p:cond delay="500"/>
                                  </p:stCondLst>
                                  <p:childTnLst>
                                    <p:set>
                                      <p:cBhvr>
                                        <p:cTn id="59" dur="1" fill="hold">
                                          <p:stCondLst>
                                            <p:cond delay="0"/>
                                          </p:stCondLst>
                                        </p:cTn>
                                        <p:tgtEl>
                                          <p:spTgt spid="49"/>
                                        </p:tgtEl>
                                        <p:attrNameLst>
                                          <p:attrName>style.visibility</p:attrName>
                                        </p:attrNameLst>
                                      </p:cBhvr>
                                      <p:to>
                                        <p:strVal val="visible"/>
                                      </p:to>
                                    </p:set>
                                    <p:anim calcmode="lin" valueType="num">
                                      <p:cBhvr>
                                        <p:cTn id="60" dur="300" fill="hold"/>
                                        <p:tgtEl>
                                          <p:spTgt spid="49"/>
                                        </p:tgtEl>
                                        <p:attrNameLst>
                                          <p:attrName>ppt_w</p:attrName>
                                        </p:attrNameLst>
                                      </p:cBhvr>
                                      <p:tavLst>
                                        <p:tav tm="0">
                                          <p:val>
                                            <p:fltVal val="0"/>
                                          </p:val>
                                        </p:tav>
                                        <p:tav tm="100000">
                                          <p:val>
                                            <p:strVal val="#ppt_w"/>
                                          </p:val>
                                        </p:tav>
                                      </p:tavLst>
                                    </p:anim>
                                    <p:anim calcmode="lin" valueType="num">
                                      <p:cBhvr>
                                        <p:cTn id="61" dur="300" fill="hold"/>
                                        <p:tgtEl>
                                          <p:spTgt spid="49"/>
                                        </p:tgtEl>
                                        <p:attrNameLst>
                                          <p:attrName>ppt_h</p:attrName>
                                        </p:attrNameLst>
                                      </p:cBhvr>
                                      <p:tavLst>
                                        <p:tav tm="0">
                                          <p:val>
                                            <p:fltVal val="0"/>
                                          </p:val>
                                        </p:tav>
                                        <p:tav tm="100000">
                                          <p:val>
                                            <p:strVal val="#ppt_h"/>
                                          </p:val>
                                        </p:tav>
                                      </p:tavLst>
                                    </p:anim>
                                    <p:animEffect transition="in" filter="fade">
                                      <p:cBhvr>
                                        <p:cTn id="62" dur="300"/>
                                        <p:tgtEl>
                                          <p:spTgt spid="49"/>
                                        </p:tgtEl>
                                      </p:cBhvr>
                                    </p:animEffect>
                                  </p:childTnLst>
                                </p:cTn>
                              </p:par>
                              <p:par>
                                <p:cTn id="63" presetID="53" presetClass="entr" presetSubtype="0" fill="hold" nodeType="withEffect">
                                  <p:stCondLst>
                                    <p:cond delay="500"/>
                                  </p:stCondLst>
                                  <p:childTnLst>
                                    <p:set>
                                      <p:cBhvr>
                                        <p:cTn id="64" dur="1" fill="hold">
                                          <p:stCondLst>
                                            <p:cond delay="0"/>
                                          </p:stCondLst>
                                        </p:cTn>
                                        <p:tgtEl>
                                          <p:spTgt spid="50"/>
                                        </p:tgtEl>
                                        <p:attrNameLst>
                                          <p:attrName>style.visibility</p:attrName>
                                        </p:attrNameLst>
                                      </p:cBhvr>
                                      <p:to>
                                        <p:strVal val="visible"/>
                                      </p:to>
                                    </p:set>
                                    <p:anim calcmode="lin" valueType="num">
                                      <p:cBhvr>
                                        <p:cTn id="65" dur="300" fill="hold"/>
                                        <p:tgtEl>
                                          <p:spTgt spid="50"/>
                                        </p:tgtEl>
                                        <p:attrNameLst>
                                          <p:attrName>ppt_w</p:attrName>
                                        </p:attrNameLst>
                                      </p:cBhvr>
                                      <p:tavLst>
                                        <p:tav tm="0">
                                          <p:val>
                                            <p:fltVal val="0"/>
                                          </p:val>
                                        </p:tav>
                                        <p:tav tm="100000">
                                          <p:val>
                                            <p:strVal val="#ppt_w"/>
                                          </p:val>
                                        </p:tav>
                                      </p:tavLst>
                                    </p:anim>
                                    <p:anim calcmode="lin" valueType="num">
                                      <p:cBhvr>
                                        <p:cTn id="66" dur="300" fill="hold"/>
                                        <p:tgtEl>
                                          <p:spTgt spid="50"/>
                                        </p:tgtEl>
                                        <p:attrNameLst>
                                          <p:attrName>ppt_h</p:attrName>
                                        </p:attrNameLst>
                                      </p:cBhvr>
                                      <p:tavLst>
                                        <p:tav tm="0">
                                          <p:val>
                                            <p:fltVal val="0"/>
                                          </p:val>
                                        </p:tav>
                                        <p:tav tm="100000">
                                          <p:val>
                                            <p:strVal val="#ppt_h"/>
                                          </p:val>
                                        </p:tav>
                                      </p:tavLst>
                                    </p:anim>
                                    <p:animEffect transition="in" filter="fade">
                                      <p:cBhvr>
                                        <p:cTn id="67" dur="3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p:bldP spid="52"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dirty="0" smtClean="0"/>
              <a:t>Donnybrook: Interest Sets</a:t>
            </a:r>
            <a:endParaRPr lang="en-US" dirty="0"/>
          </a:p>
        </p:txBody>
      </p:sp>
      <p:sp>
        <p:nvSpPr>
          <p:cNvPr id="31747" name="Rectangle 3"/>
          <p:cNvSpPr>
            <a:spLocks noGrp="1" noChangeArrowheads="1"/>
          </p:cNvSpPr>
          <p:nvPr>
            <p:ph type="body" idx="1"/>
          </p:nvPr>
        </p:nvSpPr>
        <p:spPr>
          <a:xfrm>
            <a:off x="457200" y="1600200"/>
            <a:ext cx="4191000" cy="4876800"/>
          </a:xfrm>
        </p:spPr>
        <p:txBody>
          <a:bodyPr>
            <a:noAutofit/>
          </a:bodyPr>
          <a:lstStyle/>
          <a:p>
            <a:r>
              <a:rPr lang="en-US" sz="2400" b="1" dirty="0" smtClean="0"/>
              <a:t>Intuition</a:t>
            </a:r>
            <a:r>
              <a:rPr lang="en-US" sz="2400" dirty="0" smtClean="0"/>
              <a:t>: A human can only focus on a constant number of objects at once </a:t>
            </a:r>
            <a:br>
              <a:rPr lang="en-US" sz="2400" dirty="0" smtClean="0"/>
            </a:br>
            <a:r>
              <a:rPr lang="en-US" sz="2400" dirty="0" smtClean="0">
                <a:solidFill>
                  <a:schemeClr val="bg1">
                    <a:lumMod val="50000"/>
                  </a:schemeClr>
                </a:solidFill>
              </a:rPr>
              <a:t>[Cowan ‘01, Robson ‘81]</a:t>
            </a:r>
          </a:p>
          <a:p>
            <a:pPr lvl="1">
              <a:buFont typeface="Symbol"/>
              <a:buChar char="Þ"/>
            </a:pPr>
            <a:r>
              <a:rPr lang="en-US" sz="2000" dirty="0" smtClean="0"/>
              <a:t>Only need a constant number of high-accuracy replicas</a:t>
            </a:r>
          </a:p>
          <a:p>
            <a:pPr lvl="1">
              <a:buFont typeface="Symbol"/>
              <a:buChar char="Þ"/>
            </a:pPr>
            <a:endParaRPr lang="en-US" sz="2000" dirty="0" smtClean="0"/>
          </a:p>
          <a:p>
            <a:r>
              <a:rPr lang="en-US" sz="2400" b="1" dirty="0" smtClean="0"/>
              <a:t>Interest Set</a:t>
            </a:r>
            <a:r>
              <a:rPr lang="en-US" sz="2400" dirty="0"/>
              <a:t>: </a:t>
            </a:r>
            <a:r>
              <a:rPr lang="en-US" sz="2400" dirty="0" smtClean="0"/>
              <a:t>The 5 players that I am most interested in</a:t>
            </a:r>
          </a:p>
          <a:p>
            <a:pPr lvl="1"/>
            <a:r>
              <a:rPr lang="en-US" sz="2000" i="1" dirty="0" smtClean="0"/>
              <a:t>Subscribe</a:t>
            </a:r>
            <a:r>
              <a:rPr lang="en-US" sz="2000" dirty="0" smtClean="0"/>
              <a:t> to these players to receive 20 updates/sec</a:t>
            </a:r>
          </a:p>
          <a:p>
            <a:pPr lvl="1"/>
            <a:r>
              <a:rPr lang="en-US" sz="2000" dirty="0" smtClean="0"/>
              <a:t>Only get 1 update/sec from everyone else</a:t>
            </a:r>
            <a:endParaRPr lang="en-US" sz="2000" dirty="0" smtClean="0">
              <a:solidFill>
                <a:schemeClr val="bg1">
                  <a:lumMod val="50000"/>
                </a:schemeClr>
              </a:solidFill>
            </a:endParaRPr>
          </a:p>
        </p:txBody>
      </p:sp>
      <p:sp>
        <p:nvSpPr>
          <p:cNvPr id="10" name="Footer Placeholder 9"/>
          <p:cNvSpPr>
            <a:spLocks noGrp="1"/>
          </p:cNvSpPr>
          <p:nvPr>
            <p:ph type="ftr" sz="quarter" idx="11"/>
          </p:nvPr>
        </p:nvSpPr>
        <p:spPr/>
        <p:txBody>
          <a:bodyPr/>
          <a:lstStyle/>
          <a:p>
            <a:r>
              <a:rPr lang="en-US" smtClean="0"/>
              <a:t>Donnybrook | Jeffrey Pang (CMU) | SIGCOMM 2008</a:t>
            </a:r>
            <a:endParaRPr lang="en-US" dirty="0"/>
          </a:p>
        </p:txBody>
      </p:sp>
      <p:sp>
        <p:nvSpPr>
          <p:cNvPr id="7" name="Slide Number Placeholder 6"/>
          <p:cNvSpPr>
            <a:spLocks noGrp="1"/>
          </p:cNvSpPr>
          <p:nvPr>
            <p:ph type="sldNum" sz="quarter" idx="12"/>
          </p:nvPr>
        </p:nvSpPr>
        <p:spPr/>
        <p:txBody>
          <a:bodyPr/>
          <a:lstStyle/>
          <a:p>
            <a:fld id="{EBD50310-D3F9-4512-BA90-F45251450757}" type="slidenum">
              <a:rPr lang="en-US" smtClean="0"/>
              <a:pPr/>
              <a:t>12</a:t>
            </a:fld>
            <a:endParaRPr lang="en-US" dirty="0"/>
          </a:p>
        </p:txBody>
      </p:sp>
      <p:pic>
        <p:nvPicPr>
          <p:cNvPr id="86" name="Picture 4" descr="q3map"/>
          <p:cNvPicPr>
            <a:picLocks noChangeAspect="1" noChangeArrowheads="1"/>
          </p:cNvPicPr>
          <p:nvPr/>
        </p:nvPicPr>
        <p:blipFill>
          <a:blip r:embed="rId3">
            <a:grayscl/>
            <a:lum bright="31000" contrast="6000"/>
          </a:blip>
          <a:srcRect/>
          <a:stretch>
            <a:fillRect/>
          </a:stretch>
        </p:blipFill>
        <p:spPr bwMode="auto">
          <a:xfrm>
            <a:off x="4572000" y="2209800"/>
            <a:ext cx="4343400" cy="3274670"/>
          </a:xfrm>
          <a:prstGeom prst="rect">
            <a:avLst/>
          </a:prstGeom>
          <a:noFill/>
        </p:spPr>
      </p:pic>
      <p:sp>
        <p:nvSpPr>
          <p:cNvPr id="87" name="Freeform 86"/>
          <p:cNvSpPr/>
          <p:nvPr/>
        </p:nvSpPr>
        <p:spPr>
          <a:xfrm>
            <a:off x="5338549" y="2299648"/>
            <a:ext cx="1787857" cy="1569492"/>
          </a:xfrm>
          <a:custGeom>
            <a:avLst/>
            <a:gdLst>
              <a:gd name="connsiteX0" fmla="*/ 0 w 1787857"/>
              <a:gd name="connsiteY0" fmla="*/ 491319 h 1569492"/>
              <a:gd name="connsiteX1" fmla="*/ 1105469 w 1787857"/>
              <a:gd name="connsiteY1" fmla="*/ 1569492 h 1569492"/>
              <a:gd name="connsiteX2" fmla="*/ 1501254 w 1787857"/>
              <a:gd name="connsiteY2" fmla="*/ 1241946 h 1569492"/>
              <a:gd name="connsiteX3" fmla="*/ 1555845 w 1787857"/>
              <a:gd name="connsiteY3" fmla="*/ 989462 h 1569492"/>
              <a:gd name="connsiteX4" fmla="*/ 1603612 w 1787857"/>
              <a:gd name="connsiteY4" fmla="*/ 1037230 h 1569492"/>
              <a:gd name="connsiteX5" fmla="*/ 1787857 w 1787857"/>
              <a:gd name="connsiteY5" fmla="*/ 873456 h 1569492"/>
              <a:gd name="connsiteX6" fmla="*/ 852985 w 1787857"/>
              <a:gd name="connsiteY6" fmla="*/ 6824 h 1569492"/>
              <a:gd name="connsiteX7" fmla="*/ 614150 w 1787857"/>
              <a:gd name="connsiteY7" fmla="*/ 0 h 1569492"/>
              <a:gd name="connsiteX8" fmla="*/ 0 w 1787857"/>
              <a:gd name="connsiteY8" fmla="*/ 491319 h 156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7857" h="1569492">
                <a:moveTo>
                  <a:pt x="0" y="491319"/>
                </a:moveTo>
                <a:lnTo>
                  <a:pt x="1105469" y="1569492"/>
                </a:lnTo>
                <a:lnTo>
                  <a:pt x="1501254" y="1241946"/>
                </a:lnTo>
                <a:lnTo>
                  <a:pt x="1555845" y="989462"/>
                </a:lnTo>
                <a:lnTo>
                  <a:pt x="1603612" y="1037230"/>
                </a:lnTo>
                <a:lnTo>
                  <a:pt x="1787857" y="873456"/>
                </a:lnTo>
                <a:lnTo>
                  <a:pt x="852985" y="6824"/>
                </a:lnTo>
                <a:lnTo>
                  <a:pt x="614150" y="0"/>
                </a:lnTo>
                <a:lnTo>
                  <a:pt x="0" y="491319"/>
                </a:lnTo>
                <a:close/>
              </a:path>
            </a:pathLst>
          </a:custGeom>
          <a:solidFill>
            <a:srgbClr val="0070C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7146878" y="2558955"/>
            <a:ext cx="1521725" cy="1194179"/>
          </a:xfrm>
          <a:custGeom>
            <a:avLst/>
            <a:gdLst>
              <a:gd name="connsiteX0" fmla="*/ 0 w 1521725"/>
              <a:gd name="connsiteY0" fmla="*/ 620973 h 1194179"/>
              <a:gd name="connsiteX1" fmla="*/ 450376 w 1521725"/>
              <a:gd name="connsiteY1" fmla="*/ 1084997 h 1194179"/>
              <a:gd name="connsiteX2" fmla="*/ 559558 w 1521725"/>
              <a:gd name="connsiteY2" fmla="*/ 982639 h 1194179"/>
              <a:gd name="connsiteX3" fmla="*/ 764274 w 1521725"/>
              <a:gd name="connsiteY3" fmla="*/ 1194179 h 1194179"/>
              <a:gd name="connsiteX4" fmla="*/ 1521725 w 1521725"/>
              <a:gd name="connsiteY4" fmla="*/ 627797 h 1194179"/>
              <a:gd name="connsiteX5" fmla="*/ 805218 w 1521725"/>
              <a:gd name="connsiteY5" fmla="*/ 0 h 1194179"/>
              <a:gd name="connsiteX6" fmla="*/ 0 w 1521725"/>
              <a:gd name="connsiteY6" fmla="*/ 620973 h 119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725" h="1194179">
                <a:moveTo>
                  <a:pt x="0" y="620973"/>
                </a:moveTo>
                <a:lnTo>
                  <a:pt x="450376" y="1084997"/>
                </a:lnTo>
                <a:cubicBezTo>
                  <a:pt x="568088" y="981134"/>
                  <a:pt x="617951" y="982639"/>
                  <a:pt x="559558" y="982639"/>
                </a:cubicBezTo>
                <a:lnTo>
                  <a:pt x="764274" y="1194179"/>
                </a:lnTo>
                <a:lnTo>
                  <a:pt x="1521725" y="627797"/>
                </a:lnTo>
                <a:lnTo>
                  <a:pt x="805218" y="0"/>
                </a:lnTo>
                <a:lnTo>
                  <a:pt x="0" y="620973"/>
                </a:lnTo>
                <a:close/>
              </a:path>
            </a:pathLst>
          </a:cu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7692788" y="3596185"/>
            <a:ext cx="1112293" cy="941696"/>
          </a:xfrm>
          <a:custGeom>
            <a:avLst/>
            <a:gdLst>
              <a:gd name="connsiteX0" fmla="*/ 0 w 1112293"/>
              <a:gd name="connsiteY0" fmla="*/ 470848 h 941696"/>
              <a:gd name="connsiteX1" fmla="*/ 627797 w 1112293"/>
              <a:gd name="connsiteY1" fmla="*/ 0 h 941696"/>
              <a:gd name="connsiteX2" fmla="*/ 1057702 w 1112293"/>
              <a:gd name="connsiteY2" fmla="*/ 429905 h 941696"/>
              <a:gd name="connsiteX3" fmla="*/ 989463 w 1112293"/>
              <a:gd name="connsiteY3" fmla="*/ 511791 h 941696"/>
              <a:gd name="connsiteX4" fmla="*/ 1112293 w 1112293"/>
              <a:gd name="connsiteY4" fmla="*/ 634621 h 941696"/>
              <a:gd name="connsiteX5" fmla="*/ 723331 w 1112293"/>
              <a:gd name="connsiteY5" fmla="*/ 941696 h 941696"/>
              <a:gd name="connsiteX6" fmla="*/ 552734 w 1112293"/>
              <a:gd name="connsiteY6" fmla="*/ 791570 h 941696"/>
              <a:gd name="connsiteX7" fmla="*/ 429905 w 1112293"/>
              <a:gd name="connsiteY7" fmla="*/ 907576 h 941696"/>
              <a:gd name="connsiteX8" fmla="*/ 0 w 1112293"/>
              <a:gd name="connsiteY8" fmla="*/ 470848 h 94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2293" h="941696">
                <a:moveTo>
                  <a:pt x="0" y="470848"/>
                </a:moveTo>
                <a:lnTo>
                  <a:pt x="627797" y="0"/>
                </a:lnTo>
                <a:lnTo>
                  <a:pt x="1057702" y="429905"/>
                </a:lnTo>
                <a:lnTo>
                  <a:pt x="989463" y="511791"/>
                </a:lnTo>
                <a:lnTo>
                  <a:pt x="1112293" y="634621"/>
                </a:lnTo>
                <a:lnTo>
                  <a:pt x="723331" y="941696"/>
                </a:lnTo>
                <a:lnTo>
                  <a:pt x="552734" y="791570"/>
                </a:lnTo>
                <a:lnTo>
                  <a:pt x="429905" y="907576"/>
                </a:lnTo>
                <a:lnTo>
                  <a:pt x="0" y="470848"/>
                </a:lnTo>
                <a:close/>
              </a:path>
            </a:pathLst>
          </a:cu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6478137" y="3848669"/>
            <a:ext cx="1562669" cy="1542197"/>
          </a:xfrm>
          <a:custGeom>
            <a:avLst/>
            <a:gdLst>
              <a:gd name="connsiteX0" fmla="*/ 54591 w 1562669"/>
              <a:gd name="connsiteY0" fmla="*/ 327546 h 1542197"/>
              <a:gd name="connsiteX1" fmla="*/ 423081 w 1562669"/>
              <a:gd name="connsiteY1" fmla="*/ 0 h 1542197"/>
              <a:gd name="connsiteX2" fmla="*/ 832514 w 1562669"/>
              <a:gd name="connsiteY2" fmla="*/ 395785 h 1542197"/>
              <a:gd name="connsiteX3" fmla="*/ 1071350 w 1562669"/>
              <a:gd name="connsiteY3" fmla="*/ 177421 h 1542197"/>
              <a:gd name="connsiteX4" fmla="*/ 1562669 w 1562669"/>
              <a:gd name="connsiteY4" fmla="*/ 675564 h 1542197"/>
              <a:gd name="connsiteX5" fmla="*/ 477672 w 1562669"/>
              <a:gd name="connsiteY5" fmla="*/ 1542197 h 1542197"/>
              <a:gd name="connsiteX6" fmla="*/ 0 w 1562669"/>
              <a:gd name="connsiteY6" fmla="*/ 1119116 h 1542197"/>
              <a:gd name="connsiteX7" fmla="*/ 477672 w 1562669"/>
              <a:gd name="connsiteY7" fmla="*/ 764274 h 1542197"/>
              <a:gd name="connsiteX8" fmla="*/ 54591 w 1562669"/>
              <a:gd name="connsiteY8" fmla="*/ 327546 h 154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669" h="1542197">
                <a:moveTo>
                  <a:pt x="54591" y="327546"/>
                </a:moveTo>
                <a:lnTo>
                  <a:pt x="423081" y="0"/>
                </a:lnTo>
                <a:lnTo>
                  <a:pt x="832514" y="395785"/>
                </a:lnTo>
                <a:lnTo>
                  <a:pt x="1071350" y="177421"/>
                </a:lnTo>
                <a:lnTo>
                  <a:pt x="1562669" y="675564"/>
                </a:lnTo>
                <a:lnTo>
                  <a:pt x="477672" y="1542197"/>
                </a:lnTo>
                <a:lnTo>
                  <a:pt x="0" y="1119116"/>
                </a:lnTo>
                <a:lnTo>
                  <a:pt x="477672" y="764274"/>
                </a:lnTo>
                <a:lnTo>
                  <a:pt x="54591" y="327546"/>
                </a:lnTo>
                <a:close/>
              </a:path>
            </a:pathLst>
          </a:cu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65" descr="orb"/>
          <p:cNvPicPr>
            <a:picLocks noChangeAspect="1" noChangeArrowheads="1"/>
          </p:cNvPicPr>
          <p:nvPr/>
        </p:nvPicPr>
        <p:blipFill>
          <a:blip r:embed="rId4" cstate="print"/>
          <a:srcRect/>
          <a:stretch>
            <a:fillRect/>
          </a:stretch>
        </p:blipFill>
        <p:spPr bwMode="auto">
          <a:xfrm>
            <a:off x="6172200" y="3173694"/>
            <a:ext cx="228600" cy="331505"/>
          </a:xfrm>
          <a:prstGeom prst="rect">
            <a:avLst/>
          </a:prstGeom>
          <a:noFill/>
          <a:effectLst>
            <a:outerShdw blurRad="50800" dist="38100" dir="2700000" algn="tl" rotWithShape="0">
              <a:prstClr val="black">
                <a:alpha val="40000"/>
              </a:prstClr>
            </a:outerShdw>
          </a:effectLst>
        </p:spPr>
      </p:pic>
      <p:pic>
        <p:nvPicPr>
          <p:cNvPr id="109" name="Picture 65" descr="orb"/>
          <p:cNvPicPr>
            <a:picLocks noChangeAspect="1" noChangeArrowheads="1"/>
          </p:cNvPicPr>
          <p:nvPr/>
        </p:nvPicPr>
        <p:blipFill>
          <a:blip r:embed="rId4" cstate="print"/>
          <a:srcRect/>
          <a:stretch>
            <a:fillRect/>
          </a:stretch>
        </p:blipFill>
        <p:spPr bwMode="auto">
          <a:xfrm>
            <a:off x="6324600" y="3326094"/>
            <a:ext cx="228600" cy="331505"/>
          </a:xfrm>
          <a:prstGeom prst="rect">
            <a:avLst/>
          </a:prstGeom>
          <a:noFill/>
          <a:effectLst>
            <a:outerShdw blurRad="50800" dist="38100" dir="2700000" algn="tl" rotWithShape="0">
              <a:prstClr val="black">
                <a:alpha val="40000"/>
              </a:prstClr>
            </a:outerShdw>
          </a:effectLst>
        </p:spPr>
      </p:pic>
      <p:pic>
        <p:nvPicPr>
          <p:cNvPr id="110" name="Picture 65" descr="orb"/>
          <p:cNvPicPr>
            <a:picLocks noChangeAspect="1" noChangeArrowheads="1"/>
          </p:cNvPicPr>
          <p:nvPr/>
        </p:nvPicPr>
        <p:blipFill>
          <a:blip r:embed="rId4" cstate="print"/>
          <a:srcRect/>
          <a:stretch>
            <a:fillRect/>
          </a:stretch>
        </p:blipFill>
        <p:spPr bwMode="auto">
          <a:xfrm>
            <a:off x="6477000" y="3276600"/>
            <a:ext cx="228600" cy="331505"/>
          </a:xfrm>
          <a:prstGeom prst="rect">
            <a:avLst/>
          </a:prstGeom>
          <a:noFill/>
          <a:effectLst>
            <a:outerShdw blurRad="50800" dist="38100" dir="2700000" algn="tl" rotWithShape="0">
              <a:prstClr val="black">
                <a:alpha val="40000"/>
              </a:prstClr>
            </a:outerShdw>
          </a:effectLst>
        </p:spPr>
      </p:pic>
      <p:pic>
        <p:nvPicPr>
          <p:cNvPr id="111" name="Picture 65" descr="orb"/>
          <p:cNvPicPr>
            <a:picLocks noChangeAspect="1" noChangeArrowheads="1"/>
          </p:cNvPicPr>
          <p:nvPr/>
        </p:nvPicPr>
        <p:blipFill>
          <a:blip r:embed="rId4" cstate="print"/>
          <a:srcRect/>
          <a:stretch>
            <a:fillRect/>
          </a:stretch>
        </p:blipFill>
        <p:spPr bwMode="auto">
          <a:xfrm>
            <a:off x="6324600" y="3429000"/>
            <a:ext cx="228600" cy="331505"/>
          </a:xfrm>
          <a:prstGeom prst="rect">
            <a:avLst/>
          </a:prstGeom>
          <a:noFill/>
          <a:effectLst>
            <a:outerShdw blurRad="50800" dist="38100" dir="2700000" algn="tl" rotWithShape="0">
              <a:prstClr val="black">
                <a:alpha val="40000"/>
              </a:prstClr>
            </a:outerShdw>
          </a:effectLst>
        </p:spPr>
      </p:pic>
      <p:pic>
        <p:nvPicPr>
          <p:cNvPr id="112" name="Picture 65" descr="orb"/>
          <p:cNvPicPr>
            <a:picLocks noChangeAspect="1" noChangeArrowheads="1"/>
          </p:cNvPicPr>
          <p:nvPr/>
        </p:nvPicPr>
        <p:blipFill>
          <a:blip r:embed="rId4" cstate="print"/>
          <a:srcRect/>
          <a:stretch>
            <a:fillRect/>
          </a:stretch>
        </p:blipFill>
        <p:spPr bwMode="auto">
          <a:xfrm>
            <a:off x="6781800" y="2971800"/>
            <a:ext cx="228600" cy="331505"/>
          </a:xfrm>
          <a:prstGeom prst="rect">
            <a:avLst/>
          </a:prstGeom>
          <a:noFill/>
          <a:effectLst>
            <a:outerShdw blurRad="50800" dist="38100" dir="2700000" algn="tl" rotWithShape="0">
              <a:prstClr val="black">
                <a:alpha val="40000"/>
              </a:prstClr>
            </a:outerShdw>
          </a:effectLst>
        </p:spPr>
      </p:pic>
      <p:pic>
        <p:nvPicPr>
          <p:cNvPr id="113" name="Picture 65" descr="orb"/>
          <p:cNvPicPr>
            <a:picLocks noChangeAspect="1" noChangeArrowheads="1"/>
          </p:cNvPicPr>
          <p:nvPr/>
        </p:nvPicPr>
        <p:blipFill>
          <a:blip r:embed="rId4" cstate="print"/>
          <a:srcRect/>
          <a:stretch>
            <a:fillRect/>
          </a:stretch>
        </p:blipFill>
        <p:spPr bwMode="auto">
          <a:xfrm>
            <a:off x="5638800" y="2667000"/>
            <a:ext cx="228600" cy="331505"/>
          </a:xfrm>
          <a:prstGeom prst="rect">
            <a:avLst/>
          </a:prstGeom>
          <a:noFill/>
          <a:effectLst>
            <a:outerShdw blurRad="50800" dist="38100" dir="2700000" algn="tl" rotWithShape="0">
              <a:prstClr val="black">
                <a:alpha val="40000"/>
              </a:prstClr>
            </a:outerShdw>
          </a:effectLst>
        </p:spPr>
      </p:pic>
      <p:pic>
        <p:nvPicPr>
          <p:cNvPr id="114" name="Picture 65" descr="orb"/>
          <p:cNvPicPr>
            <a:picLocks noChangeAspect="1" noChangeArrowheads="1"/>
          </p:cNvPicPr>
          <p:nvPr/>
        </p:nvPicPr>
        <p:blipFill>
          <a:blip r:embed="rId4" cstate="print"/>
          <a:srcRect/>
          <a:stretch>
            <a:fillRect/>
          </a:stretch>
        </p:blipFill>
        <p:spPr bwMode="auto">
          <a:xfrm>
            <a:off x="6096000" y="2895600"/>
            <a:ext cx="228600" cy="331505"/>
          </a:xfrm>
          <a:prstGeom prst="rect">
            <a:avLst/>
          </a:prstGeom>
          <a:noFill/>
          <a:effectLst>
            <a:outerShdw blurRad="50800" dist="38100" dir="2700000" algn="tl" rotWithShape="0">
              <a:prstClr val="black">
                <a:alpha val="40000"/>
              </a:prstClr>
            </a:outerShdw>
          </a:effectLst>
        </p:spPr>
      </p:pic>
      <p:pic>
        <p:nvPicPr>
          <p:cNvPr id="115" name="Picture 65" descr="orb"/>
          <p:cNvPicPr>
            <a:picLocks noChangeAspect="1" noChangeArrowheads="1"/>
          </p:cNvPicPr>
          <p:nvPr/>
        </p:nvPicPr>
        <p:blipFill>
          <a:blip r:embed="rId4" cstate="print"/>
          <a:srcRect/>
          <a:stretch>
            <a:fillRect/>
          </a:stretch>
        </p:blipFill>
        <p:spPr bwMode="auto">
          <a:xfrm>
            <a:off x="6629400" y="2743200"/>
            <a:ext cx="228600" cy="331505"/>
          </a:xfrm>
          <a:prstGeom prst="rect">
            <a:avLst/>
          </a:prstGeom>
          <a:noFill/>
          <a:effectLst>
            <a:outerShdw blurRad="50800" dist="38100" dir="2700000" algn="tl" rotWithShape="0">
              <a:prstClr val="black">
                <a:alpha val="40000"/>
              </a:prstClr>
            </a:outerShdw>
          </a:effectLst>
        </p:spPr>
      </p:pic>
      <p:pic>
        <p:nvPicPr>
          <p:cNvPr id="116" name="Picture 65" descr="orb"/>
          <p:cNvPicPr>
            <a:picLocks noChangeAspect="1" noChangeArrowheads="1"/>
          </p:cNvPicPr>
          <p:nvPr/>
        </p:nvPicPr>
        <p:blipFill>
          <a:blip r:embed="rId4" cstate="print"/>
          <a:srcRect/>
          <a:stretch>
            <a:fillRect/>
          </a:stretch>
        </p:blipFill>
        <p:spPr bwMode="auto">
          <a:xfrm>
            <a:off x="5943600" y="3048000"/>
            <a:ext cx="228600" cy="331505"/>
          </a:xfrm>
          <a:prstGeom prst="rect">
            <a:avLst/>
          </a:prstGeom>
          <a:noFill/>
          <a:effectLst>
            <a:outerShdw blurRad="50800" dist="38100" dir="2700000" algn="tl" rotWithShape="0">
              <a:prstClr val="black">
                <a:alpha val="40000"/>
              </a:prstClr>
            </a:outerShdw>
          </a:effectLst>
        </p:spPr>
      </p:pic>
      <p:pic>
        <p:nvPicPr>
          <p:cNvPr id="118" name="Picture 65" descr="orb"/>
          <p:cNvPicPr>
            <a:picLocks noChangeAspect="1" noChangeArrowheads="1"/>
          </p:cNvPicPr>
          <p:nvPr/>
        </p:nvPicPr>
        <p:blipFill>
          <a:blip r:embed="rId4" cstate="print"/>
          <a:srcRect/>
          <a:stretch>
            <a:fillRect/>
          </a:stretch>
        </p:blipFill>
        <p:spPr bwMode="auto">
          <a:xfrm>
            <a:off x="6477000" y="2971800"/>
            <a:ext cx="228600" cy="331505"/>
          </a:xfrm>
          <a:prstGeom prst="rect">
            <a:avLst/>
          </a:prstGeom>
          <a:noFill/>
          <a:effectLst>
            <a:outerShdw blurRad="50800" dist="38100" dir="2700000" algn="tl" rotWithShape="0">
              <a:prstClr val="black">
                <a:alpha val="40000"/>
              </a:prstClr>
            </a:outerShdw>
          </a:effectLst>
        </p:spPr>
      </p:pic>
      <p:pic>
        <p:nvPicPr>
          <p:cNvPr id="119" name="Picture 65" descr="orb"/>
          <p:cNvPicPr>
            <a:picLocks noChangeAspect="1" noChangeArrowheads="1"/>
          </p:cNvPicPr>
          <p:nvPr/>
        </p:nvPicPr>
        <p:blipFill>
          <a:blip r:embed="rId4" cstate="print"/>
          <a:srcRect/>
          <a:stretch>
            <a:fillRect/>
          </a:stretch>
        </p:blipFill>
        <p:spPr bwMode="auto">
          <a:xfrm>
            <a:off x="6629400" y="3124200"/>
            <a:ext cx="228600" cy="331505"/>
          </a:xfrm>
          <a:prstGeom prst="rect">
            <a:avLst/>
          </a:prstGeom>
          <a:noFill/>
          <a:effectLst>
            <a:outerShdw blurRad="50800" dist="38100" dir="2700000" algn="tl" rotWithShape="0">
              <a:prstClr val="black">
                <a:alpha val="40000"/>
              </a:prstClr>
            </a:outerShdw>
          </a:effectLst>
        </p:spPr>
      </p:pic>
      <p:pic>
        <p:nvPicPr>
          <p:cNvPr id="120" name="Picture 65" descr="orb"/>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6172200" y="2286000"/>
            <a:ext cx="228600" cy="331505"/>
          </a:xfrm>
          <a:prstGeom prst="rect">
            <a:avLst/>
          </a:prstGeom>
          <a:noFill/>
          <a:effectLst>
            <a:outerShdw blurRad="50800" dist="38100" dir="2700000" algn="tl" rotWithShape="0">
              <a:prstClr val="black">
                <a:alpha val="40000"/>
              </a:prstClr>
            </a:outerShdw>
          </a:effectLst>
        </p:spPr>
      </p:pic>
      <p:pic>
        <p:nvPicPr>
          <p:cNvPr id="121" name="Picture 65" descr="orb"/>
          <p:cNvPicPr>
            <a:picLocks noChangeAspect="1" noChangeArrowheads="1"/>
          </p:cNvPicPr>
          <p:nvPr/>
        </p:nvPicPr>
        <p:blipFill>
          <a:blip r:embed="rId4" cstate="print"/>
          <a:srcRect/>
          <a:stretch>
            <a:fillRect/>
          </a:stretch>
        </p:blipFill>
        <p:spPr bwMode="auto">
          <a:xfrm>
            <a:off x="6324600" y="3048000"/>
            <a:ext cx="228600" cy="331505"/>
          </a:xfrm>
          <a:prstGeom prst="rect">
            <a:avLst/>
          </a:prstGeom>
          <a:noFill/>
          <a:effectLst>
            <a:outerShdw blurRad="50800" dist="38100" dir="2700000" algn="tl" rotWithShape="0">
              <a:prstClr val="black">
                <a:alpha val="40000"/>
              </a:prstClr>
            </a:outerShdw>
          </a:effectLst>
        </p:spPr>
      </p:pic>
      <p:pic>
        <p:nvPicPr>
          <p:cNvPr id="122" name="Picture 65" descr="orb"/>
          <p:cNvPicPr>
            <a:picLocks noChangeAspect="1" noChangeArrowheads="1"/>
          </p:cNvPicPr>
          <p:nvPr/>
        </p:nvPicPr>
        <p:blipFill>
          <a:blip r:embed="rId4" cstate="print"/>
          <a:srcRect/>
          <a:stretch>
            <a:fillRect/>
          </a:stretch>
        </p:blipFill>
        <p:spPr bwMode="auto">
          <a:xfrm>
            <a:off x="6096000" y="3276600"/>
            <a:ext cx="228600" cy="331505"/>
          </a:xfrm>
          <a:prstGeom prst="rect">
            <a:avLst/>
          </a:prstGeom>
          <a:noFill/>
          <a:effectLst>
            <a:outerShdw blurRad="50800" dist="38100" dir="2700000" algn="tl" rotWithShape="0">
              <a:prstClr val="black">
                <a:alpha val="40000"/>
              </a:prstClr>
            </a:outerShdw>
          </a:effectLst>
        </p:spPr>
      </p:pic>
      <p:pic>
        <p:nvPicPr>
          <p:cNvPr id="123" name="Picture 65" descr="orb"/>
          <p:cNvPicPr>
            <a:picLocks noChangeAspect="1" noChangeArrowheads="1"/>
          </p:cNvPicPr>
          <p:nvPr/>
        </p:nvPicPr>
        <p:blipFill>
          <a:blip r:embed="rId4" cstate="print"/>
          <a:srcRect/>
          <a:stretch>
            <a:fillRect/>
          </a:stretch>
        </p:blipFill>
        <p:spPr bwMode="auto">
          <a:xfrm>
            <a:off x="6477000" y="2743200"/>
            <a:ext cx="228600" cy="331505"/>
          </a:xfrm>
          <a:prstGeom prst="rect">
            <a:avLst/>
          </a:prstGeom>
          <a:noFill/>
          <a:effectLst>
            <a:outerShdw blurRad="50800" dist="38100" dir="2700000" algn="tl" rotWithShape="0">
              <a:prstClr val="black">
                <a:alpha val="40000"/>
              </a:prstClr>
            </a:outerShdw>
          </a:effectLst>
        </p:spPr>
      </p:pic>
      <p:pic>
        <p:nvPicPr>
          <p:cNvPr id="124" name="Picture 65" descr="orb"/>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5715000" y="2362200"/>
            <a:ext cx="228600" cy="331505"/>
          </a:xfrm>
          <a:prstGeom prst="rect">
            <a:avLst/>
          </a:prstGeom>
          <a:noFill/>
          <a:effectLst>
            <a:outerShdw blurRad="50800" dist="38100" dir="2700000" algn="tl" rotWithShape="0">
              <a:prstClr val="black">
                <a:alpha val="40000"/>
              </a:prstClr>
            </a:outerShdw>
          </a:effectLst>
        </p:spPr>
      </p:pic>
      <p:pic>
        <p:nvPicPr>
          <p:cNvPr id="125" name="Picture 65" descr="orb"/>
          <p:cNvPicPr>
            <a:picLocks noChangeAspect="1" noChangeArrowheads="1"/>
          </p:cNvPicPr>
          <p:nvPr/>
        </p:nvPicPr>
        <p:blipFill>
          <a:blip r:embed="rId4" cstate="print"/>
          <a:srcRect/>
          <a:stretch>
            <a:fillRect/>
          </a:stretch>
        </p:blipFill>
        <p:spPr bwMode="auto">
          <a:xfrm>
            <a:off x="5410200" y="2590800"/>
            <a:ext cx="228600" cy="331505"/>
          </a:xfrm>
          <a:prstGeom prst="rect">
            <a:avLst/>
          </a:prstGeom>
          <a:noFill/>
          <a:effectLst>
            <a:outerShdw blurRad="50800" dist="38100" dir="2700000" algn="tl" rotWithShape="0">
              <a:prstClr val="black">
                <a:alpha val="40000"/>
              </a:prstClr>
            </a:outerShdw>
          </a:effectLst>
        </p:spPr>
      </p:pic>
      <p:pic>
        <p:nvPicPr>
          <p:cNvPr id="127" name="Picture 65" descr="orb"/>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5943600" y="2209800"/>
            <a:ext cx="228600" cy="331505"/>
          </a:xfrm>
          <a:prstGeom prst="rect">
            <a:avLst/>
          </a:prstGeom>
          <a:noFill/>
          <a:effectLst>
            <a:outerShdw blurRad="50800" dist="38100" dir="2700000" algn="tl" rotWithShape="0">
              <a:prstClr val="black">
                <a:alpha val="40000"/>
              </a:prstClr>
            </a:outerShdw>
          </a:effectLst>
        </p:spPr>
      </p:pic>
      <p:pic>
        <p:nvPicPr>
          <p:cNvPr id="128" name="Picture 65" descr="orb"/>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6248400" y="2438400"/>
            <a:ext cx="228600" cy="331505"/>
          </a:xfrm>
          <a:prstGeom prst="rect">
            <a:avLst/>
          </a:prstGeom>
          <a:noFill/>
          <a:effectLst>
            <a:outerShdw blurRad="50800" dist="38100" dir="2700000" algn="tl" rotWithShape="0">
              <a:prstClr val="black">
                <a:alpha val="40000"/>
              </a:prstClr>
            </a:outerShdw>
          </a:effectLst>
        </p:spPr>
      </p:pic>
      <p:pic>
        <p:nvPicPr>
          <p:cNvPr id="131" name="Picture 65" descr="orb"/>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6172200" y="2590800"/>
            <a:ext cx="228600" cy="331505"/>
          </a:xfrm>
          <a:prstGeom prst="rect">
            <a:avLst/>
          </a:prstGeom>
          <a:noFill/>
          <a:effectLst>
            <a:outerShdw blurRad="50800" dist="38100" dir="2700000" algn="tl" rotWithShape="0">
              <a:prstClr val="black">
                <a:alpha val="40000"/>
              </a:prstClr>
            </a:outerShdw>
          </a:effectLst>
        </p:spPr>
      </p:pic>
      <p:sp>
        <p:nvSpPr>
          <p:cNvPr id="132" name="Oval 131"/>
          <p:cNvSpPr/>
          <p:nvPr/>
        </p:nvSpPr>
        <p:spPr>
          <a:xfrm>
            <a:off x="5867400" y="2895600"/>
            <a:ext cx="304800" cy="76200"/>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4" descr="sarge"/>
          <p:cNvPicPr>
            <a:picLocks noChangeAspect="1" noChangeArrowheads="1"/>
          </p:cNvPicPr>
          <p:nvPr/>
        </p:nvPicPr>
        <p:blipFill>
          <a:blip r:embed="rId5" cstate="print"/>
          <a:srcRect/>
          <a:stretch>
            <a:fillRect/>
          </a:stretch>
        </p:blipFill>
        <p:spPr bwMode="auto">
          <a:xfrm>
            <a:off x="5943600" y="2590800"/>
            <a:ext cx="228600" cy="378069"/>
          </a:xfrm>
          <a:prstGeom prst="rect">
            <a:avLst/>
          </a:prstGeom>
          <a:noFill/>
          <a:effectLst>
            <a:outerShdw blurRad="50800" dist="38100" dir="2700000" algn="tl" rotWithShape="0">
              <a:prstClr val="black">
                <a:alpha val="40000"/>
              </a:prstClr>
            </a:outerShdw>
          </a:effectLst>
        </p:spPr>
      </p:pic>
      <p:cxnSp>
        <p:nvCxnSpPr>
          <p:cNvPr id="134" name="Straight Arrow Connector 133"/>
          <p:cNvCxnSpPr/>
          <p:nvPr/>
        </p:nvCxnSpPr>
        <p:spPr>
          <a:xfrm rot="5400000" flipH="1" flipV="1">
            <a:off x="5467349" y="2990851"/>
            <a:ext cx="457202" cy="419100"/>
          </a:xfrm>
          <a:prstGeom prst="straightConnector1">
            <a:avLst/>
          </a:prstGeom>
          <a:ln w="28575">
            <a:solidFill>
              <a:srgbClr val="FF0000">
                <a:alpha val="70000"/>
              </a:srgb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181600" y="3352800"/>
            <a:ext cx="532518" cy="400110"/>
          </a:xfrm>
          <a:prstGeom prst="rect">
            <a:avLst/>
          </a:prstGeom>
          <a:noFill/>
        </p:spPr>
        <p:txBody>
          <a:bodyPr wrap="none" rtlCol="0">
            <a:spAutoFit/>
          </a:bodyPr>
          <a:lstStyle/>
          <a:p>
            <a:r>
              <a:rPr lang="en-US" sz="2000" dirty="0" smtClean="0">
                <a:solidFill>
                  <a:srgbClr val="FF0000"/>
                </a:solidFill>
              </a:rPr>
              <a:t>Me</a:t>
            </a:r>
            <a:endParaRPr lang="en-US" sz="2000" dirty="0">
              <a:solidFill>
                <a:srgbClr val="FF0000"/>
              </a:solidFill>
            </a:endParaRPr>
          </a:p>
        </p:txBody>
      </p:sp>
      <p:pic>
        <p:nvPicPr>
          <p:cNvPr id="139" name="Picture 65" descr="orb"/>
          <p:cNvPicPr>
            <a:picLocks noChangeAspect="1" noChangeArrowheads="1"/>
          </p:cNvPicPr>
          <p:nvPr/>
        </p:nvPicPr>
        <p:blipFill>
          <a:blip r:embed="rId4" cstate="print"/>
          <a:srcRect/>
          <a:stretch>
            <a:fillRect/>
          </a:stretch>
        </p:blipFill>
        <p:spPr bwMode="auto">
          <a:xfrm>
            <a:off x="6629400" y="3200400"/>
            <a:ext cx="228600" cy="331505"/>
          </a:xfrm>
          <a:prstGeom prst="rect">
            <a:avLst/>
          </a:prstGeom>
          <a:noFill/>
          <a:effectLst>
            <a:outerShdw blurRad="50800" dist="38100" dir="2700000" algn="tl" rotWithShape="0">
              <a:prstClr val="black">
                <a:alpha val="40000"/>
              </a:prstClr>
            </a:outerShdw>
          </a:effectLst>
        </p:spPr>
      </p:pic>
      <p:pic>
        <p:nvPicPr>
          <p:cNvPr id="142" name="Picture 65" descr="orb"/>
          <p:cNvPicPr>
            <a:picLocks noChangeAspect="1" noChangeArrowheads="1"/>
          </p:cNvPicPr>
          <p:nvPr/>
        </p:nvPicPr>
        <p:blipFill>
          <a:blip r:embed="rId4" cstate="print"/>
          <a:srcRect/>
          <a:stretch>
            <a:fillRect/>
          </a:stretch>
        </p:blipFill>
        <p:spPr bwMode="auto">
          <a:xfrm>
            <a:off x="8001000" y="2667000"/>
            <a:ext cx="228600" cy="331505"/>
          </a:xfrm>
          <a:prstGeom prst="rect">
            <a:avLst/>
          </a:prstGeom>
          <a:noFill/>
          <a:effectLst>
            <a:outerShdw blurRad="50800" dist="38100" dir="2700000" algn="tl" rotWithShape="0">
              <a:prstClr val="black">
                <a:alpha val="40000"/>
              </a:prstClr>
            </a:outerShdw>
          </a:effectLst>
        </p:spPr>
      </p:pic>
      <p:pic>
        <p:nvPicPr>
          <p:cNvPr id="144" name="Picture 65" descr="orb"/>
          <p:cNvPicPr>
            <a:picLocks noChangeAspect="1" noChangeArrowheads="1"/>
          </p:cNvPicPr>
          <p:nvPr/>
        </p:nvPicPr>
        <p:blipFill>
          <a:blip r:embed="rId4" cstate="print"/>
          <a:srcRect/>
          <a:stretch>
            <a:fillRect/>
          </a:stretch>
        </p:blipFill>
        <p:spPr bwMode="auto">
          <a:xfrm>
            <a:off x="7848600" y="3276600"/>
            <a:ext cx="228600" cy="331505"/>
          </a:xfrm>
          <a:prstGeom prst="rect">
            <a:avLst/>
          </a:prstGeom>
          <a:noFill/>
          <a:effectLst>
            <a:outerShdw blurRad="50800" dist="38100" dir="2700000" algn="tl" rotWithShape="0">
              <a:prstClr val="black">
                <a:alpha val="40000"/>
              </a:prstClr>
            </a:outerShdw>
          </a:effectLst>
        </p:spPr>
      </p:pic>
      <p:pic>
        <p:nvPicPr>
          <p:cNvPr id="145" name="Picture 65" descr="orb"/>
          <p:cNvPicPr>
            <a:picLocks noChangeAspect="1" noChangeArrowheads="1"/>
          </p:cNvPicPr>
          <p:nvPr/>
        </p:nvPicPr>
        <p:blipFill>
          <a:blip r:embed="rId4" cstate="print"/>
          <a:srcRect/>
          <a:stretch>
            <a:fillRect/>
          </a:stretch>
        </p:blipFill>
        <p:spPr bwMode="auto">
          <a:xfrm>
            <a:off x="8305800" y="3810000"/>
            <a:ext cx="228600" cy="331505"/>
          </a:xfrm>
          <a:prstGeom prst="rect">
            <a:avLst/>
          </a:prstGeom>
          <a:noFill/>
          <a:effectLst>
            <a:outerShdw blurRad="50800" dist="38100" dir="2700000" algn="tl" rotWithShape="0">
              <a:prstClr val="black">
                <a:alpha val="40000"/>
              </a:prstClr>
            </a:outerShdw>
          </a:effectLst>
        </p:spPr>
      </p:pic>
      <p:pic>
        <p:nvPicPr>
          <p:cNvPr id="147" name="Picture 65" descr="orb"/>
          <p:cNvPicPr>
            <a:picLocks noChangeAspect="1" noChangeArrowheads="1"/>
          </p:cNvPicPr>
          <p:nvPr/>
        </p:nvPicPr>
        <p:blipFill>
          <a:blip r:embed="rId4" cstate="print"/>
          <a:srcRect/>
          <a:stretch>
            <a:fillRect/>
          </a:stretch>
        </p:blipFill>
        <p:spPr bwMode="auto">
          <a:xfrm>
            <a:off x="7467600" y="4191000"/>
            <a:ext cx="228600" cy="331505"/>
          </a:xfrm>
          <a:prstGeom prst="rect">
            <a:avLst/>
          </a:prstGeom>
          <a:noFill/>
          <a:effectLst>
            <a:outerShdw blurRad="50800" dist="38100" dir="2700000" algn="tl" rotWithShape="0">
              <a:prstClr val="black">
                <a:alpha val="40000"/>
              </a:prstClr>
            </a:outerShdw>
          </a:effectLst>
        </p:spPr>
      </p:pic>
      <p:pic>
        <p:nvPicPr>
          <p:cNvPr id="148" name="Picture 65" descr="orb"/>
          <p:cNvPicPr>
            <a:picLocks noChangeAspect="1" noChangeArrowheads="1"/>
          </p:cNvPicPr>
          <p:nvPr/>
        </p:nvPicPr>
        <p:blipFill>
          <a:blip r:embed="rId4" cstate="print"/>
          <a:srcRect/>
          <a:stretch>
            <a:fillRect/>
          </a:stretch>
        </p:blipFill>
        <p:spPr bwMode="auto">
          <a:xfrm>
            <a:off x="6705600" y="4724400"/>
            <a:ext cx="228600" cy="331505"/>
          </a:xfrm>
          <a:prstGeom prst="rect">
            <a:avLst/>
          </a:prstGeom>
          <a:noFill/>
          <a:effectLst>
            <a:outerShdw blurRad="50800" dist="38100" dir="2700000" algn="tl" rotWithShape="0">
              <a:prstClr val="black">
                <a:alpha val="40000"/>
              </a:prstClr>
            </a:outerShdw>
          </a:effectLst>
        </p:spPr>
      </p:pic>
      <p:pic>
        <p:nvPicPr>
          <p:cNvPr id="149" name="Picture 65" descr="orb"/>
          <p:cNvPicPr>
            <a:picLocks noChangeAspect="1" noChangeArrowheads="1"/>
          </p:cNvPicPr>
          <p:nvPr/>
        </p:nvPicPr>
        <p:blipFill>
          <a:blip r:embed="rId4" cstate="print"/>
          <a:srcRect/>
          <a:stretch>
            <a:fillRect/>
          </a:stretch>
        </p:blipFill>
        <p:spPr bwMode="auto">
          <a:xfrm>
            <a:off x="6705600" y="3962400"/>
            <a:ext cx="228600" cy="331505"/>
          </a:xfrm>
          <a:prstGeom prst="rect">
            <a:avLst/>
          </a:prstGeom>
          <a:noFill/>
          <a:effectLst>
            <a:outerShdw blurRad="50800" dist="38100" dir="2700000" algn="tl" rotWithShape="0">
              <a:prstClr val="black">
                <a:alpha val="40000"/>
              </a:prstClr>
            </a:outerShdw>
          </a:effectLst>
        </p:spPr>
      </p:pic>
      <p:sp>
        <p:nvSpPr>
          <p:cNvPr id="150" name="TextBox 149"/>
          <p:cNvSpPr txBox="1"/>
          <p:nvPr/>
        </p:nvSpPr>
        <p:spPr>
          <a:xfrm>
            <a:off x="5181600" y="1905000"/>
            <a:ext cx="1774909" cy="400110"/>
          </a:xfrm>
          <a:prstGeom prst="rect">
            <a:avLst/>
          </a:prstGeom>
          <a:noFill/>
        </p:spPr>
        <p:txBody>
          <a:bodyPr wrap="square" rtlCol="0">
            <a:spAutoFit/>
          </a:bodyPr>
          <a:lstStyle/>
          <a:p>
            <a:r>
              <a:rPr lang="en-US" sz="2000" dirty="0" smtClean="0">
                <a:solidFill>
                  <a:schemeClr val="accent6"/>
                </a:solidFill>
              </a:rPr>
              <a:t>My Interest Set</a:t>
            </a:r>
            <a:endParaRPr lang="en-US" sz="2000" dirty="0">
              <a:solidFill>
                <a:schemeClr val="accent6"/>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dirty="0" smtClean="0"/>
              <a:t>Donnybrook: Interest Sets</a:t>
            </a:r>
            <a:endParaRPr lang="en-US" dirty="0"/>
          </a:p>
        </p:txBody>
      </p:sp>
      <p:sp>
        <p:nvSpPr>
          <p:cNvPr id="120835" name="Rectangle 3"/>
          <p:cNvSpPr>
            <a:spLocks noChangeArrowheads="1"/>
          </p:cNvSpPr>
          <p:nvPr/>
        </p:nvSpPr>
        <p:spPr bwMode="auto">
          <a:xfrm>
            <a:off x="457200" y="1524000"/>
            <a:ext cx="8388350" cy="1600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800" dirty="0" smtClean="0">
                <a:sym typeface="Symbol" pitchFamily="18" charset="2"/>
              </a:rPr>
              <a:t>How to estimate human attention?</a:t>
            </a:r>
            <a:endParaRPr lang="en-US" sz="2800" dirty="0">
              <a:sym typeface="Symbol" pitchFamily="18" charset="2"/>
            </a:endParaRPr>
          </a:p>
          <a:p>
            <a:pPr marL="742950" lvl="1" indent="-285750">
              <a:lnSpc>
                <a:spcPct val="90000"/>
              </a:lnSpc>
              <a:spcBef>
                <a:spcPct val="20000"/>
              </a:spcBef>
              <a:buFontTx/>
              <a:buChar char="–"/>
            </a:pPr>
            <a:r>
              <a:rPr lang="en-US" sz="2400" dirty="0" smtClean="0">
                <a:sym typeface="Symbol" pitchFamily="18" charset="2"/>
              </a:rPr>
              <a:t>Attention(</a:t>
            </a:r>
            <a:r>
              <a:rPr lang="en-US" sz="2400" b="1" dirty="0" smtClean="0">
                <a:sym typeface="Symbol" pitchFamily="18" charset="2"/>
              </a:rPr>
              <a:t>i</a:t>
            </a:r>
            <a:r>
              <a:rPr lang="en-US" sz="2400" dirty="0" smtClean="0">
                <a:sym typeface="Symbol" pitchFamily="18" charset="2"/>
              </a:rPr>
              <a:t>) = how much I am focused on player </a:t>
            </a:r>
            <a:r>
              <a:rPr lang="en-US" sz="2400" b="1" dirty="0" smtClean="0">
                <a:sym typeface="Symbol" pitchFamily="18" charset="2"/>
              </a:rPr>
              <a:t>i</a:t>
            </a:r>
          </a:p>
        </p:txBody>
      </p:sp>
      <p:grpSp>
        <p:nvGrpSpPr>
          <p:cNvPr id="2" name="Group 4"/>
          <p:cNvGrpSpPr>
            <a:grpSpLocks/>
          </p:cNvGrpSpPr>
          <p:nvPr/>
        </p:nvGrpSpPr>
        <p:grpSpPr bwMode="auto">
          <a:xfrm>
            <a:off x="158750" y="5068887"/>
            <a:ext cx="3497263" cy="1079500"/>
            <a:chOff x="96" y="3360"/>
            <a:chExt cx="2203" cy="680"/>
          </a:xfrm>
        </p:grpSpPr>
        <p:sp>
          <p:nvSpPr>
            <p:cNvPr id="120837" name="Oval 5"/>
            <p:cNvSpPr>
              <a:spLocks noChangeArrowheads="1"/>
            </p:cNvSpPr>
            <p:nvPr/>
          </p:nvSpPr>
          <p:spPr bwMode="auto">
            <a:xfrm>
              <a:off x="96" y="3600"/>
              <a:ext cx="2112" cy="440"/>
            </a:xfrm>
            <a:prstGeom prst="ellipse">
              <a:avLst/>
            </a:prstGeom>
            <a:solidFill>
              <a:srgbClr val="FFCCCC"/>
            </a:solidFill>
            <a:ln w="9525">
              <a:noFill/>
              <a:round/>
              <a:headEnd/>
              <a:tailEnd/>
            </a:ln>
            <a:effectLst/>
          </p:spPr>
          <p:txBody>
            <a:bodyPr wrap="none" anchor="ctr"/>
            <a:lstStyle/>
            <a:p>
              <a:endParaRPr lang="en-US" dirty="0"/>
            </a:p>
          </p:txBody>
        </p:sp>
        <p:sp>
          <p:nvSpPr>
            <p:cNvPr id="120838" name="Oval 6"/>
            <p:cNvSpPr>
              <a:spLocks noChangeArrowheads="1"/>
            </p:cNvSpPr>
            <p:nvPr/>
          </p:nvSpPr>
          <p:spPr bwMode="auto">
            <a:xfrm>
              <a:off x="576" y="3696"/>
              <a:ext cx="1152" cy="240"/>
            </a:xfrm>
            <a:prstGeom prst="ellipse">
              <a:avLst/>
            </a:prstGeom>
            <a:solidFill>
              <a:srgbClr val="FF5050"/>
            </a:solidFill>
            <a:ln w="9525">
              <a:noFill/>
              <a:round/>
              <a:headEnd/>
              <a:tailEnd/>
            </a:ln>
            <a:effectLst/>
          </p:spPr>
          <p:txBody>
            <a:bodyPr wrap="none" anchor="ctr"/>
            <a:lstStyle/>
            <a:p>
              <a:endParaRPr lang="en-US" dirty="0"/>
            </a:p>
          </p:txBody>
        </p:sp>
        <p:sp>
          <p:nvSpPr>
            <p:cNvPr id="120839" name="Line 7"/>
            <p:cNvSpPr>
              <a:spLocks noChangeShapeType="1"/>
            </p:cNvSpPr>
            <p:nvPr/>
          </p:nvSpPr>
          <p:spPr bwMode="auto">
            <a:xfrm flipH="1">
              <a:off x="576" y="3792"/>
              <a:ext cx="528" cy="0"/>
            </a:xfrm>
            <a:prstGeom prst="line">
              <a:avLst/>
            </a:prstGeom>
            <a:noFill/>
            <a:ln w="9525">
              <a:solidFill>
                <a:schemeClr val="tx1"/>
              </a:solidFill>
              <a:round/>
              <a:headEnd/>
              <a:tailEnd/>
            </a:ln>
            <a:effectLst/>
          </p:spPr>
          <p:txBody>
            <a:bodyPr/>
            <a:lstStyle/>
            <a:p>
              <a:endParaRPr lang="en-US" dirty="0"/>
            </a:p>
          </p:txBody>
        </p:sp>
        <p:sp>
          <p:nvSpPr>
            <p:cNvPr id="120840" name="Line 8"/>
            <p:cNvSpPr>
              <a:spLocks noChangeShapeType="1"/>
            </p:cNvSpPr>
            <p:nvPr/>
          </p:nvSpPr>
          <p:spPr bwMode="auto">
            <a:xfrm>
              <a:off x="1200" y="3792"/>
              <a:ext cx="864" cy="144"/>
            </a:xfrm>
            <a:prstGeom prst="line">
              <a:avLst/>
            </a:prstGeom>
            <a:noFill/>
            <a:ln w="9525">
              <a:solidFill>
                <a:schemeClr val="tx1"/>
              </a:solidFill>
              <a:round/>
              <a:headEnd/>
              <a:tailEnd/>
            </a:ln>
            <a:effectLst/>
          </p:spPr>
          <p:txBody>
            <a:bodyPr/>
            <a:lstStyle/>
            <a:p>
              <a:endParaRPr lang="en-US" dirty="0"/>
            </a:p>
          </p:txBody>
        </p:sp>
        <p:pic>
          <p:nvPicPr>
            <p:cNvPr id="120842" name="Picture 10" descr="orb"/>
            <p:cNvPicPr>
              <a:picLocks noChangeAspect="1" noChangeArrowheads="1"/>
            </p:cNvPicPr>
            <p:nvPr/>
          </p:nvPicPr>
          <p:blipFill>
            <a:blip r:embed="rId4"/>
            <a:srcRect/>
            <a:stretch>
              <a:fillRect/>
            </a:stretch>
          </p:blipFill>
          <p:spPr bwMode="auto">
            <a:xfrm>
              <a:off x="336" y="3360"/>
              <a:ext cx="331" cy="480"/>
            </a:xfrm>
            <a:prstGeom prst="rect">
              <a:avLst/>
            </a:prstGeom>
            <a:noFill/>
            <a:effectLst>
              <a:outerShdw blurRad="76200" dir="18900000" sy="23000" kx="-1200000" algn="bl" rotWithShape="0">
                <a:prstClr val="black">
                  <a:alpha val="20000"/>
                </a:prstClr>
              </a:outerShdw>
            </a:effectLst>
          </p:spPr>
        </p:pic>
        <p:pic>
          <p:nvPicPr>
            <p:cNvPr id="120843" name="Picture 11" descr="orb"/>
            <p:cNvPicPr>
              <a:picLocks noChangeAspect="1" noChangeArrowheads="1"/>
            </p:cNvPicPr>
            <p:nvPr/>
          </p:nvPicPr>
          <p:blipFill>
            <a:blip r:embed="rId4"/>
            <a:srcRect/>
            <a:stretch>
              <a:fillRect/>
            </a:stretch>
          </p:blipFill>
          <p:spPr bwMode="auto">
            <a:xfrm flipH="1">
              <a:off x="1968" y="3504"/>
              <a:ext cx="331" cy="480"/>
            </a:xfrm>
            <a:prstGeom prst="rect">
              <a:avLst/>
            </a:prstGeom>
            <a:noFill/>
            <a:effectLst>
              <a:outerShdw blurRad="76200" dir="18900000" sy="23000" kx="-1200000" algn="bl" rotWithShape="0">
                <a:prstClr val="black">
                  <a:alpha val="20000"/>
                </a:prstClr>
              </a:outerShdw>
            </a:effectLst>
          </p:spPr>
        </p:pic>
        <p:sp>
          <p:nvSpPr>
            <p:cNvPr id="120844" name="Text Box 12"/>
            <p:cNvSpPr txBox="1">
              <a:spLocks noChangeArrowheads="1"/>
            </p:cNvSpPr>
            <p:nvPr/>
          </p:nvSpPr>
          <p:spPr bwMode="auto">
            <a:xfrm>
              <a:off x="768" y="3744"/>
              <a:ext cx="236" cy="212"/>
            </a:xfrm>
            <a:prstGeom prst="rect">
              <a:avLst/>
            </a:prstGeom>
            <a:noFill/>
            <a:ln w="9525">
              <a:noFill/>
              <a:miter lim="800000"/>
              <a:headEnd/>
              <a:tailEnd/>
            </a:ln>
            <a:effectLst/>
          </p:spPr>
          <p:txBody>
            <a:bodyPr wrap="none">
              <a:spAutoFit/>
            </a:bodyPr>
            <a:lstStyle/>
            <a:p>
              <a:r>
                <a:rPr lang="en-US" sz="1600" dirty="0"/>
                <a:t>d</a:t>
              </a:r>
              <a:r>
                <a:rPr lang="en-US" sz="1600" baseline="-25000" dirty="0"/>
                <a:t>1</a:t>
              </a:r>
            </a:p>
          </p:txBody>
        </p:sp>
        <p:sp>
          <p:nvSpPr>
            <p:cNvPr id="120845" name="Text Box 13"/>
            <p:cNvSpPr txBox="1">
              <a:spLocks noChangeArrowheads="1"/>
            </p:cNvSpPr>
            <p:nvPr/>
          </p:nvSpPr>
          <p:spPr bwMode="auto">
            <a:xfrm>
              <a:off x="1776" y="3696"/>
              <a:ext cx="236" cy="212"/>
            </a:xfrm>
            <a:prstGeom prst="rect">
              <a:avLst/>
            </a:prstGeom>
            <a:noFill/>
            <a:ln w="9525">
              <a:noFill/>
              <a:miter lim="800000"/>
              <a:headEnd/>
              <a:tailEnd/>
            </a:ln>
            <a:effectLst/>
          </p:spPr>
          <p:txBody>
            <a:bodyPr wrap="none">
              <a:spAutoFit/>
            </a:bodyPr>
            <a:lstStyle/>
            <a:p>
              <a:r>
                <a:rPr lang="en-US" sz="1600" dirty="0"/>
                <a:t>d</a:t>
              </a:r>
              <a:r>
                <a:rPr lang="en-US" sz="1600" baseline="-25000" dirty="0"/>
                <a:t>2</a:t>
              </a:r>
            </a:p>
          </p:txBody>
        </p:sp>
      </p:grpSp>
      <p:grpSp>
        <p:nvGrpSpPr>
          <p:cNvPr id="3" name="Group 14"/>
          <p:cNvGrpSpPr>
            <a:grpSpLocks/>
          </p:cNvGrpSpPr>
          <p:nvPr/>
        </p:nvGrpSpPr>
        <p:grpSpPr bwMode="auto">
          <a:xfrm>
            <a:off x="3816350" y="4306887"/>
            <a:ext cx="2303463" cy="2057400"/>
            <a:chOff x="2238" y="2742"/>
            <a:chExt cx="1451" cy="1296"/>
          </a:xfrm>
        </p:grpSpPr>
        <p:pic>
          <p:nvPicPr>
            <p:cNvPr id="120847" name="Picture 15" descr="sarge"/>
            <p:cNvPicPr>
              <a:picLocks noChangeAspect="1" noChangeArrowheads="1"/>
            </p:cNvPicPr>
            <p:nvPr/>
          </p:nvPicPr>
          <p:blipFill>
            <a:blip r:embed="rId5"/>
            <a:srcRect/>
            <a:stretch>
              <a:fillRect/>
            </a:stretch>
          </p:blipFill>
          <p:spPr bwMode="auto">
            <a:xfrm>
              <a:off x="3426" y="3174"/>
              <a:ext cx="263" cy="435"/>
            </a:xfrm>
            <a:prstGeom prst="rect">
              <a:avLst/>
            </a:prstGeom>
            <a:noFill/>
          </p:spPr>
        </p:pic>
        <p:pic>
          <p:nvPicPr>
            <p:cNvPr id="120848" name="Picture 16" descr="orb"/>
            <p:cNvPicPr>
              <a:picLocks noChangeAspect="1" noChangeArrowheads="1"/>
            </p:cNvPicPr>
            <p:nvPr/>
          </p:nvPicPr>
          <p:blipFill>
            <a:blip r:embed="rId4"/>
            <a:srcRect/>
            <a:stretch>
              <a:fillRect/>
            </a:stretch>
          </p:blipFill>
          <p:spPr bwMode="auto">
            <a:xfrm>
              <a:off x="2238" y="2842"/>
              <a:ext cx="331" cy="480"/>
            </a:xfrm>
            <a:prstGeom prst="rect">
              <a:avLst/>
            </a:prstGeom>
            <a:noFill/>
          </p:spPr>
        </p:pic>
        <p:pic>
          <p:nvPicPr>
            <p:cNvPr id="120849" name="Picture 17" descr="orb"/>
            <p:cNvPicPr>
              <a:picLocks noChangeAspect="1" noChangeArrowheads="1"/>
            </p:cNvPicPr>
            <p:nvPr/>
          </p:nvPicPr>
          <p:blipFill>
            <a:blip r:embed="rId4"/>
            <a:srcRect/>
            <a:stretch>
              <a:fillRect/>
            </a:stretch>
          </p:blipFill>
          <p:spPr bwMode="auto">
            <a:xfrm>
              <a:off x="2754" y="3558"/>
              <a:ext cx="331" cy="480"/>
            </a:xfrm>
            <a:prstGeom prst="rect">
              <a:avLst/>
            </a:prstGeom>
            <a:noFill/>
          </p:spPr>
        </p:pic>
        <p:sp>
          <p:nvSpPr>
            <p:cNvPr id="120850" name="Line 18"/>
            <p:cNvSpPr>
              <a:spLocks noChangeShapeType="1"/>
            </p:cNvSpPr>
            <p:nvPr/>
          </p:nvSpPr>
          <p:spPr bwMode="auto">
            <a:xfrm flipH="1" flipV="1">
              <a:off x="2272" y="2742"/>
              <a:ext cx="1147" cy="452"/>
            </a:xfrm>
            <a:prstGeom prst="line">
              <a:avLst/>
            </a:prstGeom>
            <a:noFill/>
            <a:ln w="28575">
              <a:solidFill>
                <a:schemeClr val="tx1"/>
              </a:solidFill>
              <a:round/>
              <a:headEnd/>
              <a:tailEnd/>
            </a:ln>
            <a:effectLst/>
          </p:spPr>
          <p:txBody>
            <a:bodyPr/>
            <a:lstStyle/>
            <a:p>
              <a:endParaRPr lang="en-US" dirty="0"/>
            </a:p>
          </p:txBody>
        </p:sp>
        <p:sp>
          <p:nvSpPr>
            <p:cNvPr id="120851" name="Line 19"/>
            <p:cNvSpPr>
              <a:spLocks noChangeShapeType="1"/>
            </p:cNvSpPr>
            <p:nvPr/>
          </p:nvSpPr>
          <p:spPr bwMode="auto">
            <a:xfrm flipH="1" flipV="1">
              <a:off x="2501" y="3117"/>
              <a:ext cx="916" cy="82"/>
            </a:xfrm>
            <a:prstGeom prst="line">
              <a:avLst/>
            </a:prstGeom>
            <a:noFill/>
            <a:ln w="28575">
              <a:solidFill>
                <a:srgbClr val="0000CC"/>
              </a:solidFill>
              <a:round/>
              <a:headEnd/>
              <a:tailEnd/>
            </a:ln>
            <a:effectLst/>
          </p:spPr>
          <p:txBody>
            <a:bodyPr/>
            <a:lstStyle/>
            <a:p>
              <a:endParaRPr lang="en-US" dirty="0"/>
            </a:p>
          </p:txBody>
        </p:sp>
        <p:sp>
          <p:nvSpPr>
            <p:cNvPr id="120852" name="Line 20"/>
            <p:cNvSpPr>
              <a:spLocks noChangeShapeType="1"/>
            </p:cNvSpPr>
            <p:nvPr/>
          </p:nvSpPr>
          <p:spPr bwMode="auto">
            <a:xfrm flipH="1">
              <a:off x="2986" y="3197"/>
              <a:ext cx="431" cy="608"/>
            </a:xfrm>
            <a:prstGeom prst="line">
              <a:avLst/>
            </a:prstGeom>
            <a:noFill/>
            <a:ln w="28575">
              <a:solidFill>
                <a:srgbClr val="66CCFF"/>
              </a:solidFill>
              <a:round/>
              <a:headEnd/>
              <a:tailEnd/>
            </a:ln>
            <a:effectLst/>
          </p:spPr>
          <p:txBody>
            <a:bodyPr/>
            <a:lstStyle/>
            <a:p>
              <a:endParaRPr lang="en-US" dirty="0"/>
            </a:p>
          </p:txBody>
        </p:sp>
        <p:sp>
          <p:nvSpPr>
            <p:cNvPr id="120853" name="Freeform 21"/>
            <p:cNvSpPr>
              <a:spLocks/>
            </p:cNvSpPr>
            <p:nvPr/>
          </p:nvSpPr>
          <p:spPr bwMode="auto">
            <a:xfrm>
              <a:off x="3086" y="3084"/>
              <a:ext cx="166" cy="324"/>
            </a:xfrm>
            <a:custGeom>
              <a:avLst/>
              <a:gdLst/>
              <a:ahLst/>
              <a:cxnLst>
                <a:cxn ang="0">
                  <a:pos x="40" y="0"/>
                </a:cxn>
                <a:cxn ang="0">
                  <a:pos x="4" y="138"/>
                </a:cxn>
                <a:cxn ang="0">
                  <a:pos x="64" y="264"/>
                </a:cxn>
                <a:cxn ang="0">
                  <a:pos x="166" y="324"/>
                </a:cxn>
              </a:cxnLst>
              <a:rect l="0" t="0" r="r" b="b"/>
              <a:pathLst>
                <a:path w="166" h="324">
                  <a:moveTo>
                    <a:pt x="40" y="0"/>
                  </a:moveTo>
                  <a:cubicBezTo>
                    <a:pt x="20" y="47"/>
                    <a:pt x="0" y="94"/>
                    <a:pt x="4" y="138"/>
                  </a:cubicBezTo>
                  <a:cubicBezTo>
                    <a:pt x="8" y="182"/>
                    <a:pt x="37" y="233"/>
                    <a:pt x="64" y="264"/>
                  </a:cubicBezTo>
                  <a:cubicBezTo>
                    <a:pt x="91" y="295"/>
                    <a:pt x="128" y="309"/>
                    <a:pt x="166" y="324"/>
                  </a:cubicBezTo>
                </a:path>
              </a:pathLst>
            </a:custGeom>
            <a:noFill/>
            <a:ln w="19050" cmpd="sng">
              <a:solidFill>
                <a:srgbClr val="66CCFF"/>
              </a:solidFill>
              <a:round/>
              <a:headEnd/>
              <a:tailEnd/>
            </a:ln>
            <a:effectLst/>
          </p:spPr>
          <p:txBody>
            <a:bodyPr/>
            <a:lstStyle/>
            <a:p>
              <a:endParaRPr lang="en-US" dirty="0"/>
            </a:p>
          </p:txBody>
        </p:sp>
        <p:sp>
          <p:nvSpPr>
            <p:cNvPr id="120854" name="Freeform 22"/>
            <p:cNvSpPr>
              <a:spLocks/>
            </p:cNvSpPr>
            <p:nvPr/>
          </p:nvSpPr>
          <p:spPr bwMode="auto">
            <a:xfrm>
              <a:off x="2793" y="2970"/>
              <a:ext cx="33" cy="174"/>
            </a:xfrm>
            <a:custGeom>
              <a:avLst/>
              <a:gdLst/>
              <a:ahLst/>
              <a:cxnLst>
                <a:cxn ang="0">
                  <a:pos x="33" y="0"/>
                </a:cxn>
                <a:cxn ang="0">
                  <a:pos x="3" y="72"/>
                </a:cxn>
                <a:cxn ang="0">
                  <a:pos x="15" y="174"/>
                </a:cxn>
              </a:cxnLst>
              <a:rect l="0" t="0" r="r" b="b"/>
              <a:pathLst>
                <a:path w="33" h="174">
                  <a:moveTo>
                    <a:pt x="33" y="0"/>
                  </a:moveTo>
                  <a:cubicBezTo>
                    <a:pt x="19" y="21"/>
                    <a:pt x="6" y="43"/>
                    <a:pt x="3" y="72"/>
                  </a:cubicBezTo>
                  <a:cubicBezTo>
                    <a:pt x="0" y="101"/>
                    <a:pt x="7" y="137"/>
                    <a:pt x="15" y="174"/>
                  </a:cubicBezTo>
                </a:path>
              </a:pathLst>
            </a:custGeom>
            <a:noFill/>
            <a:ln w="19050" cmpd="sng">
              <a:solidFill>
                <a:srgbClr val="0000CC"/>
              </a:solidFill>
              <a:round/>
              <a:headEnd/>
              <a:tailEnd/>
            </a:ln>
            <a:effectLst/>
          </p:spPr>
          <p:txBody>
            <a:bodyPr/>
            <a:lstStyle/>
            <a:p>
              <a:endParaRPr lang="en-US" dirty="0"/>
            </a:p>
          </p:txBody>
        </p:sp>
        <p:sp>
          <p:nvSpPr>
            <p:cNvPr id="120855" name="Text Box 23"/>
            <p:cNvSpPr txBox="1">
              <a:spLocks noChangeArrowheads="1"/>
            </p:cNvSpPr>
            <p:nvPr/>
          </p:nvSpPr>
          <p:spPr bwMode="auto">
            <a:xfrm>
              <a:off x="2600" y="2912"/>
              <a:ext cx="236" cy="212"/>
            </a:xfrm>
            <a:prstGeom prst="rect">
              <a:avLst/>
            </a:prstGeom>
            <a:noFill/>
            <a:ln w="9525">
              <a:noFill/>
              <a:miter lim="800000"/>
              <a:headEnd/>
              <a:tailEnd/>
            </a:ln>
            <a:effectLst/>
          </p:spPr>
          <p:txBody>
            <a:bodyPr wrap="none">
              <a:spAutoFit/>
            </a:bodyPr>
            <a:lstStyle/>
            <a:p>
              <a:r>
                <a:rPr lang="el-GR" sz="1600">
                  <a:cs typeface="Arial" charset="0"/>
                </a:rPr>
                <a:t>θ</a:t>
              </a:r>
              <a:r>
                <a:rPr lang="en-US" sz="1600" baseline="-25000" dirty="0">
                  <a:cs typeface="Arial" charset="0"/>
                </a:rPr>
                <a:t>1</a:t>
              </a:r>
              <a:endParaRPr lang="el-GR" sz="1600" baseline="-25000">
                <a:cs typeface="Arial" charset="0"/>
              </a:endParaRPr>
            </a:p>
          </p:txBody>
        </p:sp>
        <p:sp>
          <p:nvSpPr>
            <p:cNvPr id="120856" name="Text Box 24"/>
            <p:cNvSpPr txBox="1">
              <a:spLocks noChangeArrowheads="1"/>
            </p:cNvSpPr>
            <p:nvPr/>
          </p:nvSpPr>
          <p:spPr bwMode="auto">
            <a:xfrm>
              <a:off x="2966" y="3254"/>
              <a:ext cx="236" cy="212"/>
            </a:xfrm>
            <a:prstGeom prst="rect">
              <a:avLst/>
            </a:prstGeom>
            <a:noFill/>
            <a:ln w="9525">
              <a:noFill/>
              <a:miter lim="800000"/>
              <a:headEnd/>
              <a:tailEnd/>
            </a:ln>
            <a:effectLst/>
          </p:spPr>
          <p:txBody>
            <a:bodyPr wrap="none">
              <a:spAutoFit/>
            </a:bodyPr>
            <a:lstStyle/>
            <a:p>
              <a:r>
                <a:rPr lang="el-GR" sz="1600">
                  <a:cs typeface="Arial" charset="0"/>
                </a:rPr>
                <a:t>θ</a:t>
              </a:r>
              <a:r>
                <a:rPr lang="en-US" sz="1600" baseline="-25000" dirty="0">
                  <a:cs typeface="Arial" charset="0"/>
                </a:rPr>
                <a:t>2</a:t>
              </a:r>
              <a:endParaRPr lang="el-GR" sz="1600" baseline="-25000">
                <a:cs typeface="Arial" charset="0"/>
              </a:endParaRPr>
            </a:p>
          </p:txBody>
        </p:sp>
      </p:grpSp>
      <p:pic>
        <p:nvPicPr>
          <p:cNvPr id="120890" name="intrec2.avi">
            <a:hlinkClick r:id="" action="ppaction://media"/>
          </p:cNvPr>
          <p:cNvPicPr>
            <a:picLocks noGrp="1" noRot="1" noChangeAspect="1" noChangeArrowheads="1"/>
          </p:cNvPicPr>
          <p:nvPr>
            <p:ph idx="1"/>
            <a:videoFile r:link="rId1"/>
          </p:nvPr>
        </p:nvPicPr>
        <p:blipFill>
          <a:blip r:embed="rId6"/>
          <a:srcRect/>
          <a:stretch>
            <a:fillRect/>
          </a:stretch>
        </p:blipFill>
        <p:spPr>
          <a:xfrm>
            <a:off x="6391275" y="4240212"/>
            <a:ext cx="2200275" cy="1885950"/>
          </a:xfrm>
          <a:ln/>
        </p:spPr>
      </p:pic>
      <p:grpSp>
        <p:nvGrpSpPr>
          <p:cNvPr id="4" name="Group 56"/>
          <p:cNvGrpSpPr>
            <a:grpSpLocks/>
          </p:cNvGrpSpPr>
          <p:nvPr/>
        </p:nvGrpSpPr>
        <p:grpSpPr bwMode="auto">
          <a:xfrm>
            <a:off x="539750" y="2782887"/>
            <a:ext cx="8153400" cy="1219200"/>
            <a:chOff x="432" y="2016"/>
            <a:chExt cx="5136" cy="768"/>
          </a:xfrm>
          <a:solidFill>
            <a:srgbClr val="CCFFFF"/>
          </a:solidFill>
          <a:effectLst>
            <a:outerShdw blurRad="50800" dist="38100" dir="2700000" algn="tl" rotWithShape="0">
              <a:prstClr val="black">
                <a:alpha val="40000"/>
              </a:prstClr>
            </a:outerShdw>
          </a:effectLst>
        </p:grpSpPr>
        <p:sp>
          <p:nvSpPr>
            <p:cNvPr id="120879" name="Rectangle 47"/>
            <p:cNvSpPr>
              <a:spLocks noChangeArrowheads="1"/>
            </p:cNvSpPr>
            <p:nvPr/>
          </p:nvSpPr>
          <p:spPr bwMode="auto">
            <a:xfrm>
              <a:off x="432" y="2016"/>
              <a:ext cx="5136" cy="768"/>
            </a:xfrm>
            <a:prstGeom prst="rect">
              <a:avLst/>
            </a:prstGeom>
            <a:grpFill/>
            <a:ln w="9525">
              <a:noFill/>
              <a:miter lim="800000"/>
              <a:headEnd/>
              <a:tailEnd/>
            </a:ln>
            <a:effectLst/>
          </p:spPr>
          <p:txBody>
            <a:bodyPr wrap="none" anchor="ctr"/>
            <a:lstStyle/>
            <a:p>
              <a:endParaRPr lang="en-US" dirty="0"/>
            </a:p>
          </p:txBody>
        </p:sp>
        <p:sp>
          <p:nvSpPr>
            <p:cNvPr id="120871" name="Text Box 39"/>
            <p:cNvSpPr txBox="1">
              <a:spLocks noChangeArrowheads="1"/>
            </p:cNvSpPr>
            <p:nvPr/>
          </p:nvSpPr>
          <p:spPr bwMode="auto">
            <a:xfrm>
              <a:off x="480" y="2016"/>
              <a:ext cx="1163" cy="291"/>
            </a:xfrm>
            <a:prstGeom prst="rect">
              <a:avLst/>
            </a:prstGeom>
            <a:grpFill/>
            <a:ln w="9525">
              <a:noFill/>
              <a:miter lim="800000"/>
              <a:headEnd/>
              <a:tailEnd/>
            </a:ln>
            <a:effectLst/>
          </p:spPr>
          <p:txBody>
            <a:bodyPr wrap="none">
              <a:spAutoFit/>
            </a:bodyPr>
            <a:lstStyle/>
            <a:p>
              <a:r>
                <a:rPr lang="en-US" sz="2400" dirty="0" smtClean="0"/>
                <a:t>Attention(</a:t>
              </a:r>
              <a:r>
                <a:rPr lang="en-US" sz="2400" b="1" dirty="0" smtClean="0"/>
                <a:t>i</a:t>
              </a:r>
              <a:r>
                <a:rPr lang="en-US" sz="2400" dirty="0" smtClean="0"/>
                <a:t>) </a:t>
              </a:r>
              <a:r>
                <a:rPr lang="en-US" sz="2400" dirty="0"/>
                <a:t>=</a:t>
              </a:r>
            </a:p>
          </p:txBody>
        </p:sp>
        <p:sp>
          <p:nvSpPr>
            <p:cNvPr id="120872" name="Text Box 40"/>
            <p:cNvSpPr txBox="1">
              <a:spLocks noChangeArrowheads="1"/>
            </p:cNvSpPr>
            <p:nvPr/>
          </p:nvSpPr>
          <p:spPr bwMode="auto">
            <a:xfrm>
              <a:off x="768" y="2400"/>
              <a:ext cx="1004" cy="291"/>
            </a:xfrm>
            <a:prstGeom prst="rect">
              <a:avLst/>
            </a:prstGeom>
            <a:grpFill/>
            <a:ln w="9525">
              <a:noFill/>
              <a:miter lim="800000"/>
              <a:headEnd/>
              <a:tailEnd/>
            </a:ln>
            <a:effectLst/>
          </p:spPr>
          <p:txBody>
            <a:bodyPr wrap="none">
              <a:spAutoFit/>
            </a:bodyPr>
            <a:lstStyle/>
            <a:p>
              <a:r>
                <a:rPr lang="en-US" sz="2400" dirty="0" err="1" smtClean="0"/>
                <a:t>f</a:t>
              </a:r>
              <a:r>
                <a:rPr lang="en-US" sz="2800" baseline="-25000" dirty="0" err="1" smtClean="0"/>
                <a:t>proximity</a:t>
              </a:r>
              <a:r>
                <a:rPr lang="en-US" sz="2400" dirty="0" smtClean="0"/>
                <a:t>(</a:t>
              </a:r>
              <a:r>
                <a:rPr lang="en-US" sz="2400" dirty="0" err="1" smtClean="0"/>
                <a:t>d</a:t>
              </a:r>
              <a:r>
                <a:rPr lang="en-US" sz="2400" baseline="-25000" dirty="0" err="1"/>
                <a:t>i</a:t>
              </a:r>
              <a:r>
                <a:rPr lang="en-US" sz="2400" dirty="0" smtClean="0"/>
                <a:t>)</a:t>
              </a:r>
              <a:endParaRPr lang="en-US" sz="2400" dirty="0"/>
            </a:p>
          </p:txBody>
        </p:sp>
        <p:sp>
          <p:nvSpPr>
            <p:cNvPr id="120873" name="Text Box 41"/>
            <p:cNvSpPr txBox="1">
              <a:spLocks noChangeArrowheads="1"/>
            </p:cNvSpPr>
            <p:nvPr/>
          </p:nvSpPr>
          <p:spPr bwMode="auto">
            <a:xfrm>
              <a:off x="2640" y="2400"/>
              <a:ext cx="653" cy="291"/>
            </a:xfrm>
            <a:prstGeom prst="rect">
              <a:avLst/>
            </a:prstGeom>
            <a:grpFill/>
            <a:ln w="9525">
              <a:noFill/>
              <a:miter lim="800000"/>
              <a:headEnd/>
              <a:tailEnd/>
            </a:ln>
            <a:effectLst/>
          </p:spPr>
          <p:txBody>
            <a:bodyPr wrap="none">
              <a:spAutoFit/>
            </a:bodyPr>
            <a:lstStyle/>
            <a:p>
              <a:r>
                <a:rPr lang="en-US" sz="2400" dirty="0" err="1"/>
                <a:t>f</a:t>
              </a:r>
              <a:r>
                <a:rPr lang="en-US" sz="2800" baseline="-25000" dirty="0" err="1"/>
                <a:t>aim</a:t>
              </a:r>
              <a:r>
                <a:rPr lang="en-US" sz="2400" dirty="0"/>
                <a:t>(</a:t>
              </a:r>
              <a:r>
                <a:rPr lang="el-GR" sz="2400" dirty="0" smtClean="0"/>
                <a:t>θ</a:t>
              </a:r>
              <a:r>
                <a:rPr lang="en-US" sz="2400" baseline="-25000" dirty="0" err="1" smtClean="0"/>
                <a:t>i</a:t>
              </a:r>
              <a:r>
                <a:rPr lang="en-US" sz="2400" dirty="0" smtClean="0"/>
                <a:t>)</a:t>
              </a:r>
              <a:endParaRPr lang="en-US" sz="2400" dirty="0"/>
            </a:p>
          </p:txBody>
        </p:sp>
        <p:sp>
          <p:nvSpPr>
            <p:cNvPr id="120874" name="Text Box 42"/>
            <p:cNvSpPr txBox="1">
              <a:spLocks noChangeArrowheads="1"/>
            </p:cNvSpPr>
            <p:nvPr/>
          </p:nvSpPr>
          <p:spPr bwMode="auto">
            <a:xfrm>
              <a:off x="3792" y="2400"/>
              <a:ext cx="1572" cy="291"/>
            </a:xfrm>
            <a:prstGeom prst="rect">
              <a:avLst/>
            </a:prstGeom>
            <a:grpFill/>
            <a:ln w="9525">
              <a:noFill/>
              <a:miter lim="800000"/>
              <a:headEnd/>
              <a:tailEnd/>
            </a:ln>
            <a:effectLst/>
          </p:spPr>
          <p:txBody>
            <a:bodyPr wrap="none">
              <a:spAutoFit/>
            </a:bodyPr>
            <a:lstStyle/>
            <a:p>
              <a:r>
                <a:rPr lang="en-US" sz="2400" dirty="0" err="1" smtClean="0"/>
                <a:t>f</a:t>
              </a:r>
              <a:r>
                <a:rPr lang="en-US" sz="2800" baseline="-25000" dirty="0" err="1" smtClean="0"/>
                <a:t>interaction-recency</a:t>
              </a:r>
              <a:r>
                <a:rPr lang="en-US" sz="2400" dirty="0" smtClean="0"/>
                <a:t>(</a:t>
              </a:r>
              <a:r>
                <a:rPr lang="en-US" sz="2400" dirty="0" err="1" smtClean="0"/>
                <a:t>t</a:t>
              </a:r>
              <a:r>
                <a:rPr lang="en-US" sz="2400" baseline="-25000" dirty="0" err="1"/>
                <a:t>i</a:t>
              </a:r>
              <a:r>
                <a:rPr lang="en-US" sz="2400" dirty="0" smtClean="0"/>
                <a:t>)</a:t>
              </a:r>
              <a:endParaRPr lang="en-US" sz="2400" dirty="0"/>
            </a:p>
          </p:txBody>
        </p:sp>
        <p:sp>
          <p:nvSpPr>
            <p:cNvPr id="120876" name="Text Box 44"/>
            <p:cNvSpPr txBox="1">
              <a:spLocks noChangeArrowheads="1"/>
            </p:cNvSpPr>
            <p:nvPr/>
          </p:nvSpPr>
          <p:spPr bwMode="auto">
            <a:xfrm>
              <a:off x="2112" y="2400"/>
              <a:ext cx="228" cy="288"/>
            </a:xfrm>
            <a:prstGeom prst="rect">
              <a:avLst/>
            </a:prstGeom>
            <a:grpFill/>
            <a:ln w="9525">
              <a:noFill/>
              <a:miter lim="800000"/>
              <a:headEnd/>
              <a:tailEnd/>
            </a:ln>
            <a:effectLst/>
          </p:spPr>
          <p:txBody>
            <a:bodyPr wrap="none">
              <a:spAutoFit/>
            </a:bodyPr>
            <a:lstStyle/>
            <a:p>
              <a:r>
                <a:rPr lang="en-US" sz="2400"/>
                <a:t>+</a:t>
              </a:r>
            </a:p>
          </p:txBody>
        </p:sp>
        <p:sp>
          <p:nvSpPr>
            <p:cNvPr id="120877" name="Text Box 45"/>
            <p:cNvSpPr txBox="1">
              <a:spLocks noChangeArrowheads="1"/>
            </p:cNvSpPr>
            <p:nvPr/>
          </p:nvSpPr>
          <p:spPr bwMode="auto">
            <a:xfrm>
              <a:off x="3456" y="2400"/>
              <a:ext cx="228" cy="288"/>
            </a:xfrm>
            <a:prstGeom prst="rect">
              <a:avLst/>
            </a:prstGeom>
            <a:grpFill/>
            <a:ln w="9525">
              <a:noFill/>
              <a:miter lim="800000"/>
              <a:headEnd/>
              <a:tailEnd/>
            </a:ln>
            <a:effectLst/>
          </p:spPr>
          <p:txBody>
            <a:bodyPr wrap="none">
              <a:spAutoFit/>
            </a:bodyPr>
            <a:lstStyle/>
            <a:p>
              <a:r>
                <a:rPr lang="en-US" sz="2400"/>
                <a:t>+</a:t>
              </a:r>
            </a:p>
          </p:txBody>
        </p:sp>
      </p:grpSp>
      <p:pic>
        <p:nvPicPr>
          <p:cNvPr id="43" name="Picture 15" descr="sarge"/>
          <p:cNvPicPr>
            <a:picLocks noChangeAspect="1" noChangeArrowheads="1"/>
          </p:cNvPicPr>
          <p:nvPr/>
        </p:nvPicPr>
        <p:blipFill>
          <a:blip r:embed="rId5"/>
          <a:srcRect/>
          <a:stretch>
            <a:fillRect/>
          </a:stretch>
        </p:blipFill>
        <p:spPr bwMode="auto">
          <a:xfrm>
            <a:off x="1524000" y="5105400"/>
            <a:ext cx="417513" cy="690563"/>
          </a:xfrm>
          <a:prstGeom prst="rect">
            <a:avLst/>
          </a:prstGeom>
          <a:noFill/>
          <a:effectLst>
            <a:outerShdw blurRad="76200" dir="18900000" sy="23000" kx="-1200000" algn="bl" rotWithShape="0">
              <a:prstClr val="black">
                <a:alpha val="20000"/>
              </a:prstClr>
            </a:outerShdw>
          </a:effectLst>
        </p:spPr>
      </p:pic>
      <p:sp>
        <p:nvSpPr>
          <p:cNvPr id="46" name="Footer Placeholder 45"/>
          <p:cNvSpPr>
            <a:spLocks noGrp="1"/>
          </p:cNvSpPr>
          <p:nvPr>
            <p:ph type="ftr" sz="quarter" idx="11"/>
          </p:nvPr>
        </p:nvSpPr>
        <p:spPr/>
        <p:txBody>
          <a:bodyPr/>
          <a:lstStyle/>
          <a:p>
            <a:r>
              <a:rPr lang="en-US" smtClean="0"/>
              <a:t>Donnybrook | Jeffrey Pang (CMU) | SIGCOMM 2008</a:t>
            </a:r>
            <a:endParaRPr lang="en-US" dirty="0"/>
          </a:p>
        </p:txBody>
      </p:sp>
      <p:sp>
        <p:nvSpPr>
          <p:cNvPr id="42" name="Slide Number Placeholder 41"/>
          <p:cNvSpPr>
            <a:spLocks noGrp="1"/>
          </p:cNvSpPr>
          <p:nvPr>
            <p:ph type="sldNum" sz="quarter" idx="12"/>
          </p:nvPr>
        </p:nvSpPr>
        <p:spPr/>
        <p:txBody>
          <a:bodyPr/>
          <a:lstStyle/>
          <a:p>
            <a:fld id="{EBD50310-D3F9-4512-BA90-F45251450757}" type="slidenum">
              <a:rPr lang="en-US" smtClean="0"/>
              <a:pPr/>
              <a:t>13</a:t>
            </a:fld>
            <a:endParaRPr lang="en-US" dirty="0"/>
          </a:p>
        </p:txBody>
      </p:sp>
      <p:sp>
        <p:nvSpPr>
          <p:cNvPr id="44" name="Text Box 49"/>
          <p:cNvSpPr txBox="1">
            <a:spLocks noChangeArrowheads="1"/>
          </p:cNvSpPr>
          <p:nvPr/>
        </p:nvSpPr>
        <p:spPr bwMode="auto">
          <a:xfrm>
            <a:off x="304800" y="6019800"/>
            <a:ext cx="947375" cy="369332"/>
          </a:xfrm>
          <a:prstGeom prst="rect">
            <a:avLst/>
          </a:prstGeom>
          <a:noFill/>
          <a:ln w="9525">
            <a:noFill/>
            <a:miter lim="800000"/>
            <a:headEnd/>
            <a:tailEnd/>
          </a:ln>
          <a:effectLst/>
        </p:spPr>
        <p:txBody>
          <a:bodyPr wrap="none">
            <a:spAutoFit/>
          </a:bodyPr>
          <a:lstStyle/>
          <a:p>
            <a:r>
              <a:rPr lang="en-US" dirty="0" smtClean="0">
                <a:solidFill>
                  <a:schemeClr val="bg1">
                    <a:lumMod val="50000"/>
                  </a:schemeClr>
                </a:solidFill>
              </a:rPr>
              <a:t>Player 1</a:t>
            </a:r>
            <a:endParaRPr lang="en-US" dirty="0">
              <a:solidFill>
                <a:schemeClr val="bg1">
                  <a:lumMod val="50000"/>
                </a:schemeClr>
              </a:solidFill>
            </a:endParaRPr>
          </a:p>
        </p:txBody>
      </p:sp>
      <p:sp>
        <p:nvSpPr>
          <p:cNvPr id="45" name="Text Box 49"/>
          <p:cNvSpPr txBox="1">
            <a:spLocks noChangeArrowheads="1"/>
          </p:cNvSpPr>
          <p:nvPr/>
        </p:nvSpPr>
        <p:spPr bwMode="auto">
          <a:xfrm>
            <a:off x="2971800" y="6019800"/>
            <a:ext cx="929357" cy="369332"/>
          </a:xfrm>
          <a:prstGeom prst="rect">
            <a:avLst/>
          </a:prstGeom>
          <a:noFill/>
          <a:ln w="9525">
            <a:noFill/>
            <a:miter lim="800000"/>
            <a:headEnd/>
            <a:tailEnd/>
          </a:ln>
          <a:effectLst/>
        </p:spPr>
        <p:txBody>
          <a:bodyPr wrap="none">
            <a:spAutoFit/>
          </a:bodyPr>
          <a:lstStyle/>
          <a:p>
            <a:r>
              <a:rPr lang="en-US" dirty="0" smtClean="0">
                <a:solidFill>
                  <a:schemeClr val="bg1">
                    <a:lumMod val="50000"/>
                  </a:schemeClr>
                </a:solidFill>
              </a:rPr>
              <a:t>Player 2</a:t>
            </a:r>
            <a:endParaRPr lang="en-US" dirty="0">
              <a:solidFill>
                <a:schemeClr val="bg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089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Prev" delay="0">
                      <p:tgtEl>
                        <p:sldTgt/>
                      </p:tgtEl>
                    </p:cond>
                  </p:endCondLst>
                </p:cTn>
                <p:tgtEl>
                  <p:spTgt spid="120890"/>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focusset-part1-gamma.avi">
            <a:hlinkClick r:id="" action="ppaction://media"/>
          </p:cNvPr>
          <p:cNvPicPr>
            <a:picLocks noRot="1" noChangeAspect="1"/>
          </p:cNvPicPr>
          <p:nvPr>
            <a:videoFile r:link="rId1"/>
          </p:nvPr>
        </p:nvPicPr>
        <p:blipFill>
          <a:blip r:embed="rId4"/>
          <a:stretch>
            <a:fillRect/>
          </a:stretch>
        </p:blipFill>
        <p:spPr>
          <a:xfrm>
            <a:off x="762000" y="571500"/>
            <a:ext cx="7620000" cy="5715000"/>
          </a:xfrm>
          <a:prstGeom prst="rect">
            <a:avLst/>
          </a:prstGeom>
        </p:spPr>
      </p:pic>
      <p:grpSp>
        <p:nvGrpSpPr>
          <p:cNvPr id="49" name="Group 48"/>
          <p:cNvGrpSpPr/>
          <p:nvPr/>
        </p:nvGrpSpPr>
        <p:grpSpPr>
          <a:xfrm>
            <a:off x="1676400" y="914400"/>
            <a:ext cx="6017267" cy="3755886"/>
            <a:chOff x="1676400" y="914400"/>
            <a:chExt cx="6017267" cy="3755886"/>
          </a:xfrm>
        </p:grpSpPr>
        <p:sp>
          <p:nvSpPr>
            <p:cNvPr id="9" name="Oval 8"/>
            <p:cNvSpPr/>
            <p:nvPr/>
          </p:nvSpPr>
          <p:spPr>
            <a:xfrm>
              <a:off x="2514600" y="1752600"/>
              <a:ext cx="381000" cy="457200"/>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72000" y="2743200"/>
              <a:ext cx="304800" cy="609600"/>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2819400"/>
              <a:ext cx="914400" cy="609600"/>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29200" y="2743200"/>
              <a:ext cx="228600" cy="22860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2362200"/>
              <a:ext cx="990600" cy="114300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rot="5400000" flipH="1" flipV="1">
              <a:off x="3543300" y="3695700"/>
              <a:ext cx="609600" cy="228600"/>
            </a:xfrm>
            <a:prstGeom prst="straightConnector1">
              <a:avLst/>
            </a:prstGeom>
            <a:ln w="381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09800" y="3962400"/>
              <a:ext cx="2938753" cy="707886"/>
            </a:xfrm>
            <a:prstGeom prst="rect">
              <a:avLst/>
            </a:prstGeom>
            <a:noFill/>
          </p:spPr>
          <p:txBody>
            <a:bodyPr wrap="none" rtlCol="0">
              <a:spAutoFit/>
            </a:bodyPr>
            <a:lstStyle/>
            <a:p>
              <a:r>
                <a:rPr lang="en-US" sz="4000" dirty="0" smtClean="0">
                  <a:solidFill>
                    <a:srgbClr val="FFFF00"/>
                  </a:solidFill>
                </a:rPr>
                <a:t>= Interest Set</a:t>
              </a:r>
              <a:endParaRPr lang="en-US" sz="4000" dirty="0">
                <a:solidFill>
                  <a:srgbClr val="FFFF00"/>
                </a:solidFill>
              </a:endParaRPr>
            </a:p>
          </p:txBody>
        </p:sp>
        <p:sp>
          <p:nvSpPr>
            <p:cNvPr id="21" name="TextBox 20"/>
            <p:cNvSpPr txBox="1"/>
            <p:nvPr/>
          </p:nvSpPr>
          <p:spPr>
            <a:xfrm>
              <a:off x="3733800" y="914400"/>
              <a:ext cx="3959867" cy="707886"/>
            </a:xfrm>
            <a:prstGeom prst="rect">
              <a:avLst/>
            </a:prstGeom>
            <a:noFill/>
          </p:spPr>
          <p:txBody>
            <a:bodyPr wrap="none" rtlCol="0">
              <a:spAutoFit/>
            </a:bodyPr>
            <a:lstStyle/>
            <a:p>
              <a:r>
                <a:rPr lang="en-US" sz="4000" dirty="0" smtClean="0">
                  <a:solidFill>
                    <a:schemeClr val="bg1">
                      <a:lumMod val="85000"/>
                    </a:schemeClr>
                  </a:solidFill>
                </a:rPr>
                <a:t>Not in Interest Set</a:t>
              </a:r>
              <a:endParaRPr lang="en-US" sz="4000" dirty="0">
                <a:solidFill>
                  <a:schemeClr val="bg1">
                    <a:lumMod val="85000"/>
                  </a:schemeClr>
                </a:solidFill>
              </a:endParaRPr>
            </a:p>
          </p:txBody>
        </p:sp>
        <p:cxnSp>
          <p:nvCxnSpPr>
            <p:cNvPr id="22" name="Straight Arrow Connector 21"/>
            <p:cNvCxnSpPr>
              <a:endCxn id="12" idx="0"/>
            </p:cNvCxnSpPr>
            <p:nvPr/>
          </p:nvCxnSpPr>
          <p:spPr>
            <a:xfrm rot="5400000">
              <a:off x="4552950" y="2114550"/>
              <a:ext cx="1219200" cy="38100"/>
            </a:xfrm>
            <a:prstGeom prst="straightConnector1">
              <a:avLst/>
            </a:prstGeom>
            <a:ln w="3810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0"/>
            </p:cNvCxnSpPr>
            <p:nvPr/>
          </p:nvCxnSpPr>
          <p:spPr>
            <a:xfrm rot="5400000">
              <a:off x="4229100" y="2019300"/>
              <a:ext cx="1219200" cy="228600"/>
            </a:xfrm>
            <a:prstGeom prst="straightConnector1">
              <a:avLst/>
            </a:prstGeom>
            <a:ln w="3810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7"/>
            </p:cNvCxnSpPr>
            <p:nvPr/>
          </p:nvCxnSpPr>
          <p:spPr>
            <a:xfrm rot="10800000" flipV="1">
              <a:off x="2837890" y="1524002"/>
              <a:ext cx="1505511" cy="1384672"/>
            </a:xfrm>
            <a:prstGeom prst="straightConnector1">
              <a:avLst/>
            </a:prstGeom>
            <a:ln w="3810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flipV="1">
              <a:off x="2895600" y="1447798"/>
              <a:ext cx="838200" cy="381001"/>
            </a:xfrm>
            <a:prstGeom prst="straightConnector1">
              <a:avLst/>
            </a:prstGeom>
            <a:ln w="3810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srcRect/>
            <a:stretch>
              <a:fillRect/>
            </a:stretch>
          </p:blipFill>
          <p:spPr bwMode="auto">
            <a:xfrm>
              <a:off x="1676400" y="4114800"/>
              <a:ext cx="495300" cy="514350"/>
            </a:xfrm>
            <a:prstGeom prst="rect">
              <a:avLst/>
            </a:prstGeom>
            <a:noFill/>
            <a:ln w="9525">
              <a:noFill/>
              <a:miter lim="800000"/>
              <a:headEnd/>
              <a:tailEnd/>
            </a:ln>
            <a:effectLst>
              <a:glow rad="101600">
                <a:srgbClr val="FFC000">
                  <a:alpha val="60000"/>
                </a:srgbClr>
              </a:glow>
            </a:effectLst>
          </p:spPr>
        </p:pic>
      </p:grpSp>
      <p:sp>
        <p:nvSpPr>
          <p:cNvPr id="24" name="Footer Placeholder 23"/>
          <p:cNvSpPr>
            <a:spLocks noGrp="1"/>
          </p:cNvSpPr>
          <p:nvPr>
            <p:ph type="ftr" sz="quarter" idx="11"/>
          </p:nvPr>
        </p:nvSpPr>
        <p:spPr/>
        <p:txBody>
          <a:bodyPr/>
          <a:lstStyle/>
          <a:p>
            <a:r>
              <a:rPr lang="en-US" smtClean="0"/>
              <a:t>Donnybrook | Jeffrey Pang (CMU) | SIGCOMM 2008</a:t>
            </a:r>
            <a:endParaRPr lang="en-US" dirty="0"/>
          </a:p>
        </p:txBody>
      </p:sp>
      <p:sp>
        <p:nvSpPr>
          <p:cNvPr id="23" name="Slide Number Placeholder 22"/>
          <p:cNvSpPr>
            <a:spLocks noGrp="1"/>
          </p:cNvSpPr>
          <p:nvPr>
            <p:ph type="sldNum" sz="quarter" idx="12"/>
          </p:nvPr>
        </p:nvSpPr>
        <p:spPr/>
        <p:txBody>
          <a:bodyPr/>
          <a:lstStyle/>
          <a:p>
            <a:fld id="{EBD50310-D3F9-4512-BA90-F45251450757}" type="slidenum">
              <a:rPr lang="en-US" smtClean="0"/>
              <a:pPr/>
              <a:t>14</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8667"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20"/>
                </p:tgtEl>
              </p:cMediaNode>
            </p:video>
            <p:seq concurrent="1" nextAc="seek">
              <p:cTn id="11" restart="whenNotActive" fill="hold" evtFilter="cancelBubble" nodeType="interactiveSeq">
                <p:stCondLst>
                  <p:cond evt="onClick" delay="0">
                    <p:tgtEl>
                      <p:spTgt spid="20"/>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20"/>
                                        </p:tgtEl>
                                      </p:cBhvr>
                                    </p:cmd>
                                  </p:childTnLst>
                                </p:cTn>
                              </p:par>
                            </p:childTnLst>
                          </p:cTn>
                        </p:par>
                      </p:childTnLst>
                    </p:cTn>
                  </p:par>
                </p:childTnLst>
              </p:cTn>
              <p:nextCondLst>
                <p:cond evt="onClick" delay="0">
                  <p:tgtEl>
                    <p:spTgt spid="20"/>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smtClean="0"/>
              <a:t>Donnybrook | Jeffrey Pang (CMU) | SIGCOMM 2008</a:t>
            </a:r>
            <a:endParaRPr lang="en-US" dirty="0"/>
          </a:p>
        </p:txBody>
      </p:sp>
      <p:pic>
        <p:nvPicPr>
          <p:cNvPr id="6" name="focusset-part2-gamma.avi">
            <a:hlinkClick r:id="" action="ppaction://media"/>
          </p:cNvPr>
          <p:cNvPicPr>
            <a:picLocks noRot="1" noChangeAspect="1"/>
          </p:cNvPicPr>
          <p:nvPr>
            <a:videoFile r:link="rId1"/>
          </p:nvPr>
        </p:nvPicPr>
        <p:blipFill>
          <a:blip r:embed="rId4"/>
          <a:stretch>
            <a:fillRect/>
          </a:stretch>
        </p:blipFill>
        <p:spPr>
          <a:xfrm>
            <a:off x="762000" y="571500"/>
            <a:ext cx="7620000" cy="5715000"/>
          </a:xfrm>
          <a:prstGeom prst="rect">
            <a:avLst/>
          </a:prstGeom>
        </p:spPr>
      </p:pic>
      <p:sp>
        <p:nvSpPr>
          <p:cNvPr id="7" name="Slide Number Placeholder 6"/>
          <p:cNvSpPr>
            <a:spLocks noGrp="1"/>
          </p:cNvSpPr>
          <p:nvPr>
            <p:ph type="sldNum" sz="quarter" idx="12"/>
          </p:nvPr>
        </p:nvSpPr>
        <p:spPr/>
        <p:txBody>
          <a:bodyPr/>
          <a:lstStyle/>
          <a:p>
            <a:fld id="{EBD50310-D3F9-4512-BA90-F45251450757}" type="slidenum">
              <a:rPr lang="en-US" smtClean="0"/>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ChangeAspect="1" noChangeArrowheads="1"/>
          </p:cNvPicPr>
          <p:nvPr/>
        </p:nvPicPr>
        <p:blipFill>
          <a:blip r:embed="rId3"/>
          <a:srcRect/>
          <a:stretch>
            <a:fillRect/>
          </a:stretch>
        </p:blipFill>
        <p:spPr bwMode="auto">
          <a:xfrm>
            <a:off x="762000" y="571500"/>
            <a:ext cx="7620000" cy="5715000"/>
          </a:xfrm>
          <a:prstGeom prst="rect">
            <a:avLst/>
          </a:prstGeom>
          <a:noFill/>
          <a:ln w="9525">
            <a:noFill/>
            <a:miter lim="800000"/>
            <a:headEnd/>
            <a:tailEnd/>
          </a:ln>
          <a:effectLst/>
        </p:spPr>
      </p:pic>
      <p:grpSp>
        <p:nvGrpSpPr>
          <p:cNvPr id="4" name="Group 3"/>
          <p:cNvGrpSpPr/>
          <p:nvPr/>
        </p:nvGrpSpPr>
        <p:grpSpPr>
          <a:xfrm>
            <a:off x="1981200" y="2743200"/>
            <a:ext cx="6400800" cy="1752600"/>
            <a:chOff x="1981200" y="2743200"/>
            <a:chExt cx="6400800" cy="1752600"/>
          </a:xfrm>
        </p:grpSpPr>
        <p:sp>
          <p:nvSpPr>
            <p:cNvPr id="5" name="Oval 4"/>
            <p:cNvSpPr/>
            <p:nvPr/>
          </p:nvSpPr>
          <p:spPr>
            <a:xfrm>
              <a:off x="6553200" y="3657600"/>
              <a:ext cx="457200" cy="838200"/>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981200" y="2819400"/>
              <a:ext cx="838200" cy="99060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2971800"/>
              <a:ext cx="914400" cy="99060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53000" y="2971800"/>
              <a:ext cx="685800" cy="99060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91200" y="3200400"/>
              <a:ext cx="762000" cy="99060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772400" y="3200400"/>
              <a:ext cx="609600" cy="990600"/>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91400" y="2743200"/>
              <a:ext cx="304800" cy="381000"/>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ooter Placeholder 16"/>
          <p:cNvSpPr>
            <a:spLocks noGrp="1"/>
          </p:cNvSpPr>
          <p:nvPr>
            <p:ph type="ftr" sz="quarter" idx="11"/>
          </p:nvPr>
        </p:nvSpPr>
        <p:spPr/>
        <p:txBody>
          <a:bodyPr/>
          <a:lstStyle/>
          <a:p>
            <a:r>
              <a:rPr lang="en-US" smtClean="0"/>
              <a:t>Donnybrook | Jeffrey Pang (CMU) | SIGCOMM 2008</a:t>
            </a:r>
            <a:endParaRPr lang="en-US" dirty="0"/>
          </a:p>
        </p:txBody>
      </p:sp>
      <p:sp>
        <p:nvSpPr>
          <p:cNvPr id="14" name="Slide Number Placeholder 13"/>
          <p:cNvSpPr>
            <a:spLocks noGrp="1"/>
          </p:cNvSpPr>
          <p:nvPr>
            <p:ph type="sldNum" sz="quarter" idx="12"/>
          </p:nvPr>
        </p:nvSpPr>
        <p:spPr/>
        <p:txBody>
          <a:bodyPr/>
          <a:lstStyle/>
          <a:p>
            <a:fld id="{EBD50310-D3F9-4512-BA90-F45251450757}"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smtClean="0"/>
              <a:t>Donnybrook | Jeffrey Pang (CMU) | SIGCOMM 2008</a:t>
            </a:r>
            <a:endParaRPr lang="en-US" dirty="0"/>
          </a:p>
        </p:txBody>
      </p:sp>
      <p:pic>
        <p:nvPicPr>
          <p:cNvPr id="6" name="focusset-part3-gamma.avi">
            <a:hlinkClick r:id="" action="ppaction://media"/>
          </p:cNvPr>
          <p:cNvPicPr>
            <a:picLocks noRot="1" noChangeAspect="1"/>
          </p:cNvPicPr>
          <p:nvPr>
            <a:videoFile r:link="rId1"/>
          </p:nvPr>
        </p:nvPicPr>
        <p:blipFill>
          <a:blip r:embed="rId4"/>
          <a:stretch>
            <a:fillRect/>
          </a:stretch>
        </p:blipFill>
        <p:spPr>
          <a:xfrm>
            <a:off x="762000" y="571500"/>
            <a:ext cx="7620000" cy="5715000"/>
          </a:xfrm>
          <a:prstGeom prst="rect">
            <a:avLst/>
          </a:prstGeom>
        </p:spPr>
      </p:pic>
      <p:sp>
        <p:nvSpPr>
          <p:cNvPr id="7" name="Slide Number Placeholder 6"/>
          <p:cNvSpPr>
            <a:spLocks noGrp="1"/>
          </p:cNvSpPr>
          <p:nvPr>
            <p:ph type="sldNum" sz="quarter" idx="12"/>
          </p:nvPr>
        </p:nvSpPr>
        <p:spPr/>
        <p:txBody>
          <a:bodyPr/>
          <a:lstStyle/>
          <a:p>
            <a:fld id="{EBD50310-D3F9-4512-BA90-F45251450757}"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26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smtClean="0"/>
              <a:t>Interest Set Evaluation</a:t>
            </a:r>
            <a:endParaRPr lang="en-US" dirty="0"/>
          </a:p>
        </p:txBody>
      </p:sp>
      <p:sp>
        <p:nvSpPr>
          <p:cNvPr id="16431" name="Text Box 47"/>
          <p:cNvSpPr txBox="1">
            <a:spLocks noChangeArrowheads="1"/>
          </p:cNvSpPr>
          <p:nvPr/>
        </p:nvSpPr>
        <p:spPr bwMode="auto">
          <a:xfrm>
            <a:off x="1752600" y="3581400"/>
            <a:ext cx="539750" cy="519113"/>
          </a:xfrm>
          <a:prstGeom prst="rect">
            <a:avLst/>
          </a:prstGeom>
          <a:noFill/>
          <a:ln w="9525">
            <a:noFill/>
            <a:miter lim="800000"/>
            <a:headEnd/>
            <a:tailEnd/>
          </a:ln>
          <a:effectLst/>
        </p:spPr>
        <p:txBody>
          <a:bodyPr wrap="none">
            <a:spAutoFit/>
          </a:bodyPr>
          <a:lstStyle/>
          <a:p>
            <a:r>
              <a:rPr lang="en-US" sz="2800"/>
              <a:t>…</a:t>
            </a:r>
          </a:p>
        </p:txBody>
      </p:sp>
      <p:sp>
        <p:nvSpPr>
          <p:cNvPr id="16432" name="Line 48"/>
          <p:cNvSpPr>
            <a:spLocks noChangeShapeType="1"/>
          </p:cNvSpPr>
          <p:nvPr/>
        </p:nvSpPr>
        <p:spPr bwMode="auto">
          <a:xfrm>
            <a:off x="736600" y="3995738"/>
            <a:ext cx="122238" cy="244475"/>
          </a:xfrm>
          <a:prstGeom prst="line">
            <a:avLst/>
          </a:prstGeom>
          <a:noFill/>
          <a:ln w="9525">
            <a:solidFill>
              <a:schemeClr val="tx1"/>
            </a:solidFill>
            <a:round/>
            <a:headEnd/>
            <a:tailEnd/>
          </a:ln>
          <a:effectLst/>
        </p:spPr>
        <p:txBody>
          <a:bodyPr/>
          <a:lstStyle/>
          <a:p>
            <a:endParaRPr lang="en-US"/>
          </a:p>
        </p:txBody>
      </p:sp>
      <p:sp>
        <p:nvSpPr>
          <p:cNvPr id="16433" name="Line 49"/>
          <p:cNvSpPr>
            <a:spLocks noChangeShapeType="1"/>
          </p:cNvSpPr>
          <p:nvPr/>
        </p:nvSpPr>
        <p:spPr bwMode="auto">
          <a:xfrm>
            <a:off x="1162050" y="3995738"/>
            <a:ext cx="61913" cy="182562"/>
          </a:xfrm>
          <a:prstGeom prst="line">
            <a:avLst/>
          </a:prstGeom>
          <a:noFill/>
          <a:ln w="9525">
            <a:solidFill>
              <a:schemeClr val="tx1"/>
            </a:solidFill>
            <a:round/>
            <a:headEnd/>
            <a:tailEnd/>
          </a:ln>
          <a:effectLst/>
        </p:spPr>
        <p:txBody>
          <a:bodyPr/>
          <a:lstStyle/>
          <a:p>
            <a:endParaRPr lang="en-US"/>
          </a:p>
        </p:txBody>
      </p:sp>
      <p:sp>
        <p:nvSpPr>
          <p:cNvPr id="16434" name="Line 50"/>
          <p:cNvSpPr>
            <a:spLocks noChangeShapeType="1"/>
          </p:cNvSpPr>
          <p:nvPr/>
        </p:nvSpPr>
        <p:spPr bwMode="auto">
          <a:xfrm>
            <a:off x="1589088" y="3995738"/>
            <a:ext cx="0" cy="120650"/>
          </a:xfrm>
          <a:prstGeom prst="line">
            <a:avLst/>
          </a:prstGeom>
          <a:noFill/>
          <a:ln w="9525">
            <a:solidFill>
              <a:schemeClr val="tx1"/>
            </a:solidFill>
            <a:round/>
            <a:headEnd/>
            <a:tailEnd/>
          </a:ln>
          <a:effectLst/>
        </p:spPr>
        <p:txBody>
          <a:bodyPr/>
          <a:lstStyle/>
          <a:p>
            <a:endParaRPr lang="en-US"/>
          </a:p>
        </p:txBody>
      </p:sp>
      <p:sp>
        <p:nvSpPr>
          <p:cNvPr id="16435" name="Line 51"/>
          <p:cNvSpPr>
            <a:spLocks noChangeShapeType="1"/>
          </p:cNvSpPr>
          <p:nvPr/>
        </p:nvSpPr>
        <p:spPr bwMode="auto">
          <a:xfrm flipH="1">
            <a:off x="2259013" y="3995738"/>
            <a:ext cx="122237" cy="120650"/>
          </a:xfrm>
          <a:prstGeom prst="line">
            <a:avLst/>
          </a:prstGeom>
          <a:noFill/>
          <a:ln w="9525">
            <a:solidFill>
              <a:schemeClr val="tx1"/>
            </a:solidFill>
            <a:round/>
            <a:headEnd/>
            <a:tailEnd/>
          </a:ln>
          <a:effectLst/>
        </p:spPr>
        <p:txBody>
          <a:bodyPr/>
          <a:lstStyle/>
          <a:p>
            <a:endParaRPr lang="en-US"/>
          </a:p>
        </p:txBody>
      </p:sp>
      <p:sp>
        <p:nvSpPr>
          <p:cNvPr id="16438" name="Line 54"/>
          <p:cNvSpPr>
            <a:spLocks noChangeShapeType="1"/>
          </p:cNvSpPr>
          <p:nvPr/>
        </p:nvSpPr>
        <p:spPr bwMode="auto">
          <a:xfrm flipH="1">
            <a:off x="796925" y="5275263"/>
            <a:ext cx="182563" cy="242887"/>
          </a:xfrm>
          <a:prstGeom prst="line">
            <a:avLst/>
          </a:prstGeom>
          <a:noFill/>
          <a:ln w="9525">
            <a:solidFill>
              <a:schemeClr val="tx1"/>
            </a:solidFill>
            <a:round/>
            <a:headEnd/>
            <a:tailEnd/>
          </a:ln>
          <a:effectLst/>
        </p:spPr>
        <p:txBody>
          <a:bodyPr/>
          <a:lstStyle/>
          <a:p>
            <a:endParaRPr lang="en-US"/>
          </a:p>
        </p:txBody>
      </p:sp>
      <p:sp>
        <p:nvSpPr>
          <p:cNvPr id="16439" name="Line 55"/>
          <p:cNvSpPr>
            <a:spLocks noChangeShapeType="1"/>
          </p:cNvSpPr>
          <p:nvPr/>
        </p:nvSpPr>
        <p:spPr bwMode="auto">
          <a:xfrm>
            <a:off x="2198688" y="5153025"/>
            <a:ext cx="242887" cy="303213"/>
          </a:xfrm>
          <a:prstGeom prst="line">
            <a:avLst/>
          </a:prstGeom>
          <a:noFill/>
          <a:ln w="9525">
            <a:solidFill>
              <a:schemeClr val="tx1"/>
            </a:solidFill>
            <a:round/>
            <a:headEnd/>
            <a:tailEnd/>
          </a:ln>
          <a:effectLst/>
        </p:spPr>
        <p:txBody>
          <a:bodyPr/>
          <a:lstStyle/>
          <a:p>
            <a:endParaRPr lang="en-US"/>
          </a:p>
        </p:txBody>
      </p:sp>
      <p:sp>
        <p:nvSpPr>
          <p:cNvPr id="16440" name="Cloud"/>
          <p:cNvSpPr>
            <a:spLocks noChangeAspect="1" noEditPoints="1" noChangeArrowheads="1"/>
          </p:cNvSpPr>
          <p:nvPr/>
        </p:nvSpPr>
        <p:spPr bwMode="auto">
          <a:xfrm>
            <a:off x="492125" y="4056063"/>
            <a:ext cx="2068513" cy="13398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6443" name="Text Box 59"/>
          <p:cNvSpPr txBox="1">
            <a:spLocks noChangeArrowheads="1"/>
          </p:cNvSpPr>
          <p:nvPr/>
        </p:nvSpPr>
        <p:spPr bwMode="auto">
          <a:xfrm>
            <a:off x="2514600" y="4800600"/>
            <a:ext cx="925253" cy="646331"/>
          </a:xfrm>
          <a:prstGeom prst="rect">
            <a:avLst/>
          </a:prstGeom>
          <a:noFill/>
          <a:ln w="9525">
            <a:noFill/>
            <a:miter lim="800000"/>
            <a:headEnd/>
            <a:tailEnd/>
          </a:ln>
          <a:effectLst/>
        </p:spPr>
        <p:txBody>
          <a:bodyPr wrap="none">
            <a:spAutoFit/>
          </a:bodyPr>
          <a:lstStyle/>
          <a:p>
            <a:r>
              <a:rPr lang="en-US" sz="1800" dirty="0" smtClean="0">
                <a:solidFill>
                  <a:schemeClr val="bg1">
                    <a:lumMod val="50000"/>
                  </a:schemeClr>
                </a:solidFill>
              </a:rPr>
              <a:t>Cable</a:t>
            </a:r>
          </a:p>
          <a:p>
            <a:r>
              <a:rPr lang="en-US" dirty="0" smtClean="0">
                <a:solidFill>
                  <a:schemeClr val="bg1">
                    <a:lumMod val="50000"/>
                  </a:schemeClr>
                </a:solidFill>
              </a:rPr>
              <a:t>Modem</a:t>
            </a:r>
            <a:endParaRPr lang="en-US" sz="1800" dirty="0">
              <a:solidFill>
                <a:schemeClr val="bg1">
                  <a:lumMod val="50000"/>
                </a:schemeClr>
              </a:solidFill>
            </a:endParaRPr>
          </a:p>
        </p:txBody>
      </p:sp>
      <p:sp>
        <p:nvSpPr>
          <p:cNvPr id="16445" name="Rectangle 61"/>
          <p:cNvSpPr>
            <a:spLocks noChangeArrowheads="1"/>
          </p:cNvSpPr>
          <p:nvPr/>
        </p:nvSpPr>
        <p:spPr bwMode="auto">
          <a:xfrm>
            <a:off x="2222500" y="5410200"/>
            <a:ext cx="365125" cy="304800"/>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446" name="Rectangle 62"/>
          <p:cNvSpPr>
            <a:spLocks noChangeArrowheads="1"/>
          </p:cNvSpPr>
          <p:nvPr/>
        </p:nvSpPr>
        <p:spPr bwMode="auto">
          <a:xfrm>
            <a:off x="552450" y="3692525"/>
            <a:ext cx="366713"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dirty="0" err="1">
                <a:solidFill>
                  <a:schemeClr val="tx1">
                    <a:lumMod val="50000"/>
                    <a:lumOff val="50000"/>
                  </a:schemeClr>
                </a:solidFill>
              </a:rPr>
              <a:t>curr</a:t>
            </a:r>
            <a:endParaRPr lang="en-US" sz="1200" dirty="0">
              <a:solidFill>
                <a:schemeClr val="tx1">
                  <a:lumMod val="50000"/>
                  <a:lumOff val="50000"/>
                </a:schemeClr>
              </a:solidFill>
            </a:endParaRPr>
          </a:p>
        </p:txBody>
      </p:sp>
      <p:sp>
        <p:nvSpPr>
          <p:cNvPr id="16447" name="Rectangle 63"/>
          <p:cNvSpPr>
            <a:spLocks noChangeArrowheads="1"/>
          </p:cNvSpPr>
          <p:nvPr/>
        </p:nvSpPr>
        <p:spPr bwMode="auto">
          <a:xfrm>
            <a:off x="979488" y="3692525"/>
            <a:ext cx="366712"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448" name="Rectangle 64"/>
          <p:cNvSpPr>
            <a:spLocks noChangeArrowheads="1"/>
          </p:cNvSpPr>
          <p:nvPr/>
        </p:nvSpPr>
        <p:spPr bwMode="auto">
          <a:xfrm>
            <a:off x="1406525" y="3692525"/>
            <a:ext cx="365125"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449" name="Rectangle 65"/>
          <p:cNvSpPr>
            <a:spLocks noChangeArrowheads="1"/>
          </p:cNvSpPr>
          <p:nvPr/>
        </p:nvSpPr>
        <p:spPr bwMode="auto">
          <a:xfrm>
            <a:off x="2198688" y="3692525"/>
            <a:ext cx="366712"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479" name="Text Box 95"/>
          <p:cNvSpPr txBox="1">
            <a:spLocks noChangeArrowheads="1"/>
          </p:cNvSpPr>
          <p:nvPr/>
        </p:nvSpPr>
        <p:spPr bwMode="auto">
          <a:xfrm>
            <a:off x="4800600" y="3581400"/>
            <a:ext cx="539750" cy="519113"/>
          </a:xfrm>
          <a:prstGeom prst="rect">
            <a:avLst/>
          </a:prstGeom>
          <a:noFill/>
          <a:ln w="9525">
            <a:noFill/>
            <a:miter lim="800000"/>
            <a:headEnd/>
            <a:tailEnd/>
          </a:ln>
          <a:effectLst/>
        </p:spPr>
        <p:txBody>
          <a:bodyPr wrap="none">
            <a:spAutoFit/>
          </a:bodyPr>
          <a:lstStyle/>
          <a:p>
            <a:r>
              <a:rPr lang="en-US" sz="2800"/>
              <a:t>…</a:t>
            </a:r>
          </a:p>
        </p:txBody>
      </p:sp>
      <p:sp>
        <p:nvSpPr>
          <p:cNvPr id="16480" name="Line 96"/>
          <p:cNvSpPr>
            <a:spLocks noChangeShapeType="1"/>
          </p:cNvSpPr>
          <p:nvPr/>
        </p:nvSpPr>
        <p:spPr bwMode="auto">
          <a:xfrm>
            <a:off x="3819525" y="3978275"/>
            <a:ext cx="119063" cy="238125"/>
          </a:xfrm>
          <a:prstGeom prst="line">
            <a:avLst/>
          </a:prstGeom>
          <a:noFill/>
          <a:ln w="9525">
            <a:solidFill>
              <a:schemeClr val="tx1"/>
            </a:solidFill>
            <a:round/>
            <a:headEnd/>
            <a:tailEnd/>
          </a:ln>
          <a:effectLst/>
        </p:spPr>
        <p:txBody>
          <a:bodyPr/>
          <a:lstStyle/>
          <a:p>
            <a:endParaRPr lang="en-US"/>
          </a:p>
        </p:txBody>
      </p:sp>
      <p:sp>
        <p:nvSpPr>
          <p:cNvPr id="16481" name="Line 97"/>
          <p:cNvSpPr>
            <a:spLocks noChangeShapeType="1"/>
          </p:cNvSpPr>
          <p:nvPr/>
        </p:nvSpPr>
        <p:spPr bwMode="auto">
          <a:xfrm>
            <a:off x="4235450" y="3978275"/>
            <a:ext cx="60325" cy="179388"/>
          </a:xfrm>
          <a:prstGeom prst="line">
            <a:avLst/>
          </a:prstGeom>
          <a:noFill/>
          <a:ln w="9525">
            <a:solidFill>
              <a:schemeClr val="tx1"/>
            </a:solidFill>
            <a:round/>
            <a:headEnd/>
            <a:tailEnd/>
          </a:ln>
          <a:effectLst/>
        </p:spPr>
        <p:txBody>
          <a:bodyPr/>
          <a:lstStyle/>
          <a:p>
            <a:endParaRPr lang="en-US"/>
          </a:p>
        </p:txBody>
      </p:sp>
      <p:sp>
        <p:nvSpPr>
          <p:cNvPr id="16482" name="Line 98"/>
          <p:cNvSpPr>
            <a:spLocks noChangeShapeType="1"/>
          </p:cNvSpPr>
          <p:nvPr/>
        </p:nvSpPr>
        <p:spPr bwMode="auto">
          <a:xfrm>
            <a:off x="4652963" y="3978275"/>
            <a:ext cx="0" cy="119063"/>
          </a:xfrm>
          <a:prstGeom prst="line">
            <a:avLst/>
          </a:prstGeom>
          <a:noFill/>
          <a:ln w="9525">
            <a:solidFill>
              <a:schemeClr val="tx1"/>
            </a:solidFill>
            <a:round/>
            <a:headEnd/>
            <a:tailEnd/>
          </a:ln>
          <a:effectLst/>
        </p:spPr>
        <p:txBody>
          <a:bodyPr/>
          <a:lstStyle/>
          <a:p>
            <a:endParaRPr lang="en-US"/>
          </a:p>
        </p:txBody>
      </p:sp>
      <p:sp>
        <p:nvSpPr>
          <p:cNvPr id="16483" name="Line 99"/>
          <p:cNvSpPr>
            <a:spLocks noChangeShapeType="1"/>
          </p:cNvSpPr>
          <p:nvPr/>
        </p:nvSpPr>
        <p:spPr bwMode="auto">
          <a:xfrm flipH="1">
            <a:off x="5307013" y="3978275"/>
            <a:ext cx="119062" cy="119063"/>
          </a:xfrm>
          <a:prstGeom prst="line">
            <a:avLst/>
          </a:prstGeom>
          <a:noFill/>
          <a:ln w="9525">
            <a:solidFill>
              <a:schemeClr val="tx1"/>
            </a:solidFill>
            <a:round/>
            <a:headEnd/>
            <a:tailEnd/>
          </a:ln>
          <a:effectLst/>
        </p:spPr>
        <p:txBody>
          <a:bodyPr/>
          <a:lstStyle/>
          <a:p>
            <a:endParaRPr lang="en-US"/>
          </a:p>
        </p:txBody>
      </p:sp>
      <p:sp>
        <p:nvSpPr>
          <p:cNvPr id="16486" name="Line 102"/>
          <p:cNvSpPr>
            <a:spLocks noChangeShapeType="1"/>
          </p:cNvSpPr>
          <p:nvPr/>
        </p:nvSpPr>
        <p:spPr bwMode="auto">
          <a:xfrm flipH="1">
            <a:off x="3878263" y="5227638"/>
            <a:ext cx="179387" cy="238125"/>
          </a:xfrm>
          <a:prstGeom prst="line">
            <a:avLst/>
          </a:prstGeom>
          <a:noFill/>
          <a:ln w="9525">
            <a:solidFill>
              <a:schemeClr val="tx1"/>
            </a:solidFill>
            <a:round/>
            <a:headEnd/>
            <a:tailEnd/>
          </a:ln>
          <a:effectLst/>
        </p:spPr>
        <p:txBody>
          <a:bodyPr/>
          <a:lstStyle/>
          <a:p>
            <a:endParaRPr lang="en-US"/>
          </a:p>
        </p:txBody>
      </p:sp>
      <p:sp>
        <p:nvSpPr>
          <p:cNvPr id="16487" name="Line 103"/>
          <p:cNvSpPr>
            <a:spLocks noChangeShapeType="1"/>
          </p:cNvSpPr>
          <p:nvPr/>
        </p:nvSpPr>
        <p:spPr bwMode="auto">
          <a:xfrm>
            <a:off x="5248275" y="5108575"/>
            <a:ext cx="238125" cy="298450"/>
          </a:xfrm>
          <a:prstGeom prst="line">
            <a:avLst/>
          </a:prstGeom>
          <a:noFill/>
          <a:ln w="9525">
            <a:solidFill>
              <a:schemeClr val="tx1"/>
            </a:solidFill>
            <a:round/>
            <a:headEnd/>
            <a:tailEnd/>
          </a:ln>
          <a:effectLst/>
        </p:spPr>
        <p:txBody>
          <a:bodyPr/>
          <a:lstStyle/>
          <a:p>
            <a:endParaRPr lang="en-US"/>
          </a:p>
        </p:txBody>
      </p:sp>
      <p:sp>
        <p:nvSpPr>
          <p:cNvPr id="16488" name="Cloud"/>
          <p:cNvSpPr>
            <a:spLocks noChangeAspect="1" noEditPoints="1" noChangeArrowheads="1"/>
          </p:cNvSpPr>
          <p:nvPr/>
        </p:nvSpPr>
        <p:spPr bwMode="auto">
          <a:xfrm>
            <a:off x="3581400" y="4038600"/>
            <a:ext cx="2020888" cy="13081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6493" name="Rectangle 109"/>
          <p:cNvSpPr>
            <a:spLocks noChangeArrowheads="1"/>
          </p:cNvSpPr>
          <p:nvPr/>
        </p:nvSpPr>
        <p:spPr bwMode="auto">
          <a:xfrm>
            <a:off x="5311775" y="5410200"/>
            <a:ext cx="357188" cy="296863"/>
          </a:xfrm>
          <a:prstGeom prst="rect">
            <a:avLst/>
          </a:prstGeom>
          <a:solidFill>
            <a:srgbClr val="FF0000"/>
          </a:solidFill>
          <a:ln w="9525">
            <a:solidFill>
              <a:schemeClr val="tx1"/>
            </a:solidFill>
            <a:miter lim="800000"/>
            <a:headEnd/>
            <a:tailEnd/>
          </a:ln>
          <a:effectLst/>
        </p:spPr>
        <p:txBody>
          <a:bodyPr wrap="none" anchor="ctr"/>
          <a:lstStyle/>
          <a:p>
            <a:pPr algn="ctr"/>
            <a:r>
              <a:rPr lang="en-US" sz="1000" dirty="0" smtClean="0"/>
              <a:t>IS</a:t>
            </a:r>
            <a:endParaRPr lang="en-US" sz="1000" dirty="0"/>
          </a:p>
        </p:txBody>
      </p:sp>
      <p:sp>
        <p:nvSpPr>
          <p:cNvPr id="16494" name="Rectangle 110"/>
          <p:cNvSpPr>
            <a:spLocks noChangeArrowheads="1"/>
          </p:cNvSpPr>
          <p:nvPr/>
        </p:nvSpPr>
        <p:spPr bwMode="auto">
          <a:xfrm>
            <a:off x="3640138" y="3681413"/>
            <a:ext cx="357187" cy="296862"/>
          </a:xfrm>
          <a:prstGeom prst="rect">
            <a:avLst/>
          </a:prstGeom>
          <a:solidFill>
            <a:srgbClr val="FF0000"/>
          </a:solidFill>
          <a:ln w="9525">
            <a:solidFill>
              <a:schemeClr val="tx1"/>
            </a:solidFill>
            <a:miter lim="800000"/>
            <a:headEnd/>
            <a:tailEnd/>
          </a:ln>
          <a:effectLst/>
        </p:spPr>
        <p:txBody>
          <a:bodyPr wrap="none" anchor="ctr"/>
          <a:lstStyle/>
          <a:p>
            <a:pPr algn="ctr"/>
            <a:r>
              <a:rPr lang="en-US" sz="1000" dirty="0" smtClean="0"/>
              <a:t>IS</a:t>
            </a:r>
            <a:endParaRPr lang="en-US" sz="1000" dirty="0"/>
          </a:p>
        </p:txBody>
      </p:sp>
      <p:sp>
        <p:nvSpPr>
          <p:cNvPr id="16495" name="Rectangle 111"/>
          <p:cNvSpPr>
            <a:spLocks noChangeArrowheads="1"/>
          </p:cNvSpPr>
          <p:nvPr/>
        </p:nvSpPr>
        <p:spPr bwMode="auto">
          <a:xfrm>
            <a:off x="4057650" y="3681413"/>
            <a:ext cx="357188" cy="296862"/>
          </a:xfrm>
          <a:prstGeom prst="rect">
            <a:avLst/>
          </a:prstGeom>
          <a:solidFill>
            <a:srgbClr val="FF0000"/>
          </a:solidFill>
          <a:ln w="9525">
            <a:solidFill>
              <a:schemeClr val="tx1"/>
            </a:solidFill>
            <a:miter lim="800000"/>
            <a:headEnd/>
            <a:tailEnd/>
          </a:ln>
          <a:effectLst/>
        </p:spPr>
        <p:txBody>
          <a:bodyPr wrap="none" anchor="ctr"/>
          <a:lstStyle/>
          <a:p>
            <a:pPr algn="ctr"/>
            <a:r>
              <a:rPr lang="en-US" sz="1000" dirty="0" smtClean="0"/>
              <a:t>IS</a:t>
            </a:r>
            <a:endParaRPr lang="en-US" sz="1000" dirty="0"/>
          </a:p>
        </p:txBody>
      </p:sp>
      <p:sp>
        <p:nvSpPr>
          <p:cNvPr id="16496" name="Rectangle 112"/>
          <p:cNvSpPr>
            <a:spLocks noChangeArrowheads="1"/>
          </p:cNvSpPr>
          <p:nvPr/>
        </p:nvSpPr>
        <p:spPr bwMode="auto">
          <a:xfrm>
            <a:off x="4473575" y="3681413"/>
            <a:ext cx="358775" cy="296862"/>
          </a:xfrm>
          <a:prstGeom prst="rect">
            <a:avLst/>
          </a:prstGeom>
          <a:solidFill>
            <a:srgbClr val="FF0000"/>
          </a:solidFill>
          <a:ln w="9525">
            <a:solidFill>
              <a:schemeClr val="tx1"/>
            </a:solidFill>
            <a:miter lim="800000"/>
            <a:headEnd/>
            <a:tailEnd/>
          </a:ln>
          <a:effectLst/>
        </p:spPr>
        <p:txBody>
          <a:bodyPr wrap="none" anchor="ctr"/>
          <a:lstStyle/>
          <a:p>
            <a:pPr algn="ctr"/>
            <a:r>
              <a:rPr lang="en-US" sz="1000" dirty="0" smtClean="0"/>
              <a:t>IS</a:t>
            </a:r>
            <a:endParaRPr lang="en-US" sz="1000" dirty="0"/>
          </a:p>
        </p:txBody>
      </p:sp>
      <p:sp>
        <p:nvSpPr>
          <p:cNvPr id="16497" name="Rectangle 113"/>
          <p:cNvSpPr>
            <a:spLocks noChangeArrowheads="1"/>
          </p:cNvSpPr>
          <p:nvPr/>
        </p:nvSpPr>
        <p:spPr bwMode="auto">
          <a:xfrm>
            <a:off x="5248275" y="3681413"/>
            <a:ext cx="355600" cy="296862"/>
          </a:xfrm>
          <a:prstGeom prst="rect">
            <a:avLst/>
          </a:prstGeom>
          <a:solidFill>
            <a:srgbClr val="FF0000"/>
          </a:solidFill>
          <a:ln w="9525">
            <a:solidFill>
              <a:schemeClr val="tx1"/>
            </a:solidFill>
            <a:miter lim="800000"/>
            <a:headEnd/>
            <a:tailEnd/>
          </a:ln>
          <a:effectLst/>
        </p:spPr>
        <p:txBody>
          <a:bodyPr wrap="none" anchor="ctr"/>
          <a:lstStyle/>
          <a:p>
            <a:pPr algn="ctr"/>
            <a:r>
              <a:rPr lang="en-US" sz="1000" dirty="0" smtClean="0"/>
              <a:t>IS</a:t>
            </a:r>
            <a:endParaRPr lang="en-US" sz="1000" dirty="0"/>
          </a:p>
        </p:txBody>
      </p:sp>
      <p:pic>
        <p:nvPicPr>
          <p:cNvPr id="16499" name="Picture 115" descr="switch"/>
          <p:cNvPicPr>
            <a:picLocks noChangeAspect="1" noChangeArrowheads="1"/>
          </p:cNvPicPr>
          <p:nvPr/>
        </p:nvPicPr>
        <p:blipFill>
          <a:blip r:embed="rId3"/>
          <a:srcRect/>
          <a:stretch>
            <a:fillRect/>
          </a:stretch>
        </p:blipFill>
        <p:spPr bwMode="auto">
          <a:xfrm>
            <a:off x="6902450" y="4106863"/>
            <a:ext cx="1384300" cy="1384300"/>
          </a:xfrm>
          <a:prstGeom prst="rect">
            <a:avLst/>
          </a:prstGeom>
          <a:noFill/>
        </p:spPr>
      </p:pic>
      <p:sp>
        <p:nvSpPr>
          <p:cNvPr id="16501" name="Text Box 117"/>
          <p:cNvSpPr txBox="1">
            <a:spLocks noChangeArrowheads="1"/>
          </p:cNvSpPr>
          <p:nvPr/>
        </p:nvSpPr>
        <p:spPr bwMode="auto">
          <a:xfrm>
            <a:off x="914400" y="4343400"/>
            <a:ext cx="1247649" cy="646331"/>
          </a:xfrm>
          <a:prstGeom prst="rect">
            <a:avLst/>
          </a:prstGeom>
          <a:noFill/>
          <a:ln w="9525">
            <a:noFill/>
            <a:miter lim="800000"/>
            <a:headEnd/>
            <a:tailEnd/>
          </a:ln>
          <a:effectLst/>
        </p:spPr>
        <p:txBody>
          <a:bodyPr wrap="none">
            <a:spAutoFit/>
          </a:bodyPr>
          <a:lstStyle/>
          <a:p>
            <a:pPr algn="ctr"/>
            <a:r>
              <a:rPr lang="en-US" dirty="0" smtClean="0">
                <a:solidFill>
                  <a:schemeClr val="bg1">
                    <a:lumMod val="50000"/>
                  </a:schemeClr>
                </a:solidFill>
              </a:rPr>
              <a:t>Internet</a:t>
            </a:r>
          </a:p>
          <a:p>
            <a:pPr algn="ctr"/>
            <a:r>
              <a:rPr lang="en-US" dirty="0" smtClean="0">
                <a:solidFill>
                  <a:schemeClr val="bg1">
                    <a:lumMod val="50000"/>
                  </a:schemeClr>
                </a:solidFill>
              </a:rPr>
              <a:t>(simulated)</a:t>
            </a:r>
            <a:endParaRPr lang="en-US" dirty="0">
              <a:solidFill>
                <a:schemeClr val="bg1">
                  <a:lumMod val="50000"/>
                </a:schemeClr>
              </a:solidFill>
            </a:endParaRPr>
          </a:p>
        </p:txBody>
      </p:sp>
      <p:sp>
        <p:nvSpPr>
          <p:cNvPr id="16507" name="Text Box 123"/>
          <p:cNvSpPr txBox="1">
            <a:spLocks noChangeArrowheads="1"/>
          </p:cNvSpPr>
          <p:nvPr/>
        </p:nvSpPr>
        <p:spPr bwMode="auto">
          <a:xfrm>
            <a:off x="7772400" y="3581400"/>
            <a:ext cx="539750" cy="519113"/>
          </a:xfrm>
          <a:prstGeom prst="rect">
            <a:avLst/>
          </a:prstGeom>
          <a:noFill/>
          <a:ln w="9525">
            <a:noFill/>
            <a:miter lim="800000"/>
            <a:headEnd/>
            <a:tailEnd/>
          </a:ln>
          <a:effectLst/>
        </p:spPr>
        <p:txBody>
          <a:bodyPr wrap="none">
            <a:spAutoFit/>
          </a:bodyPr>
          <a:lstStyle/>
          <a:p>
            <a:r>
              <a:rPr lang="en-US" sz="2800"/>
              <a:t>…</a:t>
            </a:r>
          </a:p>
        </p:txBody>
      </p:sp>
      <p:sp>
        <p:nvSpPr>
          <p:cNvPr id="16508" name="Rectangle 124"/>
          <p:cNvSpPr>
            <a:spLocks noChangeArrowheads="1"/>
          </p:cNvSpPr>
          <p:nvPr/>
        </p:nvSpPr>
        <p:spPr bwMode="auto">
          <a:xfrm>
            <a:off x="6572250" y="3692525"/>
            <a:ext cx="366713"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509" name="Rectangle 125"/>
          <p:cNvSpPr>
            <a:spLocks noChangeArrowheads="1"/>
          </p:cNvSpPr>
          <p:nvPr/>
        </p:nvSpPr>
        <p:spPr bwMode="auto">
          <a:xfrm>
            <a:off x="6999288" y="3692525"/>
            <a:ext cx="366712"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510" name="Rectangle 126"/>
          <p:cNvSpPr>
            <a:spLocks noChangeArrowheads="1"/>
          </p:cNvSpPr>
          <p:nvPr/>
        </p:nvSpPr>
        <p:spPr bwMode="auto">
          <a:xfrm>
            <a:off x="7426325" y="3692525"/>
            <a:ext cx="365125"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511" name="Rectangle 127"/>
          <p:cNvSpPr>
            <a:spLocks noChangeArrowheads="1"/>
          </p:cNvSpPr>
          <p:nvPr/>
        </p:nvSpPr>
        <p:spPr bwMode="auto">
          <a:xfrm>
            <a:off x="8218488" y="3692525"/>
            <a:ext cx="365125"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512" name="Rectangle 128"/>
          <p:cNvSpPr>
            <a:spLocks noChangeArrowheads="1"/>
          </p:cNvSpPr>
          <p:nvPr/>
        </p:nvSpPr>
        <p:spPr bwMode="auto">
          <a:xfrm>
            <a:off x="630238" y="5410200"/>
            <a:ext cx="365125" cy="304800"/>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514" name="Rectangle 130"/>
          <p:cNvSpPr>
            <a:spLocks noChangeArrowheads="1"/>
          </p:cNvSpPr>
          <p:nvPr/>
        </p:nvSpPr>
        <p:spPr bwMode="auto">
          <a:xfrm>
            <a:off x="3719513" y="5410200"/>
            <a:ext cx="357187" cy="296863"/>
          </a:xfrm>
          <a:prstGeom prst="rect">
            <a:avLst/>
          </a:prstGeom>
          <a:solidFill>
            <a:srgbClr val="FF0000"/>
          </a:solidFill>
          <a:ln w="9525">
            <a:solidFill>
              <a:schemeClr val="tx1"/>
            </a:solidFill>
            <a:miter lim="800000"/>
            <a:headEnd/>
            <a:tailEnd/>
          </a:ln>
          <a:effectLst/>
        </p:spPr>
        <p:txBody>
          <a:bodyPr wrap="none" anchor="ctr"/>
          <a:lstStyle/>
          <a:p>
            <a:pPr algn="ctr"/>
            <a:r>
              <a:rPr lang="en-US" sz="1000" dirty="0" smtClean="0"/>
              <a:t>IS</a:t>
            </a:r>
            <a:endParaRPr lang="en-US" sz="1000" dirty="0"/>
          </a:p>
        </p:txBody>
      </p:sp>
      <p:sp>
        <p:nvSpPr>
          <p:cNvPr id="16518" name="Rectangle 134"/>
          <p:cNvSpPr>
            <a:spLocks noChangeArrowheads="1"/>
          </p:cNvSpPr>
          <p:nvPr/>
        </p:nvSpPr>
        <p:spPr bwMode="auto">
          <a:xfrm>
            <a:off x="8218488" y="5422900"/>
            <a:ext cx="363537"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sp>
        <p:nvSpPr>
          <p:cNvPr id="16519" name="Rectangle 135"/>
          <p:cNvSpPr>
            <a:spLocks noChangeArrowheads="1"/>
          </p:cNvSpPr>
          <p:nvPr/>
        </p:nvSpPr>
        <p:spPr bwMode="auto">
          <a:xfrm>
            <a:off x="6626225" y="5422900"/>
            <a:ext cx="363538" cy="303213"/>
          </a:xfrm>
          <a:prstGeom prst="rect">
            <a:avLst/>
          </a:prstGeom>
          <a:solidFill>
            <a:srgbClr val="C0C0C0"/>
          </a:solidFill>
          <a:ln w="9525">
            <a:solidFill>
              <a:schemeClr val="tx1"/>
            </a:solidFill>
            <a:miter lim="800000"/>
            <a:headEnd/>
            <a:tailEnd/>
          </a:ln>
          <a:effectLst/>
        </p:spPr>
        <p:txBody>
          <a:bodyPr wrap="none" anchor="ctr"/>
          <a:lstStyle/>
          <a:p>
            <a:pPr algn="ctr"/>
            <a:r>
              <a:rPr lang="en-US" sz="1200">
                <a:solidFill>
                  <a:schemeClr val="tx1">
                    <a:lumMod val="50000"/>
                    <a:lumOff val="50000"/>
                  </a:schemeClr>
                </a:solidFill>
              </a:rPr>
              <a:t>curr</a:t>
            </a:r>
          </a:p>
        </p:txBody>
      </p:sp>
      <p:cxnSp>
        <p:nvCxnSpPr>
          <p:cNvPr id="16525" name="AutoShape 141"/>
          <p:cNvCxnSpPr>
            <a:cxnSpLocks noChangeShapeType="1"/>
            <a:stCxn id="16519" idx="0"/>
          </p:cNvCxnSpPr>
          <p:nvPr/>
        </p:nvCxnSpPr>
        <p:spPr bwMode="auto">
          <a:xfrm rot="16200000">
            <a:off x="6725445" y="5037931"/>
            <a:ext cx="468312" cy="301625"/>
          </a:xfrm>
          <a:prstGeom prst="bentConnector3">
            <a:avLst>
              <a:gd name="adj1" fmla="val 17287"/>
            </a:avLst>
          </a:prstGeom>
          <a:noFill/>
          <a:ln w="38100">
            <a:solidFill>
              <a:schemeClr val="tx1"/>
            </a:solidFill>
            <a:miter lim="800000"/>
            <a:headEnd/>
            <a:tailEnd/>
          </a:ln>
          <a:effectLst/>
        </p:spPr>
      </p:cxnSp>
      <p:cxnSp>
        <p:nvCxnSpPr>
          <p:cNvPr id="16526" name="AutoShape 142"/>
          <p:cNvCxnSpPr>
            <a:cxnSpLocks noChangeShapeType="1"/>
            <a:stCxn id="16518" idx="0"/>
          </p:cNvCxnSpPr>
          <p:nvPr/>
        </p:nvCxnSpPr>
        <p:spPr bwMode="auto">
          <a:xfrm rot="5400000" flipH="1">
            <a:off x="7998619" y="5020469"/>
            <a:ext cx="474662" cy="330200"/>
          </a:xfrm>
          <a:prstGeom prst="bentConnector3">
            <a:avLst>
              <a:gd name="adj1" fmla="val 18394"/>
            </a:avLst>
          </a:prstGeom>
          <a:noFill/>
          <a:ln w="38100">
            <a:solidFill>
              <a:schemeClr val="tx1"/>
            </a:solidFill>
            <a:miter lim="800000"/>
            <a:headEnd/>
            <a:tailEnd/>
          </a:ln>
          <a:effectLst/>
        </p:spPr>
      </p:cxnSp>
      <p:cxnSp>
        <p:nvCxnSpPr>
          <p:cNvPr id="16527" name="AutoShape 143"/>
          <p:cNvCxnSpPr>
            <a:cxnSpLocks noChangeShapeType="1"/>
            <a:stCxn id="16508" idx="2"/>
          </p:cNvCxnSpPr>
          <p:nvPr/>
        </p:nvCxnSpPr>
        <p:spPr bwMode="auto">
          <a:xfrm rot="16200000" flipH="1">
            <a:off x="6603207" y="4148931"/>
            <a:ext cx="654050" cy="347663"/>
          </a:xfrm>
          <a:prstGeom prst="bentConnector3">
            <a:avLst>
              <a:gd name="adj1" fmla="val 11889"/>
            </a:avLst>
          </a:prstGeom>
          <a:noFill/>
          <a:ln w="38100">
            <a:solidFill>
              <a:schemeClr val="tx1"/>
            </a:solidFill>
            <a:miter lim="800000"/>
            <a:headEnd/>
            <a:tailEnd/>
          </a:ln>
          <a:effectLst/>
        </p:spPr>
      </p:cxnSp>
      <p:cxnSp>
        <p:nvCxnSpPr>
          <p:cNvPr id="16528" name="AutoShape 144"/>
          <p:cNvCxnSpPr>
            <a:cxnSpLocks noChangeShapeType="1"/>
            <a:stCxn id="16509" idx="2"/>
          </p:cNvCxnSpPr>
          <p:nvPr/>
        </p:nvCxnSpPr>
        <p:spPr bwMode="auto">
          <a:xfrm rot="16200000" flipH="1">
            <a:off x="6950076" y="4229100"/>
            <a:ext cx="647700" cy="180975"/>
          </a:xfrm>
          <a:prstGeom prst="bentConnector3">
            <a:avLst>
              <a:gd name="adj1" fmla="val 12009"/>
            </a:avLst>
          </a:prstGeom>
          <a:noFill/>
          <a:ln w="38100">
            <a:solidFill>
              <a:schemeClr val="tx1"/>
            </a:solidFill>
            <a:miter lim="800000"/>
            <a:headEnd/>
            <a:tailEnd/>
          </a:ln>
          <a:effectLst/>
        </p:spPr>
      </p:cxnSp>
      <p:cxnSp>
        <p:nvCxnSpPr>
          <p:cNvPr id="16529" name="AutoShape 145"/>
          <p:cNvCxnSpPr>
            <a:cxnSpLocks noChangeShapeType="1"/>
            <a:stCxn id="16510" idx="2"/>
          </p:cNvCxnSpPr>
          <p:nvPr/>
        </p:nvCxnSpPr>
        <p:spPr bwMode="auto">
          <a:xfrm rot="5400000">
            <a:off x="7279482" y="4325144"/>
            <a:ext cx="658812" cy="0"/>
          </a:xfrm>
          <a:prstGeom prst="straightConnector1">
            <a:avLst/>
          </a:prstGeom>
          <a:noFill/>
          <a:ln w="38100">
            <a:solidFill>
              <a:schemeClr val="tx1"/>
            </a:solidFill>
            <a:round/>
            <a:headEnd/>
            <a:tailEnd/>
          </a:ln>
          <a:effectLst/>
        </p:spPr>
      </p:cxnSp>
      <p:cxnSp>
        <p:nvCxnSpPr>
          <p:cNvPr id="16530" name="AutoShape 146"/>
          <p:cNvCxnSpPr>
            <a:cxnSpLocks noChangeShapeType="1"/>
            <a:stCxn id="16511" idx="2"/>
          </p:cNvCxnSpPr>
          <p:nvPr/>
        </p:nvCxnSpPr>
        <p:spPr bwMode="auto">
          <a:xfrm rot="5400000">
            <a:off x="7907338" y="4149725"/>
            <a:ext cx="647700" cy="339725"/>
          </a:xfrm>
          <a:prstGeom prst="bentConnector3">
            <a:avLst>
              <a:gd name="adj1" fmla="val 11028"/>
            </a:avLst>
          </a:prstGeom>
          <a:noFill/>
          <a:ln w="38100">
            <a:solidFill>
              <a:schemeClr val="tx1"/>
            </a:solidFill>
            <a:miter lim="800000"/>
            <a:headEnd/>
            <a:tailEnd/>
          </a:ln>
          <a:effectLst/>
        </p:spPr>
      </p:cxnSp>
      <p:sp>
        <p:nvSpPr>
          <p:cNvPr id="16531" name="Text Box 147"/>
          <p:cNvSpPr txBox="1">
            <a:spLocks noChangeArrowheads="1"/>
          </p:cNvSpPr>
          <p:nvPr/>
        </p:nvSpPr>
        <p:spPr bwMode="auto">
          <a:xfrm>
            <a:off x="7010400" y="5029200"/>
            <a:ext cx="1247649" cy="646331"/>
          </a:xfrm>
          <a:prstGeom prst="rect">
            <a:avLst/>
          </a:prstGeom>
          <a:noFill/>
          <a:ln w="9525">
            <a:noFill/>
            <a:miter lim="800000"/>
            <a:headEnd/>
            <a:tailEnd/>
          </a:ln>
          <a:effectLst/>
        </p:spPr>
        <p:txBody>
          <a:bodyPr wrap="none">
            <a:spAutoFit/>
          </a:bodyPr>
          <a:lstStyle/>
          <a:p>
            <a:pPr algn="ctr"/>
            <a:r>
              <a:rPr lang="en-US" sz="1800" dirty="0" smtClean="0">
                <a:solidFill>
                  <a:schemeClr val="bg1">
                    <a:lumMod val="50000"/>
                  </a:schemeClr>
                </a:solidFill>
              </a:rPr>
              <a:t>LAN</a:t>
            </a:r>
          </a:p>
          <a:p>
            <a:pPr algn="ctr"/>
            <a:r>
              <a:rPr lang="en-US" dirty="0" smtClean="0">
                <a:solidFill>
                  <a:schemeClr val="bg1">
                    <a:lumMod val="50000"/>
                  </a:schemeClr>
                </a:solidFill>
              </a:rPr>
              <a:t>(simulated)</a:t>
            </a:r>
            <a:endParaRPr lang="en-US" sz="1800" dirty="0">
              <a:solidFill>
                <a:schemeClr val="bg1">
                  <a:lumMod val="50000"/>
                </a:schemeClr>
              </a:solidFill>
            </a:endParaRPr>
          </a:p>
        </p:txBody>
      </p:sp>
      <p:sp>
        <p:nvSpPr>
          <p:cNvPr id="16535" name="Text Box 151"/>
          <p:cNvSpPr txBox="1">
            <a:spLocks noChangeArrowheads="1"/>
          </p:cNvSpPr>
          <p:nvPr/>
        </p:nvSpPr>
        <p:spPr bwMode="auto">
          <a:xfrm>
            <a:off x="1066800" y="5943600"/>
            <a:ext cx="1051442" cy="523220"/>
          </a:xfrm>
          <a:prstGeom prst="rect">
            <a:avLst/>
          </a:prstGeom>
          <a:noFill/>
          <a:ln w="9525">
            <a:noFill/>
            <a:miter lim="800000"/>
            <a:headEnd/>
            <a:tailEnd/>
          </a:ln>
          <a:effectLst/>
        </p:spPr>
        <p:txBody>
          <a:bodyPr wrap="none">
            <a:spAutoFit/>
          </a:bodyPr>
          <a:lstStyle/>
          <a:p>
            <a:r>
              <a:rPr lang="en-US" sz="2800" b="1" dirty="0" err="1"/>
              <a:t>LoBW</a:t>
            </a:r>
            <a:endParaRPr lang="en-US" sz="2800" b="1" dirty="0"/>
          </a:p>
        </p:txBody>
      </p:sp>
      <p:sp>
        <p:nvSpPr>
          <p:cNvPr id="16536" name="Text Box 152"/>
          <p:cNvSpPr txBox="1">
            <a:spLocks noChangeArrowheads="1"/>
          </p:cNvSpPr>
          <p:nvPr/>
        </p:nvSpPr>
        <p:spPr bwMode="auto">
          <a:xfrm>
            <a:off x="3989387" y="5954712"/>
            <a:ext cx="1428148" cy="523220"/>
          </a:xfrm>
          <a:prstGeom prst="rect">
            <a:avLst/>
          </a:prstGeom>
          <a:noFill/>
          <a:ln w="9525">
            <a:noFill/>
            <a:miter lim="800000"/>
            <a:headEnd/>
            <a:tailEnd/>
          </a:ln>
          <a:effectLst/>
        </p:spPr>
        <p:txBody>
          <a:bodyPr wrap="none">
            <a:spAutoFit/>
          </a:bodyPr>
          <a:lstStyle/>
          <a:p>
            <a:r>
              <a:rPr lang="en-US" sz="2800" b="1" dirty="0" err="1" smtClean="0"/>
              <a:t>LoBW</a:t>
            </a:r>
            <a:r>
              <a:rPr lang="en-US" sz="2800" b="1" dirty="0" smtClean="0"/>
              <a:t>-IS</a:t>
            </a:r>
            <a:endParaRPr lang="en-US" sz="2800" b="1" dirty="0"/>
          </a:p>
        </p:txBody>
      </p:sp>
      <p:sp>
        <p:nvSpPr>
          <p:cNvPr id="16537" name="Text Box 153"/>
          <p:cNvSpPr txBox="1">
            <a:spLocks noChangeArrowheads="1"/>
          </p:cNvSpPr>
          <p:nvPr/>
        </p:nvSpPr>
        <p:spPr bwMode="auto">
          <a:xfrm>
            <a:off x="7086600" y="5943600"/>
            <a:ext cx="1020985" cy="523220"/>
          </a:xfrm>
          <a:prstGeom prst="rect">
            <a:avLst/>
          </a:prstGeom>
          <a:noFill/>
          <a:ln w="9525">
            <a:noFill/>
            <a:miter lim="800000"/>
            <a:headEnd/>
            <a:tailEnd/>
          </a:ln>
          <a:effectLst/>
        </p:spPr>
        <p:txBody>
          <a:bodyPr wrap="none">
            <a:spAutoFit/>
          </a:bodyPr>
          <a:lstStyle/>
          <a:p>
            <a:r>
              <a:rPr lang="en-US" sz="2800" b="1"/>
              <a:t>HiBW</a:t>
            </a:r>
          </a:p>
        </p:txBody>
      </p:sp>
      <p:sp>
        <p:nvSpPr>
          <p:cNvPr id="16541" name="Text Box 157"/>
          <p:cNvSpPr txBox="1">
            <a:spLocks noChangeArrowheads="1"/>
          </p:cNvSpPr>
          <p:nvPr/>
        </p:nvSpPr>
        <p:spPr bwMode="auto">
          <a:xfrm>
            <a:off x="2438400" y="3352800"/>
            <a:ext cx="881973" cy="369332"/>
          </a:xfrm>
          <a:prstGeom prst="rect">
            <a:avLst/>
          </a:prstGeom>
          <a:noFill/>
          <a:ln w="9525">
            <a:noFill/>
            <a:miter lim="800000"/>
            <a:headEnd/>
            <a:tailEnd/>
          </a:ln>
          <a:effectLst/>
        </p:spPr>
        <p:txBody>
          <a:bodyPr wrap="none">
            <a:spAutoFit/>
          </a:bodyPr>
          <a:lstStyle/>
          <a:p>
            <a:r>
              <a:rPr lang="en-US" dirty="0">
                <a:solidFill>
                  <a:schemeClr val="bg1">
                    <a:lumMod val="50000"/>
                  </a:schemeClr>
                </a:solidFill>
              </a:rPr>
              <a:t>30 bots</a:t>
            </a:r>
          </a:p>
        </p:txBody>
      </p:sp>
      <p:sp>
        <p:nvSpPr>
          <p:cNvPr id="16542" name="Text Box 158"/>
          <p:cNvSpPr txBox="1">
            <a:spLocks noChangeArrowheads="1"/>
          </p:cNvSpPr>
          <p:nvPr/>
        </p:nvSpPr>
        <p:spPr bwMode="auto">
          <a:xfrm>
            <a:off x="1066800" y="5562600"/>
            <a:ext cx="1104790" cy="369332"/>
          </a:xfrm>
          <a:prstGeom prst="rect">
            <a:avLst/>
          </a:prstGeom>
          <a:noFill/>
          <a:ln w="9525">
            <a:noFill/>
            <a:miter lim="800000"/>
            <a:headEnd/>
            <a:tailEnd/>
          </a:ln>
          <a:effectLst/>
        </p:spPr>
        <p:txBody>
          <a:bodyPr wrap="none">
            <a:spAutoFit/>
          </a:bodyPr>
          <a:lstStyle/>
          <a:p>
            <a:r>
              <a:rPr lang="en-US" dirty="0">
                <a:solidFill>
                  <a:schemeClr val="bg1">
                    <a:lumMod val="50000"/>
                  </a:schemeClr>
                </a:solidFill>
              </a:rPr>
              <a:t>2 humans</a:t>
            </a:r>
          </a:p>
        </p:txBody>
      </p:sp>
      <p:sp>
        <p:nvSpPr>
          <p:cNvPr id="16543" name="Line 159"/>
          <p:cNvSpPr>
            <a:spLocks noChangeShapeType="1"/>
          </p:cNvSpPr>
          <p:nvPr/>
        </p:nvSpPr>
        <p:spPr bwMode="auto">
          <a:xfrm flipH="1">
            <a:off x="976313" y="5826125"/>
            <a:ext cx="277812" cy="138113"/>
          </a:xfrm>
          <a:prstGeom prst="line">
            <a:avLst/>
          </a:prstGeom>
          <a:noFill/>
          <a:ln w="9525">
            <a:solidFill>
              <a:schemeClr val="bg2"/>
            </a:solidFill>
            <a:round/>
            <a:headEnd/>
            <a:tailEnd type="triangle" w="med" len="med"/>
          </a:ln>
          <a:effectLst/>
        </p:spPr>
        <p:txBody>
          <a:bodyPr/>
          <a:lstStyle/>
          <a:p>
            <a:endParaRPr lang="en-US"/>
          </a:p>
        </p:txBody>
      </p:sp>
      <p:sp>
        <p:nvSpPr>
          <p:cNvPr id="16544" name="Line 160"/>
          <p:cNvSpPr>
            <a:spLocks noChangeShapeType="1"/>
          </p:cNvSpPr>
          <p:nvPr/>
        </p:nvSpPr>
        <p:spPr bwMode="auto">
          <a:xfrm>
            <a:off x="1946275" y="5826125"/>
            <a:ext cx="276225" cy="138113"/>
          </a:xfrm>
          <a:prstGeom prst="line">
            <a:avLst/>
          </a:prstGeom>
          <a:noFill/>
          <a:ln w="9525">
            <a:solidFill>
              <a:schemeClr val="bg2"/>
            </a:solidFill>
            <a:round/>
            <a:headEnd/>
            <a:tailEnd type="triangle" w="med" len="med"/>
          </a:ln>
          <a:effectLst/>
        </p:spPr>
        <p:txBody>
          <a:bodyPr/>
          <a:lstStyle/>
          <a:p>
            <a:endParaRPr lang="en-US"/>
          </a:p>
        </p:txBody>
      </p:sp>
      <p:pic>
        <p:nvPicPr>
          <p:cNvPr id="16551" name="Picture 167" descr="Orbb"/>
          <p:cNvPicPr>
            <a:picLocks noChangeAspect="1" noChangeArrowheads="1"/>
          </p:cNvPicPr>
          <p:nvPr/>
        </p:nvPicPr>
        <p:blipFill>
          <a:blip r:embed="rId4" cstate="print"/>
          <a:srcRect/>
          <a:stretch>
            <a:fillRect/>
          </a:stretch>
        </p:blipFill>
        <p:spPr bwMode="auto">
          <a:xfrm>
            <a:off x="609600" y="3276600"/>
            <a:ext cx="263525" cy="381000"/>
          </a:xfrm>
          <a:prstGeom prst="rect">
            <a:avLst/>
          </a:prstGeom>
          <a:noFill/>
        </p:spPr>
      </p:pic>
      <p:pic>
        <p:nvPicPr>
          <p:cNvPr id="16552" name="Picture 168" descr="Orbb"/>
          <p:cNvPicPr>
            <a:picLocks noChangeAspect="1" noChangeArrowheads="1"/>
          </p:cNvPicPr>
          <p:nvPr/>
        </p:nvPicPr>
        <p:blipFill>
          <a:blip r:embed="rId4" cstate="print"/>
          <a:srcRect/>
          <a:stretch>
            <a:fillRect/>
          </a:stretch>
        </p:blipFill>
        <p:spPr bwMode="auto">
          <a:xfrm>
            <a:off x="990600" y="3276600"/>
            <a:ext cx="263525" cy="381000"/>
          </a:xfrm>
          <a:prstGeom prst="rect">
            <a:avLst/>
          </a:prstGeom>
          <a:noFill/>
        </p:spPr>
      </p:pic>
      <p:pic>
        <p:nvPicPr>
          <p:cNvPr id="16553" name="Picture 169" descr="Orbb"/>
          <p:cNvPicPr>
            <a:picLocks noChangeAspect="1" noChangeArrowheads="1"/>
          </p:cNvPicPr>
          <p:nvPr/>
        </p:nvPicPr>
        <p:blipFill>
          <a:blip r:embed="rId4" cstate="print"/>
          <a:srcRect/>
          <a:stretch>
            <a:fillRect/>
          </a:stretch>
        </p:blipFill>
        <p:spPr bwMode="auto">
          <a:xfrm>
            <a:off x="1447800" y="3276600"/>
            <a:ext cx="263525" cy="381000"/>
          </a:xfrm>
          <a:prstGeom prst="rect">
            <a:avLst/>
          </a:prstGeom>
          <a:noFill/>
        </p:spPr>
      </p:pic>
      <p:pic>
        <p:nvPicPr>
          <p:cNvPr id="16554" name="Picture 170" descr="Orbb"/>
          <p:cNvPicPr>
            <a:picLocks noChangeAspect="1" noChangeArrowheads="1"/>
          </p:cNvPicPr>
          <p:nvPr/>
        </p:nvPicPr>
        <p:blipFill>
          <a:blip r:embed="rId4" cstate="print"/>
          <a:srcRect/>
          <a:stretch>
            <a:fillRect/>
          </a:stretch>
        </p:blipFill>
        <p:spPr bwMode="auto">
          <a:xfrm>
            <a:off x="2209800" y="3276600"/>
            <a:ext cx="263525" cy="381000"/>
          </a:xfrm>
          <a:prstGeom prst="rect">
            <a:avLst/>
          </a:prstGeom>
          <a:noFill/>
        </p:spPr>
      </p:pic>
      <p:pic>
        <p:nvPicPr>
          <p:cNvPr id="16555" name="Picture 171" descr="Orbb"/>
          <p:cNvPicPr>
            <a:picLocks noChangeAspect="1" noChangeArrowheads="1"/>
          </p:cNvPicPr>
          <p:nvPr/>
        </p:nvPicPr>
        <p:blipFill>
          <a:blip r:embed="rId4" cstate="print"/>
          <a:srcRect/>
          <a:stretch>
            <a:fillRect/>
          </a:stretch>
        </p:blipFill>
        <p:spPr bwMode="auto">
          <a:xfrm>
            <a:off x="3657600" y="3276600"/>
            <a:ext cx="263525" cy="381000"/>
          </a:xfrm>
          <a:prstGeom prst="rect">
            <a:avLst/>
          </a:prstGeom>
          <a:noFill/>
        </p:spPr>
      </p:pic>
      <p:pic>
        <p:nvPicPr>
          <p:cNvPr id="16556" name="Picture 172" descr="Orbb"/>
          <p:cNvPicPr>
            <a:picLocks noChangeAspect="1" noChangeArrowheads="1"/>
          </p:cNvPicPr>
          <p:nvPr/>
        </p:nvPicPr>
        <p:blipFill>
          <a:blip r:embed="rId4" cstate="print"/>
          <a:srcRect/>
          <a:stretch>
            <a:fillRect/>
          </a:stretch>
        </p:blipFill>
        <p:spPr bwMode="auto">
          <a:xfrm>
            <a:off x="4038600" y="3276600"/>
            <a:ext cx="263525" cy="381000"/>
          </a:xfrm>
          <a:prstGeom prst="rect">
            <a:avLst/>
          </a:prstGeom>
          <a:noFill/>
        </p:spPr>
      </p:pic>
      <p:pic>
        <p:nvPicPr>
          <p:cNvPr id="16557" name="Picture 173" descr="Orbb"/>
          <p:cNvPicPr>
            <a:picLocks noChangeAspect="1" noChangeArrowheads="1"/>
          </p:cNvPicPr>
          <p:nvPr/>
        </p:nvPicPr>
        <p:blipFill>
          <a:blip r:embed="rId4" cstate="print"/>
          <a:srcRect/>
          <a:stretch>
            <a:fillRect/>
          </a:stretch>
        </p:blipFill>
        <p:spPr bwMode="auto">
          <a:xfrm>
            <a:off x="4495800" y="3276600"/>
            <a:ext cx="263525" cy="381000"/>
          </a:xfrm>
          <a:prstGeom prst="rect">
            <a:avLst/>
          </a:prstGeom>
          <a:noFill/>
        </p:spPr>
      </p:pic>
      <p:pic>
        <p:nvPicPr>
          <p:cNvPr id="16558" name="Picture 174" descr="Orbb"/>
          <p:cNvPicPr>
            <a:picLocks noChangeAspect="1" noChangeArrowheads="1"/>
          </p:cNvPicPr>
          <p:nvPr/>
        </p:nvPicPr>
        <p:blipFill>
          <a:blip r:embed="rId4" cstate="print"/>
          <a:srcRect/>
          <a:stretch>
            <a:fillRect/>
          </a:stretch>
        </p:blipFill>
        <p:spPr bwMode="auto">
          <a:xfrm>
            <a:off x="5257800" y="3276600"/>
            <a:ext cx="263525" cy="381000"/>
          </a:xfrm>
          <a:prstGeom prst="rect">
            <a:avLst/>
          </a:prstGeom>
          <a:noFill/>
        </p:spPr>
      </p:pic>
      <p:pic>
        <p:nvPicPr>
          <p:cNvPr id="16559" name="Picture 175" descr="Orbb"/>
          <p:cNvPicPr>
            <a:picLocks noChangeAspect="1" noChangeArrowheads="1"/>
          </p:cNvPicPr>
          <p:nvPr/>
        </p:nvPicPr>
        <p:blipFill>
          <a:blip r:embed="rId4" cstate="print"/>
          <a:srcRect/>
          <a:stretch>
            <a:fillRect/>
          </a:stretch>
        </p:blipFill>
        <p:spPr bwMode="auto">
          <a:xfrm>
            <a:off x="6629400" y="3276600"/>
            <a:ext cx="263525" cy="381000"/>
          </a:xfrm>
          <a:prstGeom prst="rect">
            <a:avLst/>
          </a:prstGeom>
          <a:noFill/>
        </p:spPr>
      </p:pic>
      <p:pic>
        <p:nvPicPr>
          <p:cNvPr id="16560" name="Picture 176" descr="Orbb"/>
          <p:cNvPicPr>
            <a:picLocks noChangeAspect="1" noChangeArrowheads="1"/>
          </p:cNvPicPr>
          <p:nvPr/>
        </p:nvPicPr>
        <p:blipFill>
          <a:blip r:embed="rId4" cstate="print"/>
          <a:srcRect/>
          <a:stretch>
            <a:fillRect/>
          </a:stretch>
        </p:blipFill>
        <p:spPr bwMode="auto">
          <a:xfrm>
            <a:off x="7010400" y="3276600"/>
            <a:ext cx="263525" cy="381000"/>
          </a:xfrm>
          <a:prstGeom prst="rect">
            <a:avLst/>
          </a:prstGeom>
          <a:noFill/>
        </p:spPr>
      </p:pic>
      <p:pic>
        <p:nvPicPr>
          <p:cNvPr id="16561" name="Picture 177" descr="Orbb"/>
          <p:cNvPicPr>
            <a:picLocks noChangeAspect="1" noChangeArrowheads="1"/>
          </p:cNvPicPr>
          <p:nvPr/>
        </p:nvPicPr>
        <p:blipFill>
          <a:blip r:embed="rId4" cstate="print"/>
          <a:srcRect/>
          <a:stretch>
            <a:fillRect/>
          </a:stretch>
        </p:blipFill>
        <p:spPr bwMode="auto">
          <a:xfrm>
            <a:off x="7467600" y="3276600"/>
            <a:ext cx="263525" cy="381000"/>
          </a:xfrm>
          <a:prstGeom prst="rect">
            <a:avLst/>
          </a:prstGeom>
          <a:noFill/>
        </p:spPr>
      </p:pic>
      <p:pic>
        <p:nvPicPr>
          <p:cNvPr id="16562" name="Picture 178" descr="Orbb"/>
          <p:cNvPicPr>
            <a:picLocks noChangeAspect="1" noChangeArrowheads="1"/>
          </p:cNvPicPr>
          <p:nvPr/>
        </p:nvPicPr>
        <p:blipFill>
          <a:blip r:embed="rId4" cstate="print"/>
          <a:srcRect/>
          <a:stretch>
            <a:fillRect/>
          </a:stretch>
        </p:blipFill>
        <p:spPr bwMode="auto">
          <a:xfrm>
            <a:off x="8229600" y="3276600"/>
            <a:ext cx="263525" cy="381000"/>
          </a:xfrm>
          <a:prstGeom prst="rect">
            <a:avLst/>
          </a:prstGeom>
          <a:noFill/>
        </p:spPr>
      </p:pic>
      <p:pic>
        <p:nvPicPr>
          <p:cNvPr id="16564" name="Picture 180" descr="sarge"/>
          <p:cNvPicPr>
            <a:picLocks noChangeAspect="1" noChangeArrowheads="1"/>
          </p:cNvPicPr>
          <p:nvPr/>
        </p:nvPicPr>
        <p:blipFill>
          <a:blip r:embed="rId5"/>
          <a:srcRect/>
          <a:stretch>
            <a:fillRect/>
          </a:stretch>
        </p:blipFill>
        <p:spPr bwMode="auto">
          <a:xfrm>
            <a:off x="685800" y="5791200"/>
            <a:ext cx="265113" cy="438150"/>
          </a:xfrm>
          <a:prstGeom prst="rect">
            <a:avLst/>
          </a:prstGeom>
          <a:noFill/>
        </p:spPr>
      </p:pic>
      <p:pic>
        <p:nvPicPr>
          <p:cNvPr id="16565" name="Picture 181" descr="sarge"/>
          <p:cNvPicPr>
            <a:picLocks noChangeAspect="1" noChangeArrowheads="1"/>
          </p:cNvPicPr>
          <p:nvPr/>
        </p:nvPicPr>
        <p:blipFill>
          <a:blip r:embed="rId5"/>
          <a:srcRect/>
          <a:stretch>
            <a:fillRect/>
          </a:stretch>
        </p:blipFill>
        <p:spPr bwMode="auto">
          <a:xfrm>
            <a:off x="2286000" y="5791200"/>
            <a:ext cx="265113" cy="438150"/>
          </a:xfrm>
          <a:prstGeom prst="rect">
            <a:avLst/>
          </a:prstGeom>
          <a:noFill/>
        </p:spPr>
      </p:pic>
      <p:pic>
        <p:nvPicPr>
          <p:cNvPr id="16566" name="Picture 182" descr="sarge"/>
          <p:cNvPicPr>
            <a:picLocks noChangeAspect="1" noChangeArrowheads="1"/>
          </p:cNvPicPr>
          <p:nvPr/>
        </p:nvPicPr>
        <p:blipFill>
          <a:blip r:embed="rId5"/>
          <a:srcRect/>
          <a:stretch>
            <a:fillRect/>
          </a:stretch>
        </p:blipFill>
        <p:spPr bwMode="auto">
          <a:xfrm>
            <a:off x="3810000" y="5791200"/>
            <a:ext cx="265113" cy="438150"/>
          </a:xfrm>
          <a:prstGeom prst="rect">
            <a:avLst/>
          </a:prstGeom>
          <a:noFill/>
        </p:spPr>
      </p:pic>
      <p:pic>
        <p:nvPicPr>
          <p:cNvPr id="16567" name="Picture 183" descr="sarge"/>
          <p:cNvPicPr>
            <a:picLocks noChangeAspect="1" noChangeArrowheads="1"/>
          </p:cNvPicPr>
          <p:nvPr/>
        </p:nvPicPr>
        <p:blipFill>
          <a:blip r:embed="rId5"/>
          <a:srcRect/>
          <a:stretch>
            <a:fillRect/>
          </a:stretch>
        </p:blipFill>
        <p:spPr bwMode="auto">
          <a:xfrm>
            <a:off x="5410200" y="5791200"/>
            <a:ext cx="265113" cy="438150"/>
          </a:xfrm>
          <a:prstGeom prst="rect">
            <a:avLst/>
          </a:prstGeom>
          <a:noFill/>
        </p:spPr>
      </p:pic>
      <p:pic>
        <p:nvPicPr>
          <p:cNvPr id="16568" name="Picture 184" descr="sarge"/>
          <p:cNvPicPr>
            <a:picLocks noChangeAspect="1" noChangeArrowheads="1"/>
          </p:cNvPicPr>
          <p:nvPr/>
        </p:nvPicPr>
        <p:blipFill>
          <a:blip r:embed="rId5"/>
          <a:srcRect/>
          <a:stretch>
            <a:fillRect/>
          </a:stretch>
        </p:blipFill>
        <p:spPr bwMode="auto">
          <a:xfrm>
            <a:off x="6705600" y="5791200"/>
            <a:ext cx="265113" cy="438150"/>
          </a:xfrm>
          <a:prstGeom prst="rect">
            <a:avLst/>
          </a:prstGeom>
          <a:noFill/>
        </p:spPr>
      </p:pic>
      <p:pic>
        <p:nvPicPr>
          <p:cNvPr id="16569" name="Picture 185" descr="sarge"/>
          <p:cNvPicPr>
            <a:picLocks noChangeAspect="1" noChangeArrowheads="1"/>
          </p:cNvPicPr>
          <p:nvPr/>
        </p:nvPicPr>
        <p:blipFill>
          <a:blip r:embed="rId5"/>
          <a:srcRect/>
          <a:stretch>
            <a:fillRect/>
          </a:stretch>
        </p:blipFill>
        <p:spPr bwMode="auto">
          <a:xfrm>
            <a:off x="8305800" y="5791200"/>
            <a:ext cx="265113" cy="438150"/>
          </a:xfrm>
          <a:prstGeom prst="rect">
            <a:avLst/>
          </a:prstGeom>
          <a:noFill/>
        </p:spPr>
      </p:pic>
      <p:sp>
        <p:nvSpPr>
          <p:cNvPr id="81" name="Text Box 59"/>
          <p:cNvSpPr txBox="1">
            <a:spLocks noChangeArrowheads="1"/>
          </p:cNvSpPr>
          <p:nvPr/>
        </p:nvSpPr>
        <p:spPr bwMode="auto">
          <a:xfrm>
            <a:off x="5562600" y="4800600"/>
            <a:ext cx="925253" cy="646331"/>
          </a:xfrm>
          <a:prstGeom prst="rect">
            <a:avLst/>
          </a:prstGeom>
          <a:noFill/>
          <a:ln w="9525">
            <a:noFill/>
            <a:miter lim="800000"/>
            <a:headEnd/>
            <a:tailEnd/>
          </a:ln>
          <a:effectLst/>
        </p:spPr>
        <p:txBody>
          <a:bodyPr wrap="none">
            <a:spAutoFit/>
          </a:bodyPr>
          <a:lstStyle/>
          <a:p>
            <a:r>
              <a:rPr lang="en-US" sz="1800" dirty="0" smtClean="0">
                <a:solidFill>
                  <a:schemeClr val="bg1">
                    <a:lumMod val="50000"/>
                  </a:schemeClr>
                </a:solidFill>
              </a:rPr>
              <a:t>Cable</a:t>
            </a:r>
          </a:p>
          <a:p>
            <a:r>
              <a:rPr lang="en-US" dirty="0" smtClean="0">
                <a:solidFill>
                  <a:schemeClr val="bg1">
                    <a:lumMod val="50000"/>
                  </a:schemeClr>
                </a:solidFill>
              </a:rPr>
              <a:t>Modem</a:t>
            </a:r>
            <a:endParaRPr lang="en-US" sz="1800" dirty="0">
              <a:solidFill>
                <a:schemeClr val="bg1">
                  <a:lumMod val="50000"/>
                </a:schemeClr>
              </a:solidFill>
            </a:endParaRPr>
          </a:p>
        </p:txBody>
      </p:sp>
      <p:sp>
        <p:nvSpPr>
          <p:cNvPr id="83" name="Text Box 117"/>
          <p:cNvSpPr txBox="1">
            <a:spLocks noChangeArrowheads="1"/>
          </p:cNvSpPr>
          <p:nvPr/>
        </p:nvSpPr>
        <p:spPr bwMode="auto">
          <a:xfrm>
            <a:off x="3962400" y="4343400"/>
            <a:ext cx="1247649" cy="646331"/>
          </a:xfrm>
          <a:prstGeom prst="rect">
            <a:avLst/>
          </a:prstGeom>
          <a:noFill/>
          <a:ln w="9525">
            <a:noFill/>
            <a:miter lim="800000"/>
            <a:headEnd/>
            <a:tailEnd/>
          </a:ln>
          <a:effectLst/>
        </p:spPr>
        <p:txBody>
          <a:bodyPr wrap="none">
            <a:spAutoFit/>
          </a:bodyPr>
          <a:lstStyle/>
          <a:p>
            <a:pPr algn="ctr"/>
            <a:r>
              <a:rPr lang="en-US" dirty="0" smtClean="0">
                <a:solidFill>
                  <a:schemeClr val="bg1">
                    <a:lumMod val="50000"/>
                  </a:schemeClr>
                </a:solidFill>
              </a:rPr>
              <a:t>Internet</a:t>
            </a:r>
          </a:p>
          <a:p>
            <a:pPr algn="ctr"/>
            <a:r>
              <a:rPr lang="en-US" dirty="0" smtClean="0">
                <a:solidFill>
                  <a:schemeClr val="bg1">
                    <a:lumMod val="50000"/>
                  </a:schemeClr>
                </a:solidFill>
              </a:rPr>
              <a:t>(simulated)</a:t>
            </a:r>
            <a:endParaRPr lang="en-US" dirty="0">
              <a:solidFill>
                <a:schemeClr val="bg1">
                  <a:lumMod val="50000"/>
                </a:schemeClr>
              </a:solidFill>
            </a:endParaRPr>
          </a:p>
        </p:txBody>
      </p:sp>
      <p:sp>
        <p:nvSpPr>
          <p:cNvPr id="76" name="Rectangle 75"/>
          <p:cNvSpPr/>
          <p:nvPr/>
        </p:nvSpPr>
        <p:spPr>
          <a:xfrm>
            <a:off x="533400" y="2743200"/>
            <a:ext cx="8077200" cy="461665"/>
          </a:xfrm>
          <a:prstGeom prst="rect">
            <a:avLst/>
          </a:prstGeom>
          <a:solidFill>
            <a:schemeClr val="bg1">
              <a:lumMod val="75000"/>
            </a:schemeClr>
          </a:solidFill>
        </p:spPr>
        <p:txBody>
          <a:bodyPr wrap="square">
            <a:spAutoFit/>
          </a:bodyPr>
          <a:lstStyle/>
          <a:p>
            <a:pPr marL="342900" lvl="0" indent="-342900" algn="ctr">
              <a:spcBef>
                <a:spcPct val="20000"/>
              </a:spcBef>
              <a:defRPr/>
            </a:pPr>
            <a:r>
              <a:rPr lang="en-US" sz="2400" dirty="0" smtClean="0"/>
              <a:t>User study: each pair of players compares 2 of 3 versions:</a:t>
            </a:r>
          </a:p>
        </p:txBody>
      </p:sp>
      <p:sp>
        <p:nvSpPr>
          <p:cNvPr id="77" name="Rectangle 5"/>
          <p:cNvSpPr>
            <a:spLocks noChangeArrowheads="1"/>
          </p:cNvSpPr>
          <p:nvPr/>
        </p:nvSpPr>
        <p:spPr bwMode="auto">
          <a:xfrm>
            <a:off x="457200" y="1371600"/>
            <a:ext cx="8229600" cy="10668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marL="342900" lvl="0" indent="-342900">
              <a:spcBef>
                <a:spcPct val="20000"/>
              </a:spcBef>
              <a:defRPr/>
            </a:pPr>
            <a:r>
              <a:rPr lang="en-US" sz="2800" b="1" dirty="0" smtClean="0"/>
              <a:t>Question</a:t>
            </a:r>
            <a:r>
              <a:rPr lang="en-US" sz="2800" dirty="0" smtClean="0"/>
              <a:t>: Do Interest Sets improve fun in </a:t>
            </a:r>
            <a:r>
              <a:rPr lang="en-US" sz="2800" dirty="0" err="1" smtClean="0"/>
              <a:t>LoBW</a:t>
            </a:r>
            <a:r>
              <a:rPr lang="en-US" sz="2800" dirty="0" smtClean="0"/>
              <a:t> games?</a:t>
            </a:r>
            <a:endParaRPr lang="en-US" sz="3200" dirty="0" smtClean="0"/>
          </a:p>
          <a:p>
            <a:pPr marL="342900" lvl="0" indent="-342900">
              <a:spcBef>
                <a:spcPct val="20000"/>
              </a:spcBef>
              <a:defRPr/>
            </a:pPr>
            <a:r>
              <a:rPr lang="en-US" sz="2800" b="1" dirty="0" smtClean="0"/>
              <a:t>Question</a:t>
            </a:r>
            <a:r>
              <a:rPr lang="en-US" sz="2800" dirty="0" smtClean="0"/>
              <a:t>: Do they make </a:t>
            </a:r>
            <a:r>
              <a:rPr lang="en-US" sz="2800" dirty="0" err="1" smtClean="0"/>
              <a:t>LoBW</a:t>
            </a:r>
            <a:r>
              <a:rPr lang="en-US" sz="2800" dirty="0" smtClean="0"/>
              <a:t> games as fun as </a:t>
            </a:r>
            <a:r>
              <a:rPr lang="en-US" sz="2800" dirty="0" err="1" smtClean="0"/>
              <a:t>HiBW</a:t>
            </a:r>
            <a:r>
              <a:rPr lang="en-US" sz="2800" dirty="0" smtClean="0"/>
              <a:t>?</a:t>
            </a:r>
          </a:p>
        </p:txBody>
      </p:sp>
      <p:sp>
        <p:nvSpPr>
          <p:cNvPr id="85" name="Footer Placeholder 84"/>
          <p:cNvSpPr>
            <a:spLocks noGrp="1"/>
          </p:cNvSpPr>
          <p:nvPr>
            <p:ph type="ftr" sz="quarter" idx="11"/>
          </p:nvPr>
        </p:nvSpPr>
        <p:spPr/>
        <p:txBody>
          <a:bodyPr/>
          <a:lstStyle/>
          <a:p>
            <a:r>
              <a:rPr lang="en-US" smtClean="0"/>
              <a:t>Donnybrook | Jeffrey Pang (CMU) | SIGCOMM 2008</a:t>
            </a:r>
            <a:endParaRPr lang="en-US" dirty="0"/>
          </a:p>
        </p:txBody>
      </p:sp>
      <p:sp>
        <p:nvSpPr>
          <p:cNvPr id="80" name="Slide Number Placeholder 79"/>
          <p:cNvSpPr>
            <a:spLocks noGrp="1"/>
          </p:cNvSpPr>
          <p:nvPr>
            <p:ph type="sldNum" sz="quarter" idx="12"/>
          </p:nvPr>
        </p:nvSpPr>
        <p:spPr/>
        <p:txBody>
          <a:bodyPr/>
          <a:lstStyle/>
          <a:p>
            <a:fld id="{EBD50310-D3F9-4512-BA90-F45251450757}" type="slidenum">
              <a:rPr lang="en-US" smtClean="0"/>
              <a:pPr/>
              <a:t>18</a:t>
            </a:fld>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dirty="0" smtClean="0"/>
              <a:t>User Study Results</a:t>
            </a:r>
            <a:endParaRPr lang="en-US" dirty="0"/>
          </a:p>
        </p:txBody>
      </p:sp>
      <p:graphicFrame>
        <p:nvGraphicFramePr>
          <p:cNvPr id="8" name="Object 2"/>
          <p:cNvGraphicFramePr>
            <a:graphicFrameLocks noChangeAspect="1"/>
          </p:cNvGraphicFramePr>
          <p:nvPr/>
        </p:nvGraphicFramePr>
        <p:xfrm>
          <a:off x="304800" y="1295400"/>
          <a:ext cx="8382000" cy="4122738"/>
        </p:xfrm>
        <a:graphic>
          <a:graphicData uri="http://schemas.openxmlformats.org/drawingml/2006/chart">
            <c:chart xmlns:c="http://schemas.openxmlformats.org/drawingml/2006/chart" xmlns:r="http://schemas.openxmlformats.org/officeDocument/2006/relationships" r:id="rId3"/>
          </a:graphicData>
        </a:graphic>
      </p:graphicFrame>
      <p:sp>
        <p:nvSpPr>
          <p:cNvPr id="9225" name="Rectangle 9"/>
          <p:cNvSpPr>
            <a:spLocks noChangeArrowheads="1"/>
          </p:cNvSpPr>
          <p:nvPr/>
        </p:nvSpPr>
        <p:spPr bwMode="auto">
          <a:xfrm>
            <a:off x="5943600" y="1600200"/>
            <a:ext cx="2443105" cy="461665"/>
          </a:xfrm>
          <a:prstGeom prst="rect">
            <a:avLst/>
          </a:prstGeom>
          <a:noFill/>
          <a:ln w="9525">
            <a:noFill/>
            <a:miter lim="800000"/>
            <a:headEnd/>
            <a:tailEnd/>
          </a:ln>
          <a:effectLst/>
        </p:spPr>
        <p:txBody>
          <a:bodyPr wrap="none">
            <a:spAutoFit/>
          </a:bodyPr>
          <a:lstStyle/>
          <a:p>
            <a:pPr defTabSz="954088"/>
            <a:r>
              <a:rPr lang="en-US" sz="2400" b="1" dirty="0" err="1" smtClean="0"/>
              <a:t>LoBW</a:t>
            </a:r>
            <a:r>
              <a:rPr lang="en-US" sz="2400" b="1" dirty="0" smtClean="0"/>
              <a:t>-IS </a:t>
            </a:r>
            <a:r>
              <a:rPr lang="en-US" sz="2400" b="1" dirty="0" err="1" smtClean="0"/>
              <a:t>vs</a:t>
            </a:r>
            <a:r>
              <a:rPr lang="en-US" sz="2400" b="1" dirty="0" smtClean="0"/>
              <a:t> </a:t>
            </a:r>
            <a:r>
              <a:rPr lang="en-US" sz="2400" b="1" dirty="0" err="1"/>
              <a:t>HiBW</a:t>
            </a:r>
            <a:endParaRPr lang="en-US" sz="2400" b="1" dirty="0"/>
          </a:p>
        </p:txBody>
      </p:sp>
      <p:sp>
        <p:nvSpPr>
          <p:cNvPr id="9226" name="Text Box 10"/>
          <p:cNvSpPr txBox="1">
            <a:spLocks noChangeArrowheads="1"/>
          </p:cNvSpPr>
          <p:nvPr/>
        </p:nvSpPr>
        <p:spPr bwMode="auto">
          <a:xfrm>
            <a:off x="1600200" y="1600200"/>
            <a:ext cx="2465547" cy="461665"/>
          </a:xfrm>
          <a:prstGeom prst="rect">
            <a:avLst/>
          </a:prstGeom>
          <a:noFill/>
          <a:ln w="9525">
            <a:noFill/>
            <a:miter lim="800000"/>
            <a:headEnd/>
            <a:tailEnd/>
          </a:ln>
          <a:effectLst/>
        </p:spPr>
        <p:txBody>
          <a:bodyPr wrap="none">
            <a:spAutoFit/>
          </a:bodyPr>
          <a:lstStyle/>
          <a:p>
            <a:pPr defTabSz="954088"/>
            <a:r>
              <a:rPr lang="en-US" sz="2400" b="1" dirty="0" err="1"/>
              <a:t>LoBW</a:t>
            </a:r>
            <a:r>
              <a:rPr lang="en-US" sz="2400" b="1" dirty="0"/>
              <a:t> </a:t>
            </a:r>
            <a:r>
              <a:rPr lang="en-US" sz="2400" b="1" dirty="0" err="1" smtClean="0"/>
              <a:t>vs</a:t>
            </a:r>
            <a:r>
              <a:rPr lang="en-US" sz="2400" b="1" dirty="0" smtClean="0"/>
              <a:t> </a:t>
            </a:r>
            <a:r>
              <a:rPr lang="en-US" sz="2400" b="1" dirty="0" err="1" smtClean="0"/>
              <a:t>LoBW</a:t>
            </a:r>
            <a:r>
              <a:rPr lang="en-US" sz="2400" b="1" dirty="0" smtClean="0"/>
              <a:t>-IS</a:t>
            </a:r>
            <a:endParaRPr lang="en-US" sz="2400" b="1" dirty="0"/>
          </a:p>
        </p:txBody>
      </p:sp>
      <p:sp>
        <p:nvSpPr>
          <p:cNvPr id="10" name="Rectangle 5"/>
          <p:cNvSpPr>
            <a:spLocks noChangeArrowheads="1"/>
          </p:cNvSpPr>
          <p:nvPr/>
        </p:nvSpPr>
        <p:spPr bwMode="auto">
          <a:xfrm>
            <a:off x="533400" y="54864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3200" dirty="0" smtClean="0"/>
              <a:t>Survey: How fun was each version?</a:t>
            </a:r>
            <a:endParaRPr lang="en-US" sz="3200" dirty="0"/>
          </a:p>
        </p:txBody>
      </p:sp>
      <p:sp>
        <p:nvSpPr>
          <p:cNvPr id="14" name="Footer Placeholder 13"/>
          <p:cNvSpPr>
            <a:spLocks noGrp="1"/>
          </p:cNvSpPr>
          <p:nvPr>
            <p:ph type="ftr" sz="quarter" idx="11"/>
          </p:nvPr>
        </p:nvSpPr>
        <p:spPr/>
        <p:txBody>
          <a:bodyPr/>
          <a:lstStyle/>
          <a:p>
            <a:r>
              <a:rPr lang="en-US" smtClean="0"/>
              <a:t>Donnybrook | Jeffrey Pang (CMU) | SIGCOMM 2008</a:t>
            </a:r>
            <a:endParaRPr lang="en-US" dirty="0"/>
          </a:p>
        </p:txBody>
      </p:sp>
      <p:sp>
        <p:nvSpPr>
          <p:cNvPr id="11" name="Slide Number Placeholder 10"/>
          <p:cNvSpPr>
            <a:spLocks noGrp="1"/>
          </p:cNvSpPr>
          <p:nvPr>
            <p:ph type="sldNum" sz="quarter" idx="12"/>
          </p:nvPr>
        </p:nvSpPr>
        <p:spPr/>
        <p:txBody>
          <a:bodyPr/>
          <a:lstStyle/>
          <a:p>
            <a:fld id="{EBD50310-D3F9-4512-BA90-F45251450757}" type="slidenum">
              <a:rPr lang="en-US" smtClean="0"/>
              <a:pPr/>
              <a:t>19</a:t>
            </a:fld>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4343400" y="1371600"/>
            <a:ext cx="2743200" cy="1219200"/>
          </a:xfrm>
          <a:prstGeom prst="rect">
            <a:avLst/>
          </a:prstGeom>
          <a:solidFill>
            <a:schemeClr val="tx1"/>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High-Speed, Large-Scale, P2P: </a:t>
            </a:r>
            <a:r>
              <a:rPr lang="en-US" dirty="0" smtClean="0">
                <a:solidFill>
                  <a:srgbClr val="FF0000"/>
                </a:solidFill>
              </a:rPr>
              <a:t>Pick 2</a:t>
            </a:r>
            <a:endParaRPr lang="en-US" dirty="0">
              <a:solidFill>
                <a:srgbClr val="FF0000"/>
              </a:solidFill>
            </a:endParaRPr>
          </a:p>
        </p:txBody>
      </p:sp>
      <p:sp>
        <p:nvSpPr>
          <p:cNvPr id="3" name="Content Placeholder 2"/>
          <p:cNvSpPr>
            <a:spLocks noGrp="1"/>
          </p:cNvSpPr>
          <p:nvPr>
            <p:ph idx="1"/>
          </p:nvPr>
        </p:nvSpPr>
        <p:spPr>
          <a:xfrm>
            <a:off x="457200" y="1447800"/>
            <a:ext cx="3657600" cy="4678363"/>
          </a:xfrm>
        </p:spPr>
        <p:txBody>
          <a:bodyPr>
            <a:normAutofit fontScale="92500" lnSpcReduction="10000"/>
          </a:bodyPr>
          <a:lstStyle/>
          <a:p>
            <a:r>
              <a:rPr lang="en-US" dirty="0" smtClean="0"/>
              <a:t>Many console games are peer hosted to save costs</a:t>
            </a:r>
          </a:p>
          <a:p>
            <a:endParaRPr lang="en-US" dirty="0"/>
          </a:p>
          <a:p>
            <a:r>
              <a:rPr lang="en-US" dirty="0" smtClean="0"/>
              <a:t>Limits high-speed games to 32 players</a:t>
            </a:r>
          </a:p>
          <a:p>
            <a:endParaRPr lang="en-US" dirty="0"/>
          </a:p>
          <a:p>
            <a:r>
              <a:rPr lang="en-US" dirty="0" smtClean="0"/>
              <a:t>1000+ player games need dedicated servers</a:t>
            </a:r>
            <a:endParaRPr lang="en-US" dirty="0"/>
          </a:p>
        </p:txBody>
      </p:sp>
      <p:pic>
        <p:nvPicPr>
          <p:cNvPr id="5" name="Picture 4" descr="xbox1.png"/>
          <p:cNvPicPr>
            <a:picLocks noChangeAspect="1"/>
          </p:cNvPicPr>
          <p:nvPr/>
        </p:nvPicPr>
        <p:blipFill>
          <a:blip r:embed="rId4" cstate="print"/>
          <a:stretch>
            <a:fillRect/>
          </a:stretch>
        </p:blipFill>
        <p:spPr>
          <a:xfrm>
            <a:off x="7467600" y="1371600"/>
            <a:ext cx="381000" cy="560982"/>
          </a:xfrm>
          <a:prstGeom prst="rect">
            <a:avLst/>
          </a:prstGeom>
        </p:spPr>
      </p:pic>
      <p:pic>
        <p:nvPicPr>
          <p:cNvPr id="6" name="Picture 5" descr="xbox1.png"/>
          <p:cNvPicPr>
            <a:picLocks noChangeAspect="1"/>
          </p:cNvPicPr>
          <p:nvPr/>
        </p:nvPicPr>
        <p:blipFill>
          <a:blip r:embed="rId4" cstate="print"/>
          <a:stretch>
            <a:fillRect/>
          </a:stretch>
        </p:blipFill>
        <p:spPr>
          <a:xfrm>
            <a:off x="8382000" y="1371600"/>
            <a:ext cx="381000" cy="560982"/>
          </a:xfrm>
          <a:prstGeom prst="rect">
            <a:avLst/>
          </a:prstGeom>
        </p:spPr>
      </p:pic>
      <p:pic>
        <p:nvPicPr>
          <p:cNvPr id="7" name="Picture 6" descr="xbox1.png"/>
          <p:cNvPicPr>
            <a:picLocks noChangeAspect="1"/>
          </p:cNvPicPr>
          <p:nvPr/>
        </p:nvPicPr>
        <p:blipFill>
          <a:blip r:embed="rId4" cstate="print"/>
          <a:stretch>
            <a:fillRect/>
          </a:stretch>
        </p:blipFill>
        <p:spPr>
          <a:xfrm>
            <a:off x="7467600" y="2286000"/>
            <a:ext cx="381000" cy="560982"/>
          </a:xfrm>
          <a:prstGeom prst="rect">
            <a:avLst/>
          </a:prstGeom>
        </p:spPr>
      </p:pic>
      <p:pic>
        <p:nvPicPr>
          <p:cNvPr id="8" name="Picture 7" descr="xbox1.png"/>
          <p:cNvPicPr>
            <a:picLocks noChangeAspect="1"/>
          </p:cNvPicPr>
          <p:nvPr/>
        </p:nvPicPr>
        <p:blipFill>
          <a:blip r:embed="rId4" cstate="print"/>
          <a:stretch>
            <a:fillRect/>
          </a:stretch>
        </p:blipFill>
        <p:spPr>
          <a:xfrm>
            <a:off x="8382000" y="2286000"/>
            <a:ext cx="381000" cy="560982"/>
          </a:xfrm>
          <a:prstGeom prst="rect">
            <a:avLst/>
          </a:prstGeom>
        </p:spPr>
      </p:pic>
      <p:cxnSp>
        <p:nvCxnSpPr>
          <p:cNvPr id="10" name="Straight Arrow Connector 9"/>
          <p:cNvCxnSpPr>
            <a:stCxn id="5" idx="2"/>
            <a:endCxn id="7" idx="0"/>
          </p:cNvCxnSpPr>
          <p:nvPr/>
        </p:nvCxnSpPr>
        <p:spPr>
          <a:xfrm rot="5400000">
            <a:off x="7481391" y="2109291"/>
            <a:ext cx="353418" cy="1588"/>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8" idx="0"/>
          </p:cNvCxnSpPr>
          <p:nvPr/>
        </p:nvCxnSpPr>
        <p:spPr>
          <a:xfrm rot="5400000">
            <a:off x="8395791" y="2109291"/>
            <a:ext cx="353418" cy="1588"/>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a:off x="7848600" y="1652091"/>
            <a:ext cx="533400" cy="1588"/>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1"/>
          </p:cNvCxnSpPr>
          <p:nvPr/>
        </p:nvCxnSpPr>
        <p:spPr>
          <a:xfrm>
            <a:off x="7848600" y="2566491"/>
            <a:ext cx="533400" cy="1588"/>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7772400" y="1905000"/>
            <a:ext cx="609600" cy="533400"/>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7848600" y="1905000"/>
            <a:ext cx="533400" cy="533400"/>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descr="Halo3-screen.jpg"/>
          <p:cNvPicPr>
            <a:picLocks noChangeAspect="1"/>
          </p:cNvPicPr>
          <p:nvPr/>
        </p:nvPicPr>
        <p:blipFill>
          <a:blip r:embed="rId5" cstate="print"/>
          <a:stretch>
            <a:fillRect/>
          </a:stretch>
        </p:blipFill>
        <p:spPr>
          <a:xfrm>
            <a:off x="4343400" y="2667000"/>
            <a:ext cx="2743200" cy="1543050"/>
          </a:xfrm>
          <a:prstGeom prst="rect">
            <a:avLst/>
          </a:prstGeom>
          <a:effectLst>
            <a:outerShdw blurRad="50800" dist="38100" dir="2700000" algn="tl" rotWithShape="0">
              <a:prstClr val="black">
                <a:alpha val="40000"/>
              </a:prstClr>
            </a:outerShdw>
          </a:effectLst>
        </p:spPr>
      </p:pic>
      <p:pic>
        <p:nvPicPr>
          <p:cNvPr id="30" name="Picture 29" descr="halo-3-box.jpg"/>
          <p:cNvPicPr>
            <a:picLocks noChangeAspect="1"/>
          </p:cNvPicPr>
          <p:nvPr/>
        </p:nvPicPr>
        <p:blipFill>
          <a:blip r:embed="rId6" cstate="print">
            <a:lum bright="20000" contrast="20000"/>
          </a:blip>
          <a:stretch>
            <a:fillRect/>
          </a:stretch>
        </p:blipFill>
        <p:spPr>
          <a:xfrm>
            <a:off x="6324600" y="3048000"/>
            <a:ext cx="838200" cy="1197928"/>
          </a:xfrm>
          <a:prstGeom prst="rect">
            <a:avLst/>
          </a:prstGeom>
          <a:effectLst>
            <a:outerShdw blurRad="50800" dist="38100" dir="8100000" algn="tr" rotWithShape="0">
              <a:prstClr val="black">
                <a:alpha val="40000"/>
              </a:prstClr>
            </a:outerShdw>
          </a:effectLst>
        </p:spPr>
      </p:pic>
      <p:pic>
        <p:nvPicPr>
          <p:cNvPr id="31" name="Picture 30" descr="wow-screen.jpg"/>
          <p:cNvPicPr>
            <a:picLocks noChangeAspect="1"/>
          </p:cNvPicPr>
          <p:nvPr/>
        </p:nvPicPr>
        <p:blipFill>
          <a:blip r:embed="rId7" cstate="print">
            <a:lum bright="40000" contrast="60000"/>
          </a:blip>
          <a:stretch>
            <a:fillRect/>
          </a:stretch>
        </p:blipFill>
        <p:spPr>
          <a:xfrm>
            <a:off x="4343400" y="4343400"/>
            <a:ext cx="2724150" cy="2179320"/>
          </a:xfrm>
          <a:prstGeom prst="rect">
            <a:avLst/>
          </a:prstGeom>
          <a:effectLst>
            <a:outerShdw blurRad="50800" dist="38100" dir="2700000" algn="tl" rotWithShape="0">
              <a:prstClr val="black">
                <a:alpha val="40000"/>
              </a:prstClr>
            </a:outerShdw>
          </a:effectLst>
        </p:spPr>
      </p:pic>
      <p:pic>
        <p:nvPicPr>
          <p:cNvPr id="32" name="Picture 31" descr="wow-box.jpg"/>
          <p:cNvPicPr>
            <a:picLocks noChangeAspect="1"/>
          </p:cNvPicPr>
          <p:nvPr/>
        </p:nvPicPr>
        <p:blipFill>
          <a:blip r:embed="rId8" cstate="print">
            <a:lum bright="20000" contrast="20000"/>
          </a:blip>
          <a:stretch>
            <a:fillRect/>
          </a:stretch>
        </p:blipFill>
        <p:spPr>
          <a:xfrm>
            <a:off x="6324600" y="5334000"/>
            <a:ext cx="838200" cy="1199673"/>
          </a:xfrm>
          <a:prstGeom prst="rect">
            <a:avLst/>
          </a:prstGeom>
          <a:effectLst>
            <a:outerShdw blurRad="50800" dist="38100" dir="8100000" algn="tr" rotWithShape="0">
              <a:prstClr val="black">
                <a:alpha val="40000"/>
              </a:prstClr>
            </a:outerShdw>
          </a:effectLst>
        </p:spPr>
      </p:pic>
      <p:pic>
        <p:nvPicPr>
          <p:cNvPr id="33" name="Picture 5"/>
          <p:cNvPicPr>
            <a:picLocks noChangeAspect="1" noChangeArrowheads="1"/>
          </p:cNvPicPr>
          <p:nvPr/>
        </p:nvPicPr>
        <p:blipFill>
          <a:blip r:embed="rId9" cstate="print">
            <a:lum bright="20000" contrast="20000"/>
          </a:blip>
          <a:srcRect/>
          <a:stretch>
            <a:fillRect/>
          </a:stretch>
        </p:blipFill>
        <p:spPr bwMode="auto">
          <a:xfrm>
            <a:off x="7162800" y="4307905"/>
            <a:ext cx="609600" cy="751579"/>
          </a:xfrm>
          <a:prstGeom prst="rect">
            <a:avLst/>
          </a:prstGeom>
          <a:noFill/>
          <a:ln w="9525">
            <a:noFill/>
            <a:miter lim="800000"/>
            <a:headEnd/>
            <a:tailEnd/>
          </a:ln>
          <a:effectLst/>
        </p:spPr>
      </p:pic>
      <p:pic>
        <p:nvPicPr>
          <p:cNvPr id="34" name="Picture 33" descr="server1.jpg"/>
          <p:cNvPicPr>
            <a:picLocks noChangeAspect="1"/>
          </p:cNvPicPr>
          <p:nvPr/>
        </p:nvPicPr>
        <p:blipFill>
          <a:blip r:embed="rId10">
            <a:lum bright="20000" contrast="20000"/>
          </a:blip>
          <a:stretch>
            <a:fillRect/>
          </a:stretch>
        </p:blipFill>
        <p:spPr>
          <a:xfrm>
            <a:off x="7772400" y="4267200"/>
            <a:ext cx="840328" cy="814339"/>
          </a:xfrm>
          <a:prstGeom prst="rect">
            <a:avLst/>
          </a:prstGeom>
        </p:spPr>
      </p:pic>
      <p:pic>
        <p:nvPicPr>
          <p:cNvPr id="35" name="Picture 34" descr="xbox1.png"/>
          <p:cNvPicPr>
            <a:picLocks noChangeAspect="1"/>
          </p:cNvPicPr>
          <p:nvPr/>
        </p:nvPicPr>
        <p:blipFill>
          <a:blip r:embed="rId11" cstate="print"/>
          <a:stretch>
            <a:fillRect/>
          </a:stretch>
        </p:blipFill>
        <p:spPr>
          <a:xfrm>
            <a:off x="7620000" y="5791200"/>
            <a:ext cx="225743" cy="332382"/>
          </a:xfrm>
          <a:prstGeom prst="rect">
            <a:avLst/>
          </a:prstGeom>
        </p:spPr>
      </p:pic>
      <p:pic>
        <p:nvPicPr>
          <p:cNvPr id="36" name="Picture 35" descr="xbox1.png"/>
          <p:cNvPicPr>
            <a:picLocks noChangeAspect="1"/>
          </p:cNvPicPr>
          <p:nvPr/>
        </p:nvPicPr>
        <p:blipFill>
          <a:blip r:embed="rId11" cstate="print"/>
          <a:stretch>
            <a:fillRect/>
          </a:stretch>
        </p:blipFill>
        <p:spPr>
          <a:xfrm>
            <a:off x="7848600" y="5791200"/>
            <a:ext cx="225743" cy="332382"/>
          </a:xfrm>
          <a:prstGeom prst="rect">
            <a:avLst/>
          </a:prstGeom>
        </p:spPr>
      </p:pic>
      <p:pic>
        <p:nvPicPr>
          <p:cNvPr id="37" name="Picture 36" descr="xbox1.png"/>
          <p:cNvPicPr>
            <a:picLocks noChangeAspect="1"/>
          </p:cNvPicPr>
          <p:nvPr/>
        </p:nvPicPr>
        <p:blipFill>
          <a:blip r:embed="rId11" cstate="print"/>
          <a:stretch>
            <a:fillRect/>
          </a:stretch>
        </p:blipFill>
        <p:spPr>
          <a:xfrm>
            <a:off x="8077200" y="5791200"/>
            <a:ext cx="225743" cy="332382"/>
          </a:xfrm>
          <a:prstGeom prst="rect">
            <a:avLst/>
          </a:prstGeom>
        </p:spPr>
      </p:pic>
      <p:pic>
        <p:nvPicPr>
          <p:cNvPr id="38" name="Picture 37" descr="xbox1.png"/>
          <p:cNvPicPr>
            <a:picLocks noChangeAspect="1"/>
          </p:cNvPicPr>
          <p:nvPr/>
        </p:nvPicPr>
        <p:blipFill>
          <a:blip r:embed="rId11" cstate="print"/>
          <a:stretch>
            <a:fillRect/>
          </a:stretch>
        </p:blipFill>
        <p:spPr>
          <a:xfrm>
            <a:off x="8305800" y="5791200"/>
            <a:ext cx="225743" cy="332382"/>
          </a:xfrm>
          <a:prstGeom prst="rect">
            <a:avLst/>
          </a:prstGeom>
        </p:spPr>
      </p:pic>
      <p:pic>
        <p:nvPicPr>
          <p:cNvPr id="39" name="Picture 38" descr="xbox1.png"/>
          <p:cNvPicPr>
            <a:picLocks noChangeAspect="1"/>
          </p:cNvPicPr>
          <p:nvPr/>
        </p:nvPicPr>
        <p:blipFill>
          <a:blip r:embed="rId11" cstate="print"/>
          <a:stretch>
            <a:fillRect/>
          </a:stretch>
        </p:blipFill>
        <p:spPr>
          <a:xfrm>
            <a:off x="7620000" y="6172200"/>
            <a:ext cx="225743" cy="332382"/>
          </a:xfrm>
          <a:prstGeom prst="rect">
            <a:avLst/>
          </a:prstGeom>
        </p:spPr>
      </p:pic>
      <p:pic>
        <p:nvPicPr>
          <p:cNvPr id="40" name="Picture 39" descr="xbox1.png"/>
          <p:cNvPicPr>
            <a:picLocks noChangeAspect="1"/>
          </p:cNvPicPr>
          <p:nvPr/>
        </p:nvPicPr>
        <p:blipFill>
          <a:blip r:embed="rId11" cstate="print"/>
          <a:stretch>
            <a:fillRect/>
          </a:stretch>
        </p:blipFill>
        <p:spPr>
          <a:xfrm>
            <a:off x="7848600" y="6172200"/>
            <a:ext cx="225743" cy="332382"/>
          </a:xfrm>
          <a:prstGeom prst="rect">
            <a:avLst/>
          </a:prstGeom>
        </p:spPr>
      </p:pic>
      <p:pic>
        <p:nvPicPr>
          <p:cNvPr id="41" name="Picture 40" descr="xbox1.png"/>
          <p:cNvPicPr>
            <a:picLocks noChangeAspect="1"/>
          </p:cNvPicPr>
          <p:nvPr/>
        </p:nvPicPr>
        <p:blipFill>
          <a:blip r:embed="rId11" cstate="print"/>
          <a:stretch>
            <a:fillRect/>
          </a:stretch>
        </p:blipFill>
        <p:spPr>
          <a:xfrm>
            <a:off x="8077200" y="6172200"/>
            <a:ext cx="225743" cy="332382"/>
          </a:xfrm>
          <a:prstGeom prst="rect">
            <a:avLst/>
          </a:prstGeom>
        </p:spPr>
      </p:pic>
      <p:pic>
        <p:nvPicPr>
          <p:cNvPr id="42" name="Picture 41" descr="xbox1.png"/>
          <p:cNvPicPr>
            <a:picLocks noChangeAspect="1"/>
          </p:cNvPicPr>
          <p:nvPr/>
        </p:nvPicPr>
        <p:blipFill>
          <a:blip r:embed="rId11" cstate="print"/>
          <a:stretch>
            <a:fillRect/>
          </a:stretch>
        </p:blipFill>
        <p:spPr>
          <a:xfrm>
            <a:off x="8305800" y="6172200"/>
            <a:ext cx="225743" cy="332382"/>
          </a:xfrm>
          <a:prstGeom prst="rect">
            <a:avLst/>
          </a:prstGeom>
        </p:spPr>
      </p:pic>
      <p:pic>
        <p:nvPicPr>
          <p:cNvPr id="43" name="Picture 42" descr="xbox1.png"/>
          <p:cNvPicPr>
            <a:picLocks noChangeAspect="1"/>
          </p:cNvPicPr>
          <p:nvPr/>
        </p:nvPicPr>
        <p:blipFill>
          <a:blip r:embed="rId11" cstate="print"/>
          <a:stretch>
            <a:fillRect/>
          </a:stretch>
        </p:blipFill>
        <p:spPr>
          <a:xfrm>
            <a:off x="8534400" y="5791200"/>
            <a:ext cx="225743" cy="332382"/>
          </a:xfrm>
          <a:prstGeom prst="rect">
            <a:avLst/>
          </a:prstGeom>
        </p:spPr>
      </p:pic>
      <p:pic>
        <p:nvPicPr>
          <p:cNvPr id="44" name="Picture 43" descr="xbox1.png"/>
          <p:cNvPicPr>
            <a:picLocks noChangeAspect="1"/>
          </p:cNvPicPr>
          <p:nvPr/>
        </p:nvPicPr>
        <p:blipFill>
          <a:blip r:embed="rId11" cstate="print"/>
          <a:stretch>
            <a:fillRect/>
          </a:stretch>
        </p:blipFill>
        <p:spPr>
          <a:xfrm>
            <a:off x="8534400" y="6172200"/>
            <a:ext cx="225743" cy="332382"/>
          </a:xfrm>
          <a:prstGeom prst="rect">
            <a:avLst/>
          </a:prstGeom>
        </p:spPr>
      </p:pic>
      <p:cxnSp>
        <p:nvCxnSpPr>
          <p:cNvPr id="45" name="Straight Arrow Connector 44"/>
          <p:cNvCxnSpPr>
            <a:stCxn id="34" idx="2"/>
            <a:endCxn id="35" idx="0"/>
          </p:cNvCxnSpPr>
          <p:nvPr/>
        </p:nvCxnSpPr>
        <p:spPr>
          <a:xfrm rot="5400000">
            <a:off x="7607888" y="5206523"/>
            <a:ext cx="709661" cy="459692"/>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4" idx="2"/>
            <a:endCxn id="36" idx="0"/>
          </p:cNvCxnSpPr>
          <p:nvPr/>
        </p:nvCxnSpPr>
        <p:spPr>
          <a:xfrm rot="5400000">
            <a:off x="7722188" y="5320823"/>
            <a:ext cx="709661" cy="231092"/>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2"/>
            <a:endCxn id="37" idx="0"/>
          </p:cNvCxnSpPr>
          <p:nvPr/>
        </p:nvCxnSpPr>
        <p:spPr>
          <a:xfrm rot="5400000">
            <a:off x="7836488" y="5435123"/>
            <a:ext cx="709661" cy="2492"/>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4" idx="2"/>
            <a:endCxn id="38" idx="0"/>
          </p:cNvCxnSpPr>
          <p:nvPr/>
        </p:nvCxnSpPr>
        <p:spPr>
          <a:xfrm rot="16200000" flipH="1">
            <a:off x="7950788" y="5323315"/>
            <a:ext cx="709661" cy="226108"/>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4" idx="2"/>
            <a:endCxn id="43" idx="0"/>
          </p:cNvCxnSpPr>
          <p:nvPr/>
        </p:nvCxnSpPr>
        <p:spPr>
          <a:xfrm rot="16200000" flipH="1">
            <a:off x="8065088" y="5209015"/>
            <a:ext cx="709661" cy="454708"/>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343400" y="2667000"/>
            <a:ext cx="162416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b="1" dirty="0" smtClean="0">
                <a:solidFill>
                  <a:schemeClr val="bg1"/>
                </a:solidFill>
              </a:rPr>
              <a:t>High-speed</a:t>
            </a:r>
            <a:endParaRPr lang="en-US" sz="2400" b="1" dirty="0">
              <a:solidFill>
                <a:schemeClr val="bg1"/>
              </a:solidFill>
            </a:endParaRPr>
          </a:p>
        </p:txBody>
      </p:sp>
      <p:sp>
        <p:nvSpPr>
          <p:cNvPr id="82" name="TextBox 81"/>
          <p:cNvSpPr txBox="1"/>
          <p:nvPr/>
        </p:nvSpPr>
        <p:spPr>
          <a:xfrm>
            <a:off x="4343400" y="4343400"/>
            <a:ext cx="1597810"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b="1" dirty="0" smtClean="0">
                <a:solidFill>
                  <a:schemeClr val="bg1"/>
                </a:solidFill>
              </a:rPr>
              <a:t>Large-scale</a:t>
            </a:r>
            <a:endParaRPr lang="en-US" sz="2400" b="1" dirty="0">
              <a:solidFill>
                <a:schemeClr val="bg1"/>
              </a:solidFill>
            </a:endParaRPr>
          </a:p>
        </p:txBody>
      </p:sp>
      <p:sp>
        <p:nvSpPr>
          <p:cNvPr id="83" name="TextBox 82"/>
          <p:cNvSpPr txBox="1"/>
          <p:nvPr/>
        </p:nvSpPr>
        <p:spPr>
          <a:xfrm>
            <a:off x="4343400" y="1371600"/>
            <a:ext cx="667170" cy="461665"/>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2400" b="1" dirty="0" smtClean="0">
                <a:solidFill>
                  <a:schemeClr val="bg1"/>
                </a:solidFill>
              </a:rPr>
              <a:t>P2P</a:t>
            </a:r>
            <a:endParaRPr lang="en-US" sz="2400" b="1" dirty="0">
              <a:solidFill>
                <a:schemeClr val="bg1"/>
              </a:solidFill>
            </a:endParaRPr>
          </a:p>
        </p:txBody>
      </p:sp>
      <p:pic>
        <p:nvPicPr>
          <p:cNvPr id="55" name="Picture 54" descr="xboxlive_logo.png"/>
          <p:cNvPicPr>
            <a:picLocks noChangeAspect="1"/>
          </p:cNvPicPr>
          <p:nvPr/>
        </p:nvPicPr>
        <p:blipFill>
          <a:blip r:embed="rId12"/>
          <a:stretch>
            <a:fillRect/>
          </a:stretch>
        </p:blipFill>
        <p:spPr>
          <a:xfrm>
            <a:off x="4648200" y="1219200"/>
            <a:ext cx="2179320" cy="1556656"/>
          </a:xfrm>
          <a:prstGeom prst="rect">
            <a:avLst/>
          </a:prstGeom>
        </p:spPr>
      </p:pic>
      <p:sp>
        <p:nvSpPr>
          <p:cNvPr id="49" name="Footer Placeholder 48"/>
          <p:cNvSpPr>
            <a:spLocks noGrp="1"/>
          </p:cNvSpPr>
          <p:nvPr>
            <p:ph type="ftr" sz="quarter" idx="11"/>
          </p:nvPr>
        </p:nvSpPr>
        <p:spPr/>
        <p:txBody>
          <a:bodyPr/>
          <a:lstStyle/>
          <a:p>
            <a:r>
              <a:rPr lang="en-US" smtClean="0"/>
              <a:t>Donnybrook | Jeffrey Pang (CMU) | SIGCOMM 2008</a:t>
            </a:r>
            <a:endParaRPr lang="en-US" dirty="0"/>
          </a:p>
        </p:txBody>
      </p:sp>
      <p:grpSp>
        <p:nvGrpSpPr>
          <p:cNvPr id="80" name="Group 79"/>
          <p:cNvGrpSpPr/>
          <p:nvPr/>
        </p:nvGrpSpPr>
        <p:grpSpPr>
          <a:xfrm>
            <a:off x="381000" y="1219200"/>
            <a:ext cx="8534400" cy="5410200"/>
            <a:chOff x="381000" y="1219200"/>
            <a:chExt cx="8534400" cy="5564777"/>
          </a:xfrm>
        </p:grpSpPr>
        <p:sp>
          <p:nvSpPr>
            <p:cNvPr id="79" name="Rectangle 78"/>
            <p:cNvSpPr/>
            <p:nvPr/>
          </p:nvSpPr>
          <p:spPr>
            <a:xfrm>
              <a:off x="457200" y="1219200"/>
              <a:ext cx="8458200" cy="556477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
            <p:cNvSpPr>
              <a:spLocks noChangeArrowheads="1"/>
            </p:cNvSpPr>
            <p:nvPr/>
          </p:nvSpPr>
          <p:spPr bwMode="auto">
            <a:xfrm>
              <a:off x="381000" y="3352800"/>
              <a:ext cx="8382000" cy="844732"/>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3600" b="1" dirty="0" smtClean="0"/>
                <a:t>Question</a:t>
              </a:r>
              <a:r>
                <a:rPr lang="en-US" sz="3600" dirty="0" smtClean="0"/>
                <a:t>: Can we achieve all 3?</a:t>
              </a:r>
              <a:endParaRPr lang="en-US" sz="3600" dirty="0"/>
            </a:p>
          </p:txBody>
        </p:sp>
      </p:grpSp>
      <p:sp>
        <p:nvSpPr>
          <p:cNvPr id="48" name="Slide Number Placeholder 47"/>
          <p:cNvSpPr>
            <a:spLocks noGrp="1"/>
          </p:cNvSpPr>
          <p:nvPr>
            <p:ph type="sldNum" sz="quarter" idx="12"/>
          </p:nvPr>
        </p:nvSpPr>
        <p:spPr/>
        <p:txBody>
          <a:bodyPr/>
          <a:lstStyle/>
          <a:p>
            <a:fld id="{EBD50310-D3F9-4512-BA90-F45251450757}" type="slidenum">
              <a:rPr lang="en-US" smtClean="0"/>
              <a:pPr/>
              <a:t>2</a:t>
            </a:fld>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133600" y="1371600"/>
            <a:ext cx="6513833" cy="3886200"/>
            <a:chOff x="2133600" y="1371600"/>
            <a:chExt cx="6513833" cy="3886200"/>
          </a:xfrm>
        </p:grpSpPr>
        <p:sp>
          <p:nvSpPr>
            <p:cNvPr id="16" name="TextBox 15"/>
            <p:cNvSpPr txBox="1"/>
            <p:nvPr/>
          </p:nvSpPr>
          <p:spPr>
            <a:xfrm>
              <a:off x="2133600" y="1371600"/>
              <a:ext cx="2895600" cy="400110"/>
            </a:xfrm>
            <a:prstGeom prst="rect">
              <a:avLst/>
            </a:prstGeom>
            <a:noFill/>
          </p:spPr>
          <p:txBody>
            <a:bodyPr wrap="square" rtlCol="0">
              <a:spAutoFit/>
            </a:bodyPr>
            <a:lstStyle/>
            <a:p>
              <a:pPr algn="ctr"/>
              <a:r>
                <a:rPr lang="en-US" sz="2000" dirty="0" smtClean="0">
                  <a:solidFill>
                    <a:schemeClr val="tx2">
                      <a:lumMod val="60000"/>
                      <a:lumOff val="40000"/>
                    </a:schemeClr>
                  </a:solidFill>
                </a:rPr>
                <a:t>Typical broadband peer</a:t>
              </a:r>
              <a:endParaRPr lang="en-US" sz="2000" dirty="0">
                <a:solidFill>
                  <a:schemeClr val="tx2">
                    <a:lumMod val="60000"/>
                    <a:lumOff val="40000"/>
                  </a:schemeClr>
                </a:solidFill>
              </a:endParaRPr>
            </a:p>
          </p:txBody>
        </p:sp>
        <p:sp>
          <p:nvSpPr>
            <p:cNvPr id="19" name="Rectangle 18"/>
            <p:cNvSpPr/>
            <p:nvPr/>
          </p:nvSpPr>
          <p:spPr>
            <a:xfrm>
              <a:off x="6934200" y="1752600"/>
              <a:ext cx="152400" cy="3505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33600" y="1752600"/>
              <a:ext cx="2895600" cy="3505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10200" y="1371600"/>
              <a:ext cx="3237233" cy="400110"/>
            </a:xfrm>
            <a:prstGeom prst="rect">
              <a:avLst/>
            </a:prstGeom>
            <a:noFill/>
          </p:spPr>
          <p:txBody>
            <a:bodyPr wrap="none" rtlCol="0">
              <a:spAutoFit/>
            </a:bodyPr>
            <a:lstStyle/>
            <a:p>
              <a:r>
                <a:rPr lang="en-US" sz="2000" dirty="0" smtClean="0">
                  <a:solidFill>
                    <a:schemeClr val="tx2">
                      <a:lumMod val="60000"/>
                      <a:lumOff val="40000"/>
                    </a:schemeClr>
                  </a:solidFill>
                </a:rPr>
                <a:t>Mean of all peers </a:t>
              </a:r>
              <a:r>
                <a:rPr lang="en-US" sz="2000" dirty="0" smtClean="0">
                  <a:solidFill>
                    <a:schemeClr val="bg1">
                      <a:lumMod val="50000"/>
                    </a:schemeClr>
                  </a:solidFill>
                </a:rPr>
                <a:t>(see paper)</a:t>
              </a:r>
              <a:endParaRPr lang="en-US" sz="2000" dirty="0">
                <a:solidFill>
                  <a:schemeClr val="bg1">
                    <a:lumMod val="50000"/>
                  </a:schemeClr>
                </a:solidFill>
              </a:endParaRPr>
            </a:p>
          </p:txBody>
        </p:sp>
      </p:grpSp>
      <p:sp>
        <p:nvSpPr>
          <p:cNvPr id="87042" name="Rectangle 2"/>
          <p:cNvSpPr>
            <a:spLocks noGrp="1" noChangeArrowheads="1"/>
          </p:cNvSpPr>
          <p:nvPr>
            <p:ph type="title"/>
          </p:nvPr>
        </p:nvSpPr>
        <p:spPr/>
        <p:txBody>
          <a:bodyPr>
            <a:normAutofit/>
          </a:bodyPr>
          <a:lstStyle/>
          <a:p>
            <a:r>
              <a:rPr lang="en-US" dirty="0"/>
              <a:t>Projected Scalability</a:t>
            </a:r>
          </a:p>
        </p:txBody>
      </p:sp>
      <p:graphicFrame>
        <p:nvGraphicFramePr>
          <p:cNvPr id="7" name="Object 2"/>
          <p:cNvGraphicFramePr>
            <a:graphicFrameLocks noGrp="1" noChangeAspect="1"/>
          </p:cNvGraphicFramePr>
          <p:nvPr>
            <p:ph idx="1"/>
          </p:nvPr>
        </p:nvGraphicFramePr>
        <p:xfrm>
          <a:off x="304800" y="1600200"/>
          <a:ext cx="8485188"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87046" name="Text Box 6"/>
          <p:cNvSpPr txBox="1">
            <a:spLocks noChangeArrowheads="1"/>
          </p:cNvSpPr>
          <p:nvPr/>
        </p:nvSpPr>
        <p:spPr bwMode="auto">
          <a:xfrm rot="20003419">
            <a:off x="2487133" y="3729314"/>
            <a:ext cx="2470869" cy="461665"/>
          </a:xfrm>
          <a:prstGeom prst="rect">
            <a:avLst/>
          </a:prstGeom>
          <a:noFill/>
          <a:ln w="9525">
            <a:noFill/>
            <a:miter lim="800000"/>
            <a:headEnd/>
            <a:tailEnd/>
          </a:ln>
          <a:effectLst/>
        </p:spPr>
        <p:txBody>
          <a:bodyPr wrap="none">
            <a:spAutoFit/>
          </a:bodyPr>
          <a:lstStyle/>
          <a:p>
            <a:r>
              <a:rPr lang="en-US" sz="2400" b="1" dirty="0">
                <a:solidFill>
                  <a:srgbClr val="FF0000"/>
                </a:solidFill>
              </a:rPr>
              <a:t>With </a:t>
            </a:r>
            <a:r>
              <a:rPr lang="en-US" sz="2400" b="1" dirty="0" smtClean="0">
                <a:solidFill>
                  <a:srgbClr val="FF0000"/>
                </a:solidFill>
              </a:rPr>
              <a:t>Interest Sets</a:t>
            </a:r>
            <a:endParaRPr lang="en-US" sz="2400" b="1" dirty="0">
              <a:solidFill>
                <a:srgbClr val="FF0000"/>
              </a:solidFill>
            </a:endParaRPr>
          </a:p>
        </p:txBody>
      </p:sp>
      <p:sp>
        <p:nvSpPr>
          <p:cNvPr id="87047" name="Text Box 7"/>
          <p:cNvSpPr txBox="1">
            <a:spLocks noChangeArrowheads="1"/>
          </p:cNvSpPr>
          <p:nvPr/>
        </p:nvSpPr>
        <p:spPr bwMode="auto">
          <a:xfrm rot="21414199">
            <a:off x="2829747" y="4574022"/>
            <a:ext cx="2908489" cy="461665"/>
          </a:xfrm>
          <a:prstGeom prst="rect">
            <a:avLst/>
          </a:prstGeom>
          <a:noFill/>
          <a:ln w="9525">
            <a:noFill/>
            <a:miter lim="800000"/>
            <a:headEnd/>
            <a:tailEnd/>
          </a:ln>
          <a:effectLst/>
        </p:spPr>
        <p:txBody>
          <a:bodyPr wrap="none">
            <a:spAutoFit/>
          </a:bodyPr>
          <a:lstStyle/>
          <a:p>
            <a:r>
              <a:rPr lang="en-US" sz="2400" b="1" dirty="0">
                <a:solidFill>
                  <a:schemeClr val="bg1">
                    <a:lumMod val="50000"/>
                  </a:schemeClr>
                </a:solidFill>
              </a:rPr>
              <a:t>Without </a:t>
            </a:r>
            <a:r>
              <a:rPr lang="en-US" sz="2400" b="1" dirty="0" smtClean="0">
                <a:solidFill>
                  <a:schemeClr val="bg1">
                    <a:lumMod val="50000"/>
                  </a:schemeClr>
                </a:solidFill>
              </a:rPr>
              <a:t>Interest Sets</a:t>
            </a:r>
            <a:endParaRPr lang="en-US" sz="2400" b="1" dirty="0">
              <a:solidFill>
                <a:schemeClr val="bg1">
                  <a:lumMod val="50000"/>
                </a:schemeClr>
              </a:solidFill>
            </a:endParaRPr>
          </a:p>
        </p:txBody>
      </p:sp>
      <p:cxnSp>
        <p:nvCxnSpPr>
          <p:cNvPr id="9" name="Straight Connector 8"/>
          <p:cNvCxnSpPr/>
          <p:nvPr/>
        </p:nvCxnSpPr>
        <p:spPr>
          <a:xfrm>
            <a:off x="1600200" y="2895600"/>
            <a:ext cx="6781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53830" y="2438400"/>
            <a:ext cx="904370" cy="400110"/>
          </a:xfrm>
          <a:prstGeom prst="rect">
            <a:avLst/>
          </a:prstGeom>
          <a:noFill/>
        </p:spPr>
        <p:txBody>
          <a:bodyPr wrap="square" rtlCol="0">
            <a:spAutoFit/>
          </a:bodyPr>
          <a:lstStyle/>
          <a:p>
            <a:pPr algn="r"/>
            <a:r>
              <a:rPr lang="en-US" sz="2000" b="1" dirty="0" smtClean="0"/>
              <a:t>Goal</a:t>
            </a:r>
            <a:endParaRPr lang="en-US" sz="2000" b="1" dirty="0"/>
          </a:p>
        </p:txBody>
      </p:sp>
      <p:sp>
        <p:nvSpPr>
          <p:cNvPr id="24" name="Footer Placeholder 23"/>
          <p:cNvSpPr>
            <a:spLocks noGrp="1"/>
          </p:cNvSpPr>
          <p:nvPr>
            <p:ph type="ftr" sz="quarter" idx="11"/>
          </p:nvPr>
        </p:nvSpPr>
        <p:spPr/>
        <p:txBody>
          <a:bodyPr/>
          <a:lstStyle/>
          <a:p>
            <a:r>
              <a:rPr lang="en-US" smtClean="0"/>
              <a:t>Donnybrook | Jeffrey Pang (CMU) | SIGCOMM 2008</a:t>
            </a:r>
            <a:endParaRPr lang="en-US" dirty="0"/>
          </a:p>
        </p:txBody>
      </p:sp>
      <p:sp>
        <p:nvSpPr>
          <p:cNvPr id="17" name="Slide Number Placeholder 16"/>
          <p:cNvSpPr>
            <a:spLocks noGrp="1"/>
          </p:cNvSpPr>
          <p:nvPr>
            <p:ph type="sldNum" sz="quarter" idx="12"/>
          </p:nvPr>
        </p:nvSpPr>
        <p:spPr/>
        <p:txBody>
          <a:bodyPr/>
          <a:lstStyle/>
          <a:p>
            <a:fld id="{EBD50310-D3F9-4512-BA90-F45251450757}" type="slidenum">
              <a:rPr lang="en-US" smtClean="0"/>
              <a:pPr/>
              <a:t>20</a:t>
            </a:fld>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Talk Outline</a:t>
            </a:r>
            <a:endParaRPr lang="en-US" dirty="0"/>
          </a:p>
        </p:txBody>
      </p:sp>
      <p:sp>
        <p:nvSpPr>
          <p:cNvPr id="3" name="Content Placeholder 2"/>
          <p:cNvSpPr>
            <a:spLocks noGrp="1"/>
          </p:cNvSpPr>
          <p:nvPr>
            <p:ph idx="1"/>
          </p:nvPr>
        </p:nvSpPr>
        <p:spPr/>
        <p:txBody>
          <a:bodyPr>
            <a:normAutofit/>
          </a:bodyPr>
          <a:lstStyle/>
          <a:p>
            <a:r>
              <a:rPr lang="en-US" sz="4000" dirty="0" smtClean="0">
                <a:solidFill>
                  <a:schemeClr val="bg1">
                    <a:lumMod val="50000"/>
                  </a:schemeClr>
                </a:solidFill>
              </a:rPr>
              <a:t>Motivation and Goals</a:t>
            </a:r>
          </a:p>
          <a:p>
            <a:r>
              <a:rPr lang="en-US" sz="4000" dirty="0" smtClean="0">
                <a:solidFill>
                  <a:schemeClr val="bg1">
                    <a:lumMod val="50000"/>
                  </a:schemeClr>
                </a:solidFill>
              </a:rPr>
              <a:t>Donnybrook: Interest Sets</a:t>
            </a:r>
          </a:p>
          <a:p>
            <a:pPr lvl="1"/>
            <a:r>
              <a:rPr lang="en-US" dirty="0" smtClean="0">
                <a:solidFill>
                  <a:schemeClr val="bg1">
                    <a:lumMod val="50000"/>
                  </a:schemeClr>
                </a:solidFill>
              </a:rPr>
              <a:t>Reduces mean bandwidth demands</a:t>
            </a:r>
          </a:p>
          <a:p>
            <a:r>
              <a:rPr lang="en-US" sz="4000" dirty="0" smtClean="0"/>
              <a:t>Donnybrook: Update Dissemination</a:t>
            </a:r>
          </a:p>
          <a:p>
            <a:pPr lvl="1"/>
            <a:r>
              <a:rPr lang="en-US" dirty="0" smtClean="0"/>
              <a:t>Handles interest and bandwidth heterogeneity</a:t>
            </a:r>
          </a:p>
          <a:p>
            <a:r>
              <a:rPr lang="en-US" sz="4000" dirty="0" smtClean="0"/>
              <a:t>Evaluation</a:t>
            </a:r>
          </a:p>
        </p:txBody>
      </p:sp>
      <p:sp>
        <p:nvSpPr>
          <p:cNvPr id="10" name="Footer Placeholder 9"/>
          <p:cNvSpPr>
            <a:spLocks noGrp="1"/>
          </p:cNvSpPr>
          <p:nvPr>
            <p:ph type="ftr" sz="quarter" idx="11"/>
          </p:nvPr>
        </p:nvSpPr>
        <p:spPr/>
        <p:txBody>
          <a:bodyPr/>
          <a:lstStyle/>
          <a:p>
            <a:r>
              <a:rPr lang="en-US" smtClean="0"/>
              <a:t>Donnybrook | Jeffrey Pang (CMU) | SIGCOMM 2008</a:t>
            </a:r>
            <a:endParaRPr lang="en-US" dirty="0"/>
          </a:p>
        </p:txBody>
      </p:sp>
      <p:sp>
        <p:nvSpPr>
          <p:cNvPr id="7" name="Slide Number Placeholder 6"/>
          <p:cNvSpPr>
            <a:spLocks noGrp="1"/>
          </p:cNvSpPr>
          <p:nvPr>
            <p:ph type="sldNum" sz="quarter" idx="12"/>
          </p:nvPr>
        </p:nvSpPr>
        <p:spPr/>
        <p:txBody>
          <a:bodyPr/>
          <a:lstStyle/>
          <a:p>
            <a:fld id="{EBD50310-D3F9-4512-BA90-F45251450757}" type="slidenum">
              <a:rPr lang="en-US" smtClean="0"/>
              <a:pPr/>
              <a:t>21</a:t>
            </a:fld>
            <a:endParaRPr lang="en-US" dirty="0"/>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Bandwidth Heterogeneity</a:t>
            </a:r>
            <a:endParaRPr lang="en-US" dirty="0"/>
          </a:p>
        </p:txBody>
      </p:sp>
      <p:grpSp>
        <p:nvGrpSpPr>
          <p:cNvPr id="76" name="Group 75"/>
          <p:cNvGrpSpPr/>
          <p:nvPr/>
        </p:nvGrpSpPr>
        <p:grpSpPr>
          <a:xfrm>
            <a:off x="457200" y="1524000"/>
            <a:ext cx="4106278" cy="3649186"/>
            <a:chOff x="457200" y="1524000"/>
            <a:chExt cx="4106278" cy="3649186"/>
          </a:xfrm>
        </p:grpSpPr>
        <p:grpSp>
          <p:nvGrpSpPr>
            <p:cNvPr id="65" name="Group 64"/>
            <p:cNvGrpSpPr/>
            <p:nvPr/>
          </p:nvGrpSpPr>
          <p:grpSpPr>
            <a:xfrm>
              <a:off x="838200" y="1524000"/>
              <a:ext cx="3725278" cy="3649186"/>
              <a:chOff x="1371600" y="1981200"/>
              <a:chExt cx="3725278" cy="3649186"/>
            </a:xfrm>
          </p:grpSpPr>
          <p:sp>
            <p:nvSpPr>
              <p:cNvPr id="4" name="Line 6"/>
              <p:cNvSpPr>
                <a:spLocks noChangeShapeType="1"/>
              </p:cNvSpPr>
              <p:nvPr/>
            </p:nvSpPr>
            <p:spPr bwMode="auto">
              <a:xfrm>
                <a:off x="2743200" y="2590800"/>
                <a:ext cx="152400" cy="914400"/>
              </a:xfrm>
              <a:prstGeom prst="line">
                <a:avLst/>
              </a:prstGeom>
              <a:noFill/>
              <a:ln w="76200">
                <a:solidFill>
                  <a:schemeClr val="tx1">
                    <a:lumMod val="50000"/>
                    <a:lumOff val="50000"/>
                  </a:schemeClr>
                </a:solidFill>
                <a:round/>
                <a:headEnd/>
                <a:tailEnd/>
              </a:ln>
              <a:effectLst/>
            </p:spPr>
            <p:txBody>
              <a:bodyPr/>
              <a:lstStyle/>
              <a:p>
                <a:endParaRPr lang="en-US"/>
              </a:p>
            </p:txBody>
          </p:sp>
          <p:sp>
            <p:nvSpPr>
              <p:cNvPr id="5" name="Line 9"/>
              <p:cNvSpPr>
                <a:spLocks noChangeShapeType="1"/>
              </p:cNvSpPr>
              <p:nvPr/>
            </p:nvSpPr>
            <p:spPr bwMode="auto">
              <a:xfrm flipH="1">
                <a:off x="3124200" y="3124200"/>
                <a:ext cx="990600" cy="609600"/>
              </a:xfrm>
              <a:prstGeom prst="line">
                <a:avLst/>
              </a:prstGeom>
              <a:noFill/>
              <a:ln w="12700">
                <a:solidFill>
                  <a:schemeClr val="tx1">
                    <a:lumMod val="50000"/>
                    <a:lumOff val="50000"/>
                  </a:schemeClr>
                </a:solidFill>
                <a:round/>
                <a:headEnd/>
                <a:tailEnd/>
              </a:ln>
              <a:effectLst/>
            </p:spPr>
            <p:txBody>
              <a:bodyPr/>
              <a:lstStyle/>
              <a:p>
                <a:endParaRPr lang="en-US"/>
              </a:p>
            </p:txBody>
          </p:sp>
          <p:sp>
            <p:nvSpPr>
              <p:cNvPr id="6" name="Line 17"/>
              <p:cNvSpPr>
                <a:spLocks noChangeShapeType="1"/>
              </p:cNvSpPr>
              <p:nvPr/>
            </p:nvSpPr>
            <p:spPr bwMode="auto">
              <a:xfrm flipV="1">
                <a:off x="2133600" y="4114800"/>
                <a:ext cx="609600" cy="8382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7" name="Line 21"/>
              <p:cNvSpPr>
                <a:spLocks noChangeShapeType="1"/>
              </p:cNvSpPr>
              <p:nvPr/>
            </p:nvSpPr>
            <p:spPr bwMode="auto">
              <a:xfrm>
                <a:off x="1752600" y="3810000"/>
                <a:ext cx="533400" cy="0"/>
              </a:xfrm>
              <a:prstGeom prst="line">
                <a:avLst/>
              </a:prstGeom>
              <a:noFill/>
              <a:ln w="9525">
                <a:solidFill>
                  <a:schemeClr val="tx1">
                    <a:lumMod val="50000"/>
                    <a:lumOff val="50000"/>
                  </a:schemeClr>
                </a:solidFill>
                <a:round/>
                <a:headEnd/>
                <a:tailEnd/>
              </a:ln>
              <a:effectLst/>
            </p:spPr>
            <p:txBody>
              <a:bodyPr/>
              <a:lstStyle/>
              <a:p>
                <a:endParaRPr lang="en-US"/>
              </a:p>
            </p:txBody>
          </p:sp>
          <p:pic>
            <p:nvPicPr>
              <p:cNvPr id="15" name="Picture 14" descr="xbox1.png"/>
              <p:cNvPicPr>
                <a:picLocks noChangeAspect="1"/>
              </p:cNvPicPr>
              <p:nvPr/>
            </p:nvPicPr>
            <p:blipFill>
              <a:blip r:embed="rId3" cstate="print"/>
              <a:stretch>
                <a:fillRect/>
              </a:stretch>
            </p:blipFill>
            <p:spPr>
              <a:xfrm>
                <a:off x="1371600" y="3581400"/>
                <a:ext cx="304800" cy="448786"/>
              </a:xfrm>
              <a:prstGeom prst="rect">
                <a:avLst/>
              </a:prstGeom>
            </p:spPr>
          </p:pic>
          <p:pic>
            <p:nvPicPr>
              <p:cNvPr id="19" name="Picture 18" descr="sarge.gif"/>
              <p:cNvPicPr>
                <a:picLocks noChangeAspect="1"/>
              </p:cNvPicPr>
              <p:nvPr/>
            </p:nvPicPr>
            <p:blipFill>
              <a:blip r:embed="rId4"/>
              <a:stretch>
                <a:fillRect/>
              </a:stretch>
            </p:blipFill>
            <p:spPr>
              <a:xfrm>
                <a:off x="4648200" y="1981200"/>
                <a:ext cx="448678" cy="741874"/>
              </a:xfrm>
              <a:prstGeom prst="rect">
                <a:avLst/>
              </a:prstGeom>
            </p:spPr>
          </p:pic>
          <p:pic>
            <p:nvPicPr>
              <p:cNvPr id="21" name="Picture 20" descr="xbox1.png"/>
              <p:cNvPicPr>
                <a:picLocks noChangeAspect="1"/>
              </p:cNvPicPr>
              <p:nvPr/>
            </p:nvPicPr>
            <p:blipFill>
              <a:blip r:embed="rId3" cstate="print"/>
              <a:stretch>
                <a:fillRect/>
              </a:stretch>
            </p:blipFill>
            <p:spPr>
              <a:xfrm>
                <a:off x="1828800" y="4800600"/>
                <a:ext cx="304800" cy="448786"/>
              </a:xfrm>
              <a:prstGeom prst="rect">
                <a:avLst/>
              </a:prstGeom>
            </p:spPr>
          </p:pic>
          <p:pic>
            <p:nvPicPr>
              <p:cNvPr id="23" name="Picture 22" descr="xbox1.png"/>
              <p:cNvPicPr>
                <a:picLocks noChangeAspect="1"/>
              </p:cNvPicPr>
              <p:nvPr/>
            </p:nvPicPr>
            <p:blipFill>
              <a:blip r:embed="rId3" cstate="print"/>
              <a:stretch>
                <a:fillRect/>
              </a:stretch>
            </p:blipFill>
            <p:spPr>
              <a:xfrm>
                <a:off x="2743200" y="2057400"/>
                <a:ext cx="304800" cy="448786"/>
              </a:xfrm>
              <a:prstGeom prst="rect">
                <a:avLst/>
              </a:prstGeom>
            </p:spPr>
          </p:pic>
          <p:sp>
            <p:nvSpPr>
              <p:cNvPr id="24" name="Line 17"/>
              <p:cNvSpPr>
                <a:spLocks noChangeShapeType="1"/>
              </p:cNvSpPr>
              <p:nvPr/>
            </p:nvSpPr>
            <p:spPr bwMode="auto">
              <a:xfrm>
                <a:off x="2133600" y="2743200"/>
                <a:ext cx="533400" cy="8382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25" name="Line 17"/>
              <p:cNvSpPr>
                <a:spLocks noChangeShapeType="1"/>
              </p:cNvSpPr>
              <p:nvPr/>
            </p:nvSpPr>
            <p:spPr bwMode="auto">
              <a:xfrm>
                <a:off x="1828800" y="3124200"/>
                <a:ext cx="685800" cy="5334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26" name="Line 17"/>
              <p:cNvSpPr>
                <a:spLocks noChangeShapeType="1"/>
              </p:cNvSpPr>
              <p:nvPr/>
            </p:nvSpPr>
            <p:spPr bwMode="auto">
              <a:xfrm flipH="1">
                <a:off x="3124200" y="2590800"/>
                <a:ext cx="533400" cy="9144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27" name="Line 17"/>
              <p:cNvSpPr>
                <a:spLocks noChangeShapeType="1"/>
              </p:cNvSpPr>
              <p:nvPr/>
            </p:nvSpPr>
            <p:spPr bwMode="auto">
              <a:xfrm flipH="1">
                <a:off x="1828800" y="4038600"/>
                <a:ext cx="609600" cy="381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28" name="Line 17"/>
              <p:cNvSpPr>
                <a:spLocks noChangeShapeType="1"/>
              </p:cNvSpPr>
              <p:nvPr/>
            </p:nvSpPr>
            <p:spPr bwMode="auto">
              <a:xfrm flipH="1">
                <a:off x="2667000" y="4191000"/>
                <a:ext cx="228600" cy="9144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29" name="Line 17"/>
              <p:cNvSpPr>
                <a:spLocks noChangeShapeType="1"/>
              </p:cNvSpPr>
              <p:nvPr/>
            </p:nvSpPr>
            <p:spPr bwMode="auto">
              <a:xfrm>
                <a:off x="3154681" y="4114800"/>
                <a:ext cx="198119" cy="990600"/>
              </a:xfrm>
              <a:prstGeom prst="line">
                <a:avLst/>
              </a:prstGeom>
              <a:noFill/>
              <a:ln w="28575">
                <a:solidFill>
                  <a:schemeClr val="tx1">
                    <a:lumMod val="50000"/>
                    <a:lumOff val="50000"/>
                  </a:schemeClr>
                </a:solidFill>
                <a:round/>
                <a:headEnd/>
                <a:tailEnd/>
              </a:ln>
              <a:effectLst/>
            </p:spPr>
            <p:txBody>
              <a:bodyPr/>
              <a:lstStyle/>
              <a:p>
                <a:endParaRPr lang="en-US"/>
              </a:p>
            </p:txBody>
          </p:sp>
          <p:pic>
            <p:nvPicPr>
              <p:cNvPr id="32" name="Picture 31" descr="xbox1.png"/>
              <p:cNvPicPr>
                <a:picLocks noChangeAspect="1"/>
              </p:cNvPicPr>
              <p:nvPr/>
            </p:nvPicPr>
            <p:blipFill>
              <a:blip r:embed="rId3" cstate="print"/>
              <a:stretch>
                <a:fillRect/>
              </a:stretch>
            </p:blipFill>
            <p:spPr>
              <a:xfrm>
                <a:off x="1524000" y="4267200"/>
                <a:ext cx="304800" cy="448786"/>
              </a:xfrm>
              <a:prstGeom prst="rect">
                <a:avLst/>
              </a:prstGeom>
            </p:spPr>
          </p:pic>
          <p:pic>
            <p:nvPicPr>
              <p:cNvPr id="34" name="Picture 33" descr="xbox1.png"/>
              <p:cNvPicPr>
                <a:picLocks noChangeAspect="1"/>
              </p:cNvPicPr>
              <p:nvPr/>
            </p:nvPicPr>
            <p:blipFill>
              <a:blip r:embed="rId3" cstate="print"/>
              <a:stretch>
                <a:fillRect/>
              </a:stretch>
            </p:blipFill>
            <p:spPr>
              <a:xfrm>
                <a:off x="1524000" y="2895600"/>
                <a:ext cx="304800" cy="448786"/>
              </a:xfrm>
              <a:prstGeom prst="rect">
                <a:avLst/>
              </a:prstGeom>
            </p:spPr>
          </p:pic>
          <p:pic>
            <p:nvPicPr>
              <p:cNvPr id="36" name="Picture 35" descr="xbox1.png"/>
              <p:cNvPicPr>
                <a:picLocks noChangeAspect="1"/>
              </p:cNvPicPr>
              <p:nvPr/>
            </p:nvPicPr>
            <p:blipFill>
              <a:blip r:embed="rId3" cstate="print"/>
              <a:stretch>
                <a:fillRect/>
              </a:stretch>
            </p:blipFill>
            <p:spPr>
              <a:xfrm>
                <a:off x="1905000" y="2286000"/>
                <a:ext cx="304800" cy="448786"/>
              </a:xfrm>
              <a:prstGeom prst="rect">
                <a:avLst/>
              </a:prstGeom>
            </p:spPr>
          </p:pic>
          <p:pic>
            <p:nvPicPr>
              <p:cNvPr id="38" name="Picture 37" descr="xbox1.png"/>
              <p:cNvPicPr>
                <a:picLocks noChangeAspect="1"/>
              </p:cNvPicPr>
              <p:nvPr/>
            </p:nvPicPr>
            <p:blipFill>
              <a:blip r:embed="rId3" cstate="print"/>
              <a:stretch>
                <a:fillRect/>
              </a:stretch>
            </p:blipFill>
            <p:spPr>
              <a:xfrm>
                <a:off x="2438400" y="5181600"/>
                <a:ext cx="304800" cy="448786"/>
              </a:xfrm>
              <a:prstGeom prst="rect">
                <a:avLst/>
              </a:prstGeom>
            </p:spPr>
          </p:pic>
          <p:pic>
            <p:nvPicPr>
              <p:cNvPr id="40" name="Picture 39" descr="xbox1.png"/>
              <p:cNvPicPr>
                <a:picLocks noChangeAspect="1"/>
              </p:cNvPicPr>
              <p:nvPr/>
            </p:nvPicPr>
            <p:blipFill>
              <a:blip r:embed="rId3" cstate="print"/>
              <a:stretch>
                <a:fillRect/>
              </a:stretch>
            </p:blipFill>
            <p:spPr>
              <a:xfrm>
                <a:off x="3352800" y="5181600"/>
                <a:ext cx="304800" cy="448786"/>
              </a:xfrm>
              <a:prstGeom prst="rect">
                <a:avLst/>
              </a:prstGeom>
            </p:spPr>
          </p:pic>
          <p:pic>
            <p:nvPicPr>
              <p:cNvPr id="42" name="Picture 41" descr="xbox1.png"/>
              <p:cNvPicPr>
                <a:picLocks noChangeAspect="1"/>
              </p:cNvPicPr>
              <p:nvPr/>
            </p:nvPicPr>
            <p:blipFill>
              <a:blip r:embed="rId3" cstate="print"/>
              <a:stretch>
                <a:fillRect/>
              </a:stretch>
            </p:blipFill>
            <p:spPr>
              <a:xfrm>
                <a:off x="4114800" y="4800600"/>
                <a:ext cx="304800" cy="448786"/>
              </a:xfrm>
              <a:prstGeom prst="rect">
                <a:avLst/>
              </a:prstGeom>
            </p:spPr>
          </p:pic>
          <p:pic>
            <p:nvPicPr>
              <p:cNvPr id="44" name="Picture 43" descr="xbox1.png"/>
              <p:cNvPicPr>
                <a:picLocks noChangeAspect="1"/>
              </p:cNvPicPr>
              <p:nvPr/>
            </p:nvPicPr>
            <p:blipFill>
              <a:blip r:embed="rId3" cstate="print"/>
              <a:stretch>
                <a:fillRect/>
              </a:stretch>
            </p:blipFill>
            <p:spPr>
              <a:xfrm>
                <a:off x="3581400" y="2057400"/>
                <a:ext cx="304800" cy="448786"/>
              </a:xfrm>
              <a:prstGeom prst="rect">
                <a:avLst/>
              </a:prstGeom>
            </p:spPr>
          </p:pic>
          <p:pic>
            <p:nvPicPr>
              <p:cNvPr id="45" name="Picture 44" descr="xbox1.png"/>
              <p:cNvPicPr>
                <a:picLocks noChangeAspect="1"/>
              </p:cNvPicPr>
              <p:nvPr/>
            </p:nvPicPr>
            <p:blipFill>
              <a:blip r:embed="rId5" cstate="print"/>
              <a:stretch>
                <a:fillRect/>
              </a:stretch>
            </p:blipFill>
            <p:spPr>
              <a:xfrm>
                <a:off x="4191000" y="2438400"/>
                <a:ext cx="762000" cy="1121964"/>
              </a:xfrm>
              <a:prstGeom prst="rect">
                <a:avLst/>
              </a:prstGeom>
            </p:spPr>
          </p:pic>
          <p:sp>
            <p:nvSpPr>
              <p:cNvPr id="61" name="TextBox 60"/>
              <p:cNvSpPr txBox="1"/>
              <p:nvPr/>
            </p:nvSpPr>
            <p:spPr>
              <a:xfrm>
                <a:off x="2362200" y="2667000"/>
                <a:ext cx="831125" cy="369332"/>
              </a:xfrm>
              <a:prstGeom prst="rect">
                <a:avLst/>
              </a:prstGeom>
              <a:solidFill>
                <a:schemeClr val="tx1">
                  <a:lumMod val="50000"/>
                  <a:lumOff val="50000"/>
                </a:schemeClr>
              </a:solidFill>
            </p:spPr>
            <p:txBody>
              <a:bodyPr wrap="none" rtlCol="0">
                <a:spAutoFit/>
              </a:bodyPr>
              <a:lstStyle/>
              <a:p>
                <a:r>
                  <a:rPr lang="en-US" dirty="0" smtClean="0">
                    <a:solidFill>
                      <a:schemeClr val="bg1"/>
                    </a:solidFill>
                  </a:rPr>
                  <a:t>6Mbps</a:t>
                </a:r>
                <a:endParaRPr lang="en-US" dirty="0">
                  <a:solidFill>
                    <a:schemeClr val="bg1"/>
                  </a:solidFill>
                </a:endParaRPr>
              </a:p>
            </p:txBody>
          </p:sp>
          <p:sp>
            <p:nvSpPr>
              <p:cNvPr id="62" name="TextBox 61"/>
              <p:cNvSpPr txBox="1"/>
              <p:nvPr/>
            </p:nvSpPr>
            <p:spPr>
              <a:xfrm>
                <a:off x="1981200" y="4495800"/>
                <a:ext cx="711285" cy="276999"/>
              </a:xfrm>
              <a:prstGeom prst="rect">
                <a:avLst/>
              </a:prstGeom>
              <a:solidFill>
                <a:schemeClr val="tx1">
                  <a:lumMod val="50000"/>
                  <a:lumOff val="50000"/>
                </a:schemeClr>
              </a:solidFill>
            </p:spPr>
            <p:txBody>
              <a:bodyPr wrap="none" rtlCol="0">
                <a:spAutoFit/>
              </a:bodyPr>
              <a:lstStyle/>
              <a:p>
                <a:r>
                  <a:rPr lang="en-US" sz="1200" dirty="0" smtClean="0">
                    <a:solidFill>
                      <a:schemeClr val="bg1"/>
                    </a:solidFill>
                  </a:rPr>
                  <a:t>128kbps</a:t>
                </a:r>
                <a:endParaRPr lang="en-US" sz="1200" dirty="0">
                  <a:solidFill>
                    <a:schemeClr val="bg1"/>
                  </a:solidFill>
                </a:endParaRPr>
              </a:p>
            </p:txBody>
          </p:sp>
          <p:sp>
            <p:nvSpPr>
              <p:cNvPr id="63" name="TextBox 62"/>
              <p:cNvSpPr txBox="1"/>
              <p:nvPr/>
            </p:nvSpPr>
            <p:spPr>
              <a:xfrm>
                <a:off x="2895600" y="4572000"/>
                <a:ext cx="799321" cy="307777"/>
              </a:xfrm>
              <a:prstGeom prst="rect">
                <a:avLst/>
              </a:prstGeom>
              <a:solidFill>
                <a:schemeClr val="tx1">
                  <a:lumMod val="50000"/>
                  <a:lumOff val="50000"/>
                </a:schemeClr>
              </a:solidFill>
            </p:spPr>
            <p:txBody>
              <a:bodyPr wrap="none" rtlCol="0">
                <a:spAutoFit/>
              </a:bodyPr>
              <a:lstStyle/>
              <a:p>
                <a:r>
                  <a:rPr lang="en-US" sz="1400" dirty="0" smtClean="0">
                    <a:solidFill>
                      <a:schemeClr val="bg1"/>
                    </a:solidFill>
                  </a:rPr>
                  <a:t>512kbps</a:t>
                </a:r>
                <a:endParaRPr lang="en-US" sz="1400" dirty="0">
                  <a:solidFill>
                    <a:schemeClr val="bg1"/>
                  </a:solidFill>
                </a:endParaRPr>
              </a:p>
            </p:txBody>
          </p:sp>
          <p:sp>
            <p:nvSpPr>
              <p:cNvPr id="30" name="Line 17"/>
              <p:cNvSpPr>
                <a:spLocks noChangeShapeType="1"/>
              </p:cNvSpPr>
              <p:nvPr/>
            </p:nvSpPr>
            <p:spPr bwMode="auto">
              <a:xfrm>
                <a:off x="3352800" y="4038600"/>
                <a:ext cx="685800" cy="762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64" name="TextBox 63"/>
              <p:cNvSpPr txBox="1"/>
              <p:nvPr/>
            </p:nvSpPr>
            <p:spPr>
              <a:xfrm>
                <a:off x="3276600" y="2667000"/>
                <a:ext cx="757515" cy="338554"/>
              </a:xfrm>
              <a:prstGeom prst="rect">
                <a:avLst/>
              </a:prstGeom>
              <a:solidFill>
                <a:schemeClr val="tx1">
                  <a:lumMod val="50000"/>
                  <a:lumOff val="50000"/>
                </a:schemeClr>
              </a:solidFill>
            </p:spPr>
            <p:txBody>
              <a:bodyPr wrap="none" rtlCol="0">
                <a:spAutoFit/>
              </a:bodyPr>
              <a:lstStyle/>
              <a:p>
                <a:r>
                  <a:rPr lang="en-US" sz="1600" dirty="0" smtClean="0">
                    <a:solidFill>
                      <a:schemeClr val="bg1"/>
                    </a:solidFill>
                  </a:rPr>
                  <a:t>1Mbps</a:t>
                </a:r>
                <a:endParaRPr lang="en-US" sz="1600" dirty="0">
                  <a:solidFill>
                    <a:schemeClr val="bg1"/>
                  </a:solidFill>
                </a:endParaRPr>
              </a:p>
            </p:txBody>
          </p:sp>
          <p:sp>
            <p:nvSpPr>
              <p:cNvPr id="9" name="Cloud"/>
              <p:cNvSpPr>
                <a:spLocks noChangeAspect="1" noEditPoints="1" noChangeArrowheads="1"/>
              </p:cNvSpPr>
              <p:nvPr/>
            </p:nvSpPr>
            <p:spPr bwMode="auto">
              <a:xfrm>
                <a:off x="2209800" y="3352800"/>
                <a:ext cx="1524000" cy="9874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grpSp>
        <p:pic>
          <p:nvPicPr>
            <p:cNvPr id="66" name="Picture 65" descr="orb"/>
            <p:cNvPicPr>
              <a:picLocks noChangeAspect="1" noChangeArrowheads="1"/>
            </p:cNvPicPr>
            <p:nvPr/>
          </p:nvPicPr>
          <p:blipFill>
            <a:blip r:embed="rId6" cstate="print"/>
            <a:srcRect/>
            <a:stretch>
              <a:fillRect/>
            </a:stretch>
          </p:blipFill>
          <p:spPr bwMode="auto">
            <a:xfrm>
              <a:off x="2667000" y="1600200"/>
              <a:ext cx="304800" cy="442006"/>
            </a:xfrm>
            <a:prstGeom prst="rect">
              <a:avLst/>
            </a:prstGeom>
            <a:noFill/>
            <a:effectLst/>
          </p:spPr>
        </p:pic>
        <p:pic>
          <p:nvPicPr>
            <p:cNvPr id="67" name="Picture 66" descr="orb"/>
            <p:cNvPicPr>
              <a:picLocks noChangeAspect="1" noChangeArrowheads="1"/>
            </p:cNvPicPr>
            <p:nvPr/>
          </p:nvPicPr>
          <p:blipFill>
            <a:blip r:embed="rId6" cstate="print"/>
            <a:srcRect/>
            <a:stretch>
              <a:fillRect/>
            </a:stretch>
          </p:blipFill>
          <p:spPr bwMode="auto">
            <a:xfrm>
              <a:off x="1828800" y="1600200"/>
              <a:ext cx="304800" cy="442006"/>
            </a:xfrm>
            <a:prstGeom prst="rect">
              <a:avLst/>
            </a:prstGeom>
            <a:noFill/>
            <a:effectLst/>
          </p:spPr>
        </p:pic>
        <p:pic>
          <p:nvPicPr>
            <p:cNvPr id="68" name="Picture 67" descr="orb"/>
            <p:cNvPicPr>
              <a:picLocks noChangeAspect="1" noChangeArrowheads="1"/>
            </p:cNvPicPr>
            <p:nvPr/>
          </p:nvPicPr>
          <p:blipFill>
            <a:blip r:embed="rId6" cstate="print"/>
            <a:srcRect/>
            <a:stretch>
              <a:fillRect/>
            </a:stretch>
          </p:blipFill>
          <p:spPr bwMode="auto">
            <a:xfrm>
              <a:off x="990600" y="1828800"/>
              <a:ext cx="304800" cy="442006"/>
            </a:xfrm>
            <a:prstGeom prst="rect">
              <a:avLst/>
            </a:prstGeom>
            <a:noFill/>
            <a:effectLst/>
          </p:spPr>
        </p:pic>
        <p:pic>
          <p:nvPicPr>
            <p:cNvPr id="69" name="Picture 68" descr="orb"/>
            <p:cNvPicPr>
              <a:picLocks noChangeAspect="1" noChangeArrowheads="1"/>
            </p:cNvPicPr>
            <p:nvPr/>
          </p:nvPicPr>
          <p:blipFill>
            <a:blip r:embed="rId6" cstate="print"/>
            <a:srcRect/>
            <a:stretch>
              <a:fillRect/>
            </a:stretch>
          </p:blipFill>
          <p:spPr bwMode="auto">
            <a:xfrm>
              <a:off x="609600" y="2438400"/>
              <a:ext cx="304800" cy="442006"/>
            </a:xfrm>
            <a:prstGeom prst="rect">
              <a:avLst/>
            </a:prstGeom>
            <a:noFill/>
            <a:effectLst/>
          </p:spPr>
        </p:pic>
        <p:pic>
          <p:nvPicPr>
            <p:cNvPr id="70" name="Picture 69" descr="orb"/>
            <p:cNvPicPr>
              <a:picLocks noChangeAspect="1" noChangeArrowheads="1"/>
            </p:cNvPicPr>
            <p:nvPr/>
          </p:nvPicPr>
          <p:blipFill>
            <a:blip r:embed="rId6" cstate="print"/>
            <a:srcRect/>
            <a:stretch>
              <a:fillRect/>
            </a:stretch>
          </p:blipFill>
          <p:spPr bwMode="auto">
            <a:xfrm>
              <a:off x="457200" y="3124200"/>
              <a:ext cx="304800" cy="442006"/>
            </a:xfrm>
            <a:prstGeom prst="rect">
              <a:avLst/>
            </a:prstGeom>
            <a:noFill/>
            <a:effectLst/>
          </p:spPr>
        </p:pic>
        <p:pic>
          <p:nvPicPr>
            <p:cNvPr id="71" name="Picture 70" descr="orb"/>
            <p:cNvPicPr>
              <a:picLocks noChangeAspect="1" noChangeArrowheads="1"/>
            </p:cNvPicPr>
            <p:nvPr/>
          </p:nvPicPr>
          <p:blipFill>
            <a:blip r:embed="rId6" cstate="print"/>
            <a:srcRect/>
            <a:stretch>
              <a:fillRect/>
            </a:stretch>
          </p:blipFill>
          <p:spPr bwMode="auto">
            <a:xfrm>
              <a:off x="609600" y="3810000"/>
              <a:ext cx="304800" cy="442006"/>
            </a:xfrm>
            <a:prstGeom prst="rect">
              <a:avLst/>
            </a:prstGeom>
            <a:noFill/>
            <a:effectLst/>
          </p:spPr>
        </p:pic>
        <p:pic>
          <p:nvPicPr>
            <p:cNvPr id="72" name="Picture 71" descr="orb"/>
            <p:cNvPicPr>
              <a:picLocks noChangeAspect="1" noChangeArrowheads="1"/>
            </p:cNvPicPr>
            <p:nvPr/>
          </p:nvPicPr>
          <p:blipFill>
            <a:blip r:embed="rId6" cstate="print"/>
            <a:srcRect/>
            <a:stretch>
              <a:fillRect/>
            </a:stretch>
          </p:blipFill>
          <p:spPr bwMode="auto">
            <a:xfrm>
              <a:off x="914400" y="4343400"/>
              <a:ext cx="304800" cy="442006"/>
            </a:xfrm>
            <a:prstGeom prst="rect">
              <a:avLst/>
            </a:prstGeom>
            <a:noFill/>
            <a:effectLst/>
          </p:spPr>
        </p:pic>
        <p:pic>
          <p:nvPicPr>
            <p:cNvPr id="73" name="Picture 72" descr="orb"/>
            <p:cNvPicPr>
              <a:picLocks noChangeAspect="1" noChangeArrowheads="1"/>
            </p:cNvPicPr>
            <p:nvPr/>
          </p:nvPicPr>
          <p:blipFill>
            <a:blip r:embed="rId6" cstate="print"/>
            <a:srcRect/>
            <a:stretch>
              <a:fillRect/>
            </a:stretch>
          </p:blipFill>
          <p:spPr bwMode="auto">
            <a:xfrm>
              <a:off x="1524000" y="4724400"/>
              <a:ext cx="304800" cy="442006"/>
            </a:xfrm>
            <a:prstGeom prst="rect">
              <a:avLst/>
            </a:prstGeom>
            <a:noFill/>
            <a:effectLst/>
          </p:spPr>
        </p:pic>
        <p:pic>
          <p:nvPicPr>
            <p:cNvPr id="74" name="Picture 73" descr="orb"/>
            <p:cNvPicPr>
              <a:picLocks noChangeAspect="1" noChangeArrowheads="1"/>
            </p:cNvPicPr>
            <p:nvPr/>
          </p:nvPicPr>
          <p:blipFill>
            <a:blip r:embed="rId6" cstate="print"/>
            <a:srcRect/>
            <a:stretch>
              <a:fillRect/>
            </a:stretch>
          </p:blipFill>
          <p:spPr bwMode="auto">
            <a:xfrm>
              <a:off x="2438400" y="4724400"/>
              <a:ext cx="304800" cy="442006"/>
            </a:xfrm>
            <a:prstGeom prst="rect">
              <a:avLst/>
            </a:prstGeom>
            <a:noFill/>
            <a:effectLst/>
          </p:spPr>
        </p:pic>
        <p:pic>
          <p:nvPicPr>
            <p:cNvPr id="75" name="Picture 74" descr="orb"/>
            <p:cNvPicPr>
              <a:picLocks noChangeAspect="1" noChangeArrowheads="1"/>
            </p:cNvPicPr>
            <p:nvPr/>
          </p:nvPicPr>
          <p:blipFill>
            <a:blip r:embed="rId6" cstate="print"/>
            <a:srcRect/>
            <a:stretch>
              <a:fillRect/>
            </a:stretch>
          </p:blipFill>
          <p:spPr bwMode="auto">
            <a:xfrm>
              <a:off x="3200400" y="4343400"/>
              <a:ext cx="304800" cy="442006"/>
            </a:xfrm>
            <a:prstGeom prst="rect">
              <a:avLst/>
            </a:prstGeom>
            <a:noFill/>
            <a:effectLst/>
          </p:spPr>
        </p:pic>
      </p:grpSp>
      <p:sp>
        <p:nvSpPr>
          <p:cNvPr id="126" name="Footer Placeholder 125"/>
          <p:cNvSpPr>
            <a:spLocks noGrp="1"/>
          </p:cNvSpPr>
          <p:nvPr>
            <p:ph type="ftr" sz="quarter" idx="11"/>
          </p:nvPr>
        </p:nvSpPr>
        <p:spPr/>
        <p:txBody>
          <a:bodyPr/>
          <a:lstStyle/>
          <a:p>
            <a:r>
              <a:rPr lang="en-US" smtClean="0"/>
              <a:t>Donnybrook | Jeffrey Pang (CMU) | SIGCOMM 2008</a:t>
            </a:r>
            <a:endParaRPr lang="en-US" dirty="0"/>
          </a:p>
        </p:txBody>
      </p:sp>
      <p:sp>
        <p:nvSpPr>
          <p:cNvPr id="47" name="Slide Number Placeholder 46"/>
          <p:cNvSpPr>
            <a:spLocks noGrp="1"/>
          </p:cNvSpPr>
          <p:nvPr>
            <p:ph type="sldNum" sz="quarter" idx="12"/>
          </p:nvPr>
        </p:nvSpPr>
        <p:spPr/>
        <p:txBody>
          <a:bodyPr/>
          <a:lstStyle/>
          <a:p>
            <a:fld id="{EBD50310-D3F9-4512-BA90-F45251450757}" type="slidenum">
              <a:rPr lang="en-US" smtClean="0"/>
              <a:pPr/>
              <a:t>22</a:t>
            </a:fld>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Interest Heterogeneity</a:t>
            </a:r>
            <a:endParaRPr lang="en-US" dirty="0"/>
          </a:p>
        </p:txBody>
      </p:sp>
      <p:sp>
        <p:nvSpPr>
          <p:cNvPr id="46" name="Rectangle 5"/>
          <p:cNvSpPr>
            <a:spLocks noChangeArrowheads="1"/>
          </p:cNvSpPr>
          <p:nvPr/>
        </p:nvSpPr>
        <p:spPr bwMode="auto">
          <a:xfrm>
            <a:off x="5715000" y="1447800"/>
            <a:ext cx="3124200" cy="3962400"/>
          </a:xfrm>
          <a:prstGeom prst="rect">
            <a:avLst/>
          </a:prstGeom>
          <a:solidFill>
            <a:srgbClr val="CCEC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1800"/>
          </a:p>
        </p:txBody>
      </p:sp>
      <p:pic>
        <p:nvPicPr>
          <p:cNvPr id="66" name="Picture 65" descr="redflag.png"/>
          <p:cNvPicPr>
            <a:picLocks noChangeAspect="1"/>
          </p:cNvPicPr>
          <p:nvPr/>
        </p:nvPicPr>
        <p:blipFill>
          <a:blip r:embed="rId3" cstate="print"/>
          <a:stretch>
            <a:fillRect/>
          </a:stretch>
        </p:blipFill>
        <p:spPr>
          <a:xfrm>
            <a:off x="8001000" y="2362200"/>
            <a:ext cx="730729" cy="723900"/>
          </a:xfrm>
          <a:prstGeom prst="rect">
            <a:avLst/>
          </a:prstGeom>
        </p:spPr>
      </p:pic>
      <p:pic>
        <p:nvPicPr>
          <p:cNvPr id="48" name="Picture 47" descr="sarge.gif"/>
          <p:cNvPicPr>
            <a:picLocks noChangeAspect="1"/>
          </p:cNvPicPr>
          <p:nvPr/>
        </p:nvPicPr>
        <p:blipFill>
          <a:blip r:embed="rId4"/>
          <a:stretch>
            <a:fillRect/>
          </a:stretch>
        </p:blipFill>
        <p:spPr>
          <a:xfrm>
            <a:off x="7848600" y="2895600"/>
            <a:ext cx="448678" cy="741874"/>
          </a:xfrm>
          <a:prstGeom prst="rect">
            <a:avLst/>
          </a:prstGeom>
        </p:spPr>
      </p:pic>
      <p:grpSp>
        <p:nvGrpSpPr>
          <p:cNvPr id="239" name="Group 238"/>
          <p:cNvGrpSpPr/>
          <p:nvPr/>
        </p:nvGrpSpPr>
        <p:grpSpPr>
          <a:xfrm>
            <a:off x="457200" y="1524000"/>
            <a:ext cx="4106278" cy="3649186"/>
            <a:chOff x="457200" y="1524000"/>
            <a:chExt cx="4106278" cy="3649186"/>
          </a:xfrm>
        </p:grpSpPr>
        <p:grpSp>
          <p:nvGrpSpPr>
            <p:cNvPr id="240" name="Group 64"/>
            <p:cNvGrpSpPr/>
            <p:nvPr/>
          </p:nvGrpSpPr>
          <p:grpSpPr>
            <a:xfrm>
              <a:off x="838200" y="1524000"/>
              <a:ext cx="3725278" cy="3649186"/>
              <a:chOff x="1371600" y="1981200"/>
              <a:chExt cx="3725278" cy="3649186"/>
            </a:xfrm>
          </p:grpSpPr>
          <p:sp>
            <p:nvSpPr>
              <p:cNvPr id="251" name="Line 6"/>
              <p:cNvSpPr>
                <a:spLocks noChangeShapeType="1"/>
              </p:cNvSpPr>
              <p:nvPr/>
            </p:nvSpPr>
            <p:spPr bwMode="auto">
              <a:xfrm>
                <a:off x="2743200" y="2590800"/>
                <a:ext cx="152400" cy="914400"/>
              </a:xfrm>
              <a:prstGeom prst="line">
                <a:avLst/>
              </a:prstGeom>
              <a:noFill/>
              <a:ln w="76200">
                <a:solidFill>
                  <a:schemeClr val="tx1">
                    <a:lumMod val="50000"/>
                    <a:lumOff val="50000"/>
                  </a:schemeClr>
                </a:solidFill>
                <a:round/>
                <a:headEnd/>
                <a:tailEnd/>
              </a:ln>
              <a:effectLst/>
            </p:spPr>
            <p:txBody>
              <a:bodyPr/>
              <a:lstStyle/>
              <a:p>
                <a:endParaRPr lang="en-US"/>
              </a:p>
            </p:txBody>
          </p:sp>
          <p:sp>
            <p:nvSpPr>
              <p:cNvPr id="252" name="Line 9"/>
              <p:cNvSpPr>
                <a:spLocks noChangeShapeType="1"/>
              </p:cNvSpPr>
              <p:nvPr/>
            </p:nvSpPr>
            <p:spPr bwMode="auto">
              <a:xfrm flipH="1">
                <a:off x="3124200" y="3124200"/>
                <a:ext cx="990600" cy="609600"/>
              </a:xfrm>
              <a:prstGeom prst="line">
                <a:avLst/>
              </a:prstGeom>
              <a:noFill/>
              <a:ln w="12700">
                <a:solidFill>
                  <a:schemeClr val="tx1">
                    <a:lumMod val="50000"/>
                    <a:lumOff val="50000"/>
                  </a:schemeClr>
                </a:solidFill>
                <a:round/>
                <a:headEnd/>
                <a:tailEnd/>
              </a:ln>
              <a:effectLst/>
            </p:spPr>
            <p:txBody>
              <a:bodyPr/>
              <a:lstStyle/>
              <a:p>
                <a:endParaRPr lang="en-US"/>
              </a:p>
            </p:txBody>
          </p:sp>
          <p:sp>
            <p:nvSpPr>
              <p:cNvPr id="253" name="Line 17"/>
              <p:cNvSpPr>
                <a:spLocks noChangeShapeType="1"/>
              </p:cNvSpPr>
              <p:nvPr/>
            </p:nvSpPr>
            <p:spPr bwMode="auto">
              <a:xfrm flipV="1">
                <a:off x="2133600" y="4114800"/>
                <a:ext cx="609600" cy="8382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254" name="Line 21"/>
              <p:cNvSpPr>
                <a:spLocks noChangeShapeType="1"/>
              </p:cNvSpPr>
              <p:nvPr/>
            </p:nvSpPr>
            <p:spPr bwMode="auto">
              <a:xfrm>
                <a:off x="1752600" y="3810000"/>
                <a:ext cx="533400" cy="0"/>
              </a:xfrm>
              <a:prstGeom prst="line">
                <a:avLst/>
              </a:prstGeom>
              <a:noFill/>
              <a:ln w="9525">
                <a:solidFill>
                  <a:schemeClr val="tx1">
                    <a:lumMod val="50000"/>
                    <a:lumOff val="50000"/>
                  </a:schemeClr>
                </a:solidFill>
                <a:round/>
                <a:headEnd/>
                <a:tailEnd/>
              </a:ln>
              <a:effectLst/>
            </p:spPr>
            <p:txBody>
              <a:bodyPr/>
              <a:lstStyle/>
              <a:p>
                <a:endParaRPr lang="en-US"/>
              </a:p>
            </p:txBody>
          </p:sp>
          <p:pic>
            <p:nvPicPr>
              <p:cNvPr id="255" name="Picture 254" descr="xbox1.png"/>
              <p:cNvPicPr>
                <a:picLocks noChangeAspect="1"/>
              </p:cNvPicPr>
              <p:nvPr/>
            </p:nvPicPr>
            <p:blipFill>
              <a:blip r:embed="rId5" cstate="print"/>
              <a:stretch>
                <a:fillRect/>
              </a:stretch>
            </p:blipFill>
            <p:spPr>
              <a:xfrm>
                <a:off x="1371600" y="3581400"/>
                <a:ext cx="304800" cy="448786"/>
              </a:xfrm>
              <a:prstGeom prst="rect">
                <a:avLst/>
              </a:prstGeom>
            </p:spPr>
          </p:pic>
          <p:pic>
            <p:nvPicPr>
              <p:cNvPr id="256" name="Picture 255" descr="sarge.gif"/>
              <p:cNvPicPr>
                <a:picLocks noChangeAspect="1"/>
              </p:cNvPicPr>
              <p:nvPr/>
            </p:nvPicPr>
            <p:blipFill>
              <a:blip r:embed="rId4"/>
              <a:stretch>
                <a:fillRect/>
              </a:stretch>
            </p:blipFill>
            <p:spPr>
              <a:xfrm>
                <a:off x="4648200" y="1981200"/>
                <a:ext cx="448678" cy="741874"/>
              </a:xfrm>
              <a:prstGeom prst="rect">
                <a:avLst/>
              </a:prstGeom>
            </p:spPr>
          </p:pic>
          <p:pic>
            <p:nvPicPr>
              <p:cNvPr id="257" name="Picture 256" descr="xbox1.png"/>
              <p:cNvPicPr>
                <a:picLocks noChangeAspect="1"/>
              </p:cNvPicPr>
              <p:nvPr/>
            </p:nvPicPr>
            <p:blipFill>
              <a:blip r:embed="rId5" cstate="print"/>
              <a:stretch>
                <a:fillRect/>
              </a:stretch>
            </p:blipFill>
            <p:spPr>
              <a:xfrm>
                <a:off x="1828800" y="4800600"/>
                <a:ext cx="304800" cy="448786"/>
              </a:xfrm>
              <a:prstGeom prst="rect">
                <a:avLst/>
              </a:prstGeom>
            </p:spPr>
          </p:pic>
          <p:pic>
            <p:nvPicPr>
              <p:cNvPr id="258" name="Picture 257" descr="xbox1.png"/>
              <p:cNvPicPr>
                <a:picLocks noChangeAspect="1"/>
              </p:cNvPicPr>
              <p:nvPr/>
            </p:nvPicPr>
            <p:blipFill>
              <a:blip r:embed="rId5" cstate="print"/>
              <a:stretch>
                <a:fillRect/>
              </a:stretch>
            </p:blipFill>
            <p:spPr>
              <a:xfrm>
                <a:off x="2743200" y="2057400"/>
                <a:ext cx="304800" cy="448786"/>
              </a:xfrm>
              <a:prstGeom prst="rect">
                <a:avLst/>
              </a:prstGeom>
            </p:spPr>
          </p:pic>
          <p:sp>
            <p:nvSpPr>
              <p:cNvPr id="259" name="Line 17"/>
              <p:cNvSpPr>
                <a:spLocks noChangeShapeType="1"/>
              </p:cNvSpPr>
              <p:nvPr/>
            </p:nvSpPr>
            <p:spPr bwMode="auto">
              <a:xfrm>
                <a:off x="2133600" y="2743200"/>
                <a:ext cx="533400" cy="8382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260" name="Line 17"/>
              <p:cNvSpPr>
                <a:spLocks noChangeShapeType="1"/>
              </p:cNvSpPr>
              <p:nvPr/>
            </p:nvSpPr>
            <p:spPr bwMode="auto">
              <a:xfrm>
                <a:off x="1828800" y="3124200"/>
                <a:ext cx="685800" cy="5334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261" name="Line 17"/>
              <p:cNvSpPr>
                <a:spLocks noChangeShapeType="1"/>
              </p:cNvSpPr>
              <p:nvPr/>
            </p:nvSpPr>
            <p:spPr bwMode="auto">
              <a:xfrm flipH="1">
                <a:off x="3124200" y="2590800"/>
                <a:ext cx="533400" cy="9144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262" name="Line 17"/>
              <p:cNvSpPr>
                <a:spLocks noChangeShapeType="1"/>
              </p:cNvSpPr>
              <p:nvPr/>
            </p:nvSpPr>
            <p:spPr bwMode="auto">
              <a:xfrm flipH="1">
                <a:off x="1828800" y="4038600"/>
                <a:ext cx="609600" cy="381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263" name="Line 17"/>
              <p:cNvSpPr>
                <a:spLocks noChangeShapeType="1"/>
              </p:cNvSpPr>
              <p:nvPr/>
            </p:nvSpPr>
            <p:spPr bwMode="auto">
              <a:xfrm flipH="1">
                <a:off x="2667000" y="4191000"/>
                <a:ext cx="228600" cy="9144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264" name="Line 17"/>
              <p:cNvSpPr>
                <a:spLocks noChangeShapeType="1"/>
              </p:cNvSpPr>
              <p:nvPr/>
            </p:nvSpPr>
            <p:spPr bwMode="auto">
              <a:xfrm>
                <a:off x="3154681" y="4114800"/>
                <a:ext cx="198119" cy="990600"/>
              </a:xfrm>
              <a:prstGeom prst="line">
                <a:avLst/>
              </a:prstGeom>
              <a:noFill/>
              <a:ln w="28575">
                <a:solidFill>
                  <a:schemeClr val="tx1">
                    <a:lumMod val="50000"/>
                    <a:lumOff val="50000"/>
                  </a:schemeClr>
                </a:solidFill>
                <a:round/>
                <a:headEnd/>
                <a:tailEnd/>
              </a:ln>
              <a:effectLst/>
            </p:spPr>
            <p:txBody>
              <a:bodyPr/>
              <a:lstStyle/>
              <a:p>
                <a:endParaRPr lang="en-US"/>
              </a:p>
            </p:txBody>
          </p:sp>
          <p:pic>
            <p:nvPicPr>
              <p:cNvPr id="265" name="Picture 264" descr="xbox1.png"/>
              <p:cNvPicPr>
                <a:picLocks noChangeAspect="1"/>
              </p:cNvPicPr>
              <p:nvPr/>
            </p:nvPicPr>
            <p:blipFill>
              <a:blip r:embed="rId5" cstate="print"/>
              <a:stretch>
                <a:fillRect/>
              </a:stretch>
            </p:blipFill>
            <p:spPr>
              <a:xfrm>
                <a:off x="1524000" y="4267200"/>
                <a:ext cx="304800" cy="448786"/>
              </a:xfrm>
              <a:prstGeom prst="rect">
                <a:avLst/>
              </a:prstGeom>
            </p:spPr>
          </p:pic>
          <p:pic>
            <p:nvPicPr>
              <p:cNvPr id="266" name="Picture 265" descr="xbox1.png"/>
              <p:cNvPicPr>
                <a:picLocks noChangeAspect="1"/>
              </p:cNvPicPr>
              <p:nvPr/>
            </p:nvPicPr>
            <p:blipFill>
              <a:blip r:embed="rId5" cstate="print"/>
              <a:stretch>
                <a:fillRect/>
              </a:stretch>
            </p:blipFill>
            <p:spPr>
              <a:xfrm>
                <a:off x="1524000" y="2895600"/>
                <a:ext cx="304800" cy="448786"/>
              </a:xfrm>
              <a:prstGeom prst="rect">
                <a:avLst/>
              </a:prstGeom>
            </p:spPr>
          </p:pic>
          <p:pic>
            <p:nvPicPr>
              <p:cNvPr id="267" name="Picture 266" descr="xbox1.png"/>
              <p:cNvPicPr>
                <a:picLocks noChangeAspect="1"/>
              </p:cNvPicPr>
              <p:nvPr/>
            </p:nvPicPr>
            <p:blipFill>
              <a:blip r:embed="rId5" cstate="print"/>
              <a:stretch>
                <a:fillRect/>
              </a:stretch>
            </p:blipFill>
            <p:spPr>
              <a:xfrm>
                <a:off x="1905000" y="2286000"/>
                <a:ext cx="304800" cy="448786"/>
              </a:xfrm>
              <a:prstGeom prst="rect">
                <a:avLst/>
              </a:prstGeom>
            </p:spPr>
          </p:pic>
          <p:pic>
            <p:nvPicPr>
              <p:cNvPr id="268" name="Picture 267" descr="xbox1.png"/>
              <p:cNvPicPr>
                <a:picLocks noChangeAspect="1"/>
              </p:cNvPicPr>
              <p:nvPr/>
            </p:nvPicPr>
            <p:blipFill>
              <a:blip r:embed="rId5" cstate="print"/>
              <a:stretch>
                <a:fillRect/>
              </a:stretch>
            </p:blipFill>
            <p:spPr>
              <a:xfrm>
                <a:off x="2438400" y="5181600"/>
                <a:ext cx="304800" cy="448786"/>
              </a:xfrm>
              <a:prstGeom prst="rect">
                <a:avLst/>
              </a:prstGeom>
            </p:spPr>
          </p:pic>
          <p:pic>
            <p:nvPicPr>
              <p:cNvPr id="269" name="Picture 268" descr="xbox1.png"/>
              <p:cNvPicPr>
                <a:picLocks noChangeAspect="1"/>
              </p:cNvPicPr>
              <p:nvPr/>
            </p:nvPicPr>
            <p:blipFill>
              <a:blip r:embed="rId5" cstate="print"/>
              <a:stretch>
                <a:fillRect/>
              </a:stretch>
            </p:blipFill>
            <p:spPr>
              <a:xfrm>
                <a:off x="3352800" y="5181600"/>
                <a:ext cx="304800" cy="448786"/>
              </a:xfrm>
              <a:prstGeom prst="rect">
                <a:avLst/>
              </a:prstGeom>
            </p:spPr>
          </p:pic>
          <p:pic>
            <p:nvPicPr>
              <p:cNvPr id="270" name="Picture 269" descr="xbox1.png"/>
              <p:cNvPicPr>
                <a:picLocks noChangeAspect="1"/>
              </p:cNvPicPr>
              <p:nvPr/>
            </p:nvPicPr>
            <p:blipFill>
              <a:blip r:embed="rId5" cstate="print"/>
              <a:stretch>
                <a:fillRect/>
              </a:stretch>
            </p:blipFill>
            <p:spPr>
              <a:xfrm>
                <a:off x="4114800" y="4800600"/>
                <a:ext cx="304800" cy="448786"/>
              </a:xfrm>
              <a:prstGeom prst="rect">
                <a:avLst/>
              </a:prstGeom>
            </p:spPr>
          </p:pic>
          <p:pic>
            <p:nvPicPr>
              <p:cNvPr id="271" name="Picture 270" descr="xbox1.png"/>
              <p:cNvPicPr>
                <a:picLocks noChangeAspect="1"/>
              </p:cNvPicPr>
              <p:nvPr/>
            </p:nvPicPr>
            <p:blipFill>
              <a:blip r:embed="rId5" cstate="print"/>
              <a:stretch>
                <a:fillRect/>
              </a:stretch>
            </p:blipFill>
            <p:spPr>
              <a:xfrm>
                <a:off x="3581400" y="2057400"/>
                <a:ext cx="304800" cy="448786"/>
              </a:xfrm>
              <a:prstGeom prst="rect">
                <a:avLst/>
              </a:prstGeom>
            </p:spPr>
          </p:pic>
          <p:pic>
            <p:nvPicPr>
              <p:cNvPr id="272" name="Picture 271" descr="xbox1.png"/>
              <p:cNvPicPr>
                <a:picLocks noChangeAspect="1"/>
              </p:cNvPicPr>
              <p:nvPr/>
            </p:nvPicPr>
            <p:blipFill>
              <a:blip r:embed="rId6" cstate="print"/>
              <a:stretch>
                <a:fillRect/>
              </a:stretch>
            </p:blipFill>
            <p:spPr>
              <a:xfrm>
                <a:off x="4191000" y="2438400"/>
                <a:ext cx="762000" cy="1121964"/>
              </a:xfrm>
              <a:prstGeom prst="rect">
                <a:avLst/>
              </a:prstGeom>
            </p:spPr>
          </p:pic>
          <p:sp>
            <p:nvSpPr>
              <p:cNvPr id="273" name="TextBox 272"/>
              <p:cNvSpPr txBox="1"/>
              <p:nvPr/>
            </p:nvSpPr>
            <p:spPr>
              <a:xfrm>
                <a:off x="2362200" y="2667000"/>
                <a:ext cx="831125" cy="369332"/>
              </a:xfrm>
              <a:prstGeom prst="rect">
                <a:avLst/>
              </a:prstGeom>
              <a:solidFill>
                <a:schemeClr val="tx1">
                  <a:lumMod val="50000"/>
                  <a:lumOff val="50000"/>
                </a:schemeClr>
              </a:solidFill>
            </p:spPr>
            <p:txBody>
              <a:bodyPr wrap="none" rtlCol="0">
                <a:spAutoFit/>
              </a:bodyPr>
              <a:lstStyle/>
              <a:p>
                <a:r>
                  <a:rPr lang="en-US" dirty="0" smtClean="0">
                    <a:solidFill>
                      <a:schemeClr val="bg1"/>
                    </a:solidFill>
                  </a:rPr>
                  <a:t>6Mbps</a:t>
                </a:r>
                <a:endParaRPr lang="en-US" dirty="0">
                  <a:solidFill>
                    <a:schemeClr val="bg1"/>
                  </a:solidFill>
                </a:endParaRPr>
              </a:p>
            </p:txBody>
          </p:sp>
          <p:sp>
            <p:nvSpPr>
              <p:cNvPr id="274" name="TextBox 273"/>
              <p:cNvSpPr txBox="1"/>
              <p:nvPr/>
            </p:nvSpPr>
            <p:spPr>
              <a:xfrm>
                <a:off x="1981200" y="4495800"/>
                <a:ext cx="711285" cy="276999"/>
              </a:xfrm>
              <a:prstGeom prst="rect">
                <a:avLst/>
              </a:prstGeom>
              <a:solidFill>
                <a:schemeClr val="tx1">
                  <a:lumMod val="50000"/>
                  <a:lumOff val="50000"/>
                </a:schemeClr>
              </a:solidFill>
            </p:spPr>
            <p:txBody>
              <a:bodyPr wrap="none" rtlCol="0">
                <a:spAutoFit/>
              </a:bodyPr>
              <a:lstStyle/>
              <a:p>
                <a:r>
                  <a:rPr lang="en-US" sz="1200" dirty="0" smtClean="0">
                    <a:solidFill>
                      <a:schemeClr val="bg1"/>
                    </a:solidFill>
                  </a:rPr>
                  <a:t>128kbps</a:t>
                </a:r>
                <a:endParaRPr lang="en-US" sz="1200" dirty="0">
                  <a:solidFill>
                    <a:schemeClr val="bg1"/>
                  </a:solidFill>
                </a:endParaRPr>
              </a:p>
            </p:txBody>
          </p:sp>
          <p:sp>
            <p:nvSpPr>
              <p:cNvPr id="275" name="TextBox 274"/>
              <p:cNvSpPr txBox="1"/>
              <p:nvPr/>
            </p:nvSpPr>
            <p:spPr>
              <a:xfrm>
                <a:off x="2895600" y="4572000"/>
                <a:ext cx="799321" cy="307777"/>
              </a:xfrm>
              <a:prstGeom prst="rect">
                <a:avLst/>
              </a:prstGeom>
              <a:solidFill>
                <a:schemeClr val="tx1">
                  <a:lumMod val="50000"/>
                  <a:lumOff val="50000"/>
                </a:schemeClr>
              </a:solidFill>
            </p:spPr>
            <p:txBody>
              <a:bodyPr wrap="none" rtlCol="0">
                <a:spAutoFit/>
              </a:bodyPr>
              <a:lstStyle/>
              <a:p>
                <a:r>
                  <a:rPr lang="en-US" sz="1400" dirty="0" smtClean="0">
                    <a:solidFill>
                      <a:schemeClr val="bg1"/>
                    </a:solidFill>
                  </a:rPr>
                  <a:t>512kbps</a:t>
                </a:r>
                <a:endParaRPr lang="en-US" sz="1400" dirty="0">
                  <a:solidFill>
                    <a:schemeClr val="bg1"/>
                  </a:solidFill>
                </a:endParaRPr>
              </a:p>
            </p:txBody>
          </p:sp>
          <p:sp>
            <p:nvSpPr>
              <p:cNvPr id="276" name="Line 17"/>
              <p:cNvSpPr>
                <a:spLocks noChangeShapeType="1"/>
              </p:cNvSpPr>
              <p:nvPr/>
            </p:nvSpPr>
            <p:spPr bwMode="auto">
              <a:xfrm>
                <a:off x="3352800" y="4038600"/>
                <a:ext cx="685800" cy="762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277" name="TextBox 276"/>
              <p:cNvSpPr txBox="1"/>
              <p:nvPr/>
            </p:nvSpPr>
            <p:spPr>
              <a:xfrm>
                <a:off x="3276600" y="2667000"/>
                <a:ext cx="757515" cy="338554"/>
              </a:xfrm>
              <a:prstGeom prst="rect">
                <a:avLst/>
              </a:prstGeom>
              <a:solidFill>
                <a:schemeClr val="tx1">
                  <a:lumMod val="50000"/>
                  <a:lumOff val="50000"/>
                </a:schemeClr>
              </a:solidFill>
            </p:spPr>
            <p:txBody>
              <a:bodyPr wrap="none" rtlCol="0">
                <a:spAutoFit/>
              </a:bodyPr>
              <a:lstStyle/>
              <a:p>
                <a:r>
                  <a:rPr lang="en-US" sz="1600" dirty="0" smtClean="0">
                    <a:solidFill>
                      <a:schemeClr val="bg1"/>
                    </a:solidFill>
                  </a:rPr>
                  <a:t>1Mbps</a:t>
                </a:r>
                <a:endParaRPr lang="en-US" sz="1600" dirty="0">
                  <a:solidFill>
                    <a:schemeClr val="bg1"/>
                  </a:solidFill>
                </a:endParaRPr>
              </a:p>
            </p:txBody>
          </p:sp>
          <p:sp>
            <p:nvSpPr>
              <p:cNvPr id="278" name="Cloud"/>
              <p:cNvSpPr>
                <a:spLocks noChangeAspect="1" noEditPoints="1" noChangeArrowheads="1"/>
              </p:cNvSpPr>
              <p:nvPr/>
            </p:nvSpPr>
            <p:spPr bwMode="auto">
              <a:xfrm>
                <a:off x="2209800" y="3352800"/>
                <a:ext cx="1524000" cy="9874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grpSp>
        <p:pic>
          <p:nvPicPr>
            <p:cNvPr id="241" name="Picture 240" descr="orb"/>
            <p:cNvPicPr>
              <a:picLocks noChangeAspect="1" noChangeArrowheads="1"/>
            </p:cNvPicPr>
            <p:nvPr/>
          </p:nvPicPr>
          <p:blipFill>
            <a:blip r:embed="rId7" cstate="print"/>
            <a:srcRect/>
            <a:stretch>
              <a:fillRect/>
            </a:stretch>
          </p:blipFill>
          <p:spPr bwMode="auto">
            <a:xfrm>
              <a:off x="2667000" y="1600200"/>
              <a:ext cx="304800" cy="442006"/>
            </a:xfrm>
            <a:prstGeom prst="rect">
              <a:avLst/>
            </a:prstGeom>
            <a:noFill/>
            <a:effectLst/>
          </p:spPr>
        </p:pic>
        <p:pic>
          <p:nvPicPr>
            <p:cNvPr id="242" name="Picture 241" descr="orb"/>
            <p:cNvPicPr>
              <a:picLocks noChangeAspect="1" noChangeArrowheads="1"/>
            </p:cNvPicPr>
            <p:nvPr/>
          </p:nvPicPr>
          <p:blipFill>
            <a:blip r:embed="rId7" cstate="print"/>
            <a:srcRect/>
            <a:stretch>
              <a:fillRect/>
            </a:stretch>
          </p:blipFill>
          <p:spPr bwMode="auto">
            <a:xfrm>
              <a:off x="1828800" y="1600200"/>
              <a:ext cx="304800" cy="442006"/>
            </a:xfrm>
            <a:prstGeom prst="rect">
              <a:avLst/>
            </a:prstGeom>
            <a:noFill/>
            <a:effectLst/>
          </p:spPr>
        </p:pic>
        <p:pic>
          <p:nvPicPr>
            <p:cNvPr id="243" name="Picture 242" descr="orb"/>
            <p:cNvPicPr>
              <a:picLocks noChangeAspect="1" noChangeArrowheads="1"/>
            </p:cNvPicPr>
            <p:nvPr/>
          </p:nvPicPr>
          <p:blipFill>
            <a:blip r:embed="rId7" cstate="print"/>
            <a:srcRect/>
            <a:stretch>
              <a:fillRect/>
            </a:stretch>
          </p:blipFill>
          <p:spPr bwMode="auto">
            <a:xfrm>
              <a:off x="990600" y="1828800"/>
              <a:ext cx="304800" cy="442006"/>
            </a:xfrm>
            <a:prstGeom prst="rect">
              <a:avLst/>
            </a:prstGeom>
            <a:noFill/>
            <a:effectLst/>
          </p:spPr>
        </p:pic>
        <p:pic>
          <p:nvPicPr>
            <p:cNvPr id="244" name="Picture 243" descr="orb"/>
            <p:cNvPicPr>
              <a:picLocks noChangeAspect="1" noChangeArrowheads="1"/>
            </p:cNvPicPr>
            <p:nvPr/>
          </p:nvPicPr>
          <p:blipFill>
            <a:blip r:embed="rId7" cstate="print"/>
            <a:srcRect/>
            <a:stretch>
              <a:fillRect/>
            </a:stretch>
          </p:blipFill>
          <p:spPr bwMode="auto">
            <a:xfrm>
              <a:off x="609600" y="2438400"/>
              <a:ext cx="304800" cy="442006"/>
            </a:xfrm>
            <a:prstGeom prst="rect">
              <a:avLst/>
            </a:prstGeom>
            <a:noFill/>
            <a:effectLst/>
          </p:spPr>
        </p:pic>
        <p:pic>
          <p:nvPicPr>
            <p:cNvPr id="245" name="Picture 244" descr="orb"/>
            <p:cNvPicPr>
              <a:picLocks noChangeAspect="1" noChangeArrowheads="1"/>
            </p:cNvPicPr>
            <p:nvPr/>
          </p:nvPicPr>
          <p:blipFill>
            <a:blip r:embed="rId7" cstate="print"/>
            <a:srcRect/>
            <a:stretch>
              <a:fillRect/>
            </a:stretch>
          </p:blipFill>
          <p:spPr bwMode="auto">
            <a:xfrm>
              <a:off x="457200" y="3124200"/>
              <a:ext cx="304800" cy="442006"/>
            </a:xfrm>
            <a:prstGeom prst="rect">
              <a:avLst/>
            </a:prstGeom>
            <a:noFill/>
            <a:effectLst/>
          </p:spPr>
        </p:pic>
        <p:pic>
          <p:nvPicPr>
            <p:cNvPr id="246" name="Picture 245" descr="orb"/>
            <p:cNvPicPr>
              <a:picLocks noChangeAspect="1" noChangeArrowheads="1"/>
            </p:cNvPicPr>
            <p:nvPr/>
          </p:nvPicPr>
          <p:blipFill>
            <a:blip r:embed="rId7" cstate="print"/>
            <a:srcRect/>
            <a:stretch>
              <a:fillRect/>
            </a:stretch>
          </p:blipFill>
          <p:spPr bwMode="auto">
            <a:xfrm>
              <a:off x="609600" y="3810000"/>
              <a:ext cx="304800" cy="442006"/>
            </a:xfrm>
            <a:prstGeom prst="rect">
              <a:avLst/>
            </a:prstGeom>
            <a:noFill/>
            <a:effectLst/>
          </p:spPr>
        </p:pic>
        <p:pic>
          <p:nvPicPr>
            <p:cNvPr id="247" name="Picture 246" descr="orb"/>
            <p:cNvPicPr>
              <a:picLocks noChangeAspect="1" noChangeArrowheads="1"/>
            </p:cNvPicPr>
            <p:nvPr/>
          </p:nvPicPr>
          <p:blipFill>
            <a:blip r:embed="rId7" cstate="print"/>
            <a:srcRect/>
            <a:stretch>
              <a:fillRect/>
            </a:stretch>
          </p:blipFill>
          <p:spPr bwMode="auto">
            <a:xfrm>
              <a:off x="914400" y="4343400"/>
              <a:ext cx="304800" cy="442006"/>
            </a:xfrm>
            <a:prstGeom prst="rect">
              <a:avLst/>
            </a:prstGeom>
            <a:noFill/>
            <a:effectLst/>
          </p:spPr>
        </p:pic>
        <p:pic>
          <p:nvPicPr>
            <p:cNvPr id="248" name="Picture 247" descr="orb"/>
            <p:cNvPicPr>
              <a:picLocks noChangeAspect="1" noChangeArrowheads="1"/>
            </p:cNvPicPr>
            <p:nvPr/>
          </p:nvPicPr>
          <p:blipFill>
            <a:blip r:embed="rId7" cstate="print"/>
            <a:srcRect/>
            <a:stretch>
              <a:fillRect/>
            </a:stretch>
          </p:blipFill>
          <p:spPr bwMode="auto">
            <a:xfrm>
              <a:off x="1524000" y="4724400"/>
              <a:ext cx="304800" cy="442006"/>
            </a:xfrm>
            <a:prstGeom prst="rect">
              <a:avLst/>
            </a:prstGeom>
            <a:noFill/>
            <a:effectLst/>
          </p:spPr>
        </p:pic>
        <p:pic>
          <p:nvPicPr>
            <p:cNvPr id="249" name="Picture 248" descr="orb"/>
            <p:cNvPicPr>
              <a:picLocks noChangeAspect="1" noChangeArrowheads="1"/>
            </p:cNvPicPr>
            <p:nvPr/>
          </p:nvPicPr>
          <p:blipFill>
            <a:blip r:embed="rId7" cstate="print"/>
            <a:srcRect/>
            <a:stretch>
              <a:fillRect/>
            </a:stretch>
          </p:blipFill>
          <p:spPr bwMode="auto">
            <a:xfrm>
              <a:off x="2438400" y="4724400"/>
              <a:ext cx="304800" cy="442006"/>
            </a:xfrm>
            <a:prstGeom prst="rect">
              <a:avLst/>
            </a:prstGeom>
            <a:noFill/>
            <a:effectLst/>
          </p:spPr>
        </p:pic>
        <p:pic>
          <p:nvPicPr>
            <p:cNvPr id="250" name="Picture 249" descr="orb"/>
            <p:cNvPicPr>
              <a:picLocks noChangeAspect="1" noChangeArrowheads="1"/>
            </p:cNvPicPr>
            <p:nvPr/>
          </p:nvPicPr>
          <p:blipFill>
            <a:blip r:embed="rId7" cstate="print"/>
            <a:srcRect/>
            <a:stretch>
              <a:fillRect/>
            </a:stretch>
          </p:blipFill>
          <p:spPr bwMode="auto">
            <a:xfrm>
              <a:off x="3200400" y="4343400"/>
              <a:ext cx="304800" cy="442006"/>
            </a:xfrm>
            <a:prstGeom prst="rect">
              <a:avLst/>
            </a:prstGeom>
            <a:noFill/>
            <a:effectLst/>
          </p:spPr>
        </p:pic>
      </p:grpSp>
      <p:cxnSp>
        <p:nvCxnSpPr>
          <p:cNvPr id="78" name="Straight Arrow Connector 77"/>
          <p:cNvCxnSpPr/>
          <p:nvPr/>
        </p:nvCxnSpPr>
        <p:spPr>
          <a:xfrm>
            <a:off x="6477000" y="5791200"/>
            <a:ext cx="533400" cy="1588"/>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086600" y="5638800"/>
            <a:ext cx="1068626" cy="369332"/>
          </a:xfrm>
          <a:prstGeom prst="rect">
            <a:avLst/>
          </a:prstGeom>
          <a:noFill/>
        </p:spPr>
        <p:txBody>
          <a:bodyPr wrap="none" rtlCol="0">
            <a:spAutoFit/>
          </a:bodyPr>
          <a:lstStyle/>
          <a:p>
            <a:r>
              <a:rPr lang="en-US" dirty="0" smtClean="0"/>
              <a:t>Attention</a:t>
            </a:r>
            <a:endParaRPr lang="en-US" dirty="0"/>
          </a:p>
        </p:txBody>
      </p:sp>
      <p:grpSp>
        <p:nvGrpSpPr>
          <p:cNvPr id="108" name="Group 107"/>
          <p:cNvGrpSpPr/>
          <p:nvPr/>
        </p:nvGrpSpPr>
        <p:grpSpPr>
          <a:xfrm>
            <a:off x="5867400" y="1447800"/>
            <a:ext cx="2286000" cy="3752907"/>
            <a:chOff x="5867400" y="1447800"/>
            <a:chExt cx="2286000" cy="3752907"/>
          </a:xfrm>
        </p:grpSpPr>
        <p:grpSp>
          <p:nvGrpSpPr>
            <p:cNvPr id="67" name="Group 66"/>
            <p:cNvGrpSpPr/>
            <p:nvPr/>
          </p:nvGrpSpPr>
          <p:grpSpPr>
            <a:xfrm>
              <a:off x="5867400" y="1447800"/>
              <a:ext cx="2136808" cy="3752907"/>
              <a:chOff x="5867400" y="1752600"/>
              <a:chExt cx="2136808" cy="3752907"/>
            </a:xfrm>
          </p:grpSpPr>
          <p:pic>
            <p:nvPicPr>
              <p:cNvPr id="68" name="Picture 65" descr="orb"/>
              <p:cNvPicPr>
                <a:picLocks noChangeAspect="1" noChangeArrowheads="1"/>
              </p:cNvPicPr>
              <p:nvPr/>
            </p:nvPicPr>
            <p:blipFill>
              <a:blip r:embed="rId8" cstate="print"/>
              <a:srcRect/>
              <a:stretch>
                <a:fillRect/>
              </a:stretch>
            </p:blipFill>
            <p:spPr bwMode="auto">
              <a:xfrm rot="1053052">
                <a:off x="6172200" y="2286000"/>
                <a:ext cx="381000" cy="552507"/>
              </a:xfrm>
              <a:prstGeom prst="rect">
                <a:avLst/>
              </a:prstGeom>
              <a:noFill/>
            </p:spPr>
          </p:pic>
          <p:pic>
            <p:nvPicPr>
              <p:cNvPr id="69" name="Picture 65" descr="orb"/>
              <p:cNvPicPr>
                <a:picLocks noChangeAspect="1" noChangeArrowheads="1"/>
              </p:cNvPicPr>
              <p:nvPr/>
            </p:nvPicPr>
            <p:blipFill>
              <a:blip r:embed="rId8" cstate="print"/>
              <a:srcRect/>
              <a:stretch>
                <a:fillRect/>
              </a:stretch>
            </p:blipFill>
            <p:spPr bwMode="auto">
              <a:xfrm rot="2347371">
                <a:off x="7010400" y="1752600"/>
                <a:ext cx="381000" cy="552507"/>
              </a:xfrm>
              <a:prstGeom prst="rect">
                <a:avLst/>
              </a:prstGeom>
              <a:noFill/>
            </p:spPr>
          </p:pic>
          <p:pic>
            <p:nvPicPr>
              <p:cNvPr id="70" name="Picture 65" descr="orb"/>
              <p:cNvPicPr>
                <a:picLocks noChangeAspect="1" noChangeArrowheads="1"/>
              </p:cNvPicPr>
              <p:nvPr/>
            </p:nvPicPr>
            <p:blipFill>
              <a:blip r:embed="rId8" cstate="print"/>
              <a:srcRect/>
              <a:stretch>
                <a:fillRect/>
              </a:stretch>
            </p:blipFill>
            <p:spPr bwMode="auto">
              <a:xfrm rot="1045785">
                <a:off x="6629400" y="2667000"/>
                <a:ext cx="381000" cy="552507"/>
              </a:xfrm>
              <a:prstGeom prst="rect">
                <a:avLst/>
              </a:prstGeom>
              <a:noFill/>
            </p:spPr>
          </p:pic>
          <p:pic>
            <p:nvPicPr>
              <p:cNvPr id="71" name="Picture 65" descr="orb"/>
              <p:cNvPicPr>
                <a:picLocks noChangeAspect="1" noChangeArrowheads="1"/>
              </p:cNvPicPr>
              <p:nvPr/>
            </p:nvPicPr>
            <p:blipFill>
              <a:blip r:embed="rId8" cstate="print"/>
              <a:srcRect/>
              <a:stretch>
                <a:fillRect/>
              </a:stretch>
            </p:blipFill>
            <p:spPr bwMode="auto">
              <a:xfrm rot="266162">
                <a:off x="6019800" y="2743200"/>
                <a:ext cx="381000" cy="552507"/>
              </a:xfrm>
              <a:prstGeom prst="rect">
                <a:avLst/>
              </a:prstGeom>
              <a:noFill/>
            </p:spPr>
          </p:pic>
          <p:pic>
            <p:nvPicPr>
              <p:cNvPr id="72" name="Picture 65" descr="orb"/>
              <p:cNvPicPr>
                <a:picLocks noChangeAspect="1" noChangeArrowheads="1"/>
              </p:cNvPicPr>
              <p:nvPr/>
            </p:nvPicPr>
            <p:blipFill>
              <a:blip r:embed="rId8" cstate="print"/>
              <a:srcRect/>
              <a:stretch>
                <a:fillRect/>
              </a:stretch>
            </p:blipFill>
            <p:spPr bwMode="auto">
              <a:xfrm rot="18550182">
                <a:off x="7537455" y="4461952"/>
                <a:ext cx="381000" cy="552507"/>
              </a:xfrm>
              <a:prstGeom prst="rect">
                <a:avLst/>
              </a:prstGeom>
              <a:noFill/>
            </p:spPr>
          </p:pic>
          <p:pic>
            <p:nvPicPr>
              <p:cNvPr id="73" name="Picture 65" descr="orb"/>
              <p:cNvPicPr>
                <a:picLocks noChangeAspect="1" noChangeArrowheads="1"/>
              </p:cNvPicPr>
              <p:nvPr/>
            </p:nvPicPr>
            <p:blipFill>
              <a:blip r:embed="rId8" cstate="print"/>
              <a:srcRect/>
              <a:stretch>
                <a:fillRect/>
              </a:stretch>
            </p:blipFill>
            <p:spPr bwMode="auto">
              <a:xfrm rot="19230084">
                <a:off x="6858000" y="4724400"/>
                <a:ext cx="381000" cy="552507"/>
              </a:xfrm>
              <a:prstGeom prst="rect">
                <a:avLst/>
              </a:prstGeom>
              <a:noFill/>
            </p:spPr>
          </p:pic>
          <p:pic>
            <p:nvPicPr>
              <p:cNvPr id="74" name="Picture 65" descr="orb"/>
              <p:cNvPicPr>
                <a:picLocks noChangeAspect="1" noChangeArrowheads="1"/>
              </p:cNvPicPr>
              <p:nvPr/>
            </p:nvPicPr>
            <p:blipFill>
              <a:blip r:embed="rId8" cstate="print"/>
              <a:srcRect/>
              <a:stretch>
                <a:fillRect/>
              </a:stretch>
            </p:blipFill>
            <p:spPr bwMode="auto">
              <a:xfrm rot="20755262">
                <a:off x="5943600" y="3886200"/>
                <a:ext cx="381000" cy="552507"/>
              </a:xfrm>
              <a:prstGeom prst="rect">
                <a:avLst/>
              </a:prstGeom>
              <a:noFill/>
            </p:spPr>
          </p:pic>
          <p:pic>
            <p:nvPicPr>
              <p:cNvPr id="75" name="Picture 65" descr="orb"/>
              <p:cNvPicPr>
                <a:picLocks noChangeAspect="1" noChangeArrowheads="1"/>
              </p:cNvPicPr>
              <p:nvPr/>
            </p:nvPicPr>
            <p:blipFill>
              <a:blip r:embed="rId8" cstate="print"/>
              <a:srcRect/>
              <a:stretch>
                <a:fillRect/>
              </a:stretch>
            </p:blipFill>
            <p:spPr bwMode="auto">
              <a:xfrm rot="20733580">
                <a:off x="6705600" y="3505200"/>
                <a:ext cx="381000" cy="552507"/>
              </a:xfrm>
              <a:prstGeom prst="rect">
                <a:avLst/>
              </a:prstGeom>
              <a:noFill/>
            </p:spPr>
          </p:pic>
          <p:pic>
            <p:nvPicPr>
              <p:cNvPr id="76" name="Picture 65" descr="orb"/>
              <p:cNvPicPr>
                <a:picLocks noChangeAspect="1" noChangeArrowheads="1"/>
              </p:cNvPicPr>
              <p:nvPr/>
            </p:nvPicPr>
            <p:blipFill>
              <a:blip r:embed="rId8" cstate="print"/>
              <a:srcRect/>
              <a:stretch>
                <a:fillRect/>
              </a:stretch>
            </p:blipFill>
            <p:spPr bwMode="auto">
              <a:xfrm rot="19686093">
                <a:off x="5867400" y="4953000"/>
                <a:ext cx="381000" cy="552507"/>
              </a:xfrm>
              <a:prstGeom prst="rect">
                <a:avLst/>
              </a:prstGeom>
              <a:noFill/>
            </p:spPr>
          </p:pic>
          <p:pic>
            <p:nvPicPr>
              <p:cNvPr id="77" name="Picture 65" descr="orb"/>
              <p:cNvPicPr>
                <a:picLocks noChangeAspect="1" noChangeArrowheads="1"/>
              </p:cNvPicPr>
              <p:nvPr/>
            </p:nvPicPr>
            <p:blipFill>
              <a:blip r:embed="rId8" cstate="print"/>
              <a:srcRect/>
              <a:stretch>
                <a:fillRect/>
              </a:stretch>
            </p:blipFill>
            <p:spPr bwMode="auto">
              <a:xfrm rot="17897479">
                <a:off x="7467600" y="5029200"/>
                <a:ext cx="381000" cy="552507"/>
              </a:xfrm>
              <a:prstGeom prst="rect">
                <a:avLst/>
              </a:prstGeom>
              <a:noFill/>
            </p:spPr>
          </p:pic>
        </p:grpSp>
        <p:cxnSp>
          <p:nvCxnSpPr>
            <p:cNvPr id="82" name="Straight Arrow Connector 81"/>
            <p:cNvCxnSpPr>
              <a:endCxn id="48" idx="2"/>
            </p:cNvCxnSpPr>
            <p:nvPr/>
          </p:nvCxnSpPr>
          <p:spPr>
            <a:xfrm rot="5400000" flipH="1" flipV="1">
              <a:off x="7607806" y="3878268"/>
              <a:ext cx="705926" cy="224339"/>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5400000" flipH="1" flipV="1">
              <a:off x="7353300" y="4076700"/>
              <a:ext cx="1219200" cy="3810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flipH="1" flipV="1">
              <a:off x="7010400" y="3733800"/>
              <a:ext cx="1066800" cy="7620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6172200" y="3505200"/>
              <a:ext cx="1676400" cy="13716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48" idx="1"/>
            </p:cNvCxnSpPr>
            <p:nvPr/>
          </p:nvCxnSpPr>
          <p:spPr>
            <a:xfrm flipV="1">
              <a:off x="7010400" y="3266537"/>
              <a:ext cx="838200" cy="238665"/>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6248400" y="3352800"/>
              <a:ext cx="1600200" cy="5334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934200" y="2743200"/>
              <a:ext cx="914400" cy="3048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324600" y="2743200"/>
              <a:ext cx="1524000" cy="3810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6477000" y="2362200"/>
              <a:ext cx="1371600" cy="5334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6200000" flipH="1">
              <a:off x="7086600" y="1981200"/>
              <a:ext cx="990600" cy="6858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32" name="Group 122"/>
          <p:cNvGrpSpPr/>
          <p:nvPr/>
        </p:nvGrpSpPr>
        <p:grpSpPr>
          <a:xfrm>
            <a:off x="5867400" y="1447800"/>
            <a:ext cx="2205538" cy="3829107"/>
            <a:chOff x="5867400" y="1447800"/>
            <a:chExt cx="2205538" cy="3829107"/>
          </a:xfrm>
        </p:grpSpPr>
        <p:pic>
          <p:nvPicPr>
            <p:cNvPr id="133" name="Picture 65" descr="orb"/>
            <p:cNvPicPr>
              <a:picLocks noChangeAspect="1" noChangeArrowheads="1"/>
            </p:cNvPicPr>
            <p:nvPr/>
          </p:nvPicPr>
          <p:blipFill>
            <a:blip r:embed="rId8" cstate="print"/>
            <a:srcRect/>
            <a:stretch>
              <a:fillRect/>
            </a:stretch>
          </p:blipFill>
          <p:spPr bwMode="auto">
            <a:xfrm flipH="1">
              <a:off x="6172200" y="1981200"/>
              <a:ext cx="381000" cy="552507"/>
            </a:xfrm>
            <a:prstGeom prst="rect">
              <a:avLst/>
            </a:prstGeom>
            <a:noFill/>
          </p:spPr>
        </p:pic>
        <p:pic>
          <p:nvPicPr>
            <p:cNvPr id="134" name="Picture 65" descr="orb"/>
            <p:cNvPicPr>
              <a:picLocks noChangeAspect="1" noChangeArrowheads="1"/>
            </p:cNvPicPr>
            <p:nvPr/>
          </p:nvPicPr>
          <p:blipFill>
            <a:blip r:embed="rId8" cstate="print"/>
            <a:srcRect/>
            <a:stretch>
              <a:fillRect/>
            </a:stretch>
          </p:blipFill>
          <p:spPr bwMode="auto">
            <a:xfrm rot="2347371">
              <a:off x="7010400" y="1447800"/>
              <a:ext cx="381000" cy="552507"/>
            </a:xfrm>
            <a:prstGeom prst="rect">
              <a:avLst/>
            </a:prstGeom>
            <a:noFill/>
          </p:spPr>
        </p:pic>
        <p:pic>
          <p:nvPicPr>
            <p:cNvPr id="135" name="Picture 65" descr="orb"/>
            <p:cNvPicPr>
              <a:picLocks noChangeAspect="1" noChangeArrowheads="1"/>
            </p:cNvPicPr>
            <p:nvPr/>
          </p:nvPicPr>
          <p:blipFill>
            <a:blip r:embed="rId8" cstate="print"/>
            <a:srcRect/>
            <a:stretch>
              <a:fillRect/>
            </a:stretch>
          </p:blipFill>
          <p:spPr bwMode="auto">
            <a:xfrm rot="19028772">
              <a:off x="6629400" y="2362200"/>
              <a:ext cx="381000" cy="552507"/>
            </a:xfrm>
            <a:prstGeom prst="rect">
              <a:avLst/>
            </a:prstGeom>
            <a:noFill/>
          </p:spPr>
        </p:pic>
        <p:pic>
          <p:nvPicPr>
            <p:cNvPr id="136" name="Picture 65" descr="orb"/>
            <p:cNvPicPr>
              <a:picLocks noChangeAspect="1" noChangeArrowheads="1"/>
            </p:cNvPicPr>
            <p:nvPr/>
          </p:nvPicPr>
          <p:blipFill>
            <a:blip r:embed="rId8" cstate="print"/>
            <a:srcRect/>
            <a:stretch>
              <a:fillRect/>
            </a:stretch>
          </p:blipFill>
          <p:spPr bwMode="auto">
            <a:xfrm>
              <a:off x="6019800" y="2438400"/>
              <a:ext cx="381000" cy="552507"/>
            </a:xfrm>
            <a:prstGeom prst="rect">
              <a:avLst/>
            </a:prstGeom>
            <a:noFill/>
          </p:spPr>
        </p:pic>
        <p:pic>
          <p:nvPicPr>
            <p:cNvPr id="137" name="Picture 65" descr="orb"/>
            <p:cNvPicPr>
              <a:picLocks noChangeAspect="1" noChangeArrowheads="1"/>
            </p:cNvPicPr>
            <p:nvPr/>
          </p:nvPicPr>
          <p:blipFill>
            <a:blip r:embed="rId8" cstate="print"/>
            <a:srcRect/>
            <a:stretch>
              <a:fillRect/>
            </a:stretch>
          </p:blipFill>
          <p:spPr bwMode="auto">
            <a:xfrm rot="20622367" flipH="1">
              <a:off x="7537455" y="4157152"/>
              <a:ext cx="381000" cy="552507"/>
            </a:xfrm>
            <a:prstGeom prst="rect">
              <a:avLst/>
            </a:prstGeom>
            <a:noFill/>
          </p:spPr>
        </p:pic>
        <p:pic>
          <p:nvPicPr>
            <p:cNvPr id="138" name="Picture 65" descr="orb"/>
            <p:cNvPicPr>
              <a:picLocks noChangeAspect="1" noChangeArrowheads="1"/>
            </p:cNvPicPr>
            <p:nvPr/>
          </p:nvPicPr>
          <p:blipFill>
            <a:blip r:embed="rId8" cstate="print"/>
            <a:srcRect/>
            <a:stretch>
              <a:fillRect/>
            </a:stretch>
          </p:blipFill>
          <p:spPr bwMode="auto">
            <a:xfrm flipH="1">
              <a:off x="6858000" y="4419600"/>
              <a:ext cx="381000" cy="552507"/>
            </a:xfrm>
            <a:prstGeom prst="rect">
              <a:avLst/>
            </a:prstGeom>
            <a:noFill/>
          </p:spPr>
        </p:pic>
        <p:pic>
          <p:nvPicPr>
            <p:cNvPr id="139" name="Picture 65" descr="orb"/>
            <p:cNvPicPr>
              <a:picLocks noChangeAspect="1" noChangeArrowheads="1"/>
            </p:cNvPicPr>
            <p:nvPr/>
          </p:nvPicPr>
          <p:blipFill>
            <a:blip r:embed="rId8" cstate="print"/>
            <a:srcRect/>
            <a:stretch>
              <a:fillRect/>
            </a:stretch>
          </p:blipFill>
          <p:spPr bwMode="auto">
            <a:xfrm rot="2321101" flipH="1">
              <a:off x="5943600" y="3581400"/>
              <a:ext cx="381000" cy="552507"/>
            </a:xfrm>
            <a:prstGeom prst="rect">
              <a:avLst/>
            </a:prstGeom>
            <a:noFill/>
          </p:spPr>
        </p:pic>
        <p:pic>
          <p:nvPicPr>
            <p:cNvPr id="140" name="Picture 65" descr="orb"/>
            <p:cNvPicPr>
              <a:picLocks noChangeAspect="1" noChangeArrowheads="1"/>
            </p:cNvPicPr>
            <p:nvPr/>
          </p:nvPicPr>
          <p:blipFill>
            <a:blip r:embed="rId8" cstate="print"/>
            <a:srcRect/>
            <a:stretch>
              <a:fillRect/>
            </a:stretch>
          </p:blipFill>
          <p:spPr bwMode="auto">
            <a:xfrm flipH="1">
              <a:off x="6705600" y="3200400"/>
              <a:ext cx="381000" cy="552507"/>
            </a:xfrm>
            <a:prstGeom prst="rect">
              <a:avLst/>
            </a:prstGeom>
            <a:noFill/>
          </p:spPr>
        </p:pic>
        <p:pic>
          <p:nvPicPr>
            <p:cNvPr id="141" name="Picture 65" descr="orb"/>
            <p:cNvPicPr>
              <a:picLocks noChangeAspect="1" noChangeArrowheads="1"/>
            </p:cNvPicPr>
            <p:nvPr/>
          </p:nvPicPr>
          <p:blipFill>
            <a:blip r:embed="rId8" cstate="print"/>
            <a:srcRect/>
            <a:stretch>
              <a:fillRect/>
            </a:stretch>
          </p:blipFill>
          <p:spPr bwMode="auto">
            <a:xfrm rot="21076207">
              <a:off x="5867400" y="4648200"/>
              <a:ext cx="381000" cy="552507"/>
            </a:xfrm>
            <a:prstGeom prst="rect">
              <a:avLst/>
            </a:prstGeom>
            <a:noFill/>
          </p:spPr>
        </p:pic>
        <p:pic>
          <p:nvPicPr>
            <p:cNvPr id="142" name="Picture 65" descr="orb"/>
            <p:cNvPicPr>
              <a:picLocks noChangeAspect="1" noChangeArrowheads="1"/>
            </p:cNvPicPr>
            <p:nvPr/>
          </p:nvPicPr>
          <p:blipFill>
            <a:blip r:embed="rId8" cstate="print"/>
            <a:srcRect/>
            <a:stretch>
              <a:fillRect/>
            </a:stretch>
          </p:blipFill>
          <p:spPr bwMode="auto">
            <a:xfrm rot="1507669">
              <a:off x="7467600" y="4724400"/>
              <a:ext cx="381000" cy="552507"/>
            </a:xfrm>
            <a:prstGeom prst="rect">
              <a:avLst/>
            </a:prstGeom>
            <a:noFill/>
          </p:spPr>
        </p:pic>
        <p:cxnSp>
          <p:nvCxnSpPr>
            <p:cNvPr id="143" name="Straight Arrow Connector 142"/>
            <p:cNvCxnSpPr>
              <a:stCxn id="136" idx="3"/>
            </p:cNvCxnSpPr>
            <p:nvPr/>
          </p:nvCxnSpPr>
          <p:spPr>
            <a:xfrm flipV="1">
              <a:off x="6400800" y="2667000"/>
              <a:ext cx="228600" cy="47654"/>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rot="10800000" flipV="1">
              <a:off x="6400800" y="2743200"/>
              <a:ext cx="228600" cy="28546"/>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6200000" flipH="1">
              <a:off x="7160669" y="1983330"/>
              <a:ext cx="990600" cy="833939"/>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rot="10800000" flipV="1">
              <a:off x="6324600" y="3505200"/>
              <a:ext cx="457200" cy="3048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1">
              <a:off x="6324600" y="3429000"/>
              <a:ext cx="457200" cy="3048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5400000">
              <a:off x="6310327" y="2528873"/>
              <a:ext cx="104746" cy="762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endCxn id="138" idx="1"/>
            </p:cNvCxnSpPr>
            <p:nvPr/>
          </p:nvCxnSpPr>
          <p:spPr>
            <a:xfrm rot="10800000" flipV="1">
              <a:off x="7239000" y="4495800"/>
              <a:ext cx="381000" cy="200054"/>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10800000" flipV="1">
              <a:off x="6248400" y="4724400"/>
              <a:ext cx="688007" cy="171141"/>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V="1">
              <a:off x="6324600" y="4800600"/>
              <a:ext cx="609600" cy="1524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10800000">
              <a:off x="7239000" y="4800600"/>
              <a:ext cx="228600" cy="152400"/>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rot="10800000">
              <a:off x="7162803" y="2743203"/>
              <a:ext cx="609597" cy="152399"/>
            </a:xfrm>
            <a:prstGeom prst="straightConnector1">
              <a:avLst/>
            </a:prstGeom>
            <a:ln>
              <a:solidFill>
                <a:schemeClr val="tx1">
                  <a:lumMod val="95000"/>
                  <a:lumOff val="5000"/>
                </a:schemeClr>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
        <p:nvSpPr>
          <p:cNvPr id="156" name="Footer Placeholder 155"/>
          <p:cNvSpPr>
            <a:spLocks noGrp="1"/>
          </p:cNvSpPr>
          <p:nvPr>
            <p:ph type="ftr" sz="quarter" idx="11"/>
          </p:nvPr>
        </p:nvSpPr>
        <p:spPr/>
        <p:txBody>
          <a:bodyPr/>
          <a:lstStyle/>
          <a:p>
            <a:r>
              <a:rPr lang="en-US" smtClean="0"/>
              <a:t>Donnybrook | Jeffrey Pang (CMU) | SIGCOMM 2008</a:t>
            </a:r>
            <a:endParaRPr lang="en-US" dirty="0"/>
          </a:p>
        </p:txBody>
      </p:sp>
      <p:sp>
        <p:nvSpPr>
          <p:cNvPr id="96" name="Slide Number Placeholder 95"/>
          <p:cNvSpPr>
            <a:spLocks noGrp="1"/>
          </p:cNvSpPr>
          <p:nvPr>
            <p:ph type="sldNum" sz="quarter" idx="12"/>
          </p:nvPr>
        </p:nvSpPr>
        <p:spPr/>
        <p:txBody>
          <a:bodyPr/>
          <a:lstStyle/>
          <a:p>
            <a:fld id="{EBD50310-D3F9-4512-BA90-F45251450757}" type="slidenum">
              <a:rPr lang="en-US" smtClean="0"/>
              <a:pPr/>
              <a:t>23</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500"/>
                                  </p:stCondLst>
                                  <p:childTnLst>
                                    <p:set>
                                      <p:cBhvr>
                                        <p:cTn id="9" dur="1" fill="hold">
                                          <p:stCondLst>
                                            <p:cond delay="0"/>
                                          </p:stCondLst>
                                        </p:cTn>
                                        <p:tgtEl>
                                          <p:spTgt spid="132"/>
                                        </p:tgtEl>
                                        <p:attrNameLst>
                                          <p:attrName>style.visibility</p:attrName>
                                        </p:attrNameLst>
                                      </p:cBhvr>
                                      <p:to>
                                        <p:strVal val="hidden"/>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p:cNvGrpSpPr/>
          <p:nvPr/>
        </p:nvGrpSpPr>
        <p:grpSpPr>
          <a:xfrm>
            <a:off x="457200" y="1524000"/>
            <a:ext cx="4106278" cy="3649186"/>
            <a:chOff x="457200" y="1524000"/>
            <a:chExt cx="4106278" cy="3649186"/>
          </a:xfrm>
        </p:grpSpPr>
        <p:grpSp>
          <p:nvGrpSpPr>
            <p:cNvPr id="198" name="Group 64"/>
            <p:cNvGrpSpPr/>
            <p:nvPr/>
          </p:nvGrpSpPr>
          <p:grpSpPr>
            <a:xfrm>
              <a:off x="838200" y="1524000"/>
              <a:ext cx="3725278" cy="3649186"/>
              <a:chOff x="1371600" y="1981200"/>
              <a:chExt cx="3725278" cy="3649186"/>
            </a:xfrm>
          </p:grpSpPr>
          <p:sp>
            <p:nvSpPr>
              <p:cNvPr id="209" name="Line 6"/>
              <p:cNvSpPr>
                <a:spLocks noChangeShapeType="1"/>
              </p:cNvSpPr>
              <p:nvPr/>
            </p:nvSpPr>
            <p:spPr bwMode="auto">
              <a:xfrm>
                <a:off x="2743200" y="2590800"/>
                <a:ext cx="152400" cy="914400"/>
              </a:xfrm>
              <a:prstGeom prst="line">
                <a:avLst/>
              </a:prstGeom>
              <a:noFill/>
              <a:ln w="76200">
                <a:solidFill>
                  <a:schemeClr val="tx1">
                    <a:lumMod val="50000"/>
                    <a:lumOff val="50000"/>
                  </a:schemeClr>
                </a:solidFill>
                <a:round/>
                <a:headEnd/>
                <a:tailEnd/>
              </a:ln>
              <a:effectLst/>
            </p:spPr>
            <p:txBody>
              <a:bodyPr/>
              <a:lstStyle/>
              <a:p>
                <a:endParaRPr lang="en-US"/>
              </a:p>
            </p:txBody>
          </p:sp>
          <p:sp>
            <p:nvSpPr>
              <p:cNvPr id="210" name="Line 9"/>
              <p:cNvSpPr>
                <a:spLocks noChangeShapeType="1"/>
              </p:cNvSpPr>
              <p:nvPr/>
            </p:nvSpPr>
            <p:spPr bwMode="auto">
              <a:xfrm flipH="1">
                <a:off x="3124200" y="3124200"/>
                <a:ext cx="990600" cy="609600"/>
              </a:xfrm>
              <a:prstGeom prst="line">
                <a:avLst/>
              </a:prstGeom>
              <a:noFill/>
              <a:ln w="12700">
                <a:solidFill>
                  <a:schemeClr val="tx1">
                    <a:lumMod val="50000"/>
                    <a:lumOff val="50000"/>
                  </a:schemeClr>
                </a:solidFill>
                <a:round/>
                <a:headEnd/>
                <a:tailEnd/>
              </a:ln>
              <a:effectLst/>
            </p:spPr>
            <p:txBody>
              <a:bodyPr/>
              <a:lstStyle/>
              <a:p>
                <a:endParaRPr lang="en-US"/>
              </a:p>
            </p:txBody>
          </p:sp>
          <p:sp>
            <p:nvSpPr>
              <p:cNvPr id="211" name="Line 17"/>
              <p:cNvSpPr>
                <a:spLocks noChangeShapeType="1"/>
              </p:cNvSpPr>
              <p:nvPr/>
            </p:nvSpPr>
            <p:spPr bwMode="auto">
              <a:xfrm flipV="1">
                <a:off x="2133600" y="4114800"/>
                <a:ext cx="609600" cy="8382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212" name="Line 21"/>
              <p:cNvSpPr>
                <a:spLocks noChangeShapeType="1"/>
              </p:cNvSpPr>
              <p:nvPr/>
            </p:nvSpPr>
            <p:spPr bwMode="auto">
              <a:xfrm>
                <a:off x="1752600" y="3810000"/>
                <a:ext cx="533400" cy="0"/>
              </a:xfrm>
              <a:prstGeom prst="line">
                <a:avLst/>
              </a:prstGeom>
              <a:noFill/>
              <a:ln w="9525">
                <a:solidFill>
                  <a:schemeClr val="tx1">
                    <a:lumMod val="50000"/>
                    <a:lumOff val="50000"/>
                  </a:schemeClr>
                </a:solidFill>
                <a:round/>
                <a:headEnd/>
                <a:tailEnd/>
              </a:ln>
              <a:effectLst/>
            </p:spPr>
            <p:txBody>
              <a:bodyPr/>
              <a:lstStyle/>
              <a:p>
                <a:endParaRPr lang="en-US"/>
              </a:p>
            </p:txBody>
          </p:sp>
          <p:pic>
            <p:nvPicPr>
              <p:cNvPr id="213" name="Picture 212" descr="xbox1.png"/>
              <p:cNvPicPr>
                <a:picLocks noChangeAspect="1"/>
              </p:cNvPicPr>
              <p:nvPr/>
            </p:nvPicPr>
            <p:blipFill>
              <a:blip r:embed="rId3" cstate="print"/>
              <a:stretch>
                <a:fillRect/>
              </a:stretch>
            </p:blipFill>
            <p:spPr>
              <a:xfrm>
                <a:off x="1371600" y="3581400"/>
                <a:ext cx="304800" cy="448786"/>
              </a:xfrm>
              <a:prstGeom prst="rect">
                <a:avLst/>
              </a:prstGeom>
            </p:spPr>
          </p:pic>
          <p:pic>
            <p:nvPicPr>
              <p:cNvPr id="214" name="Picture 213" descr="sarge.gif"/>
              <p:cNvPicPr>
                <a:picLocks noChangeAspect="1"/>
              </p:cNvPicPr>
              <p:nvPr/>
            </p:nvPicPr>
            <p:blipFill>
              <a:blip r:embed="rId4"/>
              <a:stretch>
                <a:fillRect/>
              </a:stretch>
            </p:blipFill>
            <p:spPr>
              <a:xfrm>
                <a:off x="4648200" y="1981200"/>
                <a:ext cx="448678" cy="741874"/>
              </a:xfrm>
              <a:prstGeom prst="rect">
                <a:avLst/>
              </a:prstGeom>
              <a:effectLst>
                <a:glow rad="101600">
                  <a:schemeClr val="accent2">
                    <a:satMod val="175000"/>
                    <a:alpha val="40000"/>
                  </a:schemeClr>
                </a:glow>
              </a:effectLst>
            </p:spPr>
          </p:pic>
          <p:pic>
            <p:nvPicPr>
              <p:cNvPr id="215" name="Picture 214" descr="xbox1.png"/>
              <p:cNvPicPr>
                <a:picLocks noChangeAspect="1"/>
              </p:cNvPicPr>
              <p:nvPr/>
            </p:nvPicPr>
            <p:blipFill>
              <a:blip r:embed="rId3" cstate="print"/>
              <a:stretch>
                <a:fillRect/>
              </a:stretch>
            </p:blipFill>
            <p:spPr>
              <a:xfrm>
                <a:off x="1828800" y="4800600"/>
                <a:ext cx="304800" cy="448786"/>
              </a:xfrm>
              <a:prstGeom prst="rect">
                <a:avLst/>
              </a:prstGeom>
            </p:spPr>
          </p:pic>
          <p:pic>
            <p:nvPicPr>
              <p:cNvPr id="216" name="Picture 215" descr="xbox1.png"/>
              <p:cNvPicPr>
                <a:picLocks noChangeAspect="1"/>
              </p:cNvPicPr>
              <p:nvPr/>
            </p:nvPicPr>
            <p:blipFill>
              <a:blip r:embed="rId3" cstate="print"/>
              <a:stretch>
                <a:fillRect/>
              </a:stretch>
            </p:blipFill>
            <p:spPr>
              <a:xfrm>
                <a:off x="2743200" y="2057400"/>
                <a:ext cx="304800" cy="448786"/>
              </a:xfrm>
              <a:prstGeom prst="rect">
                <a:avLst/>
              </a:prstGeom>
            </p:spPr>
          </p:pic>
          <p:sp>
            <p:nvSpPr>
              <p:cNvPr id="217" name="Line 17"/>
              <p:cNvSpPr>
                <a:spLocks noChangeShapeType="1"/>
              </p:cNvSpPr>
              <p:nvPr/>
            </p:nvSpPr>
            <p:spPr bwMode="auto">
              <a:xfrm>
                <a:off x="2133600" y="2743200"/>
                <a:ext cx="533400" cy="8382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218" name="Line 17"/>
              <p:cNvSpPr>
                <a:spLocks noChangeShapeType="1"/>
              </p:cNvSpPr>
              <p:nvPr/>
            </p:nvSpPr>
            <p:spPr bwMode="auto">
              <a:xfrm>
                <a:off x="1828800" y="3124200"/>
                <a:ext cx="685800" cy="5334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219" name="Line 17"/>
              <p:cNvSpPr>
                <a:spLocks noChangeShapeType="1"/>
              </p:cNvSpPr>
              <p:nvPr/>
            </p:nvSpPr>
            <p:spPr bwMode="auto">
              <a:xfrm flipH="1">
                <a:off x="3124200" y="2590800"/>
                <a:ext cx="533400" cy="9144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220" name="Line 17"/>
              <p:cNvSpPr>
                <a:spLocks noChangeShapeType="1"/>
              </p:cNvSpPr>
              <p:nvPr/>
            </p:nvSpPr>
            <p:spPr bwMode="auto">
              <a:xfrm flipH="1">
                <a:off x="1828800" y="4038600"/>
                <a:ext cx="609600" cy="381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221" name="Line 17"/>
              <p:cNvSpPr>
                <a:spLocks noChangeShapeType="1"/>
              </p:cNvSpPr>
              <p:nvPr/>
            </p:nvSpPr>
            <p:spPr bwMode="auto">
              <a:xfrm flipH="1">
                <a:off x="2667000" y="4191000"/>
                <a:ext cx="228600" cy="9144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222" name="Line 17"/>
              <p:cNvSpPr>
                <a:spLocks noChangeShapeType="1"/>
              </p:cNvSpPr>
              <p:nvPr/>
            </p:nvSpPr>
            <p:spPr bwMode="auto">
              <a:xfrm>
                <a:off x="3154681" y="4114800"/>
                <a:ext cx="198119" cy="990600"/>
              </a:xfrm>
              <a:prstGeom prst="line">
                <a:avLst/>
              </a:prstGeom>
              <a:noFill/>
              <a:ln w="28575">
                <a:solidFill>
                  <a:schemeClr val="tx1">
                    <a:lumMod val="50000"/>
                    <a:lumOff val="50000"/>
                  </a:schemeClr>
                </a:solidFill>
                <a:round/>
                <a:headEnd/>
                <a:tailEnd/>
              </a:ln>
              <a:effectLst/>
            </p:spPr>
            <p:txBody>
              <a:bodyPr/>
              <a:lstStyle/>
              <a:p>
                <a:endParaRPr lang="en-US"/>
              </a:p>
            </p:txBody>
          </p:sp>
          <p:pic>
            <p:nvPicPr>
              <p:cNvPr id="223" name="Picture 222" descr="xbox1.png"/>
              <p:cNvPicPr>
                <a:picLocks noChangeAspect="1"/>
              </p:cNvPicPr>
              <p:nvPr/>
            </p:nvPicPr>
            <p:blipFill>
              <a:blip r:embed="rId3" cstate="print"/>
              <a:stretch>
                <a:fillRect/>
              </a:stretch>
            </p:blipFill>
            <p:spPr>
              <a:xfrm>
                <a:off x="1524000" y="4267200"/>
                <a:ext cx="304800" cy="448786"/>
              </a:xfrm>
              <a:prstGeom prst="rect">
                <a:avLst/>
              </a:prstGeom>
            </p:spPr>
          </p:pic>
          <p:pic>
            <p:nvPicPr>
              <p:cNvPr id="224" name="Picture 223" descr="xbox1.png"/>
              <p:cNvPicPr>
                <a:picLocks noChangeAspect="1"/>
              </p:cNvPicPr>
              <p:nvPr/>
            </p:nvPicPr>
            <p:blipFill>
              <a:blip r:embed="rId3" cstate="print"/>
              <a:stretch>
                <a:fillRect/>
              </a:stretch>
            </p:blipFill>
            <p:spPr>
              <a:xfrm>
                <a:off x="1524000" y="2895600"/>
                <a:ext cx="304800" cy="448786"/>
              </a:xfrm>
              <a:prstGeom prst="rect">
                <a:avLst/>
              </a:prstGeom>
            </p:spPr>
          </p:pic>
          <p:pic>
            <p:nvPicPr>
              <p:cNvPr id="225" name="Picture 224" descr="xbox1.png"/>
              <p:cNvPicPr>
                <a:picLocks noChangeAspect="1"/>
              </p:cNvPicPr>
              <p:nvPr/>
            </p:nvPicPr>
            <p:blipFill>
              <a:blip r:embed="rId3" cstate="print"/>
              <a:stretch>
                <a:fillRect/>
              </a:stretch>
            </p:blipFill>
            <p:spPr>
              <a:xfrm>
                <a:off x="1905000" y="2286000"/>
                <a:ext cx="304800" cy="448786"/>
              </a:xfrm>
              <a:prstGeom prst="rect">
                <a:avLst/>
              </a:prstGeom>
            </p:spPr>
          </p:pic>
          <p:pic>
            <p:nvPicPr>
              <p:cNvPr id="226" name="Picture 225" descr="xbox1.png"/>
              <p:cNvPicPr>
                <a:picLocks noChangeAspect="1"/>
              </p:cNvPicPr>
              <p:nvPr/>
            </p:nvPicPr>
            <p:blipFill>
              <a:blip r:embed="rId3" cstate="print"/>
              <a:stretch>
                <a:fillRect/>
              </a:stretch>
            </p:blipFill>
            <p:spPr>
              <a:xfrm>
                <a:off x="2438400" y="5181600"/>
                <a:ext cx="304800" cy="448786"/>
              </a:xfrm>
              <a:prstGeom prst="rect">
                <a:avLst/>
              </a:prstGeom>
            </p:spPr>
          </p:pic>
          <p:pic>
            <p:nvPicPr>
              <p:cNvPr id="227" name="Picture 226" descr="xbox1.png"/>
              <p:cNvPicPr>
                <a:picLocks noChangeAspect="1"/>
              </p:cNvPicPr>
              <p:nvPr/>
            </p:nvPicPr>
            <p:blipFill>
              <a:blip r:embed="rId3" cstate="print"/>
              <a:stretch>
                <a:fillRect/>
              </a:stretch>
            </p:blipFill>
            <p:spPr>
              <a:xfrm>
                <a:off x="3352800" y="5181600"/>
                <a:ext cx="304800" cy="448786"/>
              </a:xfrm>
              <a:prstGeom prst="rect">
                <a:avLst/>
              </a:prstGeom>
            </p:spPr>
          </p:pic>
          <p:pic>
            <p:nvPicPr>
              <p:cNvPr id="228" name="Picture 227" descr="xbox1.png"/>
              <p:cNvPicPr>
                <a:picLocks noChangeAspect="1"/>
              </p:cNvPicPr>
              <p:nvPr/>
            </p:nvPicPr>
            <p:blipFill>
              <a:blip r:embed="rId3" cstate="print"/>
              <a:stretch>
                <a:fillRect/>
              </a:stretch>
            </p:blipFill>
            <p:spPr>
              <a:xfrm>
                <a:off x="4114800" y="4800600"/>
                <a:ext cx="304800" cy="448786"/>
              </a:xfrm>
              <a:prstGeom prst="rect">
                <a:avLst/>
              </a:prstGeom>
            </p:spPr>
          </p:pic>
          <p:pic>
            <p:nvPicPr>
              <p:cNvPr id="229" name="Picture 228" descr="xbox1.png"/>
              <p:cNvPicPr>
                <a:picLocks noChangeAspect="1"/>
              </p:cNvPicPr>
              <p:nvPr/>
            </p:nvPicPr>
            <p:blipFill>
              <a:blip r:embed="rId3" cstate="print"/>
              <a:stretch>
                <a:fillRect/>
              </a:stretch>
            </p:blipFill>
            <p:spPr>
              <a:xfrm>
                <a:off x="3581400" y="2057400"/>
                <a:ext cx="304800" cy="448786"/>
              </a:xfrm>
              <a:prstGeom prst="rect">
                <a:avLst/>
              </a:prstGeom>
            </p:spPr>
          </p:pic>
          <p:pic>
            <p:nvPicPr>
              <p:cNvPr id="230" name="Picture 229" descr="xbox1.png"/>
              <p:cNvPicPr>
                <a:picLocks noChangeAspect="1"/>
              </p:cNvPicPr>
              <p:nvPr/>
            </p:nvPicPr>
            <p:blipFill>
              <a:blip r:embed="rId5" cstate="print"/>
              <a:stretch>
                <a:fillRect/>
              </a:stretch>
            </p:blipFill>
            <p:spPr>
              <a:xfrm>
                <a:off x="4191000" y="2438400"/>
                <a:ext cx="762000" cy="1121964"/>
              </a:xfrm>
              <a:prstGeom prst="rect">
                <a:avLst/>
              </a:prstGeom>
            </p:spPr>
          </p:pic>
          <p:sp>
            <p:nvSpPr>
              <p:cNvPr id="231" name="TextBox 230"/>
              <p:cNvSpPr txBox="1"/>
              <p:nvPr/>
            </p:nvSpPr>
            <p:spPr>
              <a:xfrm>
                <a:off x="2362200" y="2667000"/>
                <a:ext cx="831125" cy="369332"/>
              </a:xfrm>
              <a:prstGeom prst="rect">
                <a:avLst/>
              </a:prstGeom>
              <a:solidFill>
                <a:schemeClr val="tx1">
                  <a:lumMod val="50000"/>
                  <a:lumOff val="50000"/>
                </a:schemeClr>
              </a:solidFill>
            </p:spPr>
            <p:txBody>
              <a:bodyPr wrap="none" rtlCol="0">
                <a:spAutoFit/>
              </a:bodyPr>
              <a:lstStyle/>
              <a:p>
                <a:r>
                  <a:rPr lang="en-US" dirty="0" smtClean="0">
                    <a:solidFill>
                      <a:schemeClr val="bg1"/>
                    </a:solidFill>
                  </a:rPr>
                  <a:t>6Mbps</a:t>
                </a:r>
                <a:endParaRPr lang="en-US" dirty="0">
                  <a:solidFill>
                    <a:schemeClr val="bg1"/>
                  </a:solidFill>
                </a:endParaRPr>
              </a:p>
            </p:txBody>
          </p:sp>
          <p:sp>
            <p:nvSpPr>
              <p:cNvPr id="232" name="TextBox 231"/>
              <p:cNvSpPr txBox="1"/>
              <p:nvPr/>
            </p:nvSpPr>
            <p:spPr>
              <a:xfrm>
                <a:off x="1981200" y="4495800"/>
                <a:ext cx="711285" cy="276999"/>
              </a:xfrm>
              <a:prstGeom prst="rect">
                <a:avLst/>
              </a:prstGeom>
              <a:solidFill>
                <a:schemeClr val="tx1">
                  <a:lumMod val="50000"/>
                  <a:lumOff val="50000"/>
                </a:schemeClr>
              </a:solidFill>
            </p:spPr>
            <p:txBody>
              <a:bodyPr wrap="none" rtlCol="0">
                <a:spAutoFit/>
              </a:bodyPr>
              <a:lstStyle/>
              <a:p>
                <a:r>
                  <a:rPr lang="en-US" sz="1200" dirty="0" smtClean="0">
                    <a:solidFill>
                      <a:schemeClr val="bg1"/>
                    </a:solidFill>
                  </a:rPr>
                  <a:t>128kbps</a:t>
                </a:r>
                <a:endParaRPr lang="en-US" sz="1200" dirty="0">
                  <a:solidFill>
                    <a:schemeClr val="bg1"/>
                  </a:solidFill>
                </a:endParaRPr>
              </a:p>
            </p:txBody>
          </p:sp>
          <p:sp>
            <p:nvSpPr>
              <p:cNvPr id="233" name="TextBox 232"/>
              <p:cNvSpPr txBox="1"/>
              <p:nvPr/>
            </p:nvSpPr>
            <p:spPr>
              <a:xfrm>
                <a:off x="2895600" y="4572000"/>
                <a:ext cx="799321" cy="307777"/>
              </a:xfrm>
              <a:prstGeom prst="rect">
                <a:avLst/>
              </a:prstGeom>
              <a:solidFill>
                <a:schemeClr val="tx1">
                  <a:lumMod val="50000"/>
                  <a:lumOff val="50000"/>
                </a:schemeClr>
              </a:solidFill>
            </p:spPr>
            <p:txBody>
              <a:bodyPr wrap="none" rtlCol="0">
                <a:spAutoFit/>
              </a:bodyPr>
              <a:lstStyle/>
              <a:p>
                <a:r>
                  <a:rPr lang="en-US" sz="1400" dirty="0" smtClean="0">
                    <a:solidFill>
                      <a:schemeClr val="bg1"/>
                    </a:solidFill>
                  </a:rPr>
                  <a:t>512kbps</a:t>
                </a:r>
                <a:endParaRPr lang="en-US" sz="1400" dirty="0">
                  <a:solidFill>
                    <a:schemeClr val="bg1"/>
                  </a:solidFill>
                </a:endParaRPr>
              </a:p>
            </p:txBody>
          </p:sp>
          <p:sp>
            <p:nvSpPr>
              <p:cNvPr id="234" name="Line 17"/>
              <p:cNvSpPr>
                <a:spLocks noChangeShapeType="1"/>
              </p:cNvSpPr>
              <p:nvPr/>
            </p:nvSpPr>
            <p:spPr bwMode="auto">
              <a:xfrm>
                <a:off x="3352800" y="4038600"/>
                <a:ext cx="685800" cy="762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235" name="TextBox 234"/>
              <p:cNvSpPr txBox="1"/>
              <p:nvPr/>
            </p:nvSpPr>
            <p:spPr>
              <a:xfrm>
                <a:off x="3276600" y="2667000"/>
                <a:ext cx="757515" cy="338554"/>
              </a:xfrm>
              <a:prstGeom prst="rect">
                <a:avLst/>
              </a:prstGeom>
              <a:solidFill>
                <a:schemeClr val="tx1">
                  <a:lumMod val="50000"/>
                  <a:lumOff val="50000"/>
                </a:schemeClr>
              </a:solidFill>
            </p:spPr>
            <p:txBody>
              <a:bodyPr wrap="none" rtlCol="0">
                <a:spAutoFit/>
              </a:bodyPr>
              <a:lstStyle/>
              <a:p>
                <a:r>
                  <a:rPr lang="en-US" sz="1600" dirty="0" smtClean="0">
                    <a:solidFill>
                      <a:schemeClr val="bg1"/>
                    </a:solidFill>
                  </a:rPr>
                  <a:t>1Mbps</a:t>
                </a:r>
                <a:endParaRPr lang="en-US" sz="1600" dirty="0">
                  <a:solidFill>
                    <a:schemeClr val="bg1"/>
                  </a:solidFill>
                </a:endParaRPr>
              </a:p>
            </p:txBody>
          </p:sp>
          <p:sp>
            <p:nvSpPr>
              <p:cNvPr id="236" name="Cloud"/>
              <p:cNvSpPr>
                <a:spLocks noChangeAspect="1" noEditPoints="1" noChangeArrowheads="1"/>
              </p:cNvSpPr>
              <p:nvPr/>
            </p:nvSpPr>
            <p:spPr bwMode="auto">
              <a:xfrm>
                <a:off x="2209800" y="3352800"/>
                <a:ext cx="1524000" cy="9874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grpSp>
        <p:pic>
          <p:nvPicPr>
            <p:cNvPr id="199" name="Picture 198" descr="orb"/>
            <p:cNvPicPr>
              <a:picLocks noChangeAspect="1" noChangeArrowheads="1"/>
            </p:cNvPicPr>
            <p:nvPr/>
          </p:nvPicPr>
          <p:blipFill>
            <a:blip r:embed="rId6" cstate="print"/>
            <a:srcRect/>
            <a:stretch>
              <a:fillRect/>
            </a:stretch>
          </p:blipFill>
          <p:spPr bwMode="auto">
            <a:xfrm>
              <a:off x="2667000" y="1600200"/>
              <a:ext cx="304800" cy="442006"/>
            </a:xfrm>
            <a:prstGeom prst="rect">
              <a:avLst/>
            </a:prstGeom>
            <a:noFill/>
            <a:effectLst/>
          </p:spPr>
        </p:pic>
        <p:pic>
          <p:nvPicPr>
            <p:cNvPr id="200" name="Picture 199" descr="orb"/>
            <p:cNvPicPr>
              <a:picLocks noChangeAspect="1" noChangeArrowheads="1"/>
            </p:cNvPicPr>
            <p:nvPr/>
          </p:nvPicPr>
          <p:blipFill>
            <a:blip r:embed="rId6" cstate="print"/>
            <a:srcRect/>
            <a:stretch>
              <a:fillRect/>
            </a:stretch>
          </p:blipFill>
          <p:spPr bwMode="auto">
            <a:xfrm>
              <a:off x="1828800" y="1600200"/>
              <a:ext cx="304800" cy="442006"/>
            </a:xfrm>
            <a:prstGeom prst="rect">
              <a:avLst/>
            </a:prstGeom>
            <a:noFill/>
            <a:effectLst/>
          </p:spPr>
        </p:pic>
        <p:pic>
          <p:nvPicPr>
            <p:cNvPr id="201" name="Picture 200" descr="orb"/>
            <p:cNvPicPr>
              <a:picLocks noChangeAspect="1" noChangeArrowheads="1"/>
            </p:cNvPicPr>
            <p:nvPr/>
          </p:nvPicPr>
          <p:blipFill>
            <a:blip r:embed="rId6" cstate="print"/>
            <a:srcRect/>
            <a:stretch>
              <a:fillRect/>
            </a:stretch>
          </p:blipFill>
          <p:spPr bwMode="auto">
            <a:xfrm>
              <a:off x="990600" y="1828800"/>
              <a:ext cx="304800" cy="442006"/>
            </a:xfrm>
            <a:prstGeom prst="rect">
              <a:avLst/>
            </a:prstGeom>
            <a:noFill/>
            <a:effectLst/>
          </p:spPr>
        </p:pic>
        <p:pic>
          <p:nvPicPr>
            <p:cNvPr id="202" name="Picture 201" descr="orb"/>
            <p:cNvPicPr>
              <a:picLocks noChangeAspect="1" noChangeArrowheads="1"/>
            </p:cNvPicPr>
            <p:nvPr/>
          </p:nvPicPr>
          <p:blipFill>
            <a:blip r:embed="rId6" cstate="print"/>
            <a:srcRect/>
            <a:stretch>
              <a:fillRect/>
            </a:stretch>
          </p:blipFill>
          <p:spPr bwMode="auto">
            <a:xfrm>
              <a:off x="609600" y="2438400"/>
              <a:ext cx="304800" cy="442006"/>
            </a:xfrm>
            <a:prstGeom prst="rect">
              <a:avLst/>
            </a:prstGeom>
            <a:noFill/>
            <a:effectLst/>
          </p:spPr>
        </p:pic>
        <p:pic>
          <p:nvPicPr>
            <p:cNvPr id="203" name="Picture 202" descr="orb"/>
            <p:cNvPicPr>
              <a:picLocks noChangeAspect="1" noChangeArrowheads="1"/>
            </p:cNvPicPr>
            <p:nvPr/>
          </p:nvPicPr>
          <p:blipFill>
            <a:blip r:embed="rId6" cstate="print"/>
            <a:srcRect/>
            <a:stretch>
              <a:fillRect/>
            </a:stretch>
          </p:blipFill>
          <p:spPr bwMode="auto">
            <a:xfrm>
              <a:off x="457200" y="3124200"/>
              <a:ext cx="304800" cy="442006"/>
            </a:xfrm>
            <a:prstGeom prst="rect">
              <a:avLst/>
            </a:prstGeom>
            <a:noFill/>
            <a:effectLst/>
          </p:spPr>
        </p:pic>
        <p:pic>
          <p:nvPicPr>
            <p:cNvPr id="204" name="Picture 203" descr="orb"/>
            <p:cNvPicPr>
              <a:picLocks noChangeAspect="1" noChangeArrowheads="1"/>
            </p:cNvPicPr>
            <p:nvPr/>
          </p:nvPicPr>
          <p:blipFill>
            <a:blip r:embed="rId6" cstate="print"/>
            <a:srcRect/>
            <a:stretch>
              <a:fillRect/>
            </a:stretch>
          </p:blipFill>
          <p:spPr bwMode="auto">
            <a:xfrm>
              <a:off x="609600" y="3810000"/>
              <a:ext cx="304800" cy="442006"/>
            </a:xfrm>
            <a:prstGeom prst="rect">
              <a:avLst/>
            </a:prstGeom>
            <a:noFill/>
            <a:effectLst>
              <a:glow rad="101600">
                <a:srgbClr val="00B050">
                  <a:alpha val="40000"/>
                </a:srgbClr>
              </a:glow>
            </a:effectLst>
          </p:spPr>
        </p:pic>
        <p:pic>
          <p:nvPicPr>
            <p:cNvPr id="205" name="Picture 204" descr="orb"/>
            <p:cNvPicPr>
              <a:picLocks noChangeAspect="1" noChangeArrowheads="1"/>
            </p:cNvPicPr>
            <p:nvPr/>
          </p:nvPicPr>
          <p:blipFill>
            <a:blip r:embed="rId6" cstate="print"/>
            <a:srcRect/>
            <a:stretch>
              <a:fillRect/>
            </a:stretch>
          </p:blipFill>
          <p:spPr bwMode="auto">
            <a:xfrm>
              <a:off x="914400" y="4343400"/>
              <a:ext cx="304800" cy="442006"/>
            </a:xfrm>
            <a:prstGeom prst="rect">
              <a:avLst/>
            </a:prstGeom>
            <a:noFill/>
            <a:effectLst/>
          </p:spPr>
        </p:pic>
        <p:pic>
          <p:nvPicPr>
            <p:cNvPr id="206" name="Picture 205" descr="orb"/>
            <p:cNvPicPr>
              <a:picLocks noChangeAspect="1" noChangeArrowheads="1"/>
            </p:cNvPicPr>
            <p:nvPr/>
          </p:nvPicPr>
          <p:blipFill>
            <a:blip r:embed="rId6" cstate="print"/>
            <a:srcRect/>
            <a:stretch>
              <a:fillRect/>
            </a:stretch>
          </p:blipFill>
          <p:spPr bwMode="auto">
            <a:xfrm>
              <a:off x="1524000" y="4724400"/>
              <a:ext cx="304800" cy="442006"/>
            </a:xfrm>
            <a:prstGeom prst="rect">
              <a:avLst/>
            </a:prstGeom>
            <a:noFill/>
            <a:effectLst/>
          </p:spPr>
        </p:pic>
        <p:pic>
          <p:nvPicPr>
            <p:cNvPr id="207" name="Picture 206" descr="orb"/>
            <p:cNvPicPr>
              <a:picLocks noChangeAspect="1" noChangeArrowheads="1"/>
            </p:cNvPicPr>
            <p:nvPr/>
          </p:nvPicPr>
          <p:blipFill>
            <a:blip r:embed="rId6" cstate="print"/>
            <a:srcRect/>
            <a:stretch>
              <a:fillRect/>
            </a:stretch>
          </p:blipFill>
          <p:spPr bwMode="auto">
            <a:xfrm>
              <a:off x="2438400" y="4724400"/>
              <a:ext cx="304800" cy="442006"/>
            </a:xfrm>
            <a:prstGeom prst="rect">
              <a:avLst/>
            </a:prstGeom>
            <a:noFill/>
            <a:effectLst/>
          </p:spPr>
        </p:pic>
        <p:pic>
          <p:nvPicPr>
            <p:cNvPr id="208" name="Picture 207" descr="orb"/>
            <p:cNvPicPr>
              <a:picLocks noChangeAspect="1" noChangeArrowheads="1"/>
            </p:cNvPicPr>
            <p:nvPr/>
          </p:nvPicPr>
          <p:blipFill>
            <a:blip r:embed="rId6" cstate="print"/>
            <a:srcRect/>
            <a:stretch>
              <a:fillRect/>
            </a:stretch>
          </p:blipFill>
          <p:spPr bwMode="auto">
            <a:xfrm>
              <a:off x="3200400" y="4343400"/>
              <a:ext cx="304800" cy="442006"/>
            </a:xfrm>
            <a:prstGeom prst="rect">
              <a:avLst/>
            </a:prstGeom>
            <a:noFill/>
            <a:effectLst/>
          </p:spPr>
        </p:pic>
      </p:grpSp>
      <p:sp>
        <p:nvSpPr>
          <p:cNvPr id="2" name="Title 1"/>
          <p:cNvSpPr>
            <a:spLocks noGrp="1"/>
          </p:cNvSpPr>
          <p:nvPr>
            <p:ph type="title"/>
          </p:nvPr>
        </p:nvSpPr>
        <p:spPr/>
        <p:txBody>
          <a:bodyPr>
            <a:normAutofit/>
          </a:bodyPr>
          <a:lstStyle/>
          <a:p>
            <a:r>
              <a:rPr lang="en-US" dirty="0" smtClean="0"/>
              <a:t>Why not Overlay Multicast?</a:t>
            </a:r>
            <a:endParaRPr lang="en-US" dirty="0"/>
          </a:p>
        </p:txBody>
      </p:sp>
      <p:sp>
        <p:nvSpPr>
          <p:cNvPr id="3" name="Content Placeholder 2"/>
          <p:cNvSpPr>
            <a:spLocks noGrp="1"/>
          </p:cNvSpPr>
          <p:nvPr>
            <p:ph idx="1"/>
          </p:nvPr>
        </p:nvSpPr>
        <p:spPr>
          <a:xfrm>
            <a:off x="4724400" y="1600200"/>
            <a:ext cx="4114800" cy="3886200"/>
          </a:xfrm>
        </p:spPr>
        <p:txBody>
          <a:bodyPr>
            <a:normAutofit fontScale="85000" lnSpcReduction="10000"/>
          </a:bodyPr>
          <a:lstStyle/>
          <a:p>
            <a:pPr marL="225425" indent="-225425"/>
            <a:r>
              <a:rPr lang="en-US" sz="2800" dirty="0" smtClean="0"/>
              <a:t>Main requirements:</a:t>
            </a:r>
          </a:p>
          <a:p>
            <a:pPr marL="795338" lvl="1" indent="-398463">
              <a:buFont typeface="+mj-lt"/>
              <a:buAutoNum type="arabicPeriod"/>
            </a:pPr>
            <a:r>
              <a:rPr lang="en-US" sz="2400" dirty="0" smtClean="0"/>
              <a:t>Strict delay bound (150ms)</a:t>
            </a:r>
          </a:p>
          <a:p>
            <a:pPr marL="795338" lvl="1" indent="-398463">
              <a:buFont typeface="+mj-lt"/>
              <a:buAutoNum type="arabicPeriod"/>
            </a:pPr>
            <a:r>
              <a:rPr lang="en-US" sz="2400" dirty="0" smtClean="0"/>
              <a:t>Frequent membership changes (68% turnover/sec)</a:t>
            </a:r>
          </a:p>
          <a:p>
            <a:pPr marL="795338" lvl="1" indent="-398463">
              <a:buFont typeface="+mj-lt"/>
              <a:buAutoNum type="arabicPeriod"/>
            </a:pPr>
            <a:r>
              <a:rPr lang="en-US" sz="2400" dirty="0" smtClean="0"/>
              <a:t>Bandwidth heterogeneity</a:t>
            </a:r>
          </a:p>
          <a:p>
            <a:pPr marL="795338" lvl="1" indent="-398463">
              <a:buFont typeface="+mj-lt"/>
              <a:buAutoNum type="arabicPeriod"/>
            </a:pPr>
            <a:r>
              <a:rPr lang="en-US" sz="2400" dirty="0" smtClean="0"/>
              <a:t>Many overlapping groups</a:t>
            </a:r>
          </a:p>
          <a:p>
            <a:pPr marL="225425" indent="-225425"/>
            <a:r>
              <a:rPr lang="en-US" sz="2800" dirty="0" smtClean="0"/>
              <a:t>Previous overlay multicast:</a:t>
            </a:r>
          </a:p>
          <a:p>
            <a:pPr lvl="1">
              <a:buFont typeface="Wingdings" pitchFamily="2" charset="2"/>
              <a:buChar char="§"/>
            </a:pPr>
            <a:r>
              <a:rPr lang="en-US" sz="2400" dirty="0" smtClean="0"/>
              <a:t>Unstructured </a:t>
            </a:r>
            <a:r>
              <a:rPr lang="en-US" sz="2400" dirty="0" smtClean="0">
                <a:solidFill>
                  <a:schemeClr val="bg1">
                    <a:lumMod val="50000"/>
                  </a:schemeClr>
                </a:solidFill>
              </a:rPr>
              <a:t>[</a:t>
            </a:r>
            <a:r>
              <a:rPr lang="en-US" sz="2400" dirty="0" err="1" smtClean="0">
                <a:solidFill>
                  <a:schemeClr val="bg1">
                    <a:lumMod val="50000"/>
                  </a:schemeClr>
                </a:solidFill>
              </a:rPr>
              <a:t>Narada</a:t>
            </a:r>
            <a:r>
              <a:rPr lang="en-US" sz="2400" dirty="0" smtClean="0">
                <a:solidFill>
                  <a:schemeClr val="bg1">
                    <a:lumMod val="50000"/>
                  </a:schemeClr>
                </a:solidFill>
              </a:rPr>
              <a:t>, NICE]</a:t>
            </a:r>
            <a:r>
              <a:rPr lang="en-US" sz="2400" dirty="0" smtClean="0"/>
              <a:t>: Hard to meet 2 and 4</a:t>
            </a:r>
          </a:p>
          <a:p>
            <a:pPr lvl="1">
              <a:buFont typeface="Wingdings" pitchFamily="2" charset="2"/>
              <a:buChar char="§"/>
            </a:pPr>
            <a:r>
              <a:rPr lang="en-US" sz="2400" dirty="0" smtClean="0"/>
              <a:t>Structured </a:t>
            </a:r>
            <a:r>
              <a:rPr lang="en-US" sz="2400" dirty="0" smtClean="0">
                <a:solidFill>
                  <a:schemeClr val="bg1">
                    <a:lumMod val="50000"/>
                  </a:schemeClr>
                </a:solidFill>
              </a:rPr>
              <a:t>[</a:t>
            </a:r>
            <a:r>
              <a:rPr lang="en-US" sz="2400" dirty="0" err="1" smtClean="0">
                <a:solidFill>
                  <a:schemeClr val="bg1">
                    <a:lumMod val="50000"/>
                  </a:schemeClr>
                </a:solidFill>
              </a:rPr>
              <a:t>Splitstream</a:t>
            </a:r>
            <a:r>
              <a:rPr lang="en-US" sz="2400" dirty="0" smtClean="0">
                <a:solidFill>
                  <a:schemeClr val="bg1">
                    <a:lumMod val="50000"/>
                  </a:schemeClr>
                </a:solidFill>
              </a:rPr>
              <a:t>]</a:t>
            </a:r>
            <a:r>
              <a:rPr lang="en-US" sz="2400" dirty="0" smtClean="0"/>
              <a:t>: </a:t>
            </a:r>
            <a:br>
              <a:rPr lang="en-US" sz="2400" dirty="0" smtClean="0"/>
            </a:br>
            <a:r>
              <a:rPr lang="en-US" sz="2400" dirty="0" smtClean="0"/>
              <a:t>Hard to meet 1 and 3</a:t>
            </a:r>
          </a:p>
        </p:txBody>
      </p:sp>
      <p:sp>
        <p:nvSpPr>
          <p:cNvPr id="16" name="Rectangle 5"/>
          <p:cNvSpPr>
            <a:spLocks noChangeArrowheads="1"/>
          </p:cNvSpPr>
          <p:nvPr/>
        </p:nvSpPr>
        <p:spPr bwMode="auto">
          <a:xfrm>
            <a:off x="457200" y="5486400"/>
            <a:ext cx="8229600" cy="9906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b="1" dirty="0" smtClean="0"/>
              <a:t>Problem</a:t>
            </a:r>
            <a:r>
              <a:rPr lang="en-US" sz="2800" dirty="0" smtClean="0"/>
              <a:t>: </a:t>
            </a:r>
            <a:r>
              <a:rPr lang="en-US" sz="2800" i="1" dirty="0" smtClean="0"/>
              <a:t>subscriber-</a:t>
            </a:r>
            <a:r>
              <a:rPr lang="en-US" sz="2800" dirty="0" smtClean="0"/>
              <a:t>initiated tree construction</a:t>
            </a:r>
            <a:br>
              <a:rPr lang="en-US" sz="2800" dirty="0" smtClean="0"/>
            </a:br>
            <a:r>
              <a:rPr lang="en-US" sz="2800" dirty="0" smtClean="0"/>
              <a:t>needs lots of coordination overhead or is inflexible</a:t>
            </a:r>
            <a:endParaRPr lang="en-US" sz="2800" dirty="0"/>
          </a:p>
        </p:txBody>
      </p:sp>
      <p:sp>
        <p:nvSpPr>
          <p:cNvPr id="99" name="Freeform 98"/>
          <p:cNvSpPr/>
          <p:nvPr/>
        </p:nvSpPr>
        <p:spPr>
          <a:xfrm>
            <a:off x="2266122" y="2100470"/>
            <a:ext cx="1364974" cy="993913"/>
          </a:xfrm>
          <a:custGeom>
            <a:avLst/>
            <a:gdLst>
              <a:gd name="connsiteX0" fmla="*/ 1364974 w 1364974"/>
              <a:gd name="connsiteY0" fmla="*/ 556591 h 993913"/>
              <a:gd name="connsiteX1" fmla="*/ 596348 w 1364974"/>
              <a:gd name="connsiteY1" fmla="*/ 993913 h 993913"/>
              <a:gd name="connsiteX2" fmla="*/ 132521 w 1364974"/>
              <a:gd name="connsiteY2" fmla="*/ 927652 h 993913"/>
              <a:gd name="connsiteX3" fmla="*/ 0 w 1364974"/>
              <a:gd name="connsiteY3" fmla="*/ 0 h 993913"/>
              <a:gd name="connsiteX4" fmla="*/ 0 w 1364974"/>
              <a:gd name="connsiteY4" fmla="*/ 0 h 993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974" h="993913">
                <a:moveTo>
                  <a:pt x="1364974" y="556591"/>
                </a:moveTo>
                <a:lnTo>
                  <a:pt x="596348" y="993913"/>
                </a:lnTo>
                <a:lnTo>
                  <a:pt x="132521" y="927652"/>
                </a:lnTo>
                <a:lnTo>
                  <a:pt x="0" y="0"/>
                </a:lnTo>
                <a:lnTo>
                  <a:pt x="0" y="0"/>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99"/>
          <p:cNvSpPr/>
          <p:nvPr/>
        </p:nvSpPr>
        <p:spPr>
          <a:xfrm>
            <a:off x="2173357" y="2113722"/>
            <a:ext cx="1338469" cy="2239617"/>
          </a:xfrm>
          <a:custGeom>
            <a:avLst/>
            <a:gdLst>
              <a:gd name="connsiteX0" fmla="*/ 0 w 1338469"/>
              <a:gd name="connsiteY0" fmla="*/ 0 h 2239617"/>
              <a:gd name="connsiteX1" fmla="*/ 185530 w 1338469"/>
              <a:gd name="connsiteY1" fmla="*/ 954156 h 2239617"/>
              <a:gd name="connsiteX2" fmla="*/ 1338469 w 1338469"/>
              <a:gd name="connsiteY2" fmla="*/ 2239617 h 2239617"/>
            </a:gdLst>
            <a:ahLst/>
            <a:cxnLst>
              <a:cxn ang="0">
                <a:pos x="connsiteX0" y="connsiteY0"/>
              </a:cxn>
              <a:cxn ang="0">
                <a:pos x="connsiteX1" y="connsiteY1"/>
              </a:cxn>
              <a:cxn ang="0">
                <a:pos x="connsiteX2" y="connsiteY2"/>
              </a:cxn>
            </a:cxnLst>
            <a:rect l="l" t="t" r="r" b="b"/>
            <a:pathLst>
              <a:path w="1338469" h="2239617">
                <a:moveTo>
                  <a:pt x="0" y="0"/>
                </a:moveTo>
                <a:lnTo>
                  <a:pt x="185530" y="954156"/>
                </a:lnTo>
                <a:lnTo>
                  <a:pt x="1338469" y="2239617"/>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Freeform 100"/>
          <p:cNvSpPr/>
          <p:nvPr/>
        </p:nvSpPr>
        <p:spPr>
          <a:xfrm>
            <a:off x="2120348" y="2126975"/>
            <a:ext cx="699052" cy="2521226"/>
          </a:xfrm>
          <a:custGeom>
            <a:avLst/>
            <a:gdLst>
              <a:gd name="connsiteX0" fmla="*/ 0 w 689113"/>
              <a:gd name="connsiteY0" fmla="*/ 0 h 2544417"/>
              <a:gd name="connsiteX1" fmla="*/ 159026 w 689113"/>
              <a:gd name="connsiteY1" fmla="*/ 954156 h 2544417"/>
              <a:gd name="connsiteX2" fmla="*/ 516835 w 689113"/>
              <a:gd name="connsiteY2" fmla="*/ 1603513 h 2544417"/>
              <a:gd name="connsiteX3" fmla="*/ 689113 w 689113"/>
              <a:gd name="connsiteY3" fmla="*/ 2544417 h 2544417"/>
            </a:gdLst>
            <a:ahLst/>
            <a:cxnLst>
              <a:cxn ang="0">
                <a:pos x="connsiteX0" y="connsiteY0"/>
              </a:cxn>
              <a:cxn ang="0">
                <a:pos x="connsiteX1" y="connsiteY1"/>
              </a:cxn>
              <a:cxn ang="0">
                <a:pos x="connsiteX2" y="connsiteY2"/>
              </a:cxn>
              <a:cxn ang="0">
                <a:pos x="connsiteX3" y="connsiteY3"/>
              </a:cxn>
            </a:cxnLst>
            <a:rect l="l" t="t" r="r" b="b"/>
            <a:pathLst>
              <a:path w="689113" h="2544417">
                <a:moveTo>
                  <a:pt x="0" y="0"/>
                </a:moveTo>
                <a:lnTo>
                  <a:pt x="159026" y="954156"/>
                </a:lnTo>
                <a:lnTo>
                  <a:pt x="516835" y="1603513"/>
                </a:lnTo>
                <a:lnTo>
                  <a:pt x="689113" y="2544417"/>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Freeform 103"/>
          <p:cNvSpPr/>
          <p:nvPr/>
        </p:nvSpPr>
        <p:spPr>
          <a:xfrm>
            <a:off x="2425148" y="2126974"/>
            <a:ext cx="1139687" cy="2146852"/>
          </a:xfrm>
          <a:custGeom>
            <a:avLst/>
            <a:gdLst>
              <a:gd name="connsiteX0" fmla="*/ 0 w 1139687"/>
              <a:gd name="connsiteY0" fmla="*/ 0 h 2146852"/>
              <a:gd name="connsiteX1" fmla="*/ 159026 w 1139687"/>
              <a:gd name="connsiteY1" fmla="*/ 1086678 h 2146852"/>
              <a:gd name="connsiteX2" fmla="*/ 1139687 w 1139687"/>
              <a:gd name="connsiteY2" fmla="*/ 2146852 h 2146852"/>
            </a:gdLst>
            <a:ahLst/>
            <a:cxnLst>
              <a:cxn ang="0">
                <a:pos x="connsiteX0" y="connsiteY0"/>
              </a:cxn>
              <a:cxn ang="0">
                <a:pos x="connsiteX1" y="connsiteY1"/>
              </a:cxn>
              <a:cxn ang="0">
                <a:pos x="connsiteX2" y="connsiteY2"/>
              </a:cxn>
            </a:cxnLst>
            <a:rect l="l" t="t" r="r" b="b"/>
            <a:pathLst>
              <a:path w="1139687" h="2146852">
                <a:moveTo>
                  <a:pt x="0" y="0"/>
                </a:moveTo>
                <a:lnTo>
                  <a:pt x="159026" y="1086678"/>
                </a:lnTo>
                <a:lnTo>
                  <a:pt x="1139687" y="2146852"/>
                </a:lnTo>
              </a:path>
            </a:pathLst>
          </a:custGeom>
          <a:ln w="38100">
            <a:solidFill>
              <a:srgbClr val="00B050"/>
            </a:solidFill>
            <a:headEnd type="none" w="med" len="med"/>
            <a:tailEnd type="triangle"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Freeform 104"/>
          <p:cNvSpPr/>
          <p:nvPr/>
        </p:nvSpPr>
        <p:spPr>
          <a:xfrm>
            <a:off x="2478157" y="2122450"/>
            <a:ext cx="648645" cy="879168"/>
          </a:xfrm>
          <a:custGeom>
            <a:avLst/>
            <a:gdLst>
              <a:gd name="connsiteX0" fmla="*/ 0 w 675860"/>
              <a:gd name="connsiteY0" fmla="*/ 0 h 874643"/>
              <a:gd name="connsiteX1" fmla="*/ 145773 w 675860"/>
              <a:gd name="connsiteY1" fmla="*/ 874643 h 874643"/>
              <a:gd name="connsiteX2" fmla="*/ 675860 w 675860"/>
              <a:gd name="connsiteY2" fmla="*/ 0 h 874643"/>
            </a:gdLst>
            <a:ahLst/>
            <a:cxnLst>
              <a:cxn ang="0">
                <a:pos x="connsiteX0" y="connsiteY0"/>
              </a:cxn>
              <a:cxn ang="0">
                <a:pos x="connsiteX1" y="connsiteY1"/>
              </a:cxn>
              <a:cxn ang="0">
                <a:pos x="connsiteX2" y="connsiteY2"/>
              </a:cxn>
            </a:cxnLst>
            <a:rect l="l" t="t" r="r" b="b"/>
            <a:pathLst>
              <a:path w="675860" h="874643">
                <a:moveTo>
                  <a:pt x="0" y="0"/>
                </a:moveTo>
                <a:lnTo>
                  <a:pt x="145773" y="874643"/>
                </a:lnTo>
                <a:lnTo>
                  <a:pt x="675860" y="0"/>
                </a:lnTo>
              </a:path>
            </a:pathLst>
          </a:custGeom>
          <a:ln w="38100">
            <a:solidFill>
              <a:srgbClr val="00B050"/>
            </a:solidFill>
            <a:headEnd type="none" w="med" len="med"/>
            <a:tailEnd type="triangle"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p:cNvSpPr txBox="1"/>
          <p:nvPr/>
        </p:nvSpPr>
        <p:spPr>
          <a:xfrm>
            <a:off x="533400" y="4724400"/>
            <a:ext cx="922239" cy="646331"/>
          </a:xfrm>
          <a:prstGeom prst="rect">
            <a:avLst/>
          </a:prstGeom>
          <a:noFill/>
        </p:spPr>
        <p:txBody>
          <a:bodyPr wrap="none" rtlCol="0">
            <a:spAutoFit/>
          </a:bodyPr>
          <a:lstStyle/>
          <a:p>
            <a:pPr algn="ctr"/>
            <a:r>
              <a:rPr lang="en-US" dirty="0" smtClean="0"/>
              <a:t>Join </a:t>
            </a:r>
            <a:r>
              <a:rPr lang="en-US" dirty="0" smtClean="0">
                <a:solidFill>
                  <a:srgbClr val="FF0000"/>
                </a:solidFill>
              </a:rPr>
              <a:t>red</a:t>
            </a:r>
          </a:p>
          <a:p>
            <a:pPr algn="ctr"/>
            <a:r>
              <a:rPr lang="en-US" dirty="0" smtClean="0"/>
              <a:t>group</a:t>
            </a:r>
            <a:endParaRPr lang="en-US" dirty="0"/>
          </a:p>
        </p:txBody>
      </p:sp>
      <p:grpSp>
        <p:nvGrpSpPr>
          <p:cNvPr id="115" name="Group 114"/>
          <p:cNvGrpSpPr/>
          <p:nvPr/>
        </p:nvGrpSpPr>
        <p:grpSpPr>
          <a:xfrm>
            <a:off x="1524000" y="3276600"/>
            <a:ext cx="914400" cy="1291193"/>
            <a:chOff x="1524000" y="3276600"/>
            <a:chExt cx="914400" cy="1291193"/>
          </a:xfrm>
        </p:grpSpPr>
        <p:cxnSp>
          <p:nvCxnSpPr>
            <p:cNvPr id="110" name="Straight Arrow Connector 109"/>
            <p:cNvCxnSpPr/>
            <p:nvPr/>
          </p:nvCxnSpPr>
          <p:spPr>
            <a:xfrm flipV="1">
              <a:off x="1524000" y="3733800"/>
              <a:ext cx="609600" cy="833993"/>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2057400" y="3276600"/>
              <a:ext cx="381000" cy="461665"/>
            </a:xfrm>
            <a:prstGeom prst="rect">
              <a:avLst/>
            </a:prstGeom>
            <a:noFill/>
          </p:spPr>
          <p:txBody>
            <a:bodyPr wrap="square" rtlCol="0">
              <a:spAutoFit/>
            </a:bodyPr>
            <a:lstStyle/>
            <a:p>
              <a:pPr algn="ctr"/>
              <a:r>
                <a:rPr lang="en-US" sz="2400" b="1" dirty="0" smtClean="0"/>
                <a:t>?</a:t>
              </a:r>
              <a:endParaRPr lang="en-US" sz="2400" b="1" dirty="0"/>
            </a:p>
          </p:txBody>
        </p:sp>
      </p:grpSp>
      <p:grpSp>
        <p:nvGrpSpPr>
          <p:cNvPr id="117" name="Group 116"/>
          <p:cNvGrpSpPr/>
          <p:nvPr/>
        </p:nvGrpSpPr>
        <p:grpSpPr>
          <a:xfrm>
            <a:off x="1524000" y="3276600"/>
            <a:ext cx="1219200" cy="1384852"/>
            <a:chOff x="1524000" y="3276600"/>
            <a:chExt cx="1219200" cy="1384852"/>
          </a:xfrm>
        </p:grpSpPr>
        <p:sp>
          <p:nvSpPr>
            <p:cNvPr id="114" name="Freeform 113"/>
            <p:cNvSpPr/>
            <p:nvPr/>
          </p:nvSpPr>
          <p:spPr>
            <a:xfrm>
              <a:off x="1524000" y="3733800"/>
              <a:ext cx="1219200" cy="927652"/>
            </a:xfrm>
            <a:custGeom>
              <a:avLst/>
              <a:gdLst>
                <a:gd name="connsiteX0" fmla="*/ 1219200 w 1219200"/>
                <a:gd name="connsiteY0" fmla="*/ 927652 h 927652"/>
                <a:gd name="connsiteX1" fmla="*/ 1060174 w 1219200"/>
                <a:gd name="connsiteY1" fmla="*/ 0 h 927652"/>
                <a:gd name="connsiteX2" fmla="*/ 609600 w 1219200"/>
                <a:gd name="connsiteY2" fmla="*/ 0 h 927652"/>
                <a:gd name="connsiteX3" fmla="*/ 0 w 1219200"/>
                <a:gd name="connsiteY3" fmla="*/ 848139 h 927652"/>
              </a:gdLst>
              <a:ahLst/>
              <a:cxnLst>
                <a:cxn ang="0">
                  <a:pos x="connsiteX0" y="connsiteY0"/>
                </a:cxn>
                <a:cxn ang="0">
                  <a:pos x="connsiteX1" y="connsiteY1"/>
                </a:cxn>
                <a:cxn ang="0">
                  <a:pos x="connsiteX2" y="connsiteY2"/>
                </a:cxn>
                <a:cxn ang="0">
                  <a:pos x="connsiteX3" y="connsiteY3"/>
                </a:cxn>
              </a:cxnLst>
              <a:rect l="l" t="t" r="r" b="b"/>
              <a:pathLst>
                <a:path w="1219200" h="927652">
                  <a:moveTo>
                    <a:pt x="1219200" y="927652"/>
                  </a:moveTo>
                  <a:lnTo>
                    <a:pt x="1060174" y="0"/>
                  </a:lnTo>
                  <a:lnTo>
                    <a:pt x="609600" y="0"/>
                  </a:lnTo>
                  <a:lnTo>
                    <a:pt x="0" y="848139"/>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TextBox 115"/>
            <p:cNvSpPr txBox="1"/>
            <p:nvPr/>
          </p:nvSpPr>
          <p:spPr>
            <a:xfrm>
              <a:off x="2057400" y="3276600"/>
              <a:ext cx="381000" cy="461665"/>
            </a:xfrm>
            <a:prstGeom prst="rect">
              <a:avLst/>
            </a:prstGeom>
            <a:noFill/>
            <a:ln>
              <a:noFill/>
              <a:tailEnd w="lg" len="lg"/>
            </a:ln>
          </p:spPr>
          <p:txBody>
            <a:bodyPr wrap="square" rtlCol="0">
              <a:spAutoFit/>
            </a:bodyPr>
            <a:lstStyle/>
            <a:p>
              <a:pPr algn="ctr"/>
              <a:r>
                <a:rPr lang="en-US" sz="2400" b="1" dirty="0" smtClean="0">
                  <a:solidFill>
                    <a:srgbClr val="FF0000"/>
                  </a:solidFill>
                </a:rPr>
                <a:t>?</a:t>
              </a:r>
              <a:endParaRPr lang="en-US" sz="2400" b="1" dirty="0">
                <a:solidFill>
                  <a:srgbClr val="FF0000"/>
                </a:solidFill>
              </a:endParaRPr>
            </a:p>
          </p:txBody>
        </p:sp>
      </p:grpSp>
      <p:sp>
        <p:nvSpPr>
          <p:cNvPr id="102" name="Freeform 101"/>
          <p:cNvSpPr/>
          <p:nvPr/>
        </p:nvSpPr>
        <p:spPr>
          <a:xfrm>
            <a:off x="1272209" y="2113722"/>
            <a:ext cx="1205948" cy="1868556"/>
          </a:xfrm>
          <a:custGeom>
            <a:avLst/>
            <a:gdLst>
              <a:gd name="connsiteX0" fmla="*/ 0 w 1205948"/>
              <a:gd name="connsiteY0" fmla="*/ 1868556 h 1868556"/>
              <a:gd name="connsiteX1" fmla="*/ 569843 w 1205948"/>
              <a:gd name="connsiteY1" fmla="*/ 1510748 h 1868556"/>
              <a:gd name="connsiteX2" fmla="*/ 1205948 w 1205948"/>
              <a:gd name="connsiteY2" fmla="*/ 834887 h 1868556"/>
              <a:gd name="connsiteX3" fmla="*/ 1086678 w 1205948"/>
              <a:gd name="connsiteY3" fmla="*/ 0 h 1868556"/>
            </a:gdLst>
            <a:ahLst/>
            <a:cxnLst>
              <a:cxn ang="0">
                <a:pos x="connsiteX0" y="connsiteY0"/>
              </a:cxn>
              <a:cxn ang="0">
                <a:pos x="connsiteX1" y="connsiteY1"/>
              </a:cxn>
              <a:cxn ang="0">
                <a:pos x="connsiteX2" y="connsiteY2"/>
              </a:cxn>
              <a:cxn ang="0">
                <a:pos x="connsiteX3" y="connsiteY3"/>
              </a:cxn>
            </a:cxnLst>
            <a:rect l="l" t="t" r="r" b="b"/>
            <a:pathLst>
              <a:path w="1205948" h="1868556">
                <a:moveTo>
                  <a:pt x="0" y="1868556"/>
                </a:moveTo>
                <a:lnTo>
                  <a:pt x="569843" y="1510748"/>
                </a:lnTo>
                <a:lnTo>
                  <a:pt x="1205948" y="834887"/>
                </a:lnTo>
                <a:lnTo>
                  <a:pt x="1086678" y="0"/>
                </a:lnTo>
              </a:path>
            </a:pathLst>
          </a:custGeom>
          <a:ln w="38100">
            <a:solidFill>
              <a:srgbClr val="00B050"/>
            </a:solidFill>
            <a:headEnd type="none" w="med" len="med"/>
            <a:tailEnd type="triangle"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ooter Placeholder 63"/>
          <p:cNvSpPr>
            <a:spLocks noGrp="1"/>
          </p:cNvSpPr>
          <p:nvPr>
            <p:ph type="ftr" sz="quarter" idx="11"/>
          </p:nvPr>
        </p:nvSpPr>
        <p:spPr/>
        <p:txBody>
          <a:bodyPr/>
          <a:lstStyle/>
          <a:p>
            <a:r>
              <a:rPr lang="en-US" smtClean="0"/>
              <a:t>Donnybrook | Jeffrey Pang (CMU) | SIGCOMM 2008</a:t>
            </a:r>
            <a:endParaRPr lang="en-US" dirty="0"/>
          </a:p>
        </p:txBody>
      </p:sp>
      <p:sp>
        <p:nvSpPr>
          <p:cNvPr id="61" name="Slide Number Placeholder 60"/>
          <p:cNvSpPr>
            <a:spLocks noGrp="1"/>
          </p:cNvSpPr>
          <p:nvPr>
            <p:ph type="sldNum" sz="quarter" idx="12"/>
          </p:nvPr>
        </p:nvSpPr>
        <p:spPr/>
        <p:txBody>
          <a:bodyPr/>
          <a:lstStyle/>
          <a:p>
            <a:fld id="{EBD50310-D3F9-4512-BA90-F45251450757}" type="slidenum">
              <a:rPr lang="en-US" smtClean="0"/>
              <a:pPr/>
              <a:t>24</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15"/>
                                        </p:tgtEl>
                                        <p:attrNameLst>
                                          <p:attrName>style.visibility</p:attrName>
                                        </p:attrNameLst>
                                      </p:cBhvr>
                                      <p:to>
                                        <p:strVal val="visible"/>
                                      </p:to>
                                    </p:set>
                                    <p:animEffect transition="in" filter="wipe(down)">
                                      <p:cBhvr>
                                        <p:cTn id="41" dur="1000"/>
                                        <p:tgtEl>
                                          <p:spTgt spid="1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1"/>
                                        </p:tgtEl>
                                        <p:attrNameLst>
                                          <p:attrName>style.visibility</p:attrName>
                                        </p:attrNameLst>
                                      </p:cBhvr>
                                      <p:to>
                                        <p:strVal val="visible"/>
                                      </p:to>
                                    </p:set>
                                    <p:animEffect transition="in" filter="fade">
                                      <p:cBhvr>
                                        <p:cTn id="44" dur="500"/>
                                        <p:tgtEl>
                                          <p:spTgt spid="1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5"/>
                                        </p:tgtEl>
                                      </p:cBhvr>
                                    </p:animEffect>
                                    <p:set>
                                      <p:cBhvr>
                                        <p:cTn id="49" dur="1" fill="hold">
                                          <p:stCondLst>
                                            <p:cond delay="499"/>
                                          </p:stCondLst>
                                        </p:cTn>
                                        <p:tgtEl>
                                          <p:spTgt spid="115"/>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17"/>
                                        </p:tgtEl>
                                        <p:attrNameLst>
                                          <p:attrName>style.visibility</p:attrName>
                                        </p:attrNameLst>
                                      </p:cBhvr>
                                      <p:to>
                                        <p:strVal val="visible"/>
                                      </p:to>
                                    </p:set>
                                    <p:animEffect transition="in" filter="fade">
                                      <p:cBhvr>
                                        <p:cTn id="53" dur="500"/>
                                        <p:tgtEl>
                                          <p:spTgt spid="1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685800" y="1219200"/>
            <a:ext cx="2895600" cy="1295400"/>
            <a:chOff x="685800" y="1219200"/>
            <a:chExt cx="2895600" cy="1295400"/>
          </a:xfrm>
        </p:grpSpPr>
        <p:sp>
          <p:nvSpPr>
            <p:cNvPr id="87" name="Oval 86"/>
            <p:cNvSpPr/>
            <p:nvPr/>
          </p:nvSpPr>
          <p:spPr>
            <a:xfrm>
              <a:off x="685800" y="1600200"/>
              <a:ext cx="2895600" cy="914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1143000" y="1219200"/>
              <a:ext cx="1878143" cy="400110"/>
            </a:xfrm>
            <a:prstGeom prst="rect">
              <a:avLst/>
            </a:prstGeom>
            <a:noFill/>
          </p:spPr>
          <p:txBody>
            <a:bodyPr wrap="none" rtlCol="0">
              <a:spAutoFit/>
            </a:bodyPr>
            <a:lstStyle/>
            <a:p>
              <a:r>
                <a:rPr lang="en-US" sz="2000" dirty="0" smtClean="0">
                  <a:solidFill>
                    <a:schemeClr val="accent4">
                      <a:lumMod val="75000"/>
                    </a:schemeClr>
                  </a:solidFill>
                </a:rPr>
                <a:t>Forwarding Pool</a:t>
              </a:r>
              <a:endParaRPr lang="en-US" sz="2000" dirty="0">
                <a:solidFill>
                  <a:schemeClr val="accent4">
                    <a:lumMod val="75000"/>
                  </a:schemeClr>
                </a:solidFill>
              </a:endParaRPr>
            </a:p>
          </p:txBody>
        </p:sp>
      </p:grpSp>
      <p:sp>
        <p:nvSpPr>
          <p:cNvPr id="2" name="Title 1"/>
          <p:cNvSpPr>
            <a:spLocks noGrp="1"/>
          </p:cNvSpPr>
          <p:nvPr>
            <p:ph type="title"/>
          </p:nvPr>
        </p:nvSpPr>
        <p:spPr/>
        <p:txBody>
          <a:bodyPr>
            <a:normAutofit/>
          </a:bodyPr>
          <a:lstStyle/>
          <a:p>
            <a:r>
              <a:rPr lang="en-US" dirty="0" smtClean="0"/>
              <a:t>Donnybrook: Update Dissemination</a:t>
            </a:r>
            <a:endParaRPr lang="en-US" dirty="0"/>
          </a:p>
        </p:txBody>
      </p:sp>
      <p:grpSp>
        <p:nvGrpSpPr>
          <p:cNvPr id="47" name="Group 46"/>
          <p:cNvGrpSpPr/>
          <p:nvPr/>
        </p:nvGrpSpPr>
        <p:grpSpPr>
          <a:xfrm>
            <a:off x="457200" y="1600200"/>
            <a:ext cx="3962400" cy="3572986"/>
            <a:chOff x="457200" y="1600200"/>
            <a:chExt cx="3962400" cy="3572986"/>
          </a:xfrm>
        </p:grpSpPr>
        <p:grpSp>
          <p:nvGrpSpPr>
            <p:cNvPr id="48" name="Group 64"/>
            <p:cNvGrpSpPr/>
            <p:nvPr/>
          </p:nvGrpSpPr>
          <p:grpSpPr>
            <a:xfrm>
              <a:off x="838200" y="1600200"/>
              <a:ext cx="3581400" cy="3572986"/>
              <a:chOff x="1371600" y="2057400"/>
              <a:chExt cx="3581400" cy="3572986"/>
            </a:xfrm>
          </p:grpSpPr>
          <p:sp>
            <p:nvSpPr>
              <p:cNvPr id="59" name="Line 6"/>
              <p:cNvSpPr>
                <a:spLocks noChangeShapeType="1"/>
              </p:cNvSpPr>
              <p:nvPr/>
            </p:nvSpPr>
            <p:spPr bwMode="auto">
              <a:xfrm>
                <a:off x="2743200" y="2590800"/>
                <a:ext cx="152400" cy="914400"/>
              </a:xfrm>
              <a:prstGeom prst="line">
                <a:avLst/>
              </a:prstGeom>
              <a:noFill/>
              <a:ln w="76200">
                <a:solidFill>
                  <a:schemeClr val="tx1">
                    <a:lumMod val="50000"/>
                    <a:lumOff val="50000"/>
                  </a:schemeClr>
                </a:solidFill>
                <a:round/>
                <a:headEnd/>
                <a:tailEnd/>
              </a:ln>
              <a:effectLst/>
            </p:spPr>
            <p:txBody>
              <a:bodyPr/>
              <a:lstStyle/>
              <a:p>
                <a:endParaRPr lang="en-US"/>
              </a:p>
            </p:txBody>
          </p:sp>
          <p:sp>
            <p:nvSpPr>
              <p:cNvPr id="60" name="Line 9"/>
              <p:cNvSpPr>
                <a:spLocks noChangeShapeType="1"/>
              </p:cNvSpPr>
              <p:nvPr/>
            </p:nvSpPr>
            <p:spPr bwMode="auto">
              <a:xfrm flipH="1">
                <a:off x="3124200" y="3124200"/>
                <a:ext cx="990600" cy="609600"/>
              </a:xfrm>
              <a:prstGeom prst="line">
                <a:avLst/>
              </a:prstGeom>
              <a:noFill/>
              <a:ln w="12700">
                <a:solidFill>
                  <a:schemeClr val="tx1">
                    <a:lumMod val="50000"/>
                    <a:lumOff val="50000"/>
                  </a:schemeClr>
                </a:solidFill>
                <a:round/>
                <a:headEnd/>
                <a:tailEnd/>
              </a:ln>
              <a:effectLst/>
            </p:spPr>
            <p:txBody>
              <a:bodyPr/>
              <a:lstStyle/>
              <a:p>
                <a:endParaRPr lang="en-US"/>
              </a:p>
            </p:txBody>
          </p:sp>
          <p:sp>
            <p:nvSpPr>
              <p:cNvPr id="61" name="Line 17"/>
              <p:cNvSpPr>
                <a:spLocks noChangeShapeType="1"/>
              </p:cNvSpPr>
              <p:nvPr/>
            </p:nvSpPr>
            <p:spPr bwMode="auto">
              <a:xfrm flipV="1">
                <a:off x="2133600" y="4114800"/>
                <a:ext cx="609600" cy="8382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62" name="Line 21"/>
              <p:cNvSpPr>
                <a:spLocks noChangeShapeType="1"/>
              </p:cNvSpPr>
              <p:nvPr/>
            </p:nvSpPr>
            <p:spPr bwMode="auto">
              <a:xfrm>
                <a:off x="1752600" y="3810000"/>
                <a:ext cx="533400" cy="0"/>
              </a:xfrm>
              <a:prstGeom prst="line">
                <a:avLst/>
              </a:prstGeom>
              <a:noFill/>
              <a:ln w="9525">
                <a:solidFill>
                  <a:schemeClr val="tx1">
                    <a:lumMod val="50000"/>
                    <a:lumOff val="50000"/>
                  </a:schemeClr>
                </a:solidFill>
                <a:round/>
                <a:headEnd/>
                <a:tailEnd/>
              </a:ln>
              <a:effectLst/>
            </p:spPr>
            <p:txBody>
              <a:bodyPr/>
              <a:lstStyle/>
              <a:p>
                <a:endParaRPr lang="en-US"/>
              </a:p>
            </p:txBody>
          </p:sp>
          <p:pic>
            <p:nvPicPr>
              <p:cNvPr id="63" name="Picture 62" descr="xbox1.png"/>
              <p:cNvPicPr>
                <a:picLocks noChangeAspect="1"/>
              </p:cNvPicPr>
              <p:nvPr/>
            </p:nvPicPr>
            <p:blipFill>
              <a:blip r:embed="rId3" cstate="print"/>
              <a:stretch>
                <a:fillRect/>
              </a:stretch>
            </p:blipFill>
            <p:spPr>
              <a:xfrm>
                <a:off x="1371600" y="3581400"/>
                <a:ext cx="304800" cy="448786"/>
              </a:xfrm>
              <a:prstGeom prst="rect">
                <a:avLst/>
              </a:prstGeom>
            </p:spPr>
          </p:pic>
          <p:pic>
            <p:nvPicPr>
              <p:cNvPr id="65" name="Picture 64" descr="xbox1.png"/>
              <p:cNvPicPr>
                <a:picLocks noChangeAspect="1"/>
              </p:cNvPicPr>
              <p:nvPr/>
            </p:nvPicPr>
            <p:blipFill>
              <a:blip r:embed="rId3" cstate="print"/>
              <a:stretch>
                <a:fillRect/>
              </a:stretch>
            </p:blipFill>
            <p:spPr>
              <a:xfrm>
                <a:off x="1828800" y="4800600"/>
                <a:ext cx="304800" cy="448786"/>
              </a:xfrm>
              <a:prstGeom prst="rect">
                <a:avLst/>
              </a:prstGeom>
            </p:spPr>
          </p:pic>
          <p:pic>
            <p:nvPicPr>
              <p:cNvPr id="66" name="Picture 65" descr="xbox1.png"/>
              <p:cNvPicPr>
                <a:picLocks noChangeAspect="1"/>
              </p:cNvPicPr>
              <p:nvPr/>
            </p:nvPicPr>
            <p:blipFill>
              <a:blip r:embed="rId3" cstate="print"/>
              <a:stretch>
                <a:fillRect/>
              </a:stretch>
            </p:blipFill>
            <p:spPr>
              <a:xfrm>
                <a:off x="2743200" y="2057400"/>
                <a:ext cx="304800" cy="448786"/>
              </a:xfrm>
              <a:prstGeom prst="rect">
                <a:avLst/>
              </a:prstGeom>
              <a:effectLst>
                <a:outerShdw blurRad="76200" dir="13500000" sy="23000" kx="1200000" algn="br" rotWithShape="0">
                  <a:prstClr val="black">
                    <a:alpha val="20000"/>
                  </a:prstClr>
                </a:outerShdw>
              </a:effectLst>
            </p:spPr>
          </p:pic>
          <p:sp>
            <p:nvSpPr>
              <p:cNvPr id="67" name="Line 17"/>
              <p:cNvSpPr>
                <a:spLocks noChangeShapeType="1"/>
              </p:cNvSpPr>
              <p:nvPr/>
            </p:nvSpPr>
            <p:spPr bwMode="auto">
              <a:xfrm>
                <a:off x="2133600" y="2743200"/>
                <a:ext cx="533400" cy="8382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68" name="Line 17"/>
              <p:cNvSpPr>
                <a:spLocks noChangeShapeType="1"/>
              </p:cNvSpPr>
              <p:nvPr/>
            </p:nvSpPr>
            <p:spPr bwMode="auto">
              <a:xfrm>
                <a:off x="1828800" y="3124200"/>
                <a:ext cx="685800" cy="5334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69" name="Line 17"/>
              <p:cNvSpPr>
                <a:spLocks noChangeShapeType="1"/>
              </p:cNvSpPr>
              <p:nvPr/>
            </p:nvSpPr>
            <p:spPr bwMode="auto">
              <a:xfrm flipH="1">
                <a:off x="3124200" y="2590800"/>
                <a:ext cx="533400" cy="9144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70" name="Line 17"/>
              <p:cNvSpPr>
                <a:spLocks noChangeShapeType="1"/>
              </p:cNvSpPr>
              <p:nvPr/>
            </p:nvSpPr>
            <p:spPr bwMode="auto">
              <a:xfrm flipH="1">
                <a:off x="1828800" y="4038600"/>
                <a:ext cx="609600" cy="381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71" name="Line 17"/>
              <p:cNvSpPr>
                <a:spLocks noChangeShapeType="1"/>
              </p:cNvSpPr>
              <p:nvPr/>
            </p:nvSpPr>
            <p:spPr bwMode="auto">
              <a:xfrm flipH="1">
                <a:off x="2667000" y="4191000"/>
                <a:ext cx="228600" cy="9144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72" name="Line 17"/>
              <p:cNvSpPr>
                <a:spLocks noChangeShapeType="1"/>
              </p:cNvSpPr>
              <p:nvPr/>
            </p:nvSpPr>
            <p:spPr bwMode="auto">
              <a:xfrm>
                <a:off x="3154681" y="4114800"/>
                <a:ext cx="198119" cy="990600"/>
              </a:xfrm>
              <a:prstGeom prst="line">
                <a:avLst/>
              </a:prstGeom>
              <a:noFill/>
              <a:ln w="28575">
                <a:solidFill>
                  <a:schemeClr val="tx1">
                    <a:lumMod val="50000"/>
                    <a:lumOff val="50000"/>
                  </a:schemeClr>
                </a:solidFill>
                <a:round/>
                <a:headEnd/>
                <a:tailEnd/>
              </a:ln>
              <a:effectLst/>
            </p:spPr>
            <p:txBody>
              <a:bodyPr/>
              <a:lstStyle/>
              <a:p>
                <a:endParaRPr lang="en-US"/>
              </a:p>
            </p:txBody>
          </p:sp>
          <p:pic>
            <p:nvPicPr>
              <p:cNvPr id="73" name="Picture 72" descr="xbox1.png"/>
              <p:cNvPicPr>
                <a:picLocks noChangeAspect="1"/>
              </p:cNvPicPr>
              <p:nvPr/>
            </p:nvPicPr>
            <p:blipFill>
              <a:blip r:embed="rId3" cstate="print"/>
              <a:stretch>
                <a:fillRect/>
              </a:stretch>
            </p:blipFill>
            <p:spPr>
              <a:xfrm>
                <a:off x="1524000" y="4267200"/>
                <a:ext cx="304800" cy="448786"/>
              </a:xfrm>
              <a:prstGeom prst="rect">
                <a:avLst/>
              </a:prstGeom>
            </p:spPr>
          </p:pic>
          <p:pic>
            <p:nvPicPr>
              <p:cNvPr id="74" name="Picture 73" descr="xbox1.png"/>
              <p:cNvPicPr>
                <a:picLocks noChangeAspect="1"/>
              </p:cNvPicPr>
              <p:nvPr/>
            </p:nvPicPr>
            <p:blipFill>
              <a:blip r:embed="rId3" cstate="print"/>
              <a:stretch>
                <a:fillRect/>
              </a:stretch>
            </p:blipFill>
            <p:spPr>
              <a:xfrm>
                <a:off x="1524000" y="2895600"/>
                <a:ext cx="304800" cy="448786"/>
              </a:xfrm>
              <a:prstGeom prst="rect">
                <a:avLst/>
              </a:prstGeom>
            </p:spPr>
          </p:pic>
          <p:pic>
            <p:nvPicPr>
              <p:cNvPr id="75" name="Picture 74" descr="xbox1.png"/>
              <p:cNvPicPr>
                <a:picLocks noChangeAspect="1"/>
              </p:cNvPicPr>
              <p:nvPr/>
            </p:nvPicPr>
            <p:blipFill>
              <a:blip r:embed="rId3" cstate="print"/>
              <a:stretch>
                <a:fillRect/>
              </a:stretch>
            </p:blipFill>
            <p:spPr>
              <a:xfrm>
                <a:off x="1905000" y="2286000"/>
                <a:ext cx="304800" cy="448786"/>
              </a:xfrm>
              <a:prstGeom prst="rect">
                <a:avLst/>
              </a:prstGeom>
              <a:effectLst>
                <a:outerShdw blurRad="76200" dir="13500000" sy="23000" kx="1200000" algn="br" rotWithShape="0">
                  <a:prstClr val="black">
                    <a:alpha val="20000"/>
                  </a:prstClr>
                </a:outerShdw>
              </a:effectLst>
            </p:spPr>
          </p:pic>
          <p:pic>
            <p:nvPicPr>
              <p:cNvPr id="76" name="Picture 75" descr="xbox1.png"/>
              <p:cNvPicPr>
                <a:picLocks noChangeAspect="1"/>
              </p:cNvPicPr>
              <p:nvPr/>
            </p:nvPicPr>
            <p:blipFill>
              <a:blip r:embed="rId3" cstate="print"/>
              <a:stretch>
                <a:fillRect/>
              </a:stretch>
            </p:blipFill>
            <p:spPr>
              <a:xfrm>
                <a:off x="2438400" y="5181600"/>
                <a:ext cx="304800" cy="448786"/>
              </a:xfrm>
              <a:prstGeom prst="rect">
                <a:avLst/>
              </a:prstGeom>
            </p:spPr>
          </p:pic>
          <p:pic>
            <p:nvPicPr>
              <p:cNvPr id="77" name="Picture 76" descr="xbox1.png"/>
              <p:cNvPicPr>
                <a:picLocks noChangeAspect="1"/>
              </p:cNvPicPr>
              <p:nvPr/>
            </p:nvPicPr>
            <p:blipFill>
              <a:blip r:embed="rId3" cstate="print"/>
              <a:stretch>
                <a:fillRect/>
              </a:stretch>
            </p:blipFill>
            <p:spPr>
              <a:xfrm>
                <a:off x="3352800" y="5181600"/>
                <a:ext cx="304800" cy="448786"/>
              </a:xfrm>
              <a:prstGeom prst="rect">
                <a:avLst/>
              </a:prstGeom>
            </p:spPr>
          </p:pic>
          <p:pic>
            <p:nvPicPr>
              <p:cNvPr id="78" name="Picture 77" descr="xbox1.png"/>
              <p:cNvPicPr>
                <a:picLocks noChangeAspect="1"/>
              </p:cNvPicPr>
              <p:nvPr/>
            </p:nvPicPr>
            <p:blipFill>
              <a:blip r:embed="rId3" cstate="print"/>
              <a:stretch>
                <a:fillRect/>
              </a:stretch>
            </p:blipFill>
            <p:spPr>
              <a:xfrm>
                <a:off x="4114800" y="4800600"/>
                <a:ext cx="304800" cy="448786"/>
              </a:xfrm>
              <a:prstGeom prst="rect">
                <a:avLst/>
              </a:prstGeom>
            </p:spPr>
          </p:pic>
          <p:pic>
            <p:nvPicPr>
              <p:cNvPr id="79" name="Picture 78" descr="xbox1.png"/>
              <p:cNvPicPr>
                <a:picLocks noChangeAspect="1"/>
              </p:cNvPicPr>
              <p:nvPr/>
            </p:nvPicPr>
            <p:blipFill>
              <a:blip r:embed="rId3" cstate="print"/>
              <a:stretch>
                <a:fillRect/>
              </a:stretch>
            </p:blipFill>
            <p:spPr>
              <a:xfrm>
                <a:off x="3581400" y="2057400"/>
                <a:ext cx="304800" cy="448786"/>
              </a:xfrm>
              <a:prstGeom prst="rect">
                <a:avLst/>
              </a:prstGeom>
              <a:effectLst>
                <a:outerShdw blurRad="76200" dir="13500000" sy="23000" kx="1200000" algn="br" rotWithShape="0">
                  <a:prstClr val="black">
                    <a:alpha val="20000"/>
                  </a:prstClr>
                </a:outerShdw>
              </a:effectLst>
            </p:spPr>
          </p:pic>
          <p:pic>
            <p:nvPicPr>
              <p:cNvPr id="80" name="Picture 79" descr="xbox1.png"/>
              <p:cNvPicPr>
                <a:picLocks noChangeAspect="1"/>
              </p:cNvPicPr>
              <p:nvPr/>
            </p:nvPicPr>
            <p:blipFill>
              <a:blip r:embed="rId4" cstate="print"/>
              <a:stretch>
                <a:fillRect/>
              </a:stretch>
            </p:blipFill>
            <p:spPr>
              <a:xfrm>
                <a:off x="4191000" y="2438400"/>
                <a:ext cx="762000" cy="1121964"/>
              </a:xfrm>
              <a:prstGeom prst="rect">
                <a:avLst/>
              </a:prstGeom>
            </p:spPr>
          </p:pic>
          <p:sp>
            <p:nvSpPr>
              <p:cNvPr id="81" name="TextBox 80"/>
              <p:cNvSpPr txBox="1"/>
              <p:nvPr/>
            </p:nvSpPr>
            <p:spPr>
              <a:xfrm>
                <a:off x="2362200" y="2667000"/>
                <a:ext cx="831125" cy="369332"/>
              </a:xfrm>
              <a:prstGeom prst="rect">
                <a:avLst/>
              </a:prstGeom>
              <a:solidFill>
                <a:schemeClr val="tx1">
                  <a:lumMod val="50000"/>
                  <a:lumOff val="50000"/>
                </a:schemeClr>
              </a:solidFill>
            </p:spPr>
            <p:txBody>
              <a:bodyPr wrap="none" rtlCol="0">
                <a:spAutoFit/>
              </a:bodyPr>
              <a:lstStyle/>
              <a:p>
                <a:r>
                  <a:rPr lang="en-US" dirty="0" smtClean="0">
                    <a:solidFill>
                      <a:schemeClr val="bg1"/>
                    </a:solidFill>
                  </a:rPr>
                  <a:t>6Mbps</a:t>
                </a:r>
                <a:endParaRPr lang="en-US" dirty="0">
                  <a:solidFill>
                    <a:schemeClr val="bg1"/>
                  </a:solidFill>
                </a:endParaRPr>
              </a:p>
            </p:txBody>
          </p:sp>
          <p:sp>
            <p:nvSpPr>
              <p:cNvPr id="82" name="TextBox 81"/>
              <p:cNvSpPr txBox="1"/>
              <p:nvPr/>
            </p:nvSpPr>
            <p:spPr>
              <a:xfrm>
                <a:off x="1981200" y="4495800"/>
                <a:ext cx="711285" cy="276999"/>
              </a:xfrm>
              <a:prstGeom prst="rect">
                <a:avLst/>
              </a:prstGeom>
              <a:solidFill>
                <a:schemeClr val="tx1">
                  <a:lumMod val="50000"/>
                  <a:lumOff val="50000"/>
                </a:schemeClr>
              </a:solidFill>
            </p:spPr>
            <p:txBody>
              <a:bodyPr wrap="none" rtlCol="0">
                <a:spAutoFit/>
              </a:bodyPr>
              <a:lstStyle/>
              <a:p>
                <a:r>
                  <a:rPr lang="en-US" sz="1200" dirty="0" smtClean="0">
                    <a:solidFill>
                      <a:schemeClr val="bg1"/>
                    </a:solidFill>
                  </a:rPr>
                  <a:t>128kbps</a:t>
                </a:r>
                <a:endParaRPr lang="en-US" sz="1200" dirty="0">
                  <a:solidFill>
                    <a:schemeClr val="bg1"/>
                  </a:solidFill>
                </a:endParaRPr>
              </a:p>
            </p:txBody>
          </p:sp>
          <p:sp>
            <p:nvSpPr>
              <p:cNvPr id="83" name="TextBox 82"/>
              <p:cNvSpPr txBox="1"/>
              <p:nvPr/>
            </p:nvSpPr>
            <p:spPr>
              <a:xfrm>
                <a:off x="2895600" y="4572000"/>
                <a:ext cx="799321" cy="307777"/>
              </a:xfrm>
              <a:prstGeom prst="rect">
                <a:avLst/>
              </a:prstGeom>
              <a:solidFill>
                <a:schemeClr val="tx1">
                  <a:lumMod val="50000"/>
                  <a:lumOff val="50000"/>
                </a:schemeClr>
              </a:solidFill>
            </p:spPr>
            <p:txBody>
              <a:bodyPr wrap="none" rtlCol="0">
                <a:spAutoFit/>
              </a:bodyPr>
              <a:lstStyle/>
              <a:p>
                <a:r>
                  <a:rPr lang="en-US" sz="1400" dirty="0" smtClean="0">
                    <a:solidFill>
                      <a:schemeClr val="bg1"/>
                    </a:solidFill>
                  </a:rPr>
                  <a:t>512kbps</a:t>
                </a:r>
                <a:endParaRPr lang="en-US" sz="1400" dirty="0">
                  <a:solidFill>
                    <a:schemeClr val="bg1"/>
                  </a:solidFill>
                </a:endParaRPr>
              </a:p>
            </p:txBody>
          </p:sp>
          <p:sp>
            <p:nvSpPr>
              <p:cNvPr id="84" name="Line 17"/>
              <p:cNvSpPr>
                <a:spLocks noChangeShapeType="1"/>
              </p:cNvSpPr>
              <p:nvPr/>
            </p:nvSpPr>
            <p:spPr bwMode="auto">
              <a:xfrm>
                <a:off x="3352800" y="4038600"/>
                <a:ext cx="685800" cy="762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85" name="TextBox 84"/>
              <p:cNvSpPr txBox="1"/>
              <p:nvPr/>
            </p:nvSpPr>
            <p:spPr>
              <a:xfrm>
                <a:off x="3276600" y="2667000"/>
                <a:ext cx="757515" cy="338554"/>
              </a:xfrm>
              <a:prstGeom prst="rect">
                <a:avLst/>
              </a:prstGeom>
              <a:solidFill>
                <a:schemeClr val="tx1">
                  <a:lumMod val="50000"/>
                  <a:lumOff val="50000"/>
                </a:schemeClr>
              </a:solidFill>
            </p:spPr>
            <p:txBody>
              <a:bodyPr wrap="none" rtlCol="0">
                <a:spAutoFit/>
              </a:bodyPr>
              <a:lstStyle/>
              <a:p>
                <a:r>
                  <a:rPr lang="en-US" sz="1600" dirty="0" smtClean="0">
                    <a:solidFill>
                      <a:schemeClr val="bg1"/>
                    </a:solidFill>
                  </a:rPr>
                  <a:t>1Mbps</a:t>
                </a:r>
                <a:endParaRPr lang="en-US" sz="1600" dirty="0">
                  <a:solidFill>
                    <a:schemeClr val="bg1"/>
                  </a:solidFill>
                </a:endParaRPr>
              </a:p>
            </p:txBody>
          </p:sp>
          <p:sp>
            <p:nvSpPr>
              <p:cNvPr id="86" name="Cloud"/>
              <p:cNvSpPr>
                <a:spLocks noChangeAspect="1" noEditPoints="1" noChangeArrowheads="1"/>
              </p:cNvSpPr>
              <p:nvPr/>
            </p:nvSpPr>
            <p:spPr bwMode="auto">
              <a:xfrm>
                <a:off x="2209800" y="3352800"/>
                <a:ext cx="1524000" cy="9874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grpSp>
        <p:pic>
          <p:nvPicPr>
            <p:cNvPr id="49" name="Picture 48" descr="orb"/>
            <p:cNvPicPr>
              <a:picLocks noChangeAspect="1" noChangeArrowheads="1"/>
            </p:cNvPicPr>
            <p:nvPr/>
          </p:nvPicPr>
          <p:blipFill>
            <a:blip r:embed="rId5" cstate="print"/>
            <a:srcRect/>
            <a:stretch>
              <a:fillRect/>
            </a:stretch>
          </p:blipFill>
          <p:spPr bwMode="auto">
            <a:xfrm>
              <a:off x="2667000" y="1600200"/>
              <a:ext cx="304800" cy="442006"/>
            </a:xfrm>
            <a:prstGeom prst="rect">
              <a:avLst/>
            </a:prstGeom>
            <a:noFill/>
            <a:effectLst>
              <a:outerShdw blurRad="76200" dir="13500000" sy="23000" kx="1200000" algn="br" rotWithShape="0">
                <a:prstClr val="black">
                  <a:alpha val="20000"/>
                </a:prstClr>
              </a:outerShdw>
            </a:effectLst>
          </p:spPr>
        </p:pic>
        <p:pic>
          <p:nvPicPr>
            <p:cNvPr id="50" name="Picture 49" descr="orb"/>
            <p:cNvPicPr>
              <a:picLocks noChangeAspect="1" noChangeArrowheads="1"/>
            </p:cNvPicPr>
            <p:nvPr/>
          </p:nvPicPr>
          <p:blipFill>
            <a:blip r:embed="rId5" cstate="print"/>
            <a:srcRect/>
            <a:stretch>
              <a:fillRect/>
            </a:stretch>
          </p:blipFill>
          <p:spPr bwMode="auto">
            <a:xfrm>
              <a:off x="1828800" y="1600200"/>
              <a:ext cx="304800" cy="442006"/>
            </a:xfrm>
            <a:prstGeom prst="rect">
              <a:avLst/>
            </a:prstGeom>
            <a:noFill/>
            <a:effectLst>
              <a:outerShdw blurRad="76200" dir="13500000" sy="23000" kx="1200000" algn="br" rotWithShape="0">
                <a:prstClr val="black">
                  <a:alpha val="20000"/>
                </a:prstClr>
              </a:outerShdw>
            </a:effectLst>
          </p:spPr>
        </p:pic>
        <p:pic>
          <p:nvPicPr>
            <p:cNvPr id="51" name="Picture 50" descr="orb"/>
            <p:cNvPicPr>
              <a:picLocks noChangeAspect="1" noChangeArrowheads="1"/>
            </p:cNvPicPr>
            <p:nvPr/>
          </p:nvPicPr>
          <p:blipFill>
            <a:blip r:embed="rId5" cstate="print"/>
            <a:srcRect/>
            <a:stretch>
              <a:fillRect/>
            </a:stretch>
          </p:blipFill>
          <p:spPr bwMode="auto">
            <a:xfrm>
              <a:off x="990600" y="1828800"/>
              <a:ext cx="304800" cy="442006"/>
            </a:xfrm>
            <a:prstGeom prst="rect">
              <a:avLst/>
            </a:prstGeom>
            <a:noFill/>
            <a:effectLst>
              <a:outerShdw blurRad="76200" dir="13500000" sy="23000" kx="1200000" algn="br" rotWithShape="0">
                <a:prstClr val="black">
                  <a:alpha val="20000"/>
                </a:prstClr>
              </a:outerShdw>
            </a:effectLst>
          </p:spPr>
        </p:pic>
        <p:pic>
          <p:nvPicPr>
            <p:cNvPr id="52" name="Picture 51" descr="orb"/>
            <p:cNvPicPr>
              <a:picLocks noChangeAspect="1" noChangeArrowheads="1"/>
            </p:cNvPicPr>
            <p:nvPr/>
          </p:nvPicPr>
          <p:blipFill>
            <a:blip r:embed="rId5" cstate="print"/>
            <a:srcRect/>
            <a:stretch>
              <a:fillRect/>
            </a:stretch>
          </p:blipFill>
          <p:spPr bwMode="auto">
            <a:xfrm>
              <a:off x="609600" y="2438400"/>
              <a:ext cx="304800" cy="442006"/>
            </a:xfrm>
            <a:prstGeom prst="rect">
              <a:avLst/>
            </a:prstGeom>
            <a:noFill/>
            <a:effectLst/>
          </p:spPr>
        </p:pic>
        <p:pic>
          <p:nvPicPr>
            <p:cNvPr id="53" name="Picture 52" descr="orb"/>
            <p:cNvPicPr>
              <a:picLocks noChangeAspect="1" noChangeArrowheads="1"/>
            </p:cNvPicPr>
            <p:nvPr/>
          </p:nvPicPr>
          <p:blipFill>
            <a:blip r:embed="rId5" cstate="print"/>
            <a:srcRect/>
            <a:stretch>
              <a:fillRect/>
            </a:stretch>
          </p:blipFill>
          <p:spPr bwMode="auto">
            <a:xfrm>
              <a:off x="457200" y="3124200"/>
              <a:ext cx="304800" cy="442006"/>
            </a:xfrm>
            <a:prstGeom prst="rect">
              <a:avLst/>
            </a:prstGeom>
            <a:noFill/>
            <a:effectLst/>
          </p:spPr>
        </p:pic>
        <p:pic>
          <p:nvPicPr>
            <p:cNvPr id="55" name="Picture 54" descr="orb"/>
            <p:cNvPicPr>
              <a:picLocks noChangeAspect="1" noChangeArrowheads="1"/>
            </p:cNvPicPr>
            <p:nvPr/>
          </p:nvPicPr>
          <p:blipFill>
            <a:blip r:embed="rId5" cstate="print"/>
            <a:srcRect/>
            <a:stretch>
              <a:fillRect/>
            </a:stretch>
          </p:blipFill>
          <p:spPr bwMode="auto">
            <a:xfrm>
              <a:off x="914400" y="4343400"/>
              <a:ext cx="304800" cy="442006"/>
            </a:xfrm>
            <a:prstGeom prst="rect">
              <a:avLst/>
            </a:prstGeom>
            <a:noFill/>
            <a:effectLst/>
          </p:spPr>
        </p:pic>
        <p:pic>
          <p:nvPicPr>
            <p:cNvPr id="56" name="Picture 55" descr="orb"/>
            <p:cNvPicPr>
              <a:picLocks noChangeAspect="1" noChangeArrowheads="1"/>
            </p:cNvPicPr>
            <p:nvPr/>
          </p:nvPicPr>
          <p:blipFill>
            <a:blip r:embed="rId5" cstate="print"/>
            <a:srcRect/>
            <a:stretch>
              <a:fillRect/>
            </a:stretch>
          </p:blipFill>
          <p:spPr bwMode="auto">
            <a:xfrm>
              <a:off x="1524000" y="4724400"/>
              <a:ext cx="304800" cy="442006"/>
            </a:xfrm>
            <a:prstGeom prst="rect">
              <a:avLst/>
            </a:prstGeom>
            <a:noFill/>
            <a:effectLst/>
          </p:spPr>
        </p:pic>
        <p:pic>
          <p:nvPicPr>
            <p:cNvPr id="57" name="Picture 56" descr="orb"/>
            <p:cNvPicPr>
              <a:picLocks noChangeAspect="1" noChangeArrowheads="1"/>
            </p:cNvPicPr>
            <p:nvPr/>
          </p:nvPicPr>
          <p:blipFill>
            <a:blip r:embed="rId5" cstate="print"/>
            <a:srcRect/>
            <a:stretch>
              <a:fillRect/>
            </a:stretch>
          </p:blipFill>
          <p:spPr bwMode="auto">
            <a:xfrm>
              <a:off x="2438400" y="4724400"/>
              <a:ext cx="304800" cy="442006"/>
            </a:xfrm>
            <a:prstGeom prst="rect">
              <a:avLst/>
            </a:prstGeom>
            <a:noFill/>
            <a:effectLst/>
          </p:spPr>
        </p:pic>
        <p:pic>
          <p:nvPicPr>
            <p:cNvPr id="58" name="Picture 57" descr="orb"/>
            <p:cNvPicPr>
              <a:picLocks noChangeAspect="1" noChangeArrowheads="1"/>
            </p:cNvPicPr>
            <p:nvPr/>
          </p:nvPicPr>
          <p:blipFill>
            <a:blip r:embed="rId5" cstate="print"/>
            <a:srcRect/>
            <a:stretch>
              <a:fillRect/>
            </a:stretch>
          </p:blipFill>
          <p:spPr bwMode="auto">
            <a:xfrm>
              <a:off x="3200400" y="4343400"/>
              <a:ext cx="304800" cy="442006"/>
            </a:xfrm>
            <a:prstGeom prst="rect">
              <a:avLst/>
            </a:prstGeom>
            <a:noFill/>
            <a:effectLst/>
          </p:spPr>
        </p:pic>
      </p:grpSp>
      <p:sp>
        <p:nvSpPr>
          <p:cNvPr id="89" name="Rectangle 5"/>
          <p:cNvSpPr>
            <a:spLocks noChangeArrowheads="1"/>
          </p:cNvSpPr>
          <p:nvPr/>
        </p:nvSpPr>
        <p:spPr bwMode="auto">
          <a:xfrm>
            <a:off x="457200" y="5486400"/>
            <a:ext cx="8229600" cy="9906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3200" dirty="0" smtClean="0"/>
              <a:t>Randomized </a:t>
            </a:r>
            <a:r>
              <a:rPr lang="en-US" sz="3200" i="1" dirty="0" smtClean="0"/>
              <a:t>source</a:t>
            </a:r>
            <a:r>
              <a:rPr lang="en-US" sz="3200" dirty="0" smtClean="0"/>
              <a:t>-initiated tree construction</a:t>
            </a:r>
            <a:endParaRPr lang="en-US" sz="3200" dirty="0"/>
          </a:p>
        </p:txBody>
      </p:sp>
      <p:sp>
        <p:nvSpPr>
          <p:cNvPr id="93" name="Freeform 92"/>
          <p:cNvSpPr/>
          <p:nvPr/>
        </p:nvSpPr>
        <p:spPr>
          <a:xfrm>
            <a:off x="2266122" y="2100470"/>
            <a:ext cx="1364974" cy="993913"/>
          </a:xfrm>
          <a:custGeom>
            <a:avLst/>
            <a:gdLst>
              <a:gd name="connsiteX0" fmla="*/ 1364974 w 1364974"/>
              <a:gd name="connsiteY0" fmla="*/ 556591 h 993913"/>
              <a:gd name="connsiteX1" fmla="*/ 596348 w 1364974"/>
              <a:gd name="connsiteY1" fmla="*/ 993913 h 993913"/>
              <a:gd name="connsiteX2" fmla="*/ 132521 w 1364974"/>
              <a:gd name="connsiteY2" fmla="*/ 927652 h 993913"/>
              <a:gd name="connsiteX3" fmla="*/ 0 w 1364974"/>
              <a:gd name="connsiteY3" fmla="*/ 0 h 993913"/>
              <a:gd name="connsiteX4" fmla="*/ 0 w 1364974"/>
              <a:gd name="connsiteY4" fmla="*/ 0 h 993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974" h="993913">
                <a:moveTo>
                  <a:pt x="1364974" y="556591"/>
                </a:moveTo>
                <a:lnTo>
                  <a:pt x="596348" y="993913"/>
                </a:lnTo>
                <a:lnTo>
                  <a:pt x="132521" y="927652"/>
                </a:lnTo>
                <a:lnTo>
                  <a:pt x="0" y="0"/>
                </a:lnTo>
                <a:lnTo>
                  <a:pt x="0" y="0"/>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2173357" y="2113722"/>
            <a:ext cx="1338469" cy="2239617"/>
          </a:xfrm>
          <a:custGeom>
            <a:avLst/>
            <a:gdLst>
              <a:gd name="connsiteX0" fmla="*/ 0 w 1338469"/>
              <a:gd name="connsiteY0" fmla="*/ 0 h 2239617"/>
              <a:gd name="connsiteX1" fmla="*/ 185530 w 1338469"/>
              <a:gd name="connsiteY1" fmla="*/ 954156 h 2239617"/>
              <a:gd name="connsiteX2" fmla="*/ 1338469 w 1338469"/>
              <a:gd name="connsiteY2" fmla="*/ 2239617 h 2239617"/>
            </a:gdLst>
            <a:ahLst/>
            <a:cxnLst>
              <a:cxn ang="0">
                <a:pos x="connsiteX0" y="connsiteY0"/>
              </a:cxn>
              <a:cxn ang="0">
                <a:pos x="connsiteX1" y="connsiteY1"/>
              </a:cxn>
              <a:cxn ang="0">
                <a:pos x="connsiteX2" y="connsiteY2"/>
              </a:cxn>
            </a:cxnLst>
            <a:rect l="l" t="t" r="r" b="b"/>
            <a:pathLst>
              <a:path w="1338469" h="2239617">
                <a:moveTo>
                  <a:pt x="0" y="0"/>
                </a:moveTo>
                <a:lnTo>
                  <a:pt x="185530" y="954156"/>
                </a:lnTo>
                <a:lnTo>
                  <a:pt x="1338469" y="2239617"/>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Freeform 94"/>
          <p:cNvSpPr/>
          <p:nvPr/>
        </p:nvSpPr>
        <p:spPr>
          <a:xfrm>
            <a:off x="2120348" y="2126975"/>
            <a:ext cx="699052" cy="2521226"/>
          </a:xfrm>
          <a:custGeom>
            <a:avLst/>
            <a:gdLst>
              <a:gd name="connsiteX0" fmla="*/ 0 w 689113"/>
              <a:gd name="connsiteY0" fmla="*/ 0 h 2544417"/>
              <a:gd name="connsiteX1" fmla="*/ 159026 w 689113"/>
              <a:gd name="connsiteY1" fmla="*/ 954156 h 2544417"/>
              <a:gd name="connsiteX2" fmla="*/ 516835 w 689113"/>
              <a:gd name="connsiteY2" fmla="*/ 1603513 h 2544417"/>
              <a:gd name="connsiteX3" fmla="*/ 689113 w 689113"/>
              <a:gd name="connsiteY3" fmla="*/ 2544417 h 2544417"/>
            </a:gdLst>
            <a:ahLst/>
            <a:cxnLst>
              <a:cxn ang="0">
                <a:pos x="connsiteX0" y="connsiteY0"/>
              </a:cxn>
              <a:cxn ang="0">
                <a:pos x="connsiteX1" y="connsiteY1"/>
              </a:cxn>
              <a:cxn ang="0">
                <a:pos x="connsiteX2" y="connsiteY2"/>
              </a:cxn>
              <a:cxn ang="0">
                <a:pos x="connsiteX3" y="connsiteY3"/>
              </a:cxn>
            </a:cxnLst>
            <a:rect l="l" t="t" r="r" b="b"/>
            <a:pathLst>
              <a:path w="689113" h="2544417">
                <a:moveTo>
                  <a:pt x="0" y="0"/>
                </a:moveTo>
                <a:lnTo>
                  <a:pt x="159026" y="954156"/>
                </a:lnTo>
                <a:lnTo>
                  <a:pt x="516835" y="1603513"/>
                </a:lnTo>
                <a:lnTo>
                  <a:pt x="689113" y="2544417"/>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6" name="Picture 95" descr="dice.gif"/>
          <p:cNvPicPr>
            <a:picLocks noChangeAspect="1"/>
          </p:cNvPicPr>
          <p:nvPr/>
        </p:nvPicPr>
        <p:blipFill>
          <a:blip r:embed="rId6"/>
          <a:stretch>
            <a:fillRect/>
          </a:stretch>
        </p:blipFill>
        <p:spPr>
          <a:xfrm>
            <a:off x="4191000" y="2362200"/>
            <a:ext cx="543372" cy="404812"/>
          </a:xfrm>
          <a:prstGeom prst="rect">
            <a:avLst/>
          </a:prstGeom>
        </p:spPr>
      </p:pic>
      <p:pic>
        <p:nvPicPr>
          <p:cNvPr id="97" name="Picture 96" descr="dice.gif"/>
          <p:cNvPicPr>
            <a:picLocks noChangeAspect="1"/>
          </p:cNvPicPr>
          <p:nvPr/>
        </p:nvPicPr>
        <p:blipFill>
          <a:blip r:embed="rId6"/>
          <a:stretch>
            <a:fillRect/>
          </a:stretch>
        </p:blipFill>
        <p:spPr>
          <a:xfrm>
            <a:off x="304800" y="4343400"/>
            <a:ext cx="543372" cy="404812"/>
          </a:xfrm>
          <a:prstGeom prst="rect">
            <a:avLst/>
          </a:prstGeom>
        </p:spPr>
      </p:pic>
      <p:sp>
        <p:nvSpPr>
          <p:cNvPr id="101" name="Freeform 100"/>
          <p:cNvSpPr/>
          <p:nvPr/>
        </p:nvSpPr>
        <p:spPr>
          <a:xfrm>
            <a:off x="2716696" y="2173357"/>
            <a:ext cx="834887" cy="2107095"/>
          </a:xfrm>
          <a:custGeom>
            <a:avLst/>
            <a:gdLst>
              <a:gd name="connsiteX0" fmla="*/ 503582 w 834887"/>
              <a:gd name="connsiteY0" fmla="*/ 0 h 2107095"/>
              <a:gd name="connsiteX1" fmla="*/ 503582 w 834887"/>
              <a:gd name="connsiteY1" fmla="*/ 0 h 2107095"/>
              <a:gd name="connsiteX2" fmla="*/ 0 w 834887"/>
              <a:gd name="connsiteY2" fmla="*/ 808382 h 2107095"/>
              <a:gd name="connsiteX3" fmla="*/ 0 w 834887"/>
              <a:gd name="connsiteY3" fmla="*/ 1179443 h 2107095"/>
              <a:gd name="connsiteX4" fmla="*/ 834887 w 834887"/>
              <a:gd name="connsiteY4" fmla="*/ 2107095 h 2107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7" h="2107095">
                <a:moveTo>
                  <a:pt x="503582" y="0"/>
                </a:moveTo>
                <a:lnTo>
                  <a:pt x="503582" y="0"/>
                </a:lnTo>
                <a:lnTo>
                  <a:pt x="0" y="808382"/>
                </a:lnTo>
                <a:lnTo>
                  <a:pt x="0" y="1179443"/>
                </a:lnTo>
                <a:lnTo>
                  <a:pt x="834887" y="2107095"/>
                </a:lnTo>
              </a:path>
            </a:pathLst>
          </a:custGeom>
          <a:ln w="38100">
            <a:solidFill>
              <a:srgbClr val="00B050"/>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2" name="Picture 91" descr="orb"/>
          <p:cNvPicPr>
            <a:picLocks noChangeAspect="1" noChangeArrowheads="1"/>
          </p:cNvPicPr>
          <p:nvPr/>
        </p:nvPicPr>
        <p:blipFill>
          <a:blip r:embed="rId5" cstate="print"/>
          <a:srcRect/>
          <a:stretch>
            <a:fillRect/>
          </a:stretch>
        </p:blipFill>
        <p:spPr bwMode="auto">
          <a:xfrm>
            <a:off x="609600" y="3810000"/>
            <a:ext cx="304800" cy="442006"/>
          </a:xfrm>
          <a:prstGeom prst="rect">
            <a:avLst/>
          </a:prstGeom>
          <a:noFill/>
          <a:effectLst>
            <a:glow rad="101600">
              <a:srgbClr val="00B050">
                <a:alpha val="40000"/>
              </a:srgbClr>
            </a:glow>
          </a:effectLst>
        </p:spPr>
      </p:pic>
      <p:pic>
        <p:nvPicPr>
          <p:cNvPr id="108" name="Picture 107" descr="sarge.gif"/>
          <p:cNvPicPr>
            <a:picLocks noChangeAspect="1"/>
          </p:cNvPicPr>
          <p:nvPr/>
        </p:nvPicPr>
        <p:blipFill>
          <a:blip r:embed="rId7"/>
          <a:stretch>
            <a:fillRect/>
          </a:stretch>
        </p:blipFill>
        <p:spPr>
          <a:xfrm>
            <a:off x="4114800" y="1524000"/>
            <a:ext cx="448678" cy="741874"/>
          </a:xfrm>
          <a:prstGeom prst="rect">
            <a:avLst/>
          </a:prstGeom>
          <a:effectLst>
            <a:glow rad="101600">
              <a:schemeClr val="accent2">
                <a:satMod val="175000"/>
                <a:alpha val="40000"/>
              </a:schemeClr>
            </a:glow>
          </a:effectLst>
        </p:spPr>
      </p:pic>
      <p:sp>
        <p:nvSpPr>
          <p:cNvPr id="98" name="Freeform 97"/>
          <p:cNvSpPr/>
          <p:nvPr/>
        </p:nvSpPr>
        <p:spPr>
          <a:xfrm>
            <a:off x="1298713" y="2146852"/>
            <a:ext cx="1815548" cy="1802296"/>
          </a:xfrm>
          <a:custGeom>
            <a:avLst/>
            <a:gdLst>
              <a:gd name="connsiteX0" fmla="*/ 0 w 1815548"/>
              <a:gd name="connsiteY0" fmla="*/ 1802296 h 1802296"/>
              <a:gd name="connsiteX1" fmla="*/ 556591 w 1815548"/>
              <a:gd name="connsiteY1" fmla="*/ 1457739 h 1802296"/>
              <a:gd name="connsiteX2" fmla="*/ 1351722 w 1815548"/>
              <a:gd name="connsiteY2" fmla="*/ 768626 h 1802296"/>
              <a:gd name="connsiteX3" fmla="*/ 1815548 w 1815548"/>
              <a:gd name="connsiteY3" fmla="*/ 0 h 1802296"/>
            </a:gdLst>
            <a:ahLst/>
            <a:cxnLst>
              <a:cxn ang="0">
                <a:pos x="connsiteX0" y="connsiteY0"/>
              </a:cxn>
              <a:cxn ang="0">
                <a:pos x="connsiteX1" y="connsiteY1"/>
              </a:cxn>
              <a:cxn ang="0">
                <a:pos x="connsiteX2" y="connsiteY2"/>
              </a:cxn>
              <a:cxn ang="0">
                <a:pos x="connsiteX3" y="connsiteY3"/>
              </a:cxn>
            </a:cxnLst>
            <a:rect l="l" t="t" r="r" b="b"/>
            <a:pathLst>
              <a:path w="1815548" h="1802296">
                <a:moveTo>
                  <a:pt x="0" y="1802296"/>
                </a:moveTo>
                <a:lnTo>
                  <a:pt x="556591" y="1457739"/>
                </a:lnTo>
                <a:lnTo>
                  <a:pt x="1351722" y="768626"/>
                </a:lnTo>
                <a:lnTo>
                  <a:pt x="1815548" y="0"/>
                </a:lnTo>
              </a:path>
            </a:pathLst>
          </a:custGeom>
          <a:ln w="38100">
            <a:solidFill>
              <a:srgbClr val="00B050"/>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TextBox 114"/>
          <p:cNvSpPr txBox="1"/>
          <p:nvPr/>
        </p:nvSpPr>
        <p:spPr>
          <a:xfrm>
            <a:off x="3505200" y="3276600"/>
            <a:ext cx="1061573" cy="369332"/>
          </a:xfrm>
          <a:prstGeom prst="rect">
            <a:avLst/>
          </a:prstGeom>
          <a:noFill/>
        </p:spPr>
        <p:txBody>
          <a:bodyPr wrap="none" rtlCol="0">
            <a:spAutoFit/>
          </a:bodyPr>
          <a:lstStyle/>
          <a:p>
            <a:r>
              <a:rPr lang="en-US" dirty="0" smtClean="0">
                <a:solidFill>
                  <a:schemeClr val="tx1">
                    <a:lumMod val="95000"/>
                    <a:lumOff val="5000"/>
                  </a:schemeClr>
                </a:solidFill>
              </a:rPr>
              <a:t>Frame #1</a:t>
            </a:r>
            <a:endParaRPr lang="en-US" dirty="0">
              <a:solidFill>
                <a:schemeClr val="tx1">
                  <a:lumMod val="95000"/>
                  <a:lumOff val="5000"/>
                </a:schemeClr>
              </a:solidFill>
            </a:endParaRPr>
          </a:p>
        </p:txBody>
      </p:sp>
      <p:sp>
        <p:nvSpPr>
          <p:cNvPr id="117" name="Content Placeholder 2"/>
          <p:cNvSpPr txBox="1">
            <a:spLocks/>
          </p:cNvSpPr>
          <p:nvPr/>
        </p:nvSpPr>
        <p:spPr>
          <a:xfrm>
            <a:off x="4724400" y="1295400"/>
            <a:ext cx="4267200" cy="4525963"/>
          </a:xfrm>
          <a:prstGeom prst="rect">
            <a:avLst/>
          </a:prstGeom>
        </p:spPr>
        <p:txBody>
          <a:bodyPr vert="horz" lIns="91440" tIns="45720" rIns="91440" bIns="45720" rtlCol="0">
            <a:normAutofit lnSpcReduction="10000"/>
          </a:bodyPr>
          <a:lstStyle/>
          <a:p>
            <a:pPr marL="344488" marR="0" lvl="0" indent="-344488"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Well connected peers join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forwarding </a:t>
            </a:r>
            <a:r>
              <a:rPr lang="en-US" sz="2400" i="1" dirty="0" smtClean="0"/>
              <a:t>p</a:t>
            </a:r>
            <a:r>
              <a:rPr kumimoji="0" lang="en-US" sz="2400" b="0" i="1" u="none" strike="noStrike" kern="1200" cap="none" spc="0" normalizeH="0" baseline="0" noProof="0" dirty="0" err="1" smtClean="0">
                <a:ln>
                  <a:noFill/>
                </a:ln>
                <a:solidFill>
                  <a:schemeClr val="tx1"/>
                </a:solidFill>
                <a:effectLst/>
                <a:uLnTx/>
                <a:uFillTx/>
                <a:latin typeface="+mn-lt"/>
                <a:ea typeface="+mn-ea"/>
                <a:cs typeface="+mn-cs"/>
              </a:rPr>
              <a:t>ool</a:t>
            </a:r>
            <a:endParaRPr kumimoji="0" lang="en-US" sz="2400" b="0" i="1" u="none" strike="noStrike" kern="1200" cap="none" spc="0" normalizeH="0" baseline="0" noProof="0" dirty="0" smtClean="0">
              <a:ln>
                <a:noFill/>
              </a:ln>
              <a:solidFill>
                <a:schemeClr val="tx1"/>
              </a:solidFill>
              <a:effectLst/>
              <a:uLnTx/>
              <a:uFillTx/>
              <a:latin typeface="+mn-lt"/>
              <a:ea typeface="+mn-ea"/>
              <a:cs typeface="+mn-cs"/>
            </a:endParaRPr>
          </a:p>
          <a:p>
            <a:pPr marL="396875" marR="0" lvl="1" indent="-225425"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Based on relative bandwidth and latency thresholds</a:t>
            </a:r>
          </a:p>
          <a:p>
            <a:pPr marL="344488" marR="0" lvl="0" indent="-344488"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These nodes advertise their forwarding capacity</a:t>
            </a:r>
          </a:p>
          <a:p>
            <a:pPr marL="396875" marR="0" lvl="1" indent="-225425"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Piggy-backed on low freq. updates</a:t>
            </a:r>
          </a:p>
          <a:p>
            <a:pPr marL="344488" marR="0" lvl="0" indent="-344488"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Sources randomly pick enough forwarders to satisfy needs each frame</a:t>
            </a:r>
          </a:p>
          <a:p>
            <a:pPr marL="396875" marR="0" lvl="1" indent="-225425"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Avoids need for coordination</a:t>
            </a:r>
          </a:p>
          <a:p>
            <a:pPr marL="396875" marR="0" lvl="1" indent="-225425"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Fixed tree depth to bound delay</a:t>
            </a:r>
          </a:p>
        </p:txBody>
      </p:sp>
      <p:sp>
        <p:nvSpPr>
          <p:cNvPr id="120" name="Footer Placeholder 119"/>
          <p:cNvSpPr>
            <a:spLocks noGrp="1"/>
          </p:cNvSpPr>
          <p:nvPr>
            <p:ph type="ftr" sz="quarter" idx="11"/>
          </p:nvPr>
        </p:nvSpPr>
        <p:spPr/>
        <p:txBody>
          <a:bodyPr/>
          <a:lstStyle/>
          <a:p>
            <a:r>
              <a:rPr lang="en-US" smtClean="0"/>
              <a:t>Donnybrook | Jeffrey Pang (CMU) | SIGCOMM 2008</a:t>
            </a:r>
            <a:endParaRPr lang="en-US" dirty="0"/>
          </a:p>
        </p:txBody>
      </p:sp>
      <p:sp>
        <p:nvSpPr>
          <p:cNvPr id="91" name="Slide Number Placeholder 90"/>
          <p:cNvSpPr>
            <a:spLocks noGrp="1"/>
          </p:cNvSpPr>
          <p:nvPr>
            <p:ph type="sldNum" sz="quarter" idx="12"/>
          </p:nvPr>
        </p:nvSpPr>
        <p:spPr/>
        <p:txBody>
          <a:bodyPr/>
          <a:lstStyle/>
          <a:p>
            <a:fld id="{EBD50310-D3F9-4512-BA90-F45251450757}" type="slidenum">
              <a:rPr lang="en-US" smtClean="0"/>
              <a:pPr/>
              <a:t>25</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par>
                          <p:cTn id="19" fill="hold">
                            <p:stCondLst>
                              <p:cond delay="0"/>
                            </p:stCondLst>
                            <p:childTnLst>
                              <p:par>
                                <p:cTn id="20" presetID="26" presetClass="emph" presetSubtype="0" fill="hold" nodeType="afterEffect">
                                  <p:stCondLst>
                                    <p:cond delay="0"/>
                                  </p:stCondLst>
                                  <p:childTnLst>
                                    <p:animEffect transition="out" filter="fade">
                                      <p:cBhvr>
                                        <p:cTn id="21" dur="1000" tmFilter="0, 0; .2, .5; .8, .5; 1, 0"/>
                                        <p:tgtEl>
                                          <p:spTgt spid="108"/>
                                        </p:tgtEl>
                                      </p:cBhvr>
                                    </p:animEffect>
                                    <p:animScale>
                                      <p:cBhvr>
                                        <p:cTn id="22" dur="500" autoRev="1" fill="hold"/>
                                        <p:tgtEl>
                                          <p:spTgt spid="108"/>
                                        </p:tgtEl>
                                      </p:cBhvr>
                                      <p:by x="105000" y="105000"/>
                                    </p:animScale>
                                  </p:childTnLst>
                                </p:cTn>
                              </p:par>
                              <p:par>
                                <p:cTn id="23" presetID="32" presetClass="emph" presetSubtype="0" fill="hold" nodeType="withEffect">
                                  <p:stCondLst>
                                    <p:cond delay="0"/>
                                  </p:stCondLst>
                                  <p:childTnLst>
                                    <p:animClr clrSpc="rgb">
                                      <p:cBhvr override="childStyle">
                                        <p:cTn id="24" dur="100" fill="hold"/>
                                        <p:tgtEl>
                                          <p:spTgt spid="96"/>
                                        </p:tgtEl>
                                        <p:attrNameLst>
                                          <p:attrName>style.color</p:attrName>
                                        </p:attrNameLst>
                                      </p:cBhvr>
                                      <p:to>
                                        <a:schemeClr val="accent2"/>
                                      </p:to>
                                    </p:animClr>
                                    <p:animClr clrSpc="rgb">
                                      <p:cBhvr>
                                        <p:cTn id="25" dur="100" fill="hold"/>
                                        <p:tgtEl>
                                          <p:spTgt spid="96"/>
                                        </p:tgtEl>
                                        <p:attrNameLst>
                                          <p:attrName>fillcolor</p:attrName>
                                        </p:attrNameLst>
                                      </p:cBhvr>
                                      <p:to>
                                        <a:schemeClr val="accent2"/>
                                      </p:to>
                                    </p:animClr>
                                    <p:set>
                                      <p:cBhvr>
                                        <p:cTn id="26" dur="100" fill="hold"/>
                                        <p:tgtEl>
                                          <p:spTgt spid="96"/>
                                        </p:tgtEl>
                                        <p:attrNameLst>
                                          <p:attrName>fill.type</p:attrName>
                                        </p:attrNameLst>
                                      </p:cBhvr>
                                      <p:to>
                                        <p:strVal val="solid"/>
                                      </p:to>
                                    </p:set>
                                    <p:set>
                                      <p:cBhvr>
                                        <p:cTn id="27" dur="100" fill="hold"/>
                                        <p:tgtEl>
                                          <p:spTgt spid="96"/>
                                        </p:tgtEl>
                                        <p:attrNameLst>
                                          <p:attrName>fill.on</p:attrName>
                                        </p:attrNameLst>
                                      </p:cBhvr>
                                      <p:to>
                                        <p:strVal val="true"/>
                                      </p:to>
                                    </p:set>
                                    <p:animRot by="120000">
                                      <p:cBhvr>
                                        <p:cTn id="28" dur="100" fill="hold">
                                          <p:stCondLst>
                                            <p:cond delay="0"/>
                                          </p:stCondLst>
                                        </p:cTn>
                                        <p:tgtEl>
                                          <p:spTgt spid="96"/>
                                        </p:tgtEl>
                                        <p:attrNameLst>
                                          <p:attrName>r</p:attrName>
                                        </p:attrNameLst>
                                      </p:cBhvr>
                                    </p:animRot>
                                    <p:animRot by="-240000">
                                      <p:cBhvr>
                                        <p:cTn id="29" dur="200" fill="hold">
                                          <p:stCondLst>
                                            <p:cond delay="200"/>
                                          </p:stCondLst>
                                        </p:cTn>
                                        <p:tgtEl>
                                          <p:spTgt spid="96"/>
                                        </p:tgtEl>
                                        <p:attrNameLst>
                                          <p:attrName>r</p:attrName>
                                        </p:attrNameLst>
                                      </p:cBhvr>
                                    </p:animRot>
                                    <p:animRot by="240000">
                                      <p:cBhvr>
                                        <p:cTn id="30" dur="200" fill="hold">
                                          <p:stCondLst>
                                            <p:cond delay="400"/>
                                          </p:stCondLst>
                                        </p:cTn>
                                        <p:tgtEl>
                                          <p:spTgt spid="96"/>
                                        </p:tgtEl>
                                        <p:attrNameLst>
                                          <p:attrName>r</p:attrName>
                                        </p:attrNameLst>
                                      </p:cBhvr>
                                    </p:animRot>
                                    <p:animRot by="-240000">
                                      <p:cBhvr>
                                        <p:cTn id="31" dur="200" fill="hold">
                                          <p:stCondLst>
                                            <p:cond delay="600"/>
                                          </p:stCondLst>
                                        </p:cTn>
                                        <p:tgtEl>
                                          <p:spTgt spid="96"/>
                                        </p:tgtEl>
                                        <p:attrNameLst>
                                          <p:attrName>r</p:attrName>
                                        </p:attrNameLst>
                                      </p:cBhvr>
                                    </p:animRot>
                                    <p:animRot by="120000">
                                      <p:cBhvr>
                                        <p:cTn id="32" dur="200" fill="hold">
                                          <p:stCondLst>
                                            <p:cond delay="800"/>
                                          </p:stCondLst>
                                        </p:cTn>
                                        <p:tgtEl>
                                          <p:spTgt spid="96"/>
                                        </p:tgtEl>
                                        <p:attrNameLst>
                                          <p:attrName>r</p:attrName>
                                        </p:attrNameLst>
                                      </p:cBhvr>
                                    </p:animRot>
                                  </p:childTnLst>
                                </p:cTn>
                              </p:par>
                            </p:childTnLst>
                          </p:cTn>
                        </p:par>
                        <p:par>
                          <p:cTn id="33" fill="hold">
                            <p:stCondLst>
                              <p:cond delay="1000"/>
                            </p:stCondLst>
                            <p:childTnLst>
                              <p:par>
                                <p:cTn id="34" presetID="22" presetClass="entr" presetSubtype="2" fill="hold" grpId="0" nodeType="afterEffect">
                                  <p:stCondLst>
                                    <p:cond delay="0"/>
                                  </p:stCondLst>
                                  <p:childTnLst>
                                    <p:set>
                                      <p:cBhvr>
                                        <p:cTn id="35" dur="1" fill="hold">
                                          <p:stCondLst>
                                            <p:cond delay="0"/>
                                          </p:stCondLst>
                                        </p:cTn>
                                        <p:tgtEl>
                                          <p:spTgt spid="93"/>
                                        </p:tgtEl>
                                        <p:attrNameLst>
                                          <p:attrName>style.visibility</p:attrName>
                                        </p:attrNameLst>
                                      </p:cBhvr>
                                      <p:to>
                                        <p:strVal val="visible"/>
                                      </p:to>
                                    </p:set>
                                    <p:animEffect transition="in" filter="wipe(right)">
                                      <p:cBhvr>
                                        <p:cTn id="36" dur="1000"/>
                                        <p:tgtEl>
                                          <p:spTgt spid="93"/>
                                        </p:tgtEl>
                                      </p:cBhvr>
                                    </p:animEffect>
                                  </p:child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94"/>
                                        </p:tgtEl>
                                        <p:attrNameLst>
                                          <p:attrName>style.visibility</p:attrName>
                                        </p:attrNameLst>
                                      </p:cBhvr>
                                      <p:to>
                                        <p:strVal val="visible"/>
                                      </p:to>
                                    </p:set>
                                    <p:animEffect transition="in" filter="wipe(up)">
                                      <p:cBhvr>
                                        <p:cTn id="40" dur="1000"/>
                                        <p:tgtEl>
                                          <p:spTgt spid="9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wipe(up)">
                                      <p:cBhvr>
                                        <p:cTn id="43" dur="1000"/>
                                        <p:tgtEl>
                                          <p:spTgt spid="95"/>
                                        </p:tgtEl>
                                      </p:cBhvr>
                                    </p:animEffect>
                                  </p:childTnLst>
                                </p:cTn>
                              </p:par>
                            </p:childTnLst>
                          </p:cTn>
                        </p:par>
                        <p:par>
                          <p:cTn id="44" fill="hold">
                            <p:stCondLst>
                              <p:cond delay="3000"/>
                            </p:stCondLst>
                            <p:childTnLst>
                              <p:par>
                                <p:cTn id="45" presetID="26" presetClass="emph" presetSubtype="0" fill="hold" nodeType="afterEffect">
                                  <p:stCondLst>
                                    <p:cond delay="0"/>
                                  </p:stCondLst>
                                  <p:childTnLst>
                                    <p:animEffect transition="out" filter="fade">
                                      <p:cBhvr>
                                        <p:cTn id="46" dur="1000" tmFilter="0, 0; .2, .5; .8, .5; 1, 0"/>
                                        <p:tgtEl>
                                          <p:spTgt spid="92"/>
                                        </p:tgtEl>
                                      </p:cBhvr>
                                    </p:animEffect>
                                    <p:animScale>
                                      <p:cBhvr>
                                        <p:cTn id="47" dur="500" autoRev="1" fill="hold"/>
                                        <p:tgtEl>
                                          <p:spTgt spid="92"/>
                                        </p:tgtEl>
                                      </p:cBhvr>
                                      <p:by x="105000" y="105000"/>
                                    </p:animScale>
                                  </p:childTnLst>
                                </p:cTn>
                              </p:par>
                              <p:par>
                                <p:cTn id="48" presetID="1" presetClass="entr" presetSubtype="0" fill="hold" nodeType="withEffect">
                                  <p:stCondLst>
                                    <p:cond delay="0"/>
                                  </p:stCondLst>
                                  <p:childTnLst>
                                    <p:set>
                                      <p:cBhvr>
                                        <p:cTn id="49" dur="1" fill="hold">
                                          <p:stCondLst>
                                            <p:cond delay="0"/>
                                          </p:stCondLst>
                                        </p:cTn>
                                        <p:tgtEl>
                                          <p:spTgt spid="97"/>
                                        </p:tgtEl>
                                        <p:attrNameLst>
                                          <p:attrName>style.visibility</p:attrName>
                                        </p:attrNameLst>
                                      </p:cBhvr>
                                      <p:to>
                                        <p:strVal val="visible"/>
                                      </p:to>
                                    </p:set>
                                  </p:childTnLst>
                                </p:cTn>
                              </p:par>
                              <p:par>
                                <p:cTn id="50" presetID="32" presetClass="emph" presetSubtype="0" fill="hold" nodeType="withEffect">
                                  <p:stCondLst>
                                    <p:cond delay="0"/>
                                  </p:stCondLst>
                                  <p:childTnLst>
                                    <p:animClr clrSpc="rgb">
                                      <p:cBhvr override="childStyle">
                                        <p:cTn id="51" dur="100" fill="hold"/>
                                        <p:tgtEl>
                                          <p:spTgt spid="97"/>
                                        </p:tgtEl>
                                        <p:attrNameLst>
                                          <p:attrName>style.color</p:attrName>
                                        </p:attrNameLst>
                                      </p:cBhvr>
                                      <p:to>
                                        <a:schemeClr val="bg1"/>
                                      </p:to>
                                    </p:animClr>
                                    <p:animClr clrSpc="rgb">
                                      <p:cBhvr>
                                        <p:cTn id="52" dur="100" fill="hold"/>
                                        <p:tgtEl>
                                          <p:spTgt spid="97"/>
                                        </p:tgtEl>
                                        <p:attrNameLst>
                                          <p:attrName>fillcolor</p:attrName>
                                        </p:attrNameLst>
                                      </p:cBhvr>
                                      <p:to>
                                        <a:schemeClr val="bg1"/>
                                      </p:to>
                                    </p:animClr>
                                    <p:set>
                                      <p:cBhvr>
                                        <p:cTn id="53" dur="100" fill="hold"/>
                                        <p:tgtEl>
                                          <p:spTgt spid="97"/>
                                        </p:tgtEl>
                                        <p:attrNameLst>
                                          <p:attrName>fill.type</p:attrName>
                                        </p:attrNameLst>
                                      </p:cBhvr>
                                      <p:to>
                                        <p:strVal val="solid"/>
                                      </p:to>
                                    </p:set>
                                    <p:set>
                                      <p:cBhvr>
                                        <p:cTn id="54" dur="100" fill="hold"/>
                                        <p:tgtEl>
                                          <p:spTgt spid="97"/>
                                        </p:tgtEl>
                                        <p:attrNameLst>
                                          <p:attrName>fill.on</p:attrName>
                                        </p:attrNameLst>
                                      </p:cBhvr>
                                      <p:to>
                                        <p:strVal val="true"/>
                                      </p:to>
                                    </p:set>
                                    <p:animRot by="120000">
                                      <p:cBhvr>
                                        <p:cTn id="55" dur="100" fill="hold">
                                          <p:stCondLst>
                                            <p:cond delay="0"/>
                                          </p:stCondLst>
                                        </p:cTn>
                                        <p:tgtEl>
                                          <p:spTgt spid="97"/>
                                        </p:tgtEl>
                                        <p:attrNameLst>
                                          <p:attrName>r</p:attrName>
                                        </p:attrNameLst>
                                      </p:cBhvr>
                                    </p:animRot>
                                    <p:animRot by="-240000">
                                      <p:cBhvr>
                                        <p:cTn id="56" dur="200" fill="hold">
                                          <p:stCondLst>
                                            <p:cond delay="200"/>
                                          </p:stCondLst>
                                        </p:cTn>
                                        <p:tgtEl>
                                          <p:spTgt spid="97"/>
                                        </p:tgtEl>
                                        <p:attrNameLst>
                                          <p:attrName>r</p:attrName>
                                        </p:attrNameLst>
                                      </p:cBhvr>
                                    </p:animRot>
                                    <p:animRot by="240000">
                                      <p:cBhvr>
                                        <p:cTn id="57" dur="200" fill="hold">
                                          <p:stCondLst>
                                            <p:cond delay="400"/>
                                          </p:stCondLst>
                                        </p:cTn>
                                        <p:tgtEl>
                                          <p:spTgt spid="97"/>
                                        </p:tgtEl>
                                        <p:attrNameLst>
                                          <p:attrName>r</p:attrName>
                                        </p:attrNameLst>
                                      </p:cBhvr>
                                    </p:animRot>
                                    <p:animRot by="-240000">
                                      <p:cBhvr>
                                        <p:cTn id="58" dur="200" fill="hold">
                                          <p:stCondLst>
                                            <p:cond delay="600"/>
                                          </p:stCondLst>
                                        </p:cTn>
                                        <p:tgtEl>
                                          <p:spTgt spid="97"/>
                                        </p:tgtEl>
                                        <p:attrNameLst>
                                          <p:attrName>r</p:attrName>
                                        </p:attrNameLst>
                                      </p:cBhvr>
                                    </p:animRot>
                                    <p:animRot by="120000">
                                      <p:cBhvr>
                                        <p:cTn id="59" dur="200" fill="hold">
                                          <p:stCondLst>
                                            <p:cond delay="800"/>
                                          </p:stCondLst>
                                        </p:cTn>
                                        <p:tgtEl>
                                          <p:spTgt spid="97"/>
                                        </p:tgtEl>
                                        <p:attrNameLst>
                                          <p:attrName>r</p:attrName>
                                        </p:attrNameLst>
                                      </p:cBhvr>
                                    </p:animRo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98"/>
                                        </p:tgtEl>
                                        <p:attrNameLst>
                                          <p:attrName>style.visibility</p:attrName>
                                        </p:attrNameLst>
                                      </p:cBhvr>
                                      <p:to>
                                        <p:strVal val="visible"/>
                                      </p:to>
                                    </p:set>
                                    <p:animEffect transition="in" filter="wipe(left)">
                                      <p:cBhvr>
                                        <p:cTn id="63" dur="1000"/>
                                        <p:tgtEl>
                                          <p:spTgt spid="98"/>
                                        </p:tgtEl>
                                      </p:cBhvr>
                                    </p:animEffect>
                                  </p:childTnLst>
                                </p:cTn>
                              </p:par>
                            </p:childTnLst>
                          </p:cTn>
                        </p:par>
                        <p:par>
                          <p:cTn id="64" fill="hold">
                            <p:stCondLst>
                              <p:cond delay="5000"/>
                            </p:stCondLst>
                            <p:childTnLst>
                              <p:par>
                                <p:cTn id="65" presetID="22" presetClass="entr" presetSubtype="1" fill="hold" grpId="0" nodeType="after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101" grpId="0" animBg="1"/>
      <p:bldP spid="98" grpId="0" animBg="1"/>
      <p:bldP spid="115" grpId="0"/>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9"/>
          <p:cNvGrpSpPr/>
          <p:nvPr/>
        </p:nvGrpSpPr>
        <p:grpSpPr>
          <a:xfrm>
            <a:off x="685800" y="1219200"/>
            <a:ext cx="2895600" cy="1295400"/>
            <a:chOff x="685800" y="1219200"/>
            <a:chExt cx="2895600" cy="1295400"/>
          </a:xfrm>
        </p:grpSpPr>
        <p:sp>
          <p:nvSpPr>
            <p:cNvPr id="87" name="Oval 86"/>
            <p:cNvSpPr/>
            <p:nvPr/>
          </p:nvSpPr>
          <p:spPr>
            <a:xfrm>
              <a:off x="685800" y="1600200"/>
              <a:ext cx="2895600" cy="914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1143000" y="1219200"/>
              <a:ext cx="1878143" cy="400110"/>
            </a:xfrm>
            <a:prstGeom prst="rect">
              <a:avLst/>
            </a:prstGeom>
            <a:noFill/>
          </p:spPr>
          <p:txBody>
            <a:bodyPr wrap="none" rtlCol="0">
              <a:spAutoFit/>
            </a:bodyPr>
            <a:lstStyle/>
            <a:p>
              <a:r>
                <a:rPr lang="en-US" sz="2000" dirty="0" smtClean="0">
                  <a:solidFill>
                    <a:schemeClr val="accent4">
                      <a:lumMod val="75000"/>
                    </a:schemeClr>
                  </a:solidFill>
                </a:rPr>
                <a:t>Forwarding Pool</a:t>
              </a:r>
              <a:endParaRPr lang="en-US" sz="2000" dirty="0">
                <a:solidFill>
                  <a:schemeClr val="accent4">
                    <a:lumMod val="75000"/>
                  </a:schemeClr>
                </a:solidFill>
              </a:endParaRPr>
            </a:p>
          </p:txBody>
        </p:sp>
      </p:grpSp>
      <p:sp>
        <p:nvSpPr>
          <p:cNvPr id="2" name="Title 1"/>
          <p:cNvSpPr>
            <a:spLocks noGrp="1"/>
          </p:cNvSpPr>
          <p:nvPr>
            <p:ph type="title"/>
          </p:nvPr>
        </p:nvSpPr>
        <p:spPr/>
        <p:txBody>
          <a:bodyPr>
            <a:normAutofit/>
          </a:bodyPr>
          <a:lstStyle/>
          <a:p>
            <a:r>
              <a:rPr lang="en-US" dirty="0" smtClean="0"/>
              <a:t>Donnybrook: Update Dissemination</a:t>
            </a:r>
            <a:endParaRPr lang="en-US" dirty="0"/>
          </a:p>
        </p:txBody>
      </p:sp>
      <p:grpSp>
        <p:nvGrpSpPr>
          <p:cNvPr id="5" name="Group 46"/>
          <p:cNvGrpSpPr/>
          <p:nvPr/>
        </p:nvGrpSpPr>
        <p:grpSpPr>
          <a:xfrm>
            <a:off x="457200" y="1600200"/>
            <a:ext cx="3962400" cy="3572986"/>
            <a:chOff x="457200" y="1600200"/>
            <a:chExt cx="3962400" cy="3572986"/>
          </a:xfrm>
        </p:grpSpPr>
        <p:grpSp>
          <p:nvGrpSpPr>
            <p:cNvPr id="6" name="Group 64"/>
            <p:cNvGrpSpPr/>
            <p:nvPr/>
          </p:nvGrpSpPr>
          <p:grpSpPr>
            <a:xfrm>
              <a:off x="838200" y="1600200"/>
              <a:ext cx="3581400" cy="3572986"/>
              <a:chOff x="1371600" y="2057400"/>
              <a:chExt cx="3581400" cy="3572986"/>
            </a:xfrm>
          </p:grpSpPr>
          <p:sp>
            <p:nvSpPr>
              <p:cNvPr id="59" name="Line 6"/>
              <p:cNvSpPr>
                <a:spLocks noChangeShapeType="1"/>
              </p:cNvSpPr>
              <p:nvPr/>
            </p:nvSpPr>
            <p:spPr bwMode="auto">
              <a:xfrm>
                <a:off x="2743200" y="2590800"/>
                <a:ext cx="152400" cy="914400"/>
              </a:xfrm>
              <a:prstGeom prst="line">
                <a:avLst/>
              </a:prstGeom>
              <a:noFill/>
              <a:ln w="76200">
                <a:solidFill>
                  <a:schemeClr val="tx1">
                    <a:lumMod val="50000"/>
                    <a:lumOff val="50000"/>
                  </a:schemeClr>
                </a:solidFill>
                <a:round/>
                <a:headEnd/>
                <a:tailEnd/>
              </a:ln>
              <a:effectLst/>
            </p:spPr>
            <p:txBody>
              <a:bodyPr/>
              <a:lstStyle/>
              <a:p>
                <a:endParaRPr lang="en-US"/>
              </a:p>
            </p:txBody>
          </p:sp>
          <p:sp>
            <p:nvSpPr>
              <p:cNvPr id="60" name="Line 9"/>
              <p:cNvSpPr>
                <a:spLocks noChangeShapeType="1"/>
              </p:cNvSpPr>
              <p:nvPr/>
            </p:nvSpPr>
            <p:spPr bwMode="auto">
              <a:xfrm flipH="1">
                <a:off x="3124200" y="3124200"/>
                <a:ext cx="990600" cy="609600"/>
              </a:xfrm>
              <a:prstGeom prst="line">
                <a:avLst/>
              </a:prstGeom>
              <a:noFill/>
              <a:ln w="12700">
                <a:solidFill>
                  <a:schemeClr val="tx1">
                    <a:lumMod val="50000"/>
                    <a:lumOff val="50000"/>
                  </a:schemeClr>
                </a:solidFill>
                <a:round/>
                <a:headEnd/>
                <a:tailEnd/>
              </a:ln>
              <a:effectLst/>
            </p:spPr>
            <p:txBody>
              <a:bodyPr/>
              <a:lstStyle/>
              <a:p>
                <a:endParaRPr lang="en-US"/>
              </a:p>
            </p:txBody>
          </p:sp>
          <p:sp>
            <p:nvSpPr>
              <p:cNvPr id="61" name="Line 17"/>
              <p:cNvSpPr>
                <a:spLocks noChangeShapeType="1"/>
              </p:cNvSpPr>
              <p:nvPr/>
            </p:nvSpPr>
            <p:spPr bwMode="auto">
              <a:xfrm flipV="1">
                <a:off x="2133600" y="4114800"/>
                <a:ext cx="609600" cy="8382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62" name="Line 21"/>
              <p:cNvSpPr>
                <a:spLocks noChangeShapeType="1"/>
              </p:cNvSpPr>
              <p:nvPr/>
            </p:nvSpPr>
            <p:spPr bwMode="auto">
              <a:xfrm>
                <a:off x="1752600" y="3810000"/>
                <a:ext cx="533400" cy="0"/>
              </a:xfrm>
              <a:prstGeom prst="line">
                <a:avLst/>
              </a:prstGeom>
              <a:noFill/>
              <a:ln w="9525">
                <a:solidFill>
                  <a:schemeClr val="tx1">
                    <a:lumMod val="50000"/>
                    <a:lumOff val="50000"/>
                  </a:schemeClr>
                </a:solidFill>
                <a:round/>
                <a:headEnd/>
                <a:tailEnd/>
              </a:ln>
              <a:effectLst/>
            </p:spPr>
            <p:txBody>
              <a:bodyPr/>
              <a:lstStyle/>
              <a:p>
                <a:endParaRPr lang="en-US"/>
              </a:p>
            </p:txBody>
          </p:sp>
          <p:pic>
            <p:nvPicPr>
              <p:cNvPr id="63" name="Picture 62" descr="xbox1.png"/>
              <p:cNvPicPr>
                <a:picLocks noChangeAspect="1"/>
              </p:cNvPicPr>
              <p:nvPr/>
            </p:nvPicPr>
            <p:blipFill>
              <a:blip r:embed="rId3" cstate="print"/>
              <a:stretch>
                <a:fillRect/>
              </a:stretch>
            </p:blipFill>
            <p:spPr>
              <a:xfrm>
                <a:off x="1371600" y="3581400"/>
                <a:ext cx="304800" cy="448786"/>
              </a:xfrm>
              <a:prstGeom prst="rect">
                <a:avLst/>
              </a:prstGeom>
            </p:spPr>
          </p:pic>
          <p:pic>
            <p:nvPicPr>
              <p:cNvPr id="65" name="Picture 64" descr="xbox1.png"/>
              <p:cNvPicPr>
                <a:picLocks noChangeAspect="1"/>
              </p:cNvPicPr>
              <p:nvPr/>
            </p:nvPicPr>
            <p:blipFill>
              <a:blip r:embed="rId3" cstate="print"/>
              <a:stretch>
                <a:fillRect/>
              </a:stretch>
            </p:blipFill>
            <p:spPr>
              <a:xfrm>
                <a:off x="1828800" y="4800600"/>
                <a:ext cx="304800" cy="448786"/>
              </a:xfrm>
              <a:prstGeom prst="rect">
                <a:avLst/>
              </a:prstGeom>
            </p:spPr>
          </p:pic>
          <p:pic>
            <p:nvPicPr>
              <p:cNvPr id="66" name="Picture 65" descr="xbox1.png"/>
              <p:cNvPicPr>
                <a:picLocks noChangeAspect="1"/>
              </p:cNvPicPr>
              <p:nvPr/>
            </p:nvPicPr>
            <p:blipFill>
              <a:blip r:embed="rId3" cstate="print"/>
              <a:stretch>
                <a:fillRect/>
              </a:stretch>
            </p:blipFill>
            <p:spPr>
              <a:xfrm>
                <a:off x="2743200" y="2057400"/>
                <a:ext cx="304800" cy="448786"/>
              </a:xfrm>
              <a:prstGeom prst="rect">
                <a:avLst/>
              </a:prstGeom>
              <a:effectLst>
                <a:outerShdw blurRad="76200" dir="13500000" sy="23000" kx="1200000" algn="br" rotWithShape="0">
                  <a:prstClr val="black">
                    <a:alpha val="20000"/>
                  </a:prstClr>
                </a:outerShdw>
              </a:effectLst>
            </p:spPr>
          </p:pic>
          <p:sp>
            <p:nvSpPr>
              <p:cNvPr id="67" name="Line 17"/>
              <p:cNvSpPr>
                <a:spLocks noChangeShapeType="1"/>
              </p:cNvSpPr>
              <p:nvPr/>
            </p:nvSpPr>
            <p:spPr bwMode="auto">
              <a:xfrm>
                <a:off x="2133600" y="2743200"/>
                <a:ext cx="533400" cy="8382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68" name="Line 17"/>
              <p:cNvSpPr>
                <a:spLocks noChangeShapeType="1"/>
              </p:cNvSpPr>
              <p:nvPr/>
            </p:nvSpPr>
            <p:spPr bwMode="auto">
              <a:xfrm>
                <a:off x="1828800" y="3124200"/>
                <a:ext cx="685800" cy="5334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69" name="Line 17"/>
              <p:cNvSpPr>
                <a:spLocks noChangeShapeType="1"/>
              </p:cNvSpPr>
              <p:nvPr/>
            </p:nvSpPr>
            <p:spPr bwMode="auto">
              <a:xfrm flipH="1">
                <a:off x="3124200" y="2590800"/>
                <a:ext cx="533400" cy="914400"/>
              </a:xfrm>
              <a:prstGeom prst="line">
                <a:avLst/>
              </a:prstGeom>
              <a:noFill/>
              <a:ln w="57150">
                <a:solidFill>
                  <a:schemeClr val="tx1">
                    <a:lumMod val="50000"/>
                    <a:lumOff val="50000"/>
                  </a:schemeClr>
                </a:solidFill>
                <a:round/>
                <a:headEnd/>
                <a:tailEnd/>
              </a:ln>
              <a:effectLst/>
            </p:spPr>
            <p:txBody>
              <a:bodyPr/>
              <a:lstStyle/>
              <a:p>
                <a:endParaRPr lang="en-US"/>
              </a:p>
            </p:txBody>
          </p:sp>
          <p:sp>
            <p:nvSpPr>
              <p:cNvPr id="70" name="Line 17"/>
              <p:cNvSpPr>
                <a:spLocks noChangeShapeType="1"/>
              </p:cNvSpPr>
              <p:nvPr/>
            </p:nvSpPr>
            <p:spPr bwMode="auto">
              <a:xfrm flipH="1">
                <a:off x="1828800" y="4038600"/>
                <a:ext cx="609600" cy="381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71" name="Line 17"/>
              <p:cNvSpPr>
                <a:spLocks noChangeShapeType="1"/>
              </p:cNvSpPr>
              <p:nvPr/>
            </p:nvSpPr>
            <p:spPr bwMode="auto">
              <a:xfrm flipH="1">
                <a:off x="2667000" y="4191000"/>
                <a:ext cx="228600" cy="914400"/>
              </a:xfrm>
              <a:prstGeom prst="line">
                <a:avLst/>
              </a:prstGeom>
              <a:noFill/>
              <a:ln w="6350">
                <a:solidFill>
                  <a:schemeClr val="tx1">
                    <a:lumMod val="50000"/>
                    <a:lumOff val="50000"/>
                  </a:schemeClr>
                </a:solidFill>
                <a:round/>
                <a:headEnd/>
                <a:tailEnd/>
              </a:ln>
              <a:effectLst/>
            </p:spPr>
            <p:txBody>
              <a:bodyPr/>
              <a:lstStyle/>
              <a:p>
                <a:endParaRPr lang="en-US"/>
              </a:p>
            </p:txBody>
          </p:sp>
          <p:sp>
            <p:nvSpPr>
              <p:cNvPr id="72" name="Line 17"/>
              <p:cNvSpPr>
                <a:spLocks noChangeShapeType="1"/>
              </p:cNvSpPr>
              <p:nvPr/>
            </p:nvSpPr>
            <p:spPr bwMode="auto">
              <a:xfrm>
                <a:off x="3154681" y="4114800"/>
                <a:ext cx="198119" cy="990600"/>
              </a:xfrm>
              <a:prstGeom prst="line">
                <a:avLst/>
              </a:prstGeom>
              <a:noFill/>
              <a:ln w="28575">
                <a:solidFill>
                  <a:schemeClr val="tx1">
                    <a:lumMod val="50000"/>
                    <a:lumOff val="50000"/>
                  </a:schemeClr>
                </a:solidFill>
                <a:round/>
                <a:headEnd/>
                <a:tailEnd/>
              </a:ln>
              <a:effectLst/>
            </p:spPr>
            <p:txBody>
              <a:bodyPr/>
              <a:lstStyle/>
              <a:p>
                <a:endParaRPr lang="en-US"/>
              </a:p>
            </p:txBody>
          </p:sp>
          <p:pic>
            <p:nvPicPr>
              <p:cNvPr id="73" name="Picture 72" descr="xbox1.png"/>
              <p:cNvPicPr>
                <a:picLocks noChangeAspect="1"/>
              </p:cNvPicPr>
              <p:nvPr/>
            </p:nvPicPr>
            <p:blipFill>
              <a:blip r:embed="rId3" cstate="print"/>
              <a:stretch>
                <a:fillRect/>
              </a:stretch>
            </p:blipFill>
            <p:spPr>
              <a:xfrm>
                <a:off x="1524000" y="4267200"/>
                <a:ext cx="304800" cy="448786"/>
              </a:xfrm>
              <a:prstGeom prst="rect">
                <a:avLst/>
              </a:prstGeom>
            </p:spPr>
          </p:pic>
          <p:pic>
            <p:nvPicPr>
              <p:cNvPr id="74" name="Picture 73" descr="xbox1.png"/>
              <p:cNvPicPr>
                <a:picLocks noChangeAspect="1"/>
              </p:cNvPicPr>
              <p:nvPr/>
            </p:nvPicPr>
            <p:blipFill>
              <a:blip r:embed="rId3" cstate="print"/>
              <a:stretch>
                <a:fillRect/>
              </a:stretch>
            </p:blipFill>
            <p:spPr>
              <a:xfrm>
                <a:off x="1524000" y="2895600"/>
                <a:ext cx="304800" cy="448786"/>
              </a:xfrm>
              <a:prstGeom prst="rect">
                <a:avLst/>
              </a:prstGeom>
            </p:spPr>
          </p:pic>
          <p:pic>
            <p:nvPicPr>
              <p:cNvPr id="75" name="Picture 74" descr="xbox1.png"/>
              <p:cNvPicPr>
                <a:picLocks noChangeAspect="1"/>
              </p:cNvPicPr>
              <p:nvPr/>
            </p:nvPicPr>
            <p:blipFill>
              <a:blip r:embed="rId3" cstate="print"/>
              <a:stretch>
                <a:fillRect/>
              </a:stretch>
            </p:blipFill>
            <p:spPr>
              <a:xfrm>
                <a:off x="1905000" y="2286000"/>
                <a:ext cx="304800" cy="448786"/>
              </a:xfrm>
              <a:prstGeom prst="rect">
                <a:avLst/>
              </a:prstGeom>
              <a:effectLst>
                <a:outerShdw blurRad="76200" dir="13500000" sy="23000" kx="1200000" algn="br" rotWithShape="0">
                  <a:prstClr val="black">
                    <a:alpha val="20000"/>
                  </a:prstClr>
                </a:outerShdw>
              </a:effectLst>
            </p:spPr>
          </p:pic>
          <p:pic>
            <p:nvPicPr>
              <p:cNvPr id="76" name="Picture 75" descr="xbox1.png"/>
              <p:cNvPicPr>
                <a:picLocks noChangeAspect="1"/>
              </p:cNvPicPr>
              <p:nvPr/>
            </p:nvPicPr>
            <p:blipFill>
              <a:blip r:embed="rId3" cstate="print"/>
              <a:stretch>
                <a:fillRect/>
              </a:stretch>
            </p:blipFill>
            <p:spPr>
              <a:xfrm>
                <a:off x="2438400" y="5181600"/>
                <a:ext cx="304800" cy="448786"/>
              </a:xfrm>
              <a:prstGeom prst="rect">
                <a:avLst/>
              </a:prstGeom>
            </p:spPr>
          </p:pic>
          <p:pic>
            <p:nvPicPr>
              <p:cNvPr id="77" name="Picture 76" descr="xbox1.png"/>
              <p:cNvPicPr>
                <a:picLocks noChangeAspect="1"/>
              </p:cNvPicPr>
              <p:nvPr/>
            </p:nvPicPr>
            <p:blipFill>
              <a:blip r:embed="rId3" cstate="print"/>
              <a:stretch>
                <a:fillRect/>
              </a:stretch>
            </p:blipFill>
            <p:spPr>
              <a:xfrm>
                <a:off x="3352800" y="5181600"/>
                <a:ext cx="304800" cy="448786"/>
              </a:xfrm>
              <a:prstGeom prst="rect">
                <a:avLst/>
              </a:prstGeom>
            </p:spPr>
          </p:pic>
          <p:pic>
            <p:nvPicPr>
              <p:cNvPr id="78" name="Picture 77" descr="xbox1.png"/>
              <p:cNvPicPr>
                <a:picLocks noChangeAspect="1"/>
              </p:cNvPicPr>
              <p:nvPr/>
            </p:nvPicPr>
            <p:blipFill>
              <a:blip r:embed="rId3" cstate="print"/>
              <a:stretch>
                <a:fillRect/>
              </a:stretch>
            </p:blipFill>
            <p:spPr>
              <a:xfrm>
                <a:off x="4114800" y="4800600"/>
                <a:ext cx="304800" cy="448786"/>
              </a:xfrm>
              <a:prstGeom prst="rect">
                <a:avLst/>
              </a:prstGeom>
            </p:spPr>
          </p:pic>
          <p:pic>
            <p:nvPicPr>
              <p:cNvPr id="79" name="Picture 78" descr="xbox1.png"/>
              <p:cNvPicPr>
                <a:picLocks noChangeAspect="1"/>
              </p:cNvPicPr>
              <p:nvPr/>
            </p:nvPicPr>
            <p:blipFill>
              <a:blip r:embed="rId3" cstate="print"/>
              <a:stretch>
                <a:fillRect/>
              </a:stretch>
            </p:blipFill>
            <p:spPr>
              <a:xfrm>
                <a:off x="3581400" y="2057400"/>
                <a:ext cx="304800" cy="448786"/>
              </a:xfrm>
              <a:prstGeom prst="rect">
                <a:avLst/>
              </a:prstGeom>
              <a:effectLst>
                <a:outerShdw blurRad="76200" dir="13500000" sy="23000" kx="1200000" algn="br" rotWithShape="0">
                  <a:prstClr val="black">
                    <a:alpha val="20000"/>
                  </a:prstClr>
                </a:outerShdw>
              </a:effectLst>
            </p:spPr>
          </p:pic>
          <p:pic>
            <p:nvPicPr>
              <p:cNvPr id="80" name="Picture 79" descr="xbox1.png"/>
              <p:cNvPicPr>
                <a:picLocks noChangeAspect="1"/>
              </p:cNvPicPr>
              <p:nvPr/>
            </p:nvPicPr>
            <p:blipFill>
              <a:blip r:embed="rId4" cstate="print"/>
              <a:stretch>
                <a:fillRect/>
              </a:stretch>
            </p:blipFill>
            <p:spPr>
              <a:xfrm>
                <a:off x="4191000" y="2438400"/>
                <a:ext cx="762000" cy="1121964"/>
              </a:xfrm>
              <a:prstGeom prst="rect">
                <a:avLst/>
              </a:prstGeom>
            </p:spPr>
          </p:pic>
          <p:sp>
            <p:nvSpPr>
              <p:cNvPr id="81" name="TextBox 80"/>
              <p:cNvSpPr txBox="1"/>
              <p:nvPr/>
            </p:nvSpPr>
            <p:spPr>
              <a:xfrm>
                <a:off x="2362200" y="2667000"/>
                <a:ext cx="831125" cy="369332"/>
              </a:xfrm>
              <a:prstGeom prst="rect">
                <a:avLst/>
              </a:prstGeom>
              <a:solidFill>
                <a:schemeClr val="tx1">
                  <a:lumMod val="50000"/>
                  <a:lumOff val="50000"/>
                </a:schemeClr>
              </a:solidFill>
            </p:spPr>
            <p:txBody>
              <a:bodyPr wrap="none" rtlCol="0">
                <a:spAutoFit/>
              </a:bodyPr>
              <a:lstStyle/>
              <a:p>
                <a:r>
                  <a:rPr lang="en-US" dirty="0" smtClean="0">
                    <a:solidFill>
                      <a:schemeClr val="bg1"/>
                    </a:solidFill>
                  </a:rPr>
                  <a:t>6Mbps</a:t>
                </a:r>
                <a:endParaRPr lang="en-US" dirty="0">
                  <a:solidFill>
                    <a:schemeClr val="bg1"/>
                  </a:solidFill>
                </a:endParaRPr>
              </a:p>
            </p:txBody>
          </p:sp>
          <p:sp>
            <p:nvSpPr>
              <p:cNvPr id="82" name="TextBox 81"/>
              <p:cNvSpPr txBox="1"/>
              <p:nvPr/>
            </p:nvSpPr>
            <p:spPr>
              <a:xfrm>
                <a:off x="1981200" y="4495800"/>
                <a:ext cx="711285" cy="276999"/>
              </a:xfrm>
              <a:prstGeom prst="rect">
                <a:avLst/>
              </a:prstGeom>
              <a:solidFill>
                <a:schemeClr val="tx1">
                  <a:lumMod val="50000"/>
                  <a:lumOff val="50000"/>
                </a:schemeClr>
              </a:solidFill>
            </p:spPr>
            <p:txBody>
              <a:bodyPr wrap="none" rtlCol="0">
                <a:spAutoFit/>
              </a:bodyPr>
              <a:lstStyle/>
              <a:p>
                <a:r>
                  <a:rPr lang="en-US" sz="1200" dirty="0" smtClean="0">
                    <a:solidFill>
                      <a:schemeClr val="bg1"/>
                    </a:solidFill>
                  </a:rPr>
                  <a:t>128kbps</a:t>
                </a:r>
                <a:endParaRPr lang="en-US" sz="1200" dirty="0">
                  <a:solidFill>
                    <a:schemeClr val="bg1"/>
                  </a:solidFill>
                </a:endParaRPr>
              </a:p>
            </p:txBody>
          </p:sp>
          <p:sp>
            <p:nvSpPr>
              <p:cNvPr id="83" name="TextBox 82"/>
              <p:cNvSpPr txBox="1"/>
              <p:nvPr/>
            </p:nvSpPr>
            <p:spPr>
              <a:xfrm>
                <a:off x="2895600" y="4572000"/>
                <a:ext cx="799321" cy="307777"/>
              </a:xfrm>
              <a:prstGeom prst="rect">
                <a:avLst/>
              </a:prstGeom>
              <a:solidFill>
                <a:schemeClr val="tx1">
                  <a:lumMod val="50000"/>
                  <a:lumOff val="50000"/>
                </a:schemeClr>
              </a:solidFill>
            </p:spPr>
            <p:txBody>
              <a:bodyPr wrap="none" rtlCol="0">
                <a:spAutoFit/>
              </a:bodyPr>
              <a:lstStyle/>
              <a:p>
                <a:r>
                  <a:rPr lang="en-US" sz="1400" dirty="0" smtClean="0">
                    <a:solidFill>
                      <a:schemeClr val="bg1"/>
                    </a:solidFill>
                  </a:rPr>
                  <a:t>512kbps</a:t>
                </a:r>
                <a:endParaRPr lang="en-US" sz="1400" dirty="0">
                  <a:solidFill>
                    <a:schemeClr val="bg1"/>
                  </a:solidFill>
                </a:endParaRPr>
              </a:p>
            </p:txBody>
          </p:sp>
          <p:sp>
            <p:nvSpPr>
              <p:cNvPr id="84" name="Line 17"/>
              <p:cNvSpPr>
                <a:spLocks noChangeShapeType="1"/>
              </p:cNvSpPr>
              <p:nvPr/>
            </p:nvSpPr>
            <p:spPr bwMode="auto">
              <a:xfrm>
                <a:off x="3352800" y="4038600"/>
                <a:ext cx="685800" cy="762000"/>
              </a:xfrm>
              <a:prstGeom prst="line">
                <a:avLst/>
              </a:prstGeom>
              <a:noFill/>
              <a:ln w="28575">
                <a:solidFill>
                  <a:schemeClr val="tx1">
                    <a:lumMod val="50000"/>
                    <a:lumOff val="50000"/>
                  </a:schemeClr>
                </a:solidFill>
                <a:round/>
                <a:headEnd/>
                <a:tailEnd/>
              </a:ln>
              <a:effectLst/>
            </p:spPr>
            <p:txBody>
              <a:bodyPr/>
              <a:lstStyle/>
              <a:p>
                <a:endParaRPr lang="en-US"/>
              </a:p>
            </p:txBody>
          </p:sp>
          <p:sp>
            <p:nvSpPr>
              <p:cNvPr id="85" name="TextBox 84"/>
              <p:cNvSpPr txBox="1"/>
              <p:nvPr/>
            </p:nvSpPr>
            <p:spPr>
              <a:xfrm>
                <a:off x="3276600" y="2667000"/>
                <a:ext cx="757515" cy="338554"/>
              </a:xfrm>
              <a:prstGeom prst="rect">
                <a:avLst/>
              </a:prstGeom>
              <a:solidFill>
                <a:schemeClr val="tx1">
                  <a:lumMod val="50000"/>
                  <a:lumOff val="50000"/>
                </a:schemeClr>
              </a:solidFill>
            </p:spPr>
            <p:txBody>
              <a:bodyPr wrap="none" rtlCol="0">
                <a:spAutoFit/>
              </a:bodyPr>
              <a:lstStyle/>
              <a:p>
                <a:r>
                  <a:rPr lang="en-US" sz="1600" dirty="0" smtClean="0">
                    <a:solidFill>
                      <a:schemeClr val="bg1"/>
                    </a:solidFill>
                  </a:rPr>
                  <a:t>1Mbps</a:t>
                </a:r>
                <a:endParaRPr lang="en-US" sz="1600" dirty="0">
                  <a:solidFill>
                    <a:schemeClr val="bg1"/>
                  </a:solidFill>
                </a:endParaRPr>
              </a:p>
            </p:txBody>
          </p:sp>
          <p:sp>
            <p:nvSpPr>
              <p:cNvPr id="86" name="Cloud"/>
              <p:cNvSpPr>
                <a:spLocks noChangeAspect="1" noEditPoints="1" noChangeArrowheads="1"/>
              </p:cNvSpPr>
              <p:nvPr/>
            </p:nvSpPr>
            <p:spPr bwMode="auto">
              <a:xfrm>
                <a:off x="2209800" y="3352800"/>
                <a:ext cx="1524000" cy="9874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grpSp>
        <p:pic>
          <p:nvPicPr>
            <p:cNvPr id="49" name="Picture 48" descr="orb"/>
            <p:cNvPicPr>
              <a:picLocks noChangeAspect="1" noChangeArrowheads="1"/>
            </p:cNvPicPr>
            <p:nvPr/>
          </p:nvPicPr>
          <p:blipFill>
            <a:blip r:embed="rId5" cstate="print"/>
            <a:srcRect/>
            <a:stretch>
              <a:fillRect/>
            </a:stretch>
          </p:blipFill>
          <p:spPr bwMode="auto">
            <a:xfrm>
              <a:off x="2667000" y="1600200"/>
              <a:ext cx="304800" cy="442006"/>
            </a:xfrm>
            <a:prstGeom prst="rect">
              <a:avLst/>
            </a:prstGeom>
            <a:noFill/>
            <a:effectLst>
              <a:outerShdw blurRad="76200" dir="13500000" sy="23000" kx="1200000" algn="br" rotWithShape="0">
                <a:prstClr val="black">
                  <a:alpha val="20000"/>
                </a:prstClr>
              </a:outerShdw>
            </a:effectLst>
          </p:spPr>
        </p:pic>
        <p:pic>
          <p:nvPicPr>
            <p:cNvPr id="50" name="Picture 49" descr="orb"/>
            <p:cNvPicPr>
              <a:picLocks noChangeAspect="1" noChangeArrowheads="1"/>
            </p:cNvPicPr>
            <p:nvPr/>
          </p:nvPicPr>
          <p:blipFill>
            <a:blip r:embed="rId5" cstate="print"/>
            <a:srcRect/>
            <a:stretch>
              <a:fillRect/>
            </a:stretch>
          </p:blipFill>
          <p:spPr bwMode="auto">
            <a:xfrm>
              <a:off x="1828800" y="1600200"/>
              <a:ext cx="304800" cy="442006"/>
            </a:xfrm>
            <a:prstGeom prst="rect">
              <a:avLst/>
            </a:prstGeom>
            <a:noFill/>
            <a:effectLst>
              <a:outerShdw blurRad="76200" dir="13500000" sy="23000" kx="1200000" algn="br" rotWithShape="0">
                <a:prstClr val="black">
                  <a:alpha val="20000"/>
                </a:prstClr>
              </a:outerShdw>
            </a:effectLst>
          </p:spPr>
        </p:pic>
        <p:pic>
          <p:nvPicPr>
            <p:cNvPr id="51" name="Picture 50" descr="orb"/>
            <p:cNvPicPr>
              <a:picLocks noChangeAspect="1" noChangeArrowheads="1"/>
            </p:cNvPicPr>
            <p:nvPr/>
          </p:nvPicPr>
          <p:blipFill>
            <a:blip r:embed="rId5" cstate="print"/>
            <a:srcRect/>
            <a:stretch>
              <a:fillRect/>
            </a:stretch>
          </p:blipFill>
          <p:spPr bwMode="auto">
            <a:xfrm>
              <a:off x="990600" y="1828800"/>
              <a:ext cx="304800" cy="442006"/>
            </a:xfrm>
            <a:prstGeom prst="rect">
              <a:avLst/>
            </a:prstGeom>
            <a:noFill/>
            <a:effectLst>
              <a:outerShdw blurRad="76200" dir="13500000" sy="23000" kx="1200000" algn="br" rotWithShape="0">
                <a:prstClr val="black">
                  <a:alpha val="20000"/>
                </a:prstClr>
              </a:outerShdw>
            </a:effectLst>
          </p:spPr>
        </p:pic>
        <p:pic>
          <p:nvPicPr>
            <p:cNvPr id="52" name="Picture 51" descr="orb"/>
            <p:cNvPicPr>
              <a:picLocks noChangeAspect="1" noChangeArrowheads="1"/>
            </p:cNvPicPr>
            <p:nvPr/>
          </p:nvPicPr>
          <p:blipFill>
            <a:blip r:embed="rId5" cstate="print"/>
            <a:srcRect/>
            <a:stretch>
              <a:fillRect/>
            </a:stretch>
          </p:blipFill>
          <p:spPr bwMode="auto">
            <a:xfrm>
              <a:off x="609600" y="2438400"/>
              <a:ext cx="304800" cy="442006"/>
            </a:xfrm>
            <a:prstGeom prst="rect">
              <a:avLst/>
            </a:prstGeom>
            <a:noFill/>
            <a:effectLst/>
          </p:spPr>
        </p:pic>
        <p:pic>
          <p:nvPicPr>
            <p:cNvPr id="53" name="Picture 52" descr="orb"/>
            <p:cNvPicPr>
              <a:picLocks noChangeAspect="1" noChangeArrowheads="1"/>
            </p:cNvPicPr>
            <p:nvPr/>
          </p:nvPicPr>
          <p:blipFill>
            <a:blip r:embed="rId5" cstate="print"/>
            <a:srcRect/>
            <a:stretch>
              <a:fillRect/>
            </a:stretch>
          </p:blipFill>
          <p:spPr bwMode="auto">
            <a:xfrm>
              <a:off x="457200" y="3124200"/>
              <a:ext cx="304800" cy="442006"/>
            </a:xfrm>
            <a:prstGeom prst="rect">
              <a:avLst/>
            </a:prstGeom>
            <a:noFill/>
            <a:effectLst/>
          </p:spPr>
        </p:pic>
        <p:pic>
          <p:nvPicPr>
            <p:cNvPr id="56" name="Picture 55" descr="orb"/>
            <p:cNvPicPr>
              <a:picLocks noChangeAspect="1" noChangeArrowheads="1"/>
            </p:cNvPicPr>
            <p:nvPr/>
          </p:nvPicPr>
          <p:blipFill>
            <a:blip r:embed="rId5" cstate="print"/>
            <a:srcRect/>
            <a:stretch>
              <a:fillRect/>
            </a:stretch>
          </p:blipFill>
          <p:spPr bwMode="auto">
            <a:xfrm>
              <a:off x="1524000" y="4724400"/>
              <a:ext cx="304800" cy="442006"/>
            </a:xfrm>
            <a:prstGeom prst="rect">
              <a:avLst/>
            </a:prstGeom>
            <a:noFill/>
            <a:effectLst/>
          </p:spPr>
        </p:pic>
        <p:pic>
          <p:nvPicPr>
            <p:cNvPr id="57" name="Picture 56" descr="orb"/>
            <p:cNvPicPr>
              <a:picLocks noChangeAspect="1" noChangeArrowheads="1"/>
            </p:cNvPicPr>
            <p:nvPr/>
          </p:nvPicPr>
          <p:blipFill>
            <a:blip r:embed="rId5" cstate="print"/>
            <a:srcRect/>
            <a:stretch>
              <a:fillRect/>
            </a:stretch>
          </p:blipFill>
          <p:spPr bwMode="auto">
            <a:xfrm>
              <a:off x="2438400" y="4724400"/>
              <a:ext cx="304800" cy="442006"/>
            </a:xfrm>
            <a:prstGeom prst="rect">
              <a:avLst/>
            </a:prstGeom>
            <a:noFill/>
            <a:effectLst/>
          </p:spPr>
        </p:pic>
        <p:pic>
          <p:nvPicPr>
            <p:cNvPr id="58" name="Picture 57" descr="orb"/>
            <p:cNvPicPr>
              <a:picLocks noChangeAspect="1" noChangeArrowheads="1"/>
            </p:cNvPicPr>
            <p:nvPr/>
          </p:nvPicPr>
          <p:blipFill>
            <a:blip r:embed="rId5" cstate="print"/>
            <a:srcRect/>
            <a:stretch>
              <a:fillRect/>
            </a:stretch>
          </p:blipFill>
          <p:spPr bwMode="auto">
            <a:xfrm>
              <a:off x="3200400" y="4343400"/>
              <a:ext cx="304800" cy="442006"/>
            </a:xfrm>
            <a:prstGeom prst="rect">
              <a:avLst/>
            </a:prstGeom>
            <a:noFill/>
            <a:effectLst/>
          </p:spPr>
        </p:pic>
      </p:grpSp>
      <p:sp>
        <p:nvSpPr>
          <p:cNvPr id="89" name="Rectangle 5"/>
          <p:cNvSpPr>
            <a:spLocks noChangeArrowheads="1"/>
          </p:cNvSpPr>
          <p:nvPr/>
        </p:nvSpPr>
        <p:spPr bwMode="auto">
          <a:xfrm>
            <a:off x="457200" y="5486400"/>
            <a:ext cx="8229600" cy="9906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3200" dirty="0" smtClean="0"/>
              <a:t>Randomized </a:t>
            </a:r>
            <a:r>
              <a:rPr lang="en-US" sz="3200" i="1" dirty="0" smtClean="0"/>
              <a:t>source</a:t>
            </a:r>
            <a:r>
              <a:rPr lang="en-US" sz="3200" dirty="0" smtClean="0"/>
              <a:t>-initiated tree construction</a:t>
            </a:r>
            <a:endParaRPr lang="en-US" sz="3200" dirty="0"/>
          </a:p>
        </p:txBody>
      </p:sp>
      <p:pic>
        <p:nvPicPr>
          <p:cNvPr id="96" name="Picture 95" descr="dice.gif"/>
          <p:cNvPicPr>
            <a:picLocks noChangeAspect="1"/>
          </p:cNvPicPr>
          <p:nvPr/>
        </p:nvPicPr>
        <p:blipFill>
          <a:blip r:embed="rId6"/>
          <a:stretch>
            <a:fillRect/>
          </a:stretch>
        </p:blipFill>
        <p:spPr>
          <a:xfrm>
            <a:off x="4191000" y="2362200"/>
            <a:ext cx="543372" cy="404812"/>
          </a:xfrm>
          <a:prstGeom prst="rect">
            <a:avLst/>
          </a:prstGeom>
        </p:spPr>
      </p:pic>
      <p:pic>
        <p:nvPicPr>
          <p:cNvPr id="97" name="Picture 96" descr="dice.gif"/>
          <p:cNvPicPr>
            <a:picLocks noChangeAspect="1"/>
          </p:cNvPicPr>
          <p:nvPr/>
        </p:nvPicPr>
        <p:blipFill>
          <a:blip r:embed="rId6"/>
          <a:stretch>
            <a:fillRect/>
          </a:stretch>
        </p:blipFill>
        <p:spPr>
          <a:xfrm>
            <a:off x="304800" y="4343400"/>
            <a:ext cx="543372" cy="404812"/>
          </a:xfrm>
          <a:prstGeom prst="rect">
            <a:avLst/>
          </a:prstGeom>
        </p:spPr>
      </p:pic>
      <p:sp>
        <p:nvSpPr>
          <p:cNvPr id="102" name="TextBox 101"/>
          <p:cNvSpPr txBox="1"/>
          <p:nvPr/>
        </p:nvSpPr>
        <p:spPr>
          <a:xfrm>
            <a:off x="533400" y="4724400"/>
            <a:ext cx="922239" cy="646331"/>
          </a:xfrm>
          <a:prstGeom prst="rect">
            <a:avLst/>
          </a:prstGeom>
          <a:noFill/>
        </p:spPr>
        <p:txBody>
          <a:bodyPr wrap="none" rtlCol="0">
            <a:spAutoFit/>
          </a:bodyPr>
          <a:lstStyle/>
          <a:p>
            <a:pPr algn="ctr"/>
            <a:r>
              <a:rPr lang="en-US" dirty="0" smtClean="0"/>
              <a:t>Join </a:t>
            </a:r>
            <a:r>
              <a:rPr lang="en-US" dirty="0" smtClean="0">
                <a:solidFill>
                  <a:srgbClr val="FF0000"/>
                </a:solidFill>
              </a:rPr>
              <a:t>red</a:t>
            </a:r>
          </a:p>
          <a:p>
            <a:pPr algn="ctr"/>
            <a:r>
              <a:rPr lang="en-US" dirty="0" smtClean="0"/>
              <a:t>group</a:t>
            </a:r>
            <a:endParaRPr lang="en-US" dirty="0"/>
          </a:p>
        </p:txBody>
      </p:sp>
      <p:sp>
        <p:nvSpPr>
          <p:cNvPr id="103" name="Freeform 102"/>
          <p:cNvSpPr/>
          <p:nvPr/>
        </p:nvSpPr>
        <p:spPr>
          <a:xfrm>
            <a:off x="2729948" y="2186609"/>
            <a:ext cx="887895" cy="927652"/>
          </a:xfrm>
          <a:custGeom>
            <a:avLst/>
            <a:gdLst>
              <a:gd name="connsiteX0" fmla="*/ 887895 w 887895"/>
              <a:gd name="connsiteY0" fmla="*/ 463826 h 927652"/>
              <a:gd name="connsiteX1" fmla="*/ 132522 w 887895"/>
              <a:gd name="connsiteY1" fmla="*/ 927652 h 927652"/>
              <a:gd name="connsiteX2" fmla="*/ 0 w 887895"/>
              <a:gd name="connsiteY2" fmla="*/ 781878 h 927652"/>
              <a:gd name="connsiteX3" fmla="*/ 477078 w 887895"/>
              <a:gd name="connsiteY3" fmla="*/ 0 h 927652"/>
            </a:gdLst>
            <a:ahLst/>
            <a:cxnLst>
              <a:cxn ang="0">
                <a:pos x="connsiteX0" y="connsiteY0"/>
              </a:cxn>
              <a:cxn ang="0">
                <a:pos x="connsiteX1" y="connsiteY1"/>
              </a:cxn>
              <a:cxn ang="0">
                <a:pos x="connsiteX2" y="connsiteY2"/>
              </a:cxn>
              <a:cxn ang="0">
                <a:pos x="connsiteX3" y="connsiteY3"/>
              </a:cxn>
            </a:cxnLst>
            <a:rect l="l" t="t" r="r" b="b"/>
            <a:pathLst>
              <a:path w="887895" h="927652">
                <a:moveTo>
                  <a:pt x="887895" y="463826"/>
                </a:moveTo>
                <a:lnTo>
                  <a:pt x="132522" y="927652"/>
                </a:lnTo>
                <a:lnTo>
                  <a:pt x="0" y="781878"/>
                </a:lnTo>
                <a:lnTo>
                  <a:pt x="477078" y="0"/>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Freeform 105"/>
          <p:cNvSpPr/>
          <p:nvPr/>
        </p:nvSpPr>
        <p:spPr>
          <a:xfrm>
            <a:off x="2451652" y="2160104"/>
            <a:ext cx="1046922" cy="2173357"/>
          </a:xfrm>
          <a:custGeom>
            <a:avLst/>
            <a:gdLst>
              <a:gd name="connsiteX0" fmla="*/ 662609 w 1046922"/>
              <a:gd name="connsiteY0" fmla="*/ 0 h 2173357"/>
              <a:gd name="connsiteX1" fmla="*/ 0 w 1046922"/>
              <a:gd name="connsiteY1" fmla="*/ 1020418 h 2173357"/>
              <a:gd name="connsiteX2" fmla="*/ 1046922 w 1046922"/>
              <a:gd name="connsiteY2" fmla="*/ 2173357 h 2173357"/>
            </a:gdLst>
            <a:ahLst/>
            <a:cxnLst>
              <a:cxn ang="0">
                <a:pos x="connsiteX0" y="connsiteY0"/>
              </a:cxn>
              <a:cxn ang="0">
                <a:pos x="connsiteX1" y="connsiteY1"/>
              </a:cxn>
              <a:cxn ang="0">
                <a:pos x="connsiteX2" y="connsiteY2"/>
              </a:cxn>
            </a:cxnLst>
            <a:rect l="l" t="t" r="r" b="b"/>
            <a:pathLst>
              <a:path w="1046922" h="2173357">
                <a:moveTo>
                  <a:pt x="662609" y="0"/>
                </a:moveTo>
                <a:lnTo>
                  <a:pt x="0" y="1020418"/>
                </a:lnTo>
                <a:lnTo>
                  <a:pt x="1046922" y="2173357"/>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Freeform 106"/>
          <p:cNvSpPr/>
          <p:nvPr/>
        </p:nvSpPr>
        <p:spPr>
          <a:xfrm>
            <a:off x="2345635" y="2120348"/>
            <a:ext cx="702365" cy="2544417"/>
          </a:xfrm>
          <a:custGeom>
            <a:avLst/>
            <a:gdLst>
              <a:gd name="connsiteX0" fmla="*/ 702365 w 702365"/>
              <a:gd name="connsiteY0" fmla="*/ 0 h 2544417"/>
              <a:gd name="connsiteX1" fmla="*/ 0 w 702365"/>
              <a:gd name="connsiteY1" fmla="*/ 1113182 h 2544417"/>
              <a:gd name="connsiteX2" fmla="*/ 318052 w 702365"/>
              <a:gd name="connsiteY2" fmla="*/ 1616765 h 2544417"/>
              <a:gd name="connsiteX3" fmla="*/ 490330 w 702365"/>
              <a:gd name="connsiteY3" fmla="*/ 2544417 h 2544417"/>
            </a:gdLst>
            <a:ahLst/>
            <a:cxnLst>
              <a:cxn ang="0">
                <a:pos x="connsiteX0" y="connsiteY0"/>
              </a:cxn>
              <a:cxn ang="0">
                <a:pos x="connsiteX1" y="connsiteY1"/>
              </a:cxn>
              <a:cxn ang="0">
                <a:pos x="connsiteX2" y="connsiteY2"/>
              </a:cxn>
              <a:cxn ang="0">
                <a:pos x="connsiteX3" y="connsiteY3"/>
              </a:cxn>
            </a:cxnLst>
            <a:rect l="l" t="t" r="r" b="b"/>
            <a:pathLst>
              <a:path w="702365" h="2544417">
                <a:moveTo>
                  <a:pt x="702365" y="0"/>
                </a:moveTo>
                <a:lnTo>
                  <a:pt x="0" y="1113182"/>
                </a:lnTo>
                <a:lnTo>
                  <a:pt x="318052" y="1616765"/>
                </a:lnTo>
                <a:lnTo>
                  <a:pt x="490330" y="2544417"/>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Freeform 108"/>
          <p:cNvSpPr/>
          <p:nvPr/>
        </p:nvSpPr>
        <p:spPr>
          <a:xfrm>
            <a:off x="1603513" y="2093843"/>
            <a:ext cx="1364974" cy="2425148"/>
          </a:xfrm>
          <a:custGeom>
            <a:avLst/>
            <a:gdLst>
              <a:gd name="connsiteX0" fmla="*/ 1364974 w 1364974"/>
              <a:gd name="connsiteY0" fmla="*/ 0 h 2425148"/>
              <a:gd name="connsiteX1" fmla="*/ 636104 w 1364974"/>
              <a:gd name="connsiteY1" fmla="*/ 1113183 h 2425148"/>
              <a:gd name="connsiteX2" fmla="*/ 490330 w 1364974"/>
              <a:gd name="connsiteY2" fmla="*/ 1749287 h 2425148"/>
              <a:gd name="connsiteX3" fmla="*/ 0 w 1364974"/>
              <a:gd name="connsiteY3" fmla="*/ 2425148 h 2425148"/>
            </a:gdLst>
            <a:ahLst/>
            <a:cxnLst>
              <a:cxn ang="0">
                <a:pos x="connsiteX0" y="connsiteY0"/>
              </a:cxn>
              <a:cxn ang="0">
                <a:pos x="connsiteX1" y="connsiteY1"/>
              </a:cxn>
              <a:cxn ang="0">
                <a:pos x="connsiteX2" y="connsiteY2"/>
              </a:cxn>
              <a:cxn ang="0">
                <a:pos x="connsiteX3" y="connsiteY3"/>
              </a:cxn>
            </a:cxnLst>
            <a:rect l="l" t="t" r="r" b="b"/>
            <a:pathLst>
              <a:path w="1364974" h="2425148">
                <a:moveTo>
                  <a:pt x="1364974" y="0"/>
                </a:moveTo>
                <a:lnTo>
                  <a:pt x="636104" y="1113183"/>
                </a:lnTo>
                <a:lnTo>
                  <a:pt x="490330" y="1749287"/>
                </a:lnTo>
                <a:lnTo>
                  <a:pt x="0" y="2425148"/>
                </a:lnTo>
              </a:path>
            </a:pathLst>
          </a:cu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Freeform 111"/>
          <p:cNvSpPr/>
          <p:nvPr/>
        </p:nvSpPr>
        <p:spPr>
          <a:xfrm>
            <a:off x="1722783" y="2266122"/>
            <a:ext cx="1815547" cy="2001078"/>
          </a:xfrm>
          <a:custGeom>
            <a:avLst/>
            <a:gdLst>
              <a:gd name="connsiteX0" fmla="*/ 0 w 1815547"/>
              <a:gd name="connsiteY0" fmla="*/ 0 h 2001078"/>
              <a:gd name="connsiteX1" fmla="*/ 477078 w 1815547"/>
              <a:gd name="connsiteY1" fmla="*/ 821635 h 2001078"/>
              <a:gd name="connsiteX2" fmla="*/ 993913 w 1815547"/>
              <a:gd name="connsiteY2" fmla="*/ 1099930 h 2001078"/>
              <a:gd name="connsiteX3" fmla="*/ 1815547 w 1815547"/>
              <a:gd name="connsiteY3" fmla="*/ 2001078 h 2001078"/>
            </a:gdLst>
            <a:ahLst/>
            <a:cxnLst>
              <a:cxn ang="0">
                <a:pos x="connsiteX0" y="connsiteY0"/>
              </a:cxn>
              <a:cxn ang="0">
                <a:pos x="connsiteX1" y="connsiteY1"/>
              </a:cxn>
              <a:cxn ang="0">
                <a:pos x="connsiteX2" y="connsiteY2"/>
              </a:cxn>
              <a:cxn ang="0">
                <a:pos x="connsiteX3" y="connsiteY3"/>
              </a:cxn>
            </a:cxnLst>
            <a:rect l="l" t="t" r="r" b="b"/>
            <a:pathLst>
              <a:path w="1815547" h="2001078">
                <a:moveTo>
                  <a:pt x="0" y="0"/>
                </a:moveTo>
                <a:lnTo>
                  <a:pt x="477078" y="821635"/>
                </a:lnTo>
                <a:lnTo>
                  <a:pt x="993913" y="1099930"/>
                </a:lnTo>
                <a:lnTo>
                  <a:pt x="1815547" y="2001078"/>
                </a:lnTo>
              </a:path>
            </a:pathLst>
          </a:custGeom>
          <a:ln w="38100">
            <a:solidFill>
              <a:srgbClr val="00B050"/>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Freeform 112"/>
          <p:cNvSpPr/>
          <p:nvPr/>
        </p:nvSpPr>
        <p:spPr>
          <a:xfrm>
            <a:off x="1789043" y="2186609"/>
            <a:ext cx="1484243" cy="795130"/>
          </a:xfrm>
          <a:custGeom>
            <a:avLst/>
            <a:gdLst>
              <a:gd name="connsiteX0" fmla="*/ 0 w 1484243"/>
              <a:gd name="connsiteY0" fmla="*/ 0 h 795130"/>
              <a:gd name="connsiteX1" fmla="*/ 450574 w 1484243"/>
              <a:gd name="connsiteY1" fmla="*/ 795130 h 795130"/>
              <a:gd name="connsiteX2" fmla="*/ 1033669 w 1484243"/>
              <a:gd name="connsiteY2" fmla="*/ 781878 h 795130"/>
              <a:gd name="connsiteX3" fmla="*/ 1484243 w 1484243"/>
              <a:gd name="connsiteY3" fmla="*/ 13252 h 795130"/>
            </a:gdLst>
            <a:ahLst/>
            <a:cxnLst>
              <a:cxn ang="0">
                <a:pos x="connsiteX0" y="connsiteY0"/>
              </a:cxn>
              <a:cxn ang="0">
                <a:pos x="connsiteX1" y="connsiteY1"/>
              </a:cxn>
              <a:cxn ang="0">
                <a:pos x="connsiteX2" y="connsiteY2"/>
              </a:cxn>
              <a:cxn ang="0">
                <a:pos x="connsiteX3" y="connsiteY3"/>
              </a:cxn>
            </a:cxnLst>
            <a:rect l="l" t="t" r="r" b="b"/>
            <a:pathLst>
              <a:path w="1484243" h="795130">
                <a:moveTo>
                  <a:pt x="0" y="0"/>
                </a:moveTo>
                <a:lnTo>
                  <a:pt x="450574" y="795130"/>
                </a:lnTo>
                <a:lnTo>
                  <a:pt x="1033669" y="781878"/>
                </a:lnTo>
                <a:lnTo>
                  <a:pt x="1484243" y="13252"/>
                </a:lnTo>
              </a:path>
            </a:pathLst>
          </a:custGeom>
          <a:ln w="38100">
            <a:solidFill>
              <a:srgbClr val="00B050"/>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0" name="Picture 89" descr="orb"/>
          <p:cNvPicPr>
            <a:picLocks noChangeAspect="1" noChangeArrowheads="1"/>
          </p:cNvPicPr>
          <p:nvPr/>
        </p:nvPicPr>
        <p:blipFill>
          <a:blip r:embed="rId5" cstate="print"/>
          <a:srcRect/>
          <a:stretch>
            <a:fillRect/>
          </a:stretch>
        </p:blipFill>
        <p:spPr bwMode="auto">
          <a:xfrm>
            <a:off x="609600" y="3810000"/>
            <a:ext cx="304800" cy="442006"/>
          </a:xfrm>
          <a:prstGeom prst="rect">
            <a:avLst/>
          </a:prstGeom>
          <a:noFill/>
          <a:effectLst>
            <a:glow rad="101600">
              <a:srgbClr val="00B050">
                <a:alpha val="40000"/>
              </a:srgbClr>
            </a:glow>
          </a:effectLst>
        </p:spPr>
      </p:pic>
      <p:pic>
        <p:nvPicPr>
          <p:cNvPr id="91" name="Picture 90" descr="sarge.gif"/>
          <p:cNvPicPr>
            <a:picLocks noChangeAspect="1"/>
          </p:cNvPicPr>
          <p:nvPr/>
        </p:nvPicPr>
        <p:blipFill>
          <a:blip r:embed="rId7"/>
          <a:stretch>
            <a:fillRect/>
          </a:stretch>
        </p:blipFill>
        <p:spPr>
          <a:xfrm>
            <a:off x="4114800" y="1524000"/>
            <a:ext cx="448678" cy="741874"/>
          </a:xfrm>
          <a:prstGeom prst="rect">
            <a:avLst/>
          </a:prstGeom>
          <a:effectLst>
            <a:glow rad="101600">
              <a:schemeClr val="accent2">
                <a:satMod val="175000"/>
                <a:alpha val="40000"/>
              </a:schemeClr>
            </a:glow>
          </a:effectLst>
        </p:spPr>
      </p:pic>
      <p:sp>
        <p:nvSpPr>
          <p:cNvPr id="111" name="Freeform 110"/>
          <p:cNvSpPr/>
          <p:nvPr/>
        </p:nvSpPr>
        <p:spPr>
          <a:xfrm>
            <a:off x="1311965" y="2279374"/>
            <a:ext cx="768626" cy="1656522"/>
          </a:xfrm>
          <a:custGeom>
            <a:avLst/>
            <a:gdLst>
              <a:gd name="connsiteX0" fmla="*/ 0 w 768626"/>
              <a:gd name="connsiteY0" fmla="*/ 1656522 h 1656522"/>
              <a:gd name="connsiteX1" fmla="*/ 530087 w 768626"/>
              <a:gd name="connsiteY1" fmla="*/ 1338469 h 1656522"/>
              <a:gd name="connsiteX2" fmla="*/ 768626 w 768626"/>
              <a:gd name="connsiteY2" fmla="*/ 728869 h 1656522"/>
              <a:gd name="connsiteX3" fmla="*/ 331305 w 768626"/>
              <a:gd name="connsiteY3" fmla="*/ 0 h 1656522"/>
            </a:gdLst>
            <a:ahLst/>
            <a:cxnLst>
              <a:cxn ang="0">
                <a:pos x="connsiteX0" y="connsiteY0"/>
              </a:cxn>
              <a:cxn ang="0">
                <a:pos x="connsiteX1" y="connsiteY1"/>
              </a:cxn>
              <a:cxn ang="0">
                <a:pos x="connsiteX2" y="connsiteY2"/>
              </a:cxn>
              <a:cxn ang="0">
                <a:pos x="connsiteX3" y="connsiteY3"/>
              </a:cxn>
            </a:cxnLst>
            <a:rect l="l" t="t" r="r" b="b"/>
            <a:pathLst>
              <a:path w="768626" h="1656522">
                <a:moveTo>
                  <a:pt x="0" y="1656522"/>
                </a:moveTo>
                <a:lnTo>
                  <a:pt x="530087" y="1338469"/>
                </a:lnTo>
                <a:lnTo>
                  <a:pt x="768626" y="728869"/>
                </a:lnTo>
                <a:lnTo>
                  <a:pt x="331305" y="0"/>
                </a:lnTo>
              </a:path>
            </a:pathLst>
          </a:custGeom>
          <a:ln w="38100">
            <a:solidFill>
              <a:srgbClr val="00B050"/>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p:cNvSpPr txBox="1"/>
          <p:nvPr/>
        </p:nvSpPr>
        <p:spPr>
          <a:xfrm>
            <a:off x="3505200" y="3276600"/>
            <a:ext cx="1061573" cy="369332"/>
          </a:xfrm>
          <a:prstGeom prst="rect">
            <a:avLst/>
          </a:prstGeom>
          <a:noFill/>
        </p:spPr>
        <p:txBody>
          <a:bodyPr wrap="none" rtlCol="0">
            <a:spAutoFit/>
          </a:bodyPr>
          <a:lstStyle/>
          <a:p>
            <a:r>
              <a:rPr lang="en-US" dirty="0" smtClean="0">
                <a:solidFill>
                  <a:schemeClr val="tx1">
                    <a:lumMod val="95000"/>
                    <a:lumOff val="5000"/>
                  </a:schemeClr>
                </a:solidFill>
              </a:rPr>
              <a:t>Frame #2</a:t>
            </a:r>
            <a:endParaRPr lang="en-US" dirty="0">
              <a:solidFill>
                <a:schemeClr val="tx1">
                  <a:lumMod val="95000"/>
                  <a:lumOff val="5000"/>
                </a:schemeClr>
              </a:solidFill>
            </a:endParaRPr>
          </a:p>
        </p:txBody>
      </p:sp>
      <p:sp>
        <p:nvSpPr>
          <p:cNvPr id="105" name="Content Placeholder 2"/>
          <p:cNvSpPr txBox="1">
            <a:spLocks/>
          </p:cNvSpPr>
          <p:nvPr/>
        </p:nvSpPr>
        <p:spPr>
          <a:xfrm>
            <a:off x="4724400" y="1295400"/>
            <a:ext cx="4267200" cy="4525963"/>
          </a:xfrm>
          <a:prstGeom prst="rect">
            <a:avLst/>
          </a:prstGeom>
        </p:spPr>
        <p:txBody>
          <a:bodyPr vert="horz" lIns="91440" tIns="45720" rIns="91440" bIns="45720" rtlCol="0">
            <a:normAutofit lnSpcReduction="10000"/>
          </a:bodyPr>
          <a:lstStyle/>
          <a:p>
            <a:pPr marL="344488" marR="0" lvl="0" indent="-344488"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Well connected peers join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forwarding </a:t>
            </a:r>
            <a:r>
              <a:rPr lang="en-US" sz="2400" i="1" dirty="0" smtClean="0"/>
              <a:t>p</a:t>
            </a:r>
            <a:r>
              <a:rPr kumimoji="0" lang="en-US" sz="2400" b="0" i="1" u="none" strike="noStrike" kern="1200" cap="none" spc="0" normalizeH="0" baseline="0" noProof="0" dirty="0" err="1" smtClean="0">
                <a:ln>
                  <a:noFill/>
                </a:ln>
                <a:solidFill>
                  <a:schemeClr val="tx1"/>
                </a:solidFill>
                <a:effectLst/>
                <a:uLnTx/>
                <a:uFillTx/>
                <a:latin typeface="+mn-lt"/>
                <a:ea typeface="+mn-ea"/>
                <a:cs typeface="+mn-cs"/>
              </a:rPr>
              <a:t>ool</a:t>
            </a:r>
            <a:endParaRPr kumimoji="0" lang="en-US" sz="2400" b="0" i="1" u="none" strike="noStrike" kern="1200" cap="none" spc="0" normalizeH="0" baseline="0" noProof="0" dirty="0" smtClean="0">
              <a:ln>
                <a:noFill/>
              </a:ln>
              <a:solidFill>
                <a:schemeClr val="tx1"/>
              </a:solidFill>
              <a:effectLst/>
              <a:uLnTx/>
              <a:uFillTx/>
              <a:latin typeface="+mn-lt"/>
              <a:ea typeface="+mn-ea"/>
              <a:cs typeface="+mn-cs"/>
            </a:endParaRPr>
          </a:p>
          <a:p>
            <a:pPr marL="396875" marR="0" lvl="1" indent="-225425"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Based on relative bandwidth and latency thresholds</a:t>
            </a:r>
          </a:p>
          <a:p>
            <a:pPr marL="344488" marR="0" lvl="0" indent="-344488"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These nodes advertise their forwarding capacity</a:t>
            </a:r>
          </a:p>
          <a:p>
            <a:pPr marL="396875" lvl="1" indent="-225425">
              <a:spcBef>
                <a:spcPct val="20000"/>
              </a:spcBef>
              <a:buFont typeface="Wingdings" pitchFamily="2" charset="2"/>
              <a:buChar cha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Piggy-backed </a:t>
            </a:r>
            <a:r>
              <a:rPr lang="en-US" sz="2000" dirty="0" smtClean="0">
                <a:solidFill>
                  <a:schemeClr val="tx1">
                    <a:lumMod val="65000"/>
                    <a:lumOff val="35000"/>
                  </a:schemeClr>
                </a:solidFill>
              </a:rPr>
              <a:t>on low freq. updates</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344488" marR="0" lvl="0" indent="-344488"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Sources randomly pick enough forwarders to satisfy needs each frame</a:t>
            </a:r>
          </a:p>
          <a:p>
            <a:pPr marL="396875" marR="0" lvl="1" indent="-225425"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Avoids need for coordination</a:t>
            </a:r>
          </a:p>
          <a:p>
            <a:pPr marL="396875" marR="0" lvl="1" indent="-225425"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Fixed tree depth to bound delay</a:t>
            </a:r>
          </a:p>
        </p:txBody>
      </p:sp>
      <p:sp>
        <p:nvSpPr>
          <p:cNvPr id="116" name="TextBox 115"/>
          <p:cNvSpPr txBox="1"/>
          <p:nvPr/>
        </p:nvSpPr>
        <p:spPr>
          <a:xfrm>
            <a:off x="3505200" y="3276600"/>
            <a:ext cx="1061573" cy="369332"/>
          </a:xfrm>
          <a:prstGeom prst="rect">
            <a:avLst/>
          </a:prstGeom>
          <a:noFill/>
        </p:spPr>
        <p:txBody>
          <a:bodyPr wrap="none" rtlCol="0">
            <a:spAutoFit/>
          </a:bodyPr>
          <a:lstStyle/>
          <a:p>
            <a:r>
              <a:rPr lang="en-US" dirty="0" smtClean="0">
                <a:solidFill>
                  <a:schemeClr val="tx1">
                    <a:lumMod val="95000"/>
                    <a:lumOff val="5000"/>
                  </a:schemeClr>
                </a:solidFill>
              </a:rPr>
              <a:t>Frame #1</a:t>
            </a:r>
            <a:endParaRPr lang="en-US" dirty="0">
              <a:solidFill>
                <a:schemeClr val="tx1">
                  <a:lumMod val="95000"/>
                  <a:lumOff val="5000"/>
                </a:schemeClr>
              </a:solidFill>
            </a:endParaRPr>
          </a:p>
        </p:txBody>
      </p:sp>
      <p:sp>
        <p:nvSpPr>
          <p:cNvPr id="120" name="Freeform 119"/>
          <p:cNvSpPr/>
          <p:nvPr/>
        </p:nvSpPr>
        <p:spPr>
          <a:xfrm>
            <a:off x="1620982" y="2673927"/>
            <a:ext cx="1981200" cy="1842655"/>
          </a:xfrm>
          <a:custGeom>
            <a:avLst/>
            <a:gdLst>
              <a:gd name="connsiteX0" fmla="*/ 0 w 1981200"/>
              <a:gd name="connsiteY0" fmla="*/ 1842655 h 1842655"/>
              <a:gd name="connsiteX1" fmla="*/ 498763 w 1981200"/>
              <a:gd name="connsiteY1" fmla="*/ 1136073 h 1842655"/>
              <a:gd name="connsiteX2" fmla="*/ 1440873 w 1981200"/>
              <a:gd name="connsiteY2" fmla="*/ 332509 h 1842655"/>
              <a:gd name="connsiteX3" fmla="*/ 1981200 w 1981200"/>
              <a:gd name="connsiteY3" fmla="*/ 0 h 1842655"/>
            </a:gdLst>
            <a:ahLst/>
            <a:cxnLst>
              <a:cxn ang="0">
                <a:pos x="connsiteX0" y="connsiteY0"/>
              </a:cxn>
              <a:cxn ang="0">
                <a:pos x="connsiteX1" y="connsiteY1"/>
              </a:cxn>
              <a:cxn ang="0">
                <a:pos x="connsiteX2" y="connsiteY2"/>
              </a:cxn>
              <a:cxn ang="0">
                <a:pos x="connsiteX3" y="connsiteY3"/>
              </a:cxn>
            </a:cxnLst>
            <a:rect l="l" t="t" r="r" b="b"/>
            <a:pathLst>
              <a:path w="1981200" h="1842655">
                <a:moveTo>
                  <a:pt x="0" y="1842655"/>
                </a:moveTo>
                <a:lnTo>
                  <a:pt x="498763" y="1136073"/>
                </a:lnTo>
                <a:lnTo>
                  <a:pt x="1440873" y="332509"/>
                </a:lnTo>
                <a:lnTo>
                  <a:pt x="1981200" y="0"/>
                </a:lnTo>
              </a:path>
            </a:pathLst>
          </a:cu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Footer Placeholder 120"/>
          <p:cNvSpPr>
            <a:spLocks noGrp="1"/>
          </p:cNvSpPr>
          <p:nvPr>
            <p:ph type="ftr" sz="quarter" idx="11"/>
          </p:nvPr>
        </p:nvSpPr>
        <p:spPr/>
        <p:txBody>
          <a:bodyPr/>
          <a:lstStyle/>
          <a:p>
            <a:r>
              <a:rPr lang="en-US" smtClean="0"/>
              <a:t>Donnybrook | Jeffrey Pang (CMU) | SIGCOMM 2008</a:t>
            </a:r>
            <a:endParaRPr lang="en-US" dirty="0"/>
          </a:p>
        </p:txBody>
      </p:sp>
      <p:pic>
        <p:nvPicPr>
          <p:cNvPr id="93" name="Picture 92" descr="orb"/>
          <p:cNvPicPr>
            <a:picLocks noChangeAspect="1" noChangeArrowheads="1"/>
          </p:cNvPicPr>
          <p:nvPr/>
        </p:nvPicPr>
        <p:blipFill>
          <a:blip r:embed="rId5" cstate="print"/>
          <a:srcRect/>
          <a:stretch>
            <a:fillRect/>
          </a:stretch>
        </p:blipFill>
        <p:spPr bwMode="auto">
          <a:xfrm>
            <a:off x="914400" y="4343400"/>
            <a:ext cx="304800" cy="442006"/>
          </a:xfrm>
          <a:prstGeom prst="rect">
            <a:avLst/>
          </a:prstGeom>
          <a:noFill/>
          <a:effectLst/>
        </p:spPr>
      </p:pic>
      <p:sp>
        <p:nvSpPr>
          <p:cNvPr id="94" name="Slide Number Placeholder 93"/>
          <p:cNvSpPr>
            <a:spLocks noGrp="1"/>
          </p:cNvSpPr>
          <p:nvPr>
            <p:ph type="sldNum" sz="quarter" idx="12"/>
          </p:nvPr>
        </p:nvSpPr>
        <p:spPr/>
        <p:txBody>
          <a:bodyPr/>
          <a:lstStyle/>
          <a:p>
            <a:fld id="{EBD50310-D3F9-4512-BA90-F45251450757}" type="slidenum">
              <a:rPr lang="en-US" smtClean="0"/>
              <a:pPr/>
              <a:t>26</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1" nodeType="withEffect">
                                  <p:stCondLst>
                                    <p:cond delay="0"/>
                                  </p:stCondLst>
                                  <p:childTnLst>
                                    <p:animEffect transition="out" filter="wipe(left)">
                                      <p:cBhvr>
                                        <p:cTn id="6" dur="500"/>
                                        <p:tgtEl>
                                          <p:spTgt spid="116"/>
                                        </p:tgtEl>
                                      </p:cBhvr>
                                    </p:animEffect>
                                    <p:set>
                                      <p:cBhvr>
                                        <p:cTn id="7" dur="1" fill="hold">
                                          <p:stCondLst>
                                            <p:cond delay="499"/>
                                          </p:stCondLst>
                                        </p:cTn>
                                        <p:tgtEl>
                                          <p:spTgt spid="116"/>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left)">
                                      <p:cBhvr>
                                        <p:cTn id="11" dur="500"/>
                                        <p:tgtEl>
                                          <p:spTgt spid="92"/>
                                        </p:tgtEl>
                                      </p:cBhvr>
                                    </p:animEffect>
                                  </p:childTnLst>
                                </p:cTn>
                              </p:par>
                            </p:childTnLst>
                          </p:cTn>
                        </p:par>
                        <p:par>
                          <p:cTn id="12" fill="hold">
                            <p:stCondLst>
                              <p:cond delay="1000"/>
                            </p:stCondLst>
                            <p:childTnLst>
                              <p:par>
                                <p:cTn id="13" presetID="53" presetClass="entr" presetSubtype="0" fill="hold" nodeType="afterEffect">
                                  <p:stCondLst>
                                    <p:cond delay="500"/>
                                  </p:stCondLst>
                                  <p:childTnLst>
                                    <p:set>
                                      <p:cBhvr>
                                        <p:cTn id="14" dur="1" fill="hold">
                                          <p:stCondLst>
                                            <p:cond delay="0"/>
                                          </p:stCondLst>
                                        </p:cTn>
                                        <p:tgtEl>
                                          <p:spTgt spid="102"/>
                                        </p:tgtEl>
                                        <p:attrNameLst>
                                          <p:attrName>style.visibility</p:attrName>
                                        </p:attrNameLst>
                                      </p:cBhvr>
                                      <p:to>
                                        <p:strVal val="visible"/>
                                      </p:to>
                                    </p:set>
                                    <p:anim calcmode="lin" valueType="num">
                                      <p:cBhvr>
                                        <p:cTn id="15" dur="1000" fill="hold"/>
                                        <p:tgtEl>
                                          <p:spTgt spid="102"/>
                                        </p:tgtEl>
                                        <p:attrNameLst>
                                          <p:attrName>ppt_w</p:attrName>
                                        </p:attrNameLst>
                                      </p:cBhvr>
                                      <p:tavLst>
                                        <p:tav tm="0">
                                          <p:val>
                                            <p:fltVal val="0"/>
                                          </p:val>
                                        </p:tav>
                                        <p:tav tm="100000">
                                          <p:val>
                                            <p:strVal val="#ppt_w"/>
                                          </p:val>
                                        </p:tav>
                                      </p:tavLst>
                                    </p:anim>
                                    <p:anim calcmode="lin" valueType="num">
                                      <p:cBhvr>
                                        <p:cTn id="16" dur="1000" fill="hold"/>
                                        <p:tgtEl>
                                          <p:spTgt spid="102"/>
                                        </p:tgtEl>
                                        <p:attrNameLst>
                                          <p:attrName>ppt_h</p:attrName>
                                        </p:attrNameLst>
                                      </p:cBhvr>
                                      <p:tavLst>
                                        <p:tav tm="0">
                                          <p:val>
                                            <p:fltVal val="0"/>
                                          </p:val>
                                        </p:tav>
                                        <p:tav tm="100000">
                                          <p:val>
                                            <p:strVal val="#ppt_h"/>
                                          </p:val>
                                        </p:tav>
                                      </p:tavLst>
                                    </p:anim>
                                    <p:animEffect transition="in" filter="fade">
                                      <p:cBhvr>
                                        <p:cTn id="17" dur="1000"/>
                                        <p:tgtEl>
                                          <p:spTgt spid="102"/>
                                        </p:tgtEl>
                                      </p:cBhvr>
                                    </p:animEffect>
                                  </p:childTnLst>
                                </p:cTn>
                              </p:par>
                              <p:par>
                                <p:cTn id="18" presetID="26" presetClass="emph" presetSubtype="0" fill="hold" nodeType="withEffect">
                                  <p:stCondLst>
                                    <p:cond delay="500"/>
                                  </p:stCondLst>
                                  <p:childTnLst>
                                    <p:animEffect transition="out" filter="fade">
                                      <p:cBhvr>
                                        <p:cTn id="19" dur="1000" tmFilter="0, 0; .2, .5; .8, .5; 1, 0"/>
                                        <p:tgtEl>
                                          <p:spTgt spid="93"/>
                                        </p:tgtEl>
                                      </p:cBhvr>
                                    </p:animEffect>
                                    <p:animScale>
                                      <p:cBhvr>
                                        <p:cTn id="20" dur="500" autoRev="1" fill="hold"/>
                                        <p:tgtEl>
                                          <p:spTgt spid="93"/>
                                        </p:tgtEl>
                                      </p:cBhvr>
                                      <p:by x="105000" y="105000"/>
                                    </p:animScale>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120"/>
                                        </p:tgtEl>
                                        <p:attrNameLst>
                                          <p:attrName>style.visibility</p:attrName>
                                        </p:attrNameLst>
                                      </p:cBhvr>
                                      <p:to>
                                        <p:strVal val="visible"/>
                                      </p:to>
                                    </p:set>
                                    <p:animEffect transition="in" filter="wipe(left)">
                                      <p:cBhvr>
                                        <p:cTn id="24" dur="1000"/>
                                        <p:tgtEl>
                                          <p:spTgt spid="1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1" nodeType="clickEffect">
                                  <p:stCondLst>
                                    <p:cond delay="0"/>
                                  </p:stCondLst>
                                  <p:childTnLst>
                                    <p:animEffect transition="out" filter="wipe(left)">
                                      <p:cBhvr>
                                        <p:cTn id="28" dur="1000"/>
                                        <p:tgtEl>
                                          <p:spTgt spid="120"/>
                                        </p:tgtEl>
                                      </p:cBhvr>
                                    </p:animEffect>
                                    <p:set>
                                      <p:cBhvr>
                                        <p:cTn id="29" dur="1" fill="hold">
                                          <p:stCondLst>
                                            <p:cond delay="999"/>
                                          </p:stCondLst>
                                        </p:cTn>
                                        <p:tgtEl>
                                          <p:spTgt spid="120"/>
                                        </p:tgtEl>
                                        <p:attrNameLst>
                                          <p:attrName>style.visibility</p:attrName>
                                        </p:attrNameLst>
                                      </p:cBhvr>
                                      <p:to>
                                        <p:strVal val="hidden"/>
                                      </p:to>
                                    </p:set>
                                  </p:childTnLst>
                                </p:cTn>
                              </p:par>
                            </p:childTnLst>
                          </p:cTn>
                        </p:par>
                        <p:par>
                          <p:cTn id="30" fill="hold">
                            <p:stCondLst>
                              <p:cond delay="1000"/>
                            </p:stCondLst>
                            <p:childTnLst>
                              <p:par>
                                <p:cTn id="31" presetID="26" presetClass="emph" presetSubtype="0" fill="hold" nodeType="afterEffect">
                                  <p:stCondLst>
                                    <p:cond delay="0"/>
                                  </p:stCondLst>
                                  <p:childTnLst>
                                    <p:animEffect transition="out" filter="fade">
                                      <p:cBhvr>
                                        <p:cTn id="32" dur="1000" tmFilter="0, 0; .2, .5; .8, .5; 1, 0"/>
                                        <p:tgtEl>
                                          <p:spTgt spid="91"/>
                                        </p:tgtEl>
                                      </p:cBhvr>
                                    </p:animEffect>
                                    <p:animScale>
                                      <p:cBhvr>
                                        <p:cTn id="33" dur="500" autoRev="1" fill="hold"/>
                                        <p:tgtEl>
                                          <p:spTgt spid="91"/>
                                        </p:tgtEl>
                                      </p:cBhvr>
                                      <p:by x="105000" y="105000"/>
                                    </p:animScale>
                                  </p:childTnLst>
                                </p:cTn>
                              </p:par>
                              <p:par>
                                <p:cTn id="34" presetID="32" presetClass="emph" presetSubtype="0" fill="hold" nodeType="withEffect">
                                  <p:stCondLst>
                                    <p:cond delay="0"/>
                                  </p:stCondLst>
                                  <p:childTnLst>
                                    <p:animClr clrSpc="rgb">
                                      <p:cBhvr override="childStyle">
                                        <p:cTn id="35" dur="100" fill="hold"/>
                                        <p:tgtEl>
                                          <p:spTgt spid="96"/>
                                        </p:tgtEl>
                                        <p:attrNameLst>
                                          <p:attrName>style.color</p:attrName>
                                        </p:attrNameLst>
                                      </p:cBhvr>
                                      <p:to>
                                        <a:schemeClr val="accent2"/>
                                      </p:to>
                                    </p:animClr>
                                    <p:animClr clrSpc="rgb">
                                      <p:cBhvr>
                                        <p:cTn id="36" dur="100" fill="hold"/>
                                        <p:tgtEl>
                                          <p:spTgt spid="96"/>
                                        </p:tgtEl>
                                        <p:attrNameLst>
                                          <p:attrName>fillcolor</p:attrName>
                                        </p:attrNameLst>
                                      </p:cBhvr>
                                      <p:to>
                                        <a:schemeClr val="accent2"/>
                                      </p:to>
                                    </p:animClr>
                                    <p:set>
                                      <p:cBhvr>
                                        <p:cTn id="37" dur="100" fill="hold"/>
                                        <p:tgtEl>
                                          <p:spTgt spid="96"/>
                                        </p:tgtEl>
                                        <p:attrNameLst>
                                          <p:attrName>fill.type</p:attrName>
                                        </p:attrNameLst>
                                      </p:cBhvr>
                                      <p:to>
                                        <p:strVal val="solid"/>
                                      </p:to>
                                    </p:set>
                                    <p:set>
                                      <p:cBhvr>
                                        <p:cTn id="38" dur="100" fill="hold"/>
                                        <p:tgtEl>
                                          <p:spTgt spid="96"/>
                                        </p:tgtEl>
                                        <p:attrNameLst>
                                          <p:attrName>fill.on</p:attrName>
                                        </p:attrNameLst>
                                      </p:cBhvr>
                                      <p:to>
                                        <p:strVal val="true"/>
                                      </p:to>
                                    </p:set>
                                    <p:animRot by="120000">
                                      <p:cBhvr>
                                        <p:cTn id="39" dur="100" fill="hold">
                                          <p:stCondLst>
                                            <p:cond delay="0"/>
                                          </p:stCondLst>
                                        </p:cTn>
                                        <p:tgtEl>
                                          <p:spTgt spid="96"/>
                                        </p:tgtEl>
                                        <p:attrNameLst>
                                          <p:attrName>r</p:attrName>
                                        </p:attrNameLst>
                                      </p:cBhvr>
                                    </p:animRot>
                                    <p:animRot by="-240000">
                                      <p:cBhvr>
                                        <p:cTn id="40" dur="200" fill="hold">
                                          <p:stCondLst>
                                            <p:cond delay="200"/>
                                          </p:stCondLst>
                                        </p:cTn>
                                        <p:tgtEl>
                                          <p:spTgt spid="96"/>
                                        </p:tgtEl>
                                        <p:attrNameLst>
                                          <p:attrName>r</p:attrName>
                                        </p:attrNameLst>
                                      </p:cBhvr>
                                    </p:animRot>
                                    <p:animRot by="240000">
                                      <p:cBhvr>
                                        <p:cTn id="41" dur="200" fill="hold">
                                          <p:stCondLst>
                                            <p:cond delay="400"/>
                                          </p:stCondLst>
                                        </p:cTn>
                                        <p:tgtEl>
                                          <p:spTgt spid="96"/>
                                        </p:tgtEl>
                                        <p:attrNameLst>
                                          <p:attrName>r</p:attrName>
                                        </p:attrNameLst>
                                      </p:cBhvr>
                                    </p:animRot>
                                    <p:animRot by="-240000">
                                      <p:cBhvr>
                                        <p:cTn id="42" dur="200" fill="hold">
                                          <p:stCondLst>
                                            <p:cond delay="600"/>
                                          </p:stCondLst>
                                        </p:cTn>
                                        <p:tgtEl>
                                          <p:spTgt spid="96"/>
                                        </p:tgtEl>
                                        <p:attrNameLst>
                                          <p:attrName>r</p:attrName>
                                        </p:attrNameLst>
                                      </p:cBhvr>
                                    </p:animRot>
                                    <p:animRot by="120000">
                                      <p:cBhvr>
                                        <p:cTn id="43" dur="200" fill="hold">
                                          <p:stCondLst>
                                            <p:cond delay="800"/>
                                          </p:stCondLst>
                                        </p:cTn>
                                        <p:tgtEl>
                                          <p:spTgt spid="96"/>
                                        </p:tgtEl>
                                        <p:attrNameLst>
                                          <p:attrName>r</p:attrName>
                                        </p:attrNameLst>
                                      </p:cBhvr>
                                    </p:animRot>
                                  </p:childTnLst>
                                </p:cTn>
                              </p:par>
                            </p:childTnLst>
                          </p:cTn>
                        </p:par>
                        <p:par>
                          <p:cTn id="44" fill="hold">
                            <p:stCondLst>
                              <p:cond delay="2000"/>
                            </p:stCondLst>
                            <p:childTnLst>
                              <p:par>
                                <p:cTn id="45" presetID="22" presetClass="entr" presetSubtype="2" fill="hold" grpId="0" nodeType="after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wipe(right)">
                                      <p:cBhvr>
                                        <p:cTn id="47" dur="1000"/>
                                        <p:tgtEl>
                                          <p:spTgt spid="103"/>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wipe(up)">
                                      <p:cBhvr>
                                        <p:cTn id="51" dur="1000"/>
                                        <p:tgtEl>
                                          <p:spTgt spid="10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wipe(up)">
                                      <p:cBhvr>
                                        <p:cTn id="54" dur="1000"/>
                                        <p:tgtEl>
                                          <p:spTgt spid="10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wipe(up)">
                                      <p:cBhvr>
                                        <p:cTn id="57" dur="1000"/>
                                        <p:tgtEl>
                                          <p:spTgt spid="106"/>
                                        </p:tgtEl>
                                      </p:cBhvr>
                                    </p:animEffect>
                                  </p:childTnLst>
                                </p:cTn>
                              </p:par>
                            </p:childTnLst>
                          </p:cTn>
                        </p:par>
                        <p:par>
                          <p:cTn id="58" fill="hold">
                            <p:stCondLst>
                              <p:cond delay="4000"/>
                            </p:stCondLst>
                            <p:childTnLst>
                              <p:par>
                                <p:cTn id="59" presetID="26" presetClass="emph" presetSubtype="0" fill="hold" nodeType="afterEffect">
                                  <p:stCondLst>
                                    <p:cond delay="0"/>
                                  </p:stCondLst>
                                  <p:childTnLst>
                                    <p:animEffect transition="out" filter="fade">
                                      <p:cBhvr>
                                        <p:cTn id="60" dur="1000" tmFilter="0, 0; .2, .5; .8, .5; 1, 0"/>
                                        <p:tgtEl>
                                          <p:spTgt spid="90"/>
                                        </p:tgtEl>
                                      </p:cBhvr>
                                    </p:animEffect>
                                    <p:animScale>
                                      <p:cBhvr>
                                        <p:cTn id="61" dur="500" autoRev="1" fill="hold"/>
                                        <p:tgtEl>
                                          <p:spTgt spid="90"/>
                                        </p:tgtEl>
                                      </p:cBhvr>
                                      <p:by x="105000" y="105000"/>
                                    </p:animScale>
                                  </p:childTnLst>
                                </p:cTn>
                              </p:par>
                              <p:par>
                                <p:cTn id="62" presetID="32" presetClass="emph" presetSubtype="0" fill="hold" nodeType="withEffect">
                                  <p:stCondLst>
                                    <p:cond delay="0"/>
                                  </p:stCondLst>
                                  <p:childTnLst>
                                    <p:animClr clrSpc="rgb">
                                      <p:cBhvr override="childStyle">
                                        <p:cTn id="63" dur="100" fill="hold"/>
                                        <p:tgtEl>
                                          <p:spTgt spid="97"/>
                                        </p:tgtEl>
                                        <p:attrNameLst>
                                          <p:attrName>style.color</p:attrName>
                                        </p:attrNameLst>
                                      </p:cBhvr>
                                      <p:to>
                                        <a:schemeClr val="accent2"/>
                                      </p:to>
                                    </p:animClr>
                                    <p:animClr clrSpc="rgb">
                                      <p:cBhvr>
                                        <p:cTn id="64" dur="100" fill="hold"/>
                                        <p:tgtEl>
                                          <p:spTgt spid="97"/>
                                        </p:tgtEl>
                                        <p:attrNameLst>
                                          <p:attrName>fillcolor</p:attrName>
                                        </p:attrNameLst>
                                      </p:cBhvr>
                                      <p:to>
                                        <a:schemeClr val="accent2"/>
                                      </p:to>
                                    </p:animClr>
                                    <p:set>
                                      <p:cBhvr>
                                        <p:cTn id="65" dur="100" fill="hold"/>
                                        <p:tgtEl>
                                          <p:spTgt spid="97"/>
                                        </p:tgtEl>
                                        <p:attrNameLst>
                                          <p:attrName>fill.type</p:attrName>
                                        </p:attrNameLst>
                                      </p:cBhvr>
                                      <p:to>
                                        <p:strVal val="solid"/>
                                      </p:to>
                                    </p:set>
                                    <p:set>
                                      <p:cBhvr>
                                        <p:cTn id="66" dur="100" fill="hold"/>
                                        <p:tgtEl>
                                          <p:spTgt spid="97"/>
                                        </p:tgtEl>
                                        <p:attrNameLst>
                                          <p:attrName>fill.on</p:attrName>
                                        </p:attrNameLst>
                                      </p:cBhvr>
                                      <p:to>
                                        <p:strVal val="true"/>
                                      </p:to>
                                    </p:set>
                                    <p:animRot by="120000">
                                      <p:cBhvr>
                                        <p:cTn id="67" dur="100" fill="hold">
                                          <p:stCondLst>
                                            <p:cond delay="0"/>
                                          </p:stCondLst>
                                        </p:cTn>
                                        <p:tgtEl>
                                          <p:spTgt spid="97"/>
                                        </p:tgtEl>
                                        <p:attrNameLst>
                                          <p:attrName>r</p:attrName>
                                        </p:attrNameLst>
                                      </p:cBhvr>
                                    </p:animRot>
                                    <p:animRot by="-240000">
                                      <p:cBhvr>
                                        <p:cTn id="68" dur="200" fill="hold">
                                          <p:stCondLst>
                                            <p:cond delay="200"/>
                                          </p:stCondLst>
                                        </p:cTn>
                                        <p:tgtEl>
                                          <p:spTgt spid="97"/>
                                        </p:tgtEl>
                                        <p:attrNameLst>
                                          <p:attrName>r</p:attrName>
                                        </p:attrNameLst>
                                      </p:cBhvr>
                                    </p:animRot>
                                    <p:animRot by="240000">
                                      <p:cBhvr>
                                        <p:cTn id="69" dur="200" fill="hold">
                                          <p:stCondLst>
                                            <p:cond delay="400"/>
                                          </p:stCondLst>
                                        </p:cTn>
                                        <p:tgtEl>
                                          <p:spTgt spid="97"/>
                                        </p:tgtEl>
                                        <p:attrNameLst>
                                          <p:attrName>r</p:attrName>
                                        </p:attrNameLst>
                                      </p:cBhvr>
                                    </p:animRot>
                                    <p:animRot by="-240000">
                                      <p:cBhvr>
                                        <p:cTn id="70" dur="200" fill="hold">
                                          <p:stCondLst>
                                            <p:cond delay="600"/>
                                          </p:stCondLst>
                                        </p:cTn>
                                        <p:tgtEl>
                                          <p:spTgt spid="97"/>
                                        </p:tgtEl>
                                        <p:attrNameLst>
                                          <p:attrName>r</p:attrName>
                                        </p:attrNameLst>
                                      </p:cBhvr>
                                    </p:animRot>
                                    <p:animRot by="120000">
                                      <p:cBhvr>
                                        <p:cTn id="71" dur="200" fill="hold">
                                          <p:stCondLst>
                                            <p:cond delay="800"/>
                                          </p:stCondLst>
                                        </p:cTn>
                                        <p:tgtEl>
                                          <p:spTgt spid="97"/>
                                        </p:tgtEl>
                                        <p:attrNameLst>
                                          <p:attrName>r</p:attrName>
                                        </p:attrNameLst>
                                      </p:cBhvr>
                                    </p:animRot>
                                  </p:childTnLst>
                                </p:cTn>
                              </p:par>
                            </p:childTnLst>
                          </p:cTn>
                        </p:par>
                        <p:par>
                          <p:cTn id="72" fill="hold">
                            <p:stCondLst>
                              <p:cond delay="5000"/>
                            </p:stCondLst>
                            <p:childTnLst>
                              <p:par>
                                <p:cTn id="73" presetID="22" presetClass="entr" presetSubtype="4" fill="hold" grpId="0" nodeType="afterEffect">
                                  <p:stCondLst>
                                    <p:cond delay="500"/>
                                  </p:stCondLst>
                                  <p:childTnLst>
                                    <p:set>
                                      <p:cBhvr>
                                        <p:cTn id="74" dur="1" fill="hold">
                                          <p:stCondLst>
                                            <p:cond delay="0"/>
                                          </p:stCondLst>
                                        </p:cTn>
                                        <p:tgtEl>
                                          <p:spTgt spid="111"/>
                                        </p:tgtEl>
                                        <p:attrNameLst>
                                          <p:attrName>style.visibility</p:attrName>
                                        </p:attrNameLst>
                                      </p:cBhvr>
                                      <p:to>
                                        <p:strVal val="visible"/>
                                      </p:to>
                                    </p:set>
                                    <p:animEffect transition="in" filter="wipe(down)">
                                      <p:cBhvr>
                                        <p:cTn id="75" dur="1000"/>
                                        <p:tgtEl>
                                          <p:spTgt spid="111"/>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112"/>
                                        </p:tgtEl>
                                        <p:attrNameLst>
                                          <p:attrName>style.visibility</p:attrName>
                                        </p:attrNameLst>
                                      </p:cBhvr>
                                      <p:to>
                                        <p:strVal val="visible"/>
                                      </p:to>
                                    </p:set>
                                    <p:animEffect transition="in" filter="wipe(left)">
                                      <p:cBhvr>
                                        <p:cTn id="79" dur="1000"/>
                                        <p:tgtEl>
                                          <p:spTgt spid="11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wipe(left)">
                                      <p:cBhvr>
                                        <p:cTn id="8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6" grpId="0" animBg="1"/>
      <p:bldP spid="107" grpId="0" animBg="1"/>
      <p:bldP spid="109" grpId="0" animBg="1"/>
      <p:bldP spid="112" grpId="0" animBg="1"/>
      <p:bldP spid="113" grpId="0" animBg="1"/>
      <p:bldP spid="111" grpId="0" animBg="1"/>
      <p:bldP spid="92" grpId="1"/>
      <p:bldP spid="116" grpId="1"/>
      <p:bldP spid="120" grpId="0" animBg="1"/>
      <p:bldP spid="12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Donnybrook: Update Dissemination</a:t>
            </a:r>
            <a:endParaRPr lang="en-US" dirty="0"/>
          </a:p>
        </p:txBody>
      </p:sp>
      <p:sp>
        <p:nvSpPr>
          <p:cNvPr id="3" name="Content Placeholder 2"/>
          <p:cNvSpPr>
            <a:spLocks noGrp="1"/>
          </p:cNvSpPr>
          <p:nvPr>
            <p:ph idx="1"/>
          </p:nvPr>
        </p:nvSpPr>
        <p:spPr>
          <a:xfrm>
            <a:off x="381000" y="1600200"/>
            <a:ext cx="8534399" cy="4876800"/>
          </a:xfrm>
        </p:spPr>
        <p:txBody>
          <a:bodyPr>
            <a:normAutofit lnSpcReduction="10000"/>
          </a:bodyPr>
          <a:lstStyle/>
          <a:p>
            <a:pPr marL="346075" indent="-346075"/>
            <a:r>
              <a:rPr lang="en-US" sz="2800" dirty="0" smtClean="0"/>
              <a:t>Main requirements:</a:t>
            </a:r>
          </a:p>
          <a:p>
            <a:pPr marL="795338" lvl="1" indent="-398463">
              <a:buFont typeface="+mj-lt"/>
              <a:buAutoNum type="arabicPeriod"/>
            </a:pPr>
            <a:r>
              <a:rPr lang="en-US" sz="2400" dirty="0" smtClean="0"/>
              <a:t>Strict delay bound: </a:t>
            </a:r>
            <a:r>
              <a:rPr lang="en-US" sz="2400" dirty="0" smtClean="0">
                <a:solidFill>
                  <a:schemeClr val="tx2"/>
                </a:solidFill>
              </a:rPr>
              <a:t>constant tree depth</a:t>
            </a:r>
          </a:p>
          <a:p>
            <a:pPr marL="795338" lvl="1" indent="-398463">
              <a:buFont typeface="+mj-lt"/>
              <a:buAutoNum type="arabicPeriod"/>
            </a:pPr>
            <a:r>
              <a:rPr lang="en-US" sz="2400" dirty="0" smtClean="0"/>
              <a:t>Freq. membership changes: </a:t>
            </a:r>
            <a:r>
              <a:rPr lang="en-US" sz="2400" dirty="0" smtClean="0">
                <a:solidFill>
                  <a:schemeClr val="tx2"/>
                </a:solidFill>
              </a:rPr>
              <a:t>uncoordinated tree construction</a:t>
            </a:r>
          </a:p>
          <a:p>
            <a:pPr marL="795338" lvl="1" indent="-398463">
              <a:buFont typeface="+mj-lt"/>
              <a:buAutoNum type="arabicPeriod"/>
            </a:pPr>
            <a:r>
              <a:rPr lang="en-US" sz="2400" dirty="0" smtClean="0"/>
              <a:t>Bandwidth heterogeneity: </a:t>
            </a:r>
            <a:r>
              <a:rPr lang="en-US" sz="2400" dirty="0" smtClean="0">
                <a:solidFill>
                  <a:schemeClr val="tx2"/>
                </a:solidFill>
              </a:rPr>
              <a:t>high bandwidth forwarding  pool</a:t>
            </a:r>
          </a:p>
          <a:p>
            <a:pPr marL="795338" lvl="1" indent="-398463">
              <a:buFont typeface="+mj-lt"/>
              <a:buAutoNum type="arabicPeriod"/>
            </a:pPr>
            <a:r>
              <a:rPr lang="en-US" sz="2400" dirty="0" smtClean="0"/>
              <a:t>Many overlapping groups: </a:t>
            </a:r>
            <a:r>
              <a:rPr lang="en-US" sz="2400" dirty="0" smtClean="0">
                <a:solidFill>
                  <a:schemeClr val="tx2"/>
                </a:solidFill>
              </a:rPr>
              <a:t>shared forwarding resources</a:t>
            </a:r>
            <a:br>
              <a:rPr lang="en-US" sz="2400" dirty="0" smtClean="0">
                <a:solidFill>
                  <a:schemeClr val="tx2"/>
                </a:solidFill>
              </a:rPr>
            </a:br>
            <a:endParaRPr lang="en-US" sz="2800" dirty="0" smtClean="0">
              <a:solidFill>
                <a:schemeClr val="tx2"/>
              </a:solidFill>
            </a:endParaRPr>
          </a:p>
          <a:p>
            <a:r>
              <a:rPr lang="en-US" sz="2800" dirty="0" smtClean="0"/>
              <a:t>Trade-off: If too many sources pick the same forwarder </a:t>
            </a:r>
            <a:r>
              <a:rPr lang="en-US" sz="2800" dirty="0" smtClean="0">
                <a:sym typeface="Symbol"/>
              </a:rPr>
              <a:t>then the forwarder must drop some updates</a:t>
            </a:r>
            <a:endParaRPr lang="en-US" sz="2800" dirty="0" smtClean="0"/>
          </a:p>
          <a:p>
            <a:pPr lvl="1"/>
            <a:r>
              <a:rPr lang="en-US" sz="2400" dirty="0" smtClean="0"/>
              <a:t>Leave some headroom (advertise only ½ forwarder capacity)</a:t>
            </a:r>
            <a:br>
              <a:rPr lang="en-US" sz="2400" dirty="0" smtClean="0"/>
            </a:br>
            <a:r>
              <a:rPr lang="en-US" sz="2400" dirty="0" smtClean="0">
                <a:sym typeface="Symbol"/>
              </a:rPr>
              <a:t> drops </a:t>
            </a:r>
            <a:r>
              <a:rPr lang="en-US" sz="2400" dirty="0" smtClean="0"/>
              <a:t>happen rarely and only cause loss for 1 frame</a:t>
            </a:r>
          </a:p>
          <a:p>
            <a:pPr lvl="1"/>
            <a:r>
              <a:rPr lang="en-US" sz="2400" dirty="0" smtClean="0"/>
              <a:t>5-10% loss is OK </a:t>
            </a:r>
            <a:r>
              <a:rPr lang="en-US" sz="2400" dirty="0" smtClean="0">
                <a:solidFill>
                  <a:schemeClr val="bg1">
                    <a:lumMod val="50000"/>
                  </a:schemeClr>
                </a:solidFill>
              </a:rPr>
              <a:t>[</a:t>
            </a:r>
            <a:r>
              <a:rPr lang="en-US" sz="2400" dirty="0" err="1" smtClean="0">
                <a:solidFill>
                  <a:schemeClr val="bg1">
                    <a:lumMod val="50000"/>
                  </a:schemeClr>
                </a:solidFill>
              </a:rPr>
              <a:t>Beigbeder</a:t>
            </a:r>
            <a:r>
              <a:rPr lang="en-US" sz="2400" dirty="0" smtClean="0">
                <a:solidFill>
                  <a:schemeClr val="bg1">
                    <a:lumMod val="50000"/>
                  </a:schemeClr>
                </a:solidFill>
              </a:rPr>
              <a:t> ‘04]</a:t>
            </a:r>
            <a:endParaRPr lang="en-US" sz="2400" dirty="0" smtClean="0"/>
          </a:p>
        </p:txBody>
      </p:sp>
      <p:pic>
        <p:nvPicPr>
          <p:cNvPr id="8" name="Picture 131" descr="checkmark"/>
          <p:cNvPicPr>
            <a:picLocks noChangeAspect="1" noChangeArrowheads="1"/>
          </p:cNvPicPr>
          <p:nvPr/>
        </p:nvPicPr>
        <p:blipFill>
          <a:blip r:embed="rId3" cstate="screen"/>
          <a:srcRect/>
          <a:stretch>
            <a:fillRect/>
          </a:stretch>
        </p:blipFill>
        <p:spPr bwMode="auto">
          <a:xfrm>
            <a:off x="457200" y="2133600"/>
            <a:ext cx="304800" cy="339159"/>
          </a:xfrm>
          <a:prstGeom prst="rect">
            <a:avLst/>
          </a:prstGeom>
          <a:noFill/>
          <a:ln w="9525">
            <a:noFill/>
            <a:miter lim="800000"/>
            <a:headEnd/>
            <a:tailEnd/>
          </a:ln>
        </p:spPr>
      </p:pic>
      <p:pic>
        <p:nvPicPr>
          <p:cNvPr id="9" name="Picture 131" descr="checkmark"/>
          <p:cNvPicPr>
            <a:picLocks noChangeAspect="1" noChangeArrowheads="1"/>
          </p:cNvPicPr>
          <p:nvPr/>
        </p:nvPicPr>
        <p:blipFill>
          <a:blip r:embed="rId3" cstate="screen"/>
          <a:srcRect/>
          <a:stretch>
            <a:fillRect/>
          </a:stretch>
        </p:blipFill>
        <p:spPr bwMode="auto">
          <a:xfrm>
            <a:off x="457200" y="2514600"/>
            <a:ext cx="304800" cy="339159"/>
          </a:xfrm>
          <a:prstGeom prst="rect">
            <a:avLst/>
          </a:prstGeom>
          <a:noFill/>
          <a:ln w="9525">
            <a:noFill/>
            <a:miter lim="800000"/>
            <a:headEnd/>
            <a:tailEnd/>
          </a:ln>
        </p:spPr>
      </p:pic>
      <p:pic>
        <p:nvPicPr>
          <p:cNvPr id="10" name="Picture 131" descr="checkmark"/>
          <p:cNvPicPr>
            <a:picLocks noChangeAspect="1" noChangeArrowheads="1"/>
          </p:cNvPicPr>
          <p:nvPr/>
        </p:nvPicPr>
        <p:blipFill>
          <a:blip r:embed="rId3" cstate="screen"/>
          <a:srcRect/>
          <a:stretch>
            <a:fillRect/>
          </a:stretch>
        </p:blipFill>
        <p:spPr bwMode="auto">
          <a:xfrm>
            <a:off x="457200" y="2895600"/>
            <a:ext cx="304800" cy="339159"/>
          </a:xfrm>
          <a:prstGeom prst="rect">
            <a:avLst/>
          </a:prstGeom>
          <a:noFill/>
          <a:ln w="9525">
            <a:noFill/>
            <a:miter lim="800000"/>
            <a:headEnd/>
            <a:tailEnd/>
          </a:ln>
        </p:spPr>
      </p:pic>
      <p:pic>
        <p:nvPicPr>
          <p:cNvPr id="11" name="Picture 131" descr="checkmark"/>
          <p:cNvPicPr>
            <a:picLocks noChangeAspect="1" noChangeArrowheads="1"/>
          </p:cNvPicPr>
          <p:nvPr/>
        </p:nvPicPr>
        <p:blipFill>
          <a:blip r:embed="rId3" cstate="screen"/>
          <a:srcRect/>
          <a:stretch>
            <a:fillRect/>
          </a:stretch>
        </p:blipFill>
        <p:spPr bwMode="auto">
          <a:xfrm>
            <a:off x="457200" y="3276600"/>
            <a:ext cx="304800" cy="339159"/>
          </a:xfrm>
          <a:prstGeom prst="rect">
            <a:avLst/>
          </a:prstGeom>
          <a:noFill/>
          <a:ln w="9525">
            <a:noFill/>
            <a:miter lim="800000"/>
            <a:headEnd/>
            <a:tailEnd/>
          </a:ln>
        </p:spPr>
      </p:pic>
      <p:sp>
        <p:nvSpPr>
          <p:cNvPr id="14" name="Footer Placeholder 13"/>
          <p:cNvSpPr>
            <a:spLocks noGrp="1"/>
          </p:cNvSpPr>
          <p:nvPr>
            <p:ph type="ftr" sz="quarter" idx="11"/>
          </p:nvPr>
        </p:nvSpPr>
        <p:spPr/>
        <p:txBody>
          <a:bodyPr/>
          <a:lstStyle/>
          <a:p>
            <a:r>
              <a:rPr lang="en-US" smtClean="0"/>
              <a:t>Donnybrook | Jeffrey Pang (CMU) | SIGCOMM 2008</a:t>
            </a:r>
            <a:endParaRPr lang="en-US" dirty="0"/>
          </a:p>
        </p:txBody>
      </p:sp>
      <p:sp>
        <p:nvSpPr>
          <p:cNvPr id="13" name="Slide Number Placeholder 12"/>
          <p:cNvSpPr>
            <a:spLocks noGrp="1"/>
          </p:cNvSpPr>
          <p:nvPr>
            <p:ph type="sldNum" sz="quarter" idx="12"/>
          </p:nvPr>
        </p:nvSpPr>
        <p:spPr/>
        <p:txBody>
          <a:bodyPr/>
          <a:lstStyle/>
          <a:p>
            <a:fld id="{EBD50310-D3F9-4512-BA90-F45251450757}" type="slidenum">
              <a:rPr lang="en-US" smtClean="0"/>
              <a:pPr/>
              <a:t>27</a:t>
            </a:fld>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Update Dissemination Evaluation</a:t>
            </a:r>
            <a:endParaRPr lang="en-US" dirty="0"/>
          </a:p>
        </p:txBody>
      </p:sp>
      <p:graphicFrame>
        <p:nvGraphicFramePr>
          <p:cNvPr id="6" name="Table 5"/>
          <p:cNvGraphicFramePr>
            <a:graphicFrameLocks noGrp="1"/>
          </p:cNvGraphicFramePr>
          <p:nvPr/>
        </p:nvGraphicFramePr>
        <p:xfrm>
          <a:off x="609600" y="3276600"/>
          <a:ext cx="8001000" cy="3070936"/>
        </p:xfrm>
        <a:graphic>
          <a:graphicData uri="http://schemas.openxmlformats.org/drawingml/2006/table">
            <a:tbl>
              <a:tblPr firstRow="1" bandRow="1">
                <a:tableStyleId>{073A0DAA-6AF3-43AB-8588-CEC1D06C72B9}</a:tableStyleId>
              </a:tblPr>
              <a:tblGrid>
                <a:gridCol w="2327561"/>
                <a:gridCol w="5673439"/>
              </a:tblGrid>
              <a:tr h="59058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Evaluation setup </a:t>
                      </a:r>
                      <a:r>
                        <a:rPr lang="en-US" sz="2800" b="0" dirty="0" smtClean="0">
                          <a:solidFill>
                            <a:schemeClr val="tx1">
                              <a:lumMod val="50000"/>
                              <a:lumOff val="50000"/>
                            </a:schemeClr>
                          </a:solidFill>
                        </a:rPr>
                        <a:t>(see paper for details)</a:t>
                      </a:r>
                    </a:p>
                  </a:txBody>
                  <a:tcPr anchor="ctr">
                    <a:solidFill>
                      <a:schemeClr val="bg1">
                        <a:lumMod val="75000"/>
                      </a:schemeClr>
                    </a:solidFill>
                  </a:tcPr>
                </a:tc>
                <a:tc hMerge="1">
                  <a:txBody>
                    <a:bodyPr/>
                    <a:lstStyle/>
                    <a:p>
                      <a:pPr algn="l"/>
                      <a:endParaRPr lang="en-US" sz="20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590588">
                <a:tc>
                  <a:txBody>
                    <a:bodyPr/>
                    <a:lstStyle/>
                    <a:p>
                      <a:pPr algn="r"/>
                      <a:r>
                        <a:rPr lang="en-US" sz="2400" b="1" dirty="0" smtClean="0"/>
                        <a:t>Implementation</a:t>
                      </a:r>
                      <a:endParaRPr lang="en-US" sz="2400" b="1" dirty="0"/>
                    </a:p>
                  </a:txBody>
                  <a:tcPr anchor="ctr">
                    <a:solidFill>
                      <a:schemeClr val="bg1">
                        <a:lumMod val="85000"/>
                      </a:schemeClr>
                    </a:solidFill>
                  </a:tcPr>
                </a:tc>
                <a:tc>
                  <a:txBody>
                    <a:bodyPr/>
                    <a:lstStyle/>
                    <a:p>
                      <a:pPr algn="l"/>
                      <a:r>
                        <a:rPr lang="en-US" sz="2000" dirty="0" smtClean="0"/>
                        <a:t>Quake</a:t>
                      </a:r>
                      <a:r>
                        <a:rPr lang="en-US" sz="2000" baseline="0" dirty="0" smtClean="0"/>
                        <a:t> 3 with i</a:t>
                      </a:r>
                      <a:r>
                        <a:rPr lang="en-US" sz="2000" dirty="0" smtClean="0"/>
                        <a:t>nterest sets and update dissemination</a:t>
                      </a:r>
                      <a:endParaRPr lang="en-US" sz="2000" dirty="0"/>
                    </a:p>
                  </a:txBody>
                  <a:tcPr anchor="ctr">
                    <a:solidFill>
                      <a:schemeClr val="bg1">
                        <a:lumMod val="85000"/>
                      </a:schemeClr>
                    </a:solidFill>
                  </a:tcPr>
                </a:tc>
              </a:tr>
              <a:tr h="642703">
                <a:tc>
                  <a:txBody>
                    <a:bodyPr/>
                    <a:lstStyle/>
                    <a:p>
                      <a:pPr algn="r"/>
                      <a:r>
                        <a:rPr lang="en-US" sz="2400" b="1" dirty="0" smtClean="0"/>
                        <a:t>Workload</a:t>
                      </a:r>
                      <a:endParaRPr lang="en-US" sz="2400" b="1" dirty="0"/>
                    </a:p>
                  </a:txBody>
                  <a:tcPr anchor="ctr"/>
                </a:tc>
                <a:tc>
                  <a:txBody>
                    <a:bodyPr/>
                    <a:lstStyle/>
                    <a:p>
                      <a:pPr algn="l"/>
                      <a:r>
                        <a:rPr lang="en-US" sz="2000" dirty="0" smtClean="0"/>
                        <a:t>Synthetic 100-1000 player games using “bots”</a:t>
                      </a:r>
                    </a:p>
                    <a:p>
                      <a:pPr marL="457200" indent="-222250" algn="l">
                        <a:buFont typeface="Arial" pitchFamily="34" charset="0"/>
                        <a:buChar char="•"/>
                      </a:pPr>
                      <a:r>
                        <a:rPr lang="en-US" sz="1800" dirty="0" smtClean="0"/>
                        <a:t>based on real 32 player CTF games </a:t>
                      </a:r>
                      <a:r>
                        <a:rPr lang="en-US" sz="1800" dirty="0" smtClean="0">
                          <a:solidFill>
                            <a:schemeClr val="bg1">
                              <a:lumMod val="50000"/>
                            </a:schemeClr>
                          </a:solidFill>
                        </a:rPr>
                        <a:t>[</a:t>
                      </a:r>
                      <a:r>
                        <a:rPr lang="en-US" sz="1800" dirty="0" err="1" smtClean="0">
                          <a:solidFill>
                            <a:schemeClr val="bg1">
                              <a:lumMod val="50000"/>
                            </a:schemeClr>
                          </a:solidFill>
                        </a:rPr>
                        <a:t>Bharambe</a:t>
                      </a:r>
                      <a:r>
                        <a:rPr lang="en-US" sz="1800" dirty="0" smtClean="0">
                          <a:solidFill>
                            <a:schemeClr val="bg1">
                              <a:lumMod val="50000"/>
                            </a:schemeClr>
                          </a:solidFill>
                        </a:rPr>
                        <a:t> ‘06]</a:t>
                      </a:r>
                      <a:endParaRPr lang="en-US" sz="1800" dirty="0">
                        <a:solidFill>
                          <a:schemeClr val="bg1">
                            <a:lumMod val="50000"/>
                          </a:schemeClr>
                        </a:solidFill>
                      </a:endParaRPr>
                    </a:p>
                  </a:txBody>
                  <a:tcPr anchor="ctr"/>
                </a:tc>
              </a:tr>
              <a:tr h="1168550">
                <a:tc>
                  <a:txBody>
                    <a:bodyPr/>
                    <a:lstStyle/>
                    <a:p>
                      <a:pPr algn="r"/>
                      <a:r>
                        <a:rPr lang="en-US" sz="2400" b="1" dirty="0" smtClean="0"/>
                        <a:t>Network</a:t>
                      </a:r>
                      <a:endParaRPr lang="en-US" sz="2400" b="1" dirty="0"/>
                    </a:p>
                  </a:txBody>
                  <a:tcPr anchor="ctr">
                    <a:solidFill>
                      <a:schemeClr val="bg1">
                        <a:lumMod val="85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t>Packet-level network simulator</a:t>
                      </a:r>
                    </a:p>
                    <a:p>
                      <a:pPr marL="457200" marR="0" lvl="2" indent="-2222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bandwidth model: P2P hosts </a:t>
                      </a:r>
                      <a:r>
                        <a:rPr lang="en-US" sz="1800" dirty="0" smtClean="0">
                          <a:solidFill>
                            <a:schemeClr val="tx1">
                              <a:lumMod val="65000"/>
                              <a:lumOff val="35000"/>
                            </a:schemeClr>
                          </a:solidFill>
                        </a:rPr>
                        <a:t>[</a:t>
                      </a:r>
                      <a:r>
                        <a:rPr lang="en-US" sz="1800" dirty="0" err="1" smtClean="0">
                          <a:solidFill>
                            <a:schemeClr val="tx1">
                              <a:lumMod val="65000"/>
                              <a:lumOff val="35000"/>
                            </a:schemeClr>
                          </a:solidFill>
                        </a:rPr>
                        <a:t>Piatek</a:t>
                      </a:r>
                      <a:r>
                        <a:rPr lang="en-US" sz="1800" dirty="0" smtClean="0">
                          <a:solidFill>
                            <a:schemeClr val="tx1">
                              <a:lumMod val="65000"/>
                              <a:lumOff val="35000"/>
                            </a:schemeClr>
                          </a:solidFill>
                        </a:rPr>
                        <a:t> ‘07]</a:t>
                      </a:r>
                    </a:p>
                    <a:p>
                      <a:pPr marL="457200" marR="0" lvl="2" indent="-2222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latency model: Halo 3 players </a:t>
                      </a:r>
                      <a:r>
                        <a:rPr lang="en-US" sz="1800" dirty="0" smtClean="0">
                          <a:solidFill>
                            <a:schemeClr val="tx1">
                              <a:lumMod val="65000"/>
                              <a:lumOff val="35000"/>
                            </a:schemeClr>
                          </a:solidFill>
                        </a:rPr>
                        <a:t>[Lee ‘08]</a:t>
                      </a:r>
                    </a:p>
                    <a:p>
                      <a:pPr marL="457200" marR="0" lvl="2" indent="-2222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loss model: two-state Gilbert model </a:t>
                      </a:r>
                      <a:r>
                        <a:rPr lang="en-US" sz="1800" dirty="0" smtClean="0">
                          <a:solidFill>
                            <a:schemeClr val="tx1">
                              <a:lumMod val="65000"/>
                              <a:lumOff val="35000"/>
                            </a:schemeClr>
                          </a:solidFill>
                        </a:rPr>
                        <a:t>[Zhang ‘01]</a:t>
                      </a:r>
                    </a:p>
                  </a:txBody>
                  <a:tcPr anchor="ctr">
                    <a:solidFill>
                      <a:schemeClr val="bg1">
                        <a:lumMod val="85000"/>
                      </a:schemeClr>
                    </a:solidFill>
                  </a:tcPr>
                </a:tc>
              </a:tr>
            </a:tbl>
          </a:graphicData>
        </a:graphic>
      </p:graphicFrame>
      <p:sp>
        <p:nvSpPr>
          <p:cNvPr id="7" name="Rectangle 5"/>
          <p:cNvSpPr>
            <a:spLocks noChangeArrowheads="1"/>
          </p:cNvSpPr>
          <p:nvPr/>
        </p:nvSpPr>
        <p:spPr bwMode="auto">
          <a:xfrm>
            <a:off x="609600" y="1447800"/>
            <a:ext cx="8001000" cy="16002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lvl="0" algn="ctr">
              <a:spcBef>
                <a:spcPct val="20000"/>
              </a:spcBef>
              <a:defRPr/>
            </a:pPr>
            <a:r>
              <a:rPr lang="en-US" sz="3200" b="1" dirty="0" smtClean="0"/>
              <a:t>Question</a:t>
            </a:r>
            <a:r>
              <a:rPr lang="en-US" sz="3200" dirty="0" smtClean="0"/>
              <a:t>: Does this approach deliver enough </a:t>
            </a:r>
            <a:br>
              <a:rPr lang="en-US" sz="3200" dirty="0" smtClean="0"/>
            </a:br>
            <a:r>
              <a:rPr lang="en-US" sz="3200" dirty="0" smtClean="0"/>
              <a:t>updates on time to preserve fun game play?</a:t>
            </a:r>
          </a:p>
          <a:p>
            <a:pPr marL="0" lvl="1" algn="ctr">
              <a:spcBef>
                <a:spcPct val="20000"/>
              </a:spcBef>
              <a:defRPr/>
            </a:pPr>
            <a:r>
              <a:rPr lang="en-US" sz="2400" dirty="0" smtClean="0"/>
              <a:t>(i.e.  90-95% of updates in 150ms </a:t>
            </a:r>
            <a:r>
              <a:rPr lang="en-US" sz="2400" dirty="0" smtClean="0">
                <a:solidFill>
                  <a:schemeClr val="bg1">
                    <a:lumMod val="50000"/>
                  </a:schemeClr>
                </a:solidFill>
              </a:rPr>
              <a:t>[</a:t>
            </a:r>
            <a:r>
              <a:rPr lang="en-US" sz="2400" dirty="0" err="1" smtClean="0">
                <a:solidFill>
                  <a:schemeClr val="bg1">
                    <a:lumMod val="50000"/>
                  </a:schemeClr>
                </a:solidFill>
              </a:rPr>
              <a:t>Beigbeder</a:t>
            </a:r>
            <a:r>
              <a:rPr lang="en-US" sz="2400" dirty="0" smtClean="0">
                <a:solidFill>
                  <a:schemeClr val="bg1">
                    <a:lumMod val="50000"/>
                  </a:schemeClr>
                </a:solidFill>
              </a:rPr>
              <a:t> ‘04]</a:t>
            </a:r>
            <a:r>
              <a:rPr lang="en-US" sz="2400" dirty="0" smtClean="0"/>
              <a:t>)</a:t>
            </a:r>
          </a:p>
        </p:txBody>
      </p:sp>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9" name="Slide Number Placeholder 8"/>
          <p:cNvSpPr>
            <a:spLocks noGrp="1"/>
          </p:cNvSpPr>
          <p:nvPr>
            <p:ph type="sldNum" sz="quarter" idx="12"/>
          </p:nvPr>
        </p:nvSpPr>
        <p:spPr/>
        <p:txBody>
          <a:bodyPr/>
          <a:lstStyle/>
          <a:p>
            <a:fld id="{EBD50310-D3F9-4512-BA90-F45251450757}" type="slidenum">
              <a:rPr lang="en-US" smtClean="0"/>
              <a:pPr/>
              <a:t>28</a:t>
            </a:fld>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Results</a:t>
            </a:r>
            <a:endParaRPr lang="en-US" dirty="0"/>
          </a:p>
        </p:txBody>
      </p:sp>
      <p:sp>
        <p:nvSpPr>
          <p:cNvPr id="5" name="Rectangle 5"/>
          <p:cNvSpPr>
            <a:spLocks noChangeArrowheads="1"/>
          </p:cNvSpPr>
          <p:nvPr/>
        </p:nvSpPr>
        <p:spPr bwMode="auto">
          <a:xfrm>
            <a:off x="533400" y="55626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Enough updates are delivered on time at all scales</a:t>
            </a:r>
            <a:endParaRPr lang="en-US" sz="2800" dirty="0"/>
          </a:p>
        </p:txBody>
      </p:sp>
      <p:graphicFrame>
        <p:nvGraphicFramePr>
          <p:cNvPr id="6" name="Chart 5"/>
          <p:cNvGraphicFramePr/>
          <p:nvPr/>
        </p:nvGraphicFramePr>
        <p:xfrm>
          <a:off x="609600" y="1371600"/>
          <a:ext cx="8144911" cy="418396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a:off x="1752600" y="3027219"/>
            <a:ext cx="6858000" cy="158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77000" y="2971800"/>
            <a:ext cx="2166335" cy="400110"/>
          </a:xfrm>
          <a:prstGeom prst="rect">
            <a:avLst/>
          </a:prstGeom>
          <a:noFill/>
        </p:spPr>
        <p:txBody>
          <a:bodyPr wrap="square" rtlCol="0">
            <a:spAutoFit/>
          </a:bodyPr>
          <a:lstStyle/>
          <a:p>
            <a:r>
              <a:rPr lang="en-US" sz="2000" dirty="0" smtClean="0">
                <a:solidFill>
                  <a:schemeClr val="tx1">
                    <a:lumMod val="50000"/>
                    <a:lumOff val="50000"/>
                  </a:schemeClr>
                </a:solidFill>
              </a:rPr>
              <a:t>Updates Required</a:t>
            </a:r>
            <a:endParaRPr lang="en-US" sz="2000" dirty="0">
              <a:solidFill>
                <a:schemeClr val="tx1">
                  <a:lumMod val="50000"/>
                  <a:lumOff val="50000"/>
                </a:schemeClr>
              </a:solidFill>
            </a:endParaRPr>
          </a:p>
        </p:txBody>
      </p:sp>
      <p:sp>
        <p:nvSpPr>
          <p:cNvPr id="11" name="TextBox 10"/>
          <p:cNvSpPr txBox="1"/>
          <p:nvPr/>
        </p:nvSpPr>
        <p:spPr>
          <a:xfrm>
            <a:off x="6477000" y="1828800"/>
            <a:ext cx="2166335" cy="400110"/>
          </a:xfrm>
          <a:prstGeom prst="rect">
            <a:avLst/>
          </a:prstGeom>
          <a:noFill/>
        </p:spPr>
        <p:txBody>
          <a:bodyPr wrap="square" rtlCol="0">
            <a:spAutoFit/>
          </a:bodyPr>
          <a:lstStyle/>
          <a:p>
            <a:r>
              <a:rPr lang="en-US" sz="2000" dirty="0" smtClean="0">
                <a:solidFill>
                  <a:srgbClr val="FF0000"/>
                </a:solidFill>
              </a:rPr>
              <a:t>Updates Received</a:t>
            </a:r>
            <a:endParaRPr lang="en-US" sz="2000" dirty="0">
              <a:solidFill>
                <a:srgbClr val="FF0000"/>
              </a:solidFill>
            </a:endParaRPr>
          </a:p>
        </p:txBody>
      </p:sp>
      <p:sp>
        <p:nvSpPr>
          <p:cNvPr id="14" name="Footer Placeholder 13"/>
          <p:cNvSpPr>
            <a:spLocks noGrp="1"/>
          </p:cNvSpPr>
          <p:nvPr>
            <p:ph type="ftr" sz="quarter" idx="11"/>
          </p:nvPr>
        </p:nvSpPr>
        <p:spPr/>
        <p:txBody>
          <a:bodyPr/>
          <a:lstStyle/>
          <a:p>
            <a:r>
              <a:rPr lang="en-US" smtClean="0"/>
              <a:t>Donnybrook | Jeffrey Pang (CMU) | SIGCOMM 2008</a:t>
            </a:r>
            <a:endParaRPr lang="en-US" dirty="0"/>
          </a:p>
        </p:txBody>
      </p:sp>
      <p:sp>
        <p:nvSpPr>
          <p:cNvPr id="13" name="Slide Number Placeholder 12"/>
          <p:cNvSpPr>
            <a:spLocks noGrp="1"/>
          </p:cNvSpPr>
          <p:nvPr>
            <p:ph type="sldNum" sz="quarter" idx="12"/>
          </p:nvPr>
        </p:nvSpPr>
        <p:spPr/>
        <p:txBody>
          <a:bodyPr/>
          <a:lstStyle/>
          <a:p>
            <a:fld id="{EBD50310-D3F9-4512-BA90-F45251450757}" type="slidenum">
              <a:rPr lang="en-US" smtClean="0"/>
              <a:pPr/>
              <a:t>29</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r>
              <a:rPr lang="en-US" dirty="0" smtClean="0"/>
              <a:t>P2P</a:t>
            </a:r>
            <a:endParaRPr lang="en-US" dirty="0"/>
          </a:p>
        </p:txBody>
      </p:sp>
      <p:sp>
        <p:nvSpPr>
          <p:cNvPr id="104460" name="Line 12"/>
          <p:cNvSpPr>
            <a:spLocks noChangeShapeType="1"/>
          </p:cNvSpPr>
          <p:nvPr/>
        </p:nvSpPr>
        <p:spPr bwMode="auto">
          <a:xfrm>
            <a:off x="2743200" y="2590800"/>
            <a:ext cx="152400" cy="914400"/>
          </a:xfrm>
          <a:prstGeom prst="line">
            <a:avLst/>
          </a:prstGeom>
          <a:noFill/>
          <a:ln w="28575">
            <a:solidFill>
              <a:schemeClr val="tx1"/>
            </a:solidFill>
            <a:round/>
            <a:headEnd/>
            <a:tailEnd/>
          </a:ln>
          <a:effectLst/>
        </p:spPr>
        <p:txBody>
          <a:bodyPr/>
          <a:lstStyle/>
          <a:p>
            <a:endParaRPr lang="en-US"/>
          </a:p>
        </p:txBody>
      </p:sp>
      <p:sp>
        <p:nvSpPr>
          <p:cNvPr id="104463" name="Line 15"/>
          <p:cNvSpPr>
            <a:spLocks noChangeShapeType="1"/>
          </p:cNvSpPr>
          <p:nvPr/>
        </p:nvSpPr>
        <p:spPr bwMode="auto">
          <a:xfrm flipH="1">
            <a:off x="3124200" y="3124200"/>
            <a:ext cx="990600" cy="609600"/>
          </a:xfrm>
          <a:prstGeom prst="line">
            <a:avLst/>
          </a:prstGeom>
          <a:noFill/>
          <a:ln w="28575">
            <a:solidFill>
              <a:schemeClr val="tx1"/>
            </a:solidFill>
            <a:round/>
            <a:headEnd/>
            <a:tailEnd/>
          </a:ln>
          <a:effectLst/>
        </p:spPr>
        <p:txBody>
          <a:bodyPr/>
          <a:lstStyle/>
          <a:p>
            <a:endParaRPr lang="en-US"/>
          </a:p>
        </p:txBody>
      </p:sp>
      <p:pic>
        <p:nvPicPr>
          <p:cNvPr id="104469" name="Picture 21" descr="Orbb"/>
          <p:cNvPicPr>
            <a:picLocks noChangeAspect="1" noChangeArrowheads="1"/>
          </p:cNvPicPr>
          <p:nvPr/>
        </p:nvPicPr>
        <p:blipFill>
          <a:blip r:embed="rId3"/>
          <a:srcRect/>
          <a:stretch>
            <a:fillRect/>
          </a:stretch>
        </p:blipFill>
        <p:spPr bwMode="auto">
          <a:xfrm>
            <a:off x="838200" y="5181600"/>
            <a:ext cx="525463" cy="762000"/>
          </a:xfrm>
          <a:prstGeom prst="rect">
            <a:avLst/>
          </a:prstGeom>
          <a:noFill/>
        </p:spPr>
      </p:pic>
      <p:sp>
        <p:nvSpPr>
          <p:cNvPr id="104470" name="Line 22"/>
          <p:cNvSpPr>
            <a:spLocks noChangeShapeType="1"/>
          </p:cNvSpPr>
          <p:nvPr/>
        </p:nvSpPr>
        <p:spPr bwMode="auto">
          <a:xfrm flipV="1">
            <a:off x="2133600" y="4114800"/>
            <a:ext cx="609600" cy="838200"/>
          </a:xfrm>
          <a:prstGeom prst="line">
            <a:avLst/>
          </a:prstGeom>
          <a:noFill/>
          <a:ln w="28575">
            <a:solidFill>
              <a:schemeClr val="tx1"/>
            </a:solidFill>
            <a:round/>
            <a:headEnd/>
            <a:tailEnd/>
          </a:ln>
          <a:effectLst/>
        </p:spPr>
        <p:txBody>
          <a:bodyPr/>
          <a:lstStyle/>
          <a:p>
            <a:endParaRPr lang="en-US"/>
          </a:p>
        </p:txBody>
      </p:sp>
      <p:sp>
        <p:nvSpPr>
          <p:cNvPr id="104474" name="Line 26"/>
          <p:cNvSpPr>
            <a:spLocks noChangeShapeType="1"/>
          </p:cNvSpPr>
          <p:nvPr/>
        </p:nvSpPr>
        <p:spPr bwMode="auto">
          <a:xfrm>
            <a:off x="1752600" y="3810000"/>
            <a:ext cx="533400" cy="0"/>
          </a:xfrm>
          <a:prstGeom prst="line">
            <a:avLst/>
          </a:prstGeom>
          <a:noFill/>
          <a:ln w="28575">
            <a:solidFill>
              <a:schemeClr val="tx1"/>
            </a:solidFill>
            <a:round/>
            <a:headEnd/>
            <a:tailEnd/>
          </a:ln>
          <a:effectLst/>
        </p:spPr>
        <p:txBody>
          <a:bodyPr/>
          <a:lstStyle/>
          <a:p>
            <a:endParaRPr lang="en-US"/>
          </a:p>
        </p:txBody>
      </p:sp>
      <p:grpSp>
        <p:nvGrpSpPr>
          <p:cNvPr id="5" name="Group 27"/>
          <p:cNvGrpSpPr>
            <a:grpSpLocks/>
          </p:cNvGrpSpPr>
          <p:nvPr/>
        </p:nvGrpSpPr>
        <p:grpSpPr bwMode="auto">
          <a:xfrm>
            <a:off x="2209800" y="3352800"/>
            <a:ext cx="1524000" cy="987425"/>
            <a:chOff x="1536" y="2112"/>
            <a:chExt cx="960" cy="622"/>
          </a:xfrm>
        </p:grpSpPr>
        <p:sp>
          <p:nvSpPr>
            <p:cNvPr id="104476" name="Cloud"/>
            <p:cNvSpPr>
              <a:spLocks noChangeAspect="1" noEditPoints="1" noChangeArrowheads="1"/>
            </p:cNvSpPr>
            <p:nvPr/>
          </p:nvSpPr>
          <p:spPr bwMode="auto">
            <a:xfrm>
              <a:off x="1536" y="2112"/>
              <a:ext cx="960" cy="62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04477" name="Text Box 29"/>
            <p:cNvSpPr txBox="1">
              <a:spLocks noChangeArrowheads="1"/>
            </p:cNvSpPr>
            <p:nvPr/>
          </p:nvSpPr>
          <p:spPr bwMode="auto">
            <a:xfrm>
              <a:off x="1728" y="2304"/>
              <a:ext cx="551" cy="212"/>
            </a:xfrm>
            <a:prstGeom prst="rect">
              <a:avLst/>
            </a:prstGeom>
            <a:noFill/>
            <a:ln w="9525">
              <a:noFill/>
              <a:miter lim="800000"/>
              <a:headEnd/>
              <a:tailEnd/>
            </a:ln>
            <a:effectLst/>
          </p:spPr>
          <p:txBody>
            <a:bodyPr wrap="none">
              <a:spAutoFit/>
            </a:bodyPr>
            <a:lstStyle/>
            <a:p>
              <a:r>
                <a:rPr lang="en-US" sz="1600">
                  <a:solidFill>
                    <a:srgbClr val="9999FF"/>
                  </a:solidFill>
                </a:rPr>
                <a:t>Internet</a:t>
              </a:r>
            </a:p>
          </p:txBody>
        </p:sp>
      </p:grpSp>
      <p:sp>
        <p:nvSpPr>
          <p:cNvPr id="104453" name="Rectangle 5"/>
          <p:cNvSpPr>
            <a:spLocks noChangeArrowheads="1"/>
          </p:cNvSpPr>
          <p:nvPr/>
        </p:nvSpPr>
        <p:spPr bwMode="auto">
          <a:xfrm>
            <a:off x="5715000" y="1676400"/>
            <a:ext cx="3124200" cy="2362200"/>
          </a:xfrm>
          <a:prstGeom prst="rect">
            <a:avLst/>
          </a:prstGeom>
          <a:solidFill>
            <a:srgbClr val="CCEC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1800"/>
          </a:p>
        </p:txBody>
      </p:sp>
      <p:sp>
        <p:nvSpPr>
          <p:cNvPr id="104455" name="Text Box 7"/>
          <p:cNvSpPr txBox="1">
            <a:spLocks noChangeArrowheads="1"/>
          </p:cNvSpPr>
          <p:nvPr/>
        </p:nvSpPr>
        <p:spPr bwMode="auto">
          <a:xfrm>
            <a:off x="7162800" y="3581400"/>
            <a:ext cx="1644650" cy="366713"/>
          </a:xfrm>
          <a:prstGeom prst="rect">
            <a:avLst/>
          </a:prstGeom>
          <a:noFill/>
          <a:ln w="9525">
            <a:noFill/>
            <a:miter lim="800000"/>
            <a:headEnd/>
            <a:tailEnd/>
          </a:ln>
          <a:effectLst/>
        </p:spPr>
        <p:txBody>
          <a:bodyPr wrap="none">
            <a:spAutoFit/>
          </a:bodyPr>
          <a:lstStyle/>
          <a:p>
            <a:r>
              <a:rPr lang="en-US" sz="1800" dirty="0">
                <a:solidFill>
                  <a:schemeClr val="accent2"/>
                </a:solidFill>
              </a:rPr>
              <a:t>Primary object</a:t>
            </a:r>
          </a:p>
        </p:txBody>
      </p:sp>
      <p:sp>
        <p:nvSpPr>
          <p:cNvPr id="104456" name="Text Box 8"/>
          <p:cNvSpPr txBox="1">
            <a:spLocks noChangeArrowheads="1"/>
          </p:cNvSpPr>
          <p:nvPr/>
        </p:nvSpPr>
        <p:spPr bwMode="auto">
          <a:xfrm>
            <a:off x="6705600" y="1295400"/>
            <a:ext cx="1201675" cy="369332"/>
          </a:xfrm>
          <a:prstGeom prst="rect">
            <a:avLst/>
          </a:prstGeom>
          <a:noFill/>
          <a:ln w="9525">
            <a:noFill/>
            <a:miter lim="800000"/>
            <a:headEnd/>
            <a:tailEnd/>
          </a:ln>
          <a:effectLst/>
        </p:spPr>
        <p:txBody>
          <a:bodyPr wrap="none">
            <a:spAutoFit/>
          </a:bodyPr>
          <a:lstStyle/>
          <a:p>
            <a:pPr algn="ctr"/>
            <a:r>
              <a:rPr lang="en-US" sz="1800" b="1" dirty="0">
                <a:solidFill>
                  <a:schemeClr val="accent2"/>
                </a:solidFill>
              </a:rPr>
              <a:t>Local View</a:t>
            </a:r>
          </a:p>
        </p:txBody>
      </p:sp>
      <p:sp>
        <p:nvSpPr>
          <p:cNvPr id="104452" name="AutoShape 4"/>
          <p:cNvSpPr>
            <a:spLocks noChangeArrowheads="1"/>
          </p:cNvSpPr>
          <p:nvPr/>
        </p:nvSpPr>
        <p:spPr bwMode="auto">
          <a:xfrm>
            <a:off x="5105400" y="2590800"/>
            <a:ext cx="533400" cy="457200"/>
          </a:xfrm>
          <a:prstGeom prst="rightArrow">
            <a:avLst>
              <a:gd name="adj1" fmla="val 50000"/>
              <a:gd name="adj2" fmla="val 29167"/>
            </a:avLst>
          </a:prstGeom>
          <a:solidFill>
            <a:schemeClr val="accent2"/>
          </a:solidFill>
          <a:ln w="9525">
            <a:solidFill>
              <a:schemeClr val="tx1"/>
            </a:solidFill>
            <a:miter lim="800000"/>
            <a:headEnd/>
            <a:tailEnd/>
          </a:ln>
          <a:effectLst/>
        </p:spPr>
        <p:txBody>
          <a:bodyPr wrap="none" anchor="ctr"/>
          <a:lstStyle/>
          <a:p>
            <a:pPr algn="ctr"/>
            <a:endParaRPr lang="en-US" sz="1800">
              <a:solidFill>
                <a:schemeClr val="accent2"/>
              </a:solidFill>
            </a:endParaRPr>
          </a:p>
        </p:txBody>
      </p:sp>
      <p:grpSp>
        <p:nvGrpSpPr>
          <p:cNvPr id="7" name="Group 51"/>
          <p:cNvGrpSpPr>
            <a:grpSpLocks/>
          </p:cNvGrpSpPr>
          <p:nvPr/>
        </p:nvGrpSpPr>
        <p:grpSpPr bwMode="auto">
          <a:xfrm>
            <a:off x="1752600" y="2590800"/>
            <a:ext cx="2362200" cy="2362200"/>
            <a:chOff x="1104" y="1632"/>
            <a:chExt cx="1488" cy="1488"/>
          </a:xfrm>
        </p:grpSpPr>
        <p:sp>
          <p:nvSpPr>
            <p:cNvPr id="104495" name="Freeform 47"/>
            <p:cNvSpPr>
              <a:spLocks/>
            </p:cNvSpPr>
            <p:nvPr/>
          </p:nvSpPr>
          <p:spPr bwMode="auto">
            <a:xfrm>
              <a:off x="1104" y="1632"/>
              <a:ext cx="672" cy="768"/>
            </a:xfrm>
            <a:custGeom>
              <a:avLst/>
              <a:gdLst/>
              <a:ahLst/>
              <a:cxnLst>
                <a:cxn ang="0">
                  <a:pos x="576" y="0"/>
                </a:cxn>
                <a:cxn ang="0">
                  <a:pos x="672" y="576"/>
                </a:cxn>
                <a:cxn ang="0">
                  <a:pos x="288" y="768"/>
                </a:cxn>
                <a:cxn ang="0">
                  <a:pos x="0" y="768"/>
                </a:cxn>
              </a:cxnLst>
              <a:rect l="0" t="0" r="r" b="b"/>
              <a:pathLst>
                <a:path w="672" h="768">
                  <a:moveTo>
                    <a:pt x="576" y="0"/>
                  </a:moveTo>
                  <a:lnTo>
                    <a:pt x="672" y="576"/>
                  </a:lnTo>
                  <a:lnTo>
                    <a:pt x="288" y="768"/>
                  </a:lnTo>
                  <a:lnTo>
                    <a:pt x="0" y="768"/>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4497" name="Freeform 49"/>
            <p:cNvSpPr>
              <a:spLocks/>
            </p:cNvSpPr>
            <p:nvPr/>
          </p:nvSpPr>
          <p:spPr bwMode="auto">
            <a:xfrm>
              <a:off x="1344" y="1632"/>
              <a:ext cx="480" cy="1488"/>
            </a:xfrm>
            <a:custGeom>
              <a:avLst/>
              <a:gdLst/>
              <a:ahLst/>
              <a:cxnLst>
                <a:cxn ang="0">
                  <a:pos x="384" y="0"/>
                </a:cxn>
                <a:cxn ang="0">
                  <a:pos x="480" y="576"/>
                </a:cxn>
                <a:cxn ang="0">
                  <a:pos x="480" y="816"/>
                </a:cxn>
                <a:cxn ang="0">
                  <a:pos x="0" y="1488"/>
                </a:cxn>
              </a:cxnLst>
              <a:rect l="0" t="0" r="r" b="b"/>
              <a:pathLst>
                <a:path w="480" h="1488">
                  <a:moveTo>
                    <a:pt x="384" y="0"/>
                  </a:moveTo>
                  <a:lnTo>
                    <a:pt x="480" y="576"/>
                  </a:lnTo>
                  <a:lnTo>
                    <a:pt x="480" y="816"/>
                  </a:lnTo>
                  <a:lnTo>
                    <a:pt x="0" y="1488"/>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4498" name="Freeform 50"/>
            <p:cNvSpPr>
              <a:spLocks/>
            </p:cNvSpPr>
            <p:nvPr/>
          </p:nvSpPr>
          <p:spPr bwMode="auto">
            <a:xfrm>
              <a:off x="1776" y="1632"/>
              <a:ext cx="816" cy="576"/>
            </a:xfrm>
            <a:custGeom>
              <a:avLst/>
              <a:gdLst/>
              <a:ahLst/>
              <a:cxnLst>
                <a:cxn ang="0">
                  <a:pos x="0" y="0"/>
                </a:cxn>
                <a:cxn ang="0">
                  <a:pos x="96" y="576"/>
                </a:cxn>
                <a:cxn ang="0">
                  <a:pos x="432" y="576"/>
                </a:cxn>
                <a:cxn ang="0">
                  <a:pos x="816" y="336"/>
                </a:cxn>
              </a:cxnLst>
              <a:rect l="0" t="0" r="r" b="b"/>
              <a:pathLst>
                <a:path w="816" h="576">
                  <a:moveTo>
                    <a:pt x="0" y="0"/>
                  </a:moveTo>
                  <a:lnTo>
                    <a:pt x="96" y="576"/>
                  </a:lnTo>
                  <a:lnTo>
                    <a:pt x="432" y="576"/>
                  </a:lnTo>
                  <a:lnTo>
                    <a:pt x="816" y="336"/>
                  </a:lnTo>
                </a:path>
              </a:pathLst>
            </a:custGeom>
            <a:noFill/>
            <a:ln w="57150" cmpd="sng">
              <a:solidFill>
                <a:srgbClr val="FF0000"/>
              </a:solidFill>
              <a:round/>
              <a:headEnd type="none" w="med" len="med"/>
              <a:tailEnd type="triangle" w="med" len="med"/>
            </a:ln>
            <a:effectLst/>
          </p:spPr>
          <p:txBody>
            <a:bodyPr/>
            <a:lstStyle/>
            <a:p>
              <a:endParaRPr lang="en-US"/>
            </a:p>
          </p:txBody>
        </p:sp>
      </p:grpSp>
      <p:grpSp>
        <p:nvGrpSpPr>
          <p:cNvPr id="8" name="Group 58"/>
          <p:cNvGrpSpPr>
            <a:grpSpLocks/>
          </p:cNvGrpSpPr>
          <p:nvPr/>
        </p:nvGrpSpPr>
        <p:grpSpPr bwMode="auto">
          <a:xfrm>
            <a:off x="1752600" y="2590800"/>
            <a:ext cx="2362200" cy="2362200"/>
            <a:chOff x="1104" y="1632"/>
            <a:chExt cx="1488" cy="1488"/>
          </a:xfrm>
        </p:grpSpPr>
        <p:sp>
          <p:nvSpPr>
            <p:cNvPr id="104489" name="Freeform 41"/>
            <p:cNvSpPr>
              <a:spLocks/>
            </p:cNvSpPr>
            <p:nvPr/>
          </p:nvSpPr>
          <p:spPr bwMode="auto">
            <a:xfrm>
              <a:off x="1104" y="1632"/>
              <a:ext cx="720" cy="720"/>
            </a:xfrm>
            <a:custGeom>
              <a:avLst/>
              <a:gdLst/>
              <a:ahLst/>
              <a:cxnLst>
                <a:cxn ang="0">
                  <a:pos x="0" y="720"/>
                </a:cxn>
                <a:cxn ang="0">
                  <a:pos x="384" y="720"/>
                </a:cxn>
                <a:cxn ang="0">
                  <a:pos x="720" y="576"/>
                </a:cxn>
                <a:cxn ang="0">
                  <a:pos x="624" y="0"/>
                </a:cxn>
              </a:cxnLst>
              <a:rect l="0" t="0" r="r" b="b"/>
              <a:pathLst>
                <a:path w="720" h="720">
                  <a:moveTo>
                    <a:pt x="0" y="720"/>
                  </a:moveTo>
                  <a:lnTo>
                    <a:pt x="384" y="720"/>
                  </a:lnTo>
                  <a:lnTo>
                    <a:pt x="720" y="576"/>
                  </a:lnTo>
                  <a:lnTo>
                    <a:pt x="624" y="0"/>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4504" name="Freeform 56"/>
            <p:cNvSpPr>
              <a:spLocks/>
            </p:cNvSpPr>
            <p:nvPr/>
          </p:nvSpPr>
          <p:spPr bwMode="auto">
            <a:xfrm>
              <a:off x="1104" y="1968"/>
              <a:ext cx="1488" cy="432"/>
            </a:xfrm>
            <a:custGeom>
              <a:avLst/>
              <a:gdLst/>
              <a:ahLst/>
              <a:cxnLst>
                <a:cxn ang="0">
                  <a:pos x="0" y="432"/>
                </a:cxn>
                <a:cxn ang="0">
                  <a:pos x="768" y="432"/>
                </a:cxn>
                <a:cxn ang="0">
                  <a:pos x="1488" y="0"/>
                </a:cxn>
              </a:cxnLst>
              <a:rect l="0" t="0" r="r" b="b"/>
              <a:pathLst>
                <a:path w="1488" h="432">
                  <a:moveTo>
                    <a:pt x="0" y="432"/>
                  </a:moveTo>
                  <a:lnTo>
                    <a:pt x="768" y="432"/>
                  </a:lnTo>
                  <a:lnTo>
                    <a:pt x="1488" y="0"/>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4505" name="Freeform 57"/>
            <p:cNvSpPr>
              <a:spLocks/>
            </p:cNvSpPr>
            <p:nvPr/>
          </p:nvSpPr>
          <p:spPr bwMode="auto">
            <a:xfrm>
              <a:off x="1104" y="2448"/>
              <a:ext cx="576" cy="672"/>
            </a:xfrm>
            <a:custGeom>
              <a:avLst/>
              <a:gdLst/>
              <a:ahLst/>
              <a:cxnLst>
                <a:cxn ang="0">
                  <a:pos x="0" y="0"/>
                </a:cxn>
                <a:cxn ang="0">
                  <a:pos x="432" y="0"/>
                </a:cxn>
                <a:cxn ang="0">
                  <a:pos x="576" y="192"/>
                </a:cxn>
                <a:cxn ang="0">
                  <a:pos x="240" y="672"/>
                </a:cxn>
              </a:cxnLst>
              <a:rect l="0" t="0" r="r" b="b"/>
              <a:pathLst>
                <a:path w="576" h="672">
                  <a:moveTo>
                    <a:pt x="0" y="0"/>
                  </a:moveTo>
                  <a:lnTo>
                    <a:pt x="432" y="0"/>
                  </a:lnTo>
                  <a:lnTo>
                    <a:pt x="576" y="192"/>
                  </a:lnTo>
                  <a:lnTo>
                    <a:pt x="240" y="672"/>
                  </a:lnTo>
                </a:path>
              </a:pathLst>
            </a:custGeom>
            <a:noFill/>
            <a:ln w="57150" cmpd="sng">
              <a:solidFill>
                <a:srgbClr val="FF0000"/>
              </a:solidFill>
              <a:round/>
              <a:headEnd type="none" w="med" len="med"/>
              <a:tailEnd type="triangle" w="med" len="med"/>
            </a:ln>
            <a:effectLst/>
          </p:spPr>
          <p:txBody>
            <a:bodyPr/>
            <a:lstStyle/>
            <a:p>
              <a:endParaRPr lang="en-US"/>
            </a:p>
          </p:txBody>
        </p:sp>
      </p:grpSp>
      <p:grpSp>
        <p:nvGrpSpPr>
          <p:cNvPr id="9" name="Group 62"/>
          <p:cNvGrpSpPr>
            <a:grpSpLocks/>
          </p:cNvGrpSpPr>
          <p:nvPr/>
        </p:nvGrpSpPr>
        <p:grpSpPr bwMode="auto">
          <a:xfrm>
            <a:off x="1798638" y="2601913"/>
            <a:ext cx="2327275" cy="2368550"/>
            <a:chOff x="1129" y="1632"/>
            <a:chExt cx="1466" cy="1492"/>
          </a:xfrm>
        </p:grpSpPr>
        <p:sp>
          <p:nvSpPr>
            <p:cNvPr id="104484" name="Freeform 36"/>
            <p:cNvSpPr>
              <a:spLocks/>
            </p:cNvSpPr>
            <p:nvPr/>
          </p:nvSpPr>
          <p:spPr bwMode="auto">
            <a:xfrm>
              <a:off x="1344" y="1632"/>
              <a:ext cx="480" cy="1477"/>
            </a:xfrm>
            <a:custGeom>
              <a:avLst/>
              <a:gdLst/>
              <a:ahLst/>
              <a:cxnLst>
                <a:cxn ang="0">
                  <a:pos x="0" y="1488"/>
                </a:cxn>
                <a:cxn ang="0">
                  <a:pos x="480" y="816"/>
                </a:cxn>
                <a:cxn ang="0">
                  <a:pos x="480" y="528"/>
                </a:cxn>
                <a:cxn ang="0">
                  <a:pos x="384" y="0"/>
                </a:cxn>
              </a:cxnLst>
              <a:rect l="0" t="0" r="r" b="b"/>
              <a:pathLst>
                <a:path w="480" h="1488">
                  <a:moveTo>
                    <a:pt x="0" y="1488"/>
                  </a:moveTo>
                  <a:lnTo>
                    <a:pt x="480" y="816"/>
                  </a:lnTo>
                  <a:lnTo>
                    <a:pt x="480" y="528"/>
                  </a:lnTo>
                  <a:lnTo>
                    <a:pt x="384" y="0"/>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4507" name="Freeform 59"/>
            <p:cNvSpPr>
              <a:spLocks/>
            </p:cNvSpPr>
            <p:nvPr/>
          </p:nvSpPr>
          <p:spPr bwMode="auto">
            <a:xfrm>
              <a:off x="1392" y="1967"/>
              <a:ext cx="1203" cy="1157"/>
            </a:xfrm>
            <a:custGeom>
              <a:avLst/>
              <a:gdLst/>
              <a:ahLst/>
              <a:cxnLst>
                <a:cxn ang="0">
                  <a:pos x="0" y="1157"/>
                </a:cxn>
                <a:cxn ang="0">
                  <a:pos x="344" y="669"/>
                </a:cxn>
                <a:cxn ang="0">
                  <a:pos x="797" y="226"/>
                </a:cxn>
                <a:cxn ang="0">
                  <a:pos x="1164" y="0"/>
                </a:cxn>
              </a:cxnLst>
              <a:rect l="0" t="0" r="r" b="b"/>
              <a:pathLst>
                <a:path w="1164" h="1157">
                  <a:moveTo>
                    <a:pt x="0" y="1157"/>
                  </a:moveTo>
                  <a:lnTo>
                    <a:pt x="344" y="669"/>
                  </a:lnTo>
                  <a:lnTo>
                    <a:pt x="797" y="226"/>
                  </a:lnTo>
                  <a:lnTo>
                    <a:pt x="1164" y="0"/>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4509" name="Freeform 61"/>
            <p:cNvSpPr>
              <a:spLocks/>
            </p:cNvSpPr>
            <p:nvPr/>
          </p:nvSpPr>
          <p:spPr bwMode="auto">
            <a:xfrm>
              <a:off x="1129" y="2397"/>
              <a:ext cx="494" cy="704"/>
            </a:xfrm>
            <a:custGeom>
              <a:avLst/>
              <a:gdLst/>
              <a:ahLst/>
              <a:cxnLst>
                <a:cxn ang="0">
                  <a:pos x="163" y="704"/>
                </a:cxn>
                <a:cxn ang="0">
                  <a:pos x="494" y="244"/>
                </a:cxn>
                <a:cxn ang="0">
                  <a:pos x="337" y="0"/>
                </a:cxn>
                <a:cxn ang="0">
                  <a:pos x="0" y="0"/>
                </a:cxn>
              </a:cxnLst>
              <a:rect l="0" t="0" r="r" b="b"/>
              <a:pathLst>
                <a:path w="494" h="704">
                  <a:moveTo>
                    <a:pt x="163" y="704"/>
                  </a:moveTo>
                  <a:lnTo>
                    <a:pt x="494" y="244"/>
                  </a:lnTo>
                  <a:lnTo>
                    <a:pt x="337" y="0"/>
                  </a:lnTo>
                  <a:lnTo>
                    <a:pt x="0" y="0"/>
                  </a:lnTo>
                </a:path>
              </a:pathLst>
            </a:custGeom>
            <a:noFill/>
            <a:ln w="57150" cmpd="sng">
              <a:solidFill>
                <a:srgbClr val="FF0000"/>
              </a:solidFill>
              <a:round/>
              <a:headEnd type="none" w="med" len="med"/>
              <a:tailEnd type="triangle" w="med" len="med"/>
            </a:ln>
            <a:effectLst/>
          </p:spPr>
          <p:txBody>
            <a:bodyPr/>
            <a:lstStyle/>
            <a:p>
              <a:endParaRPr lang="en-US"/>
            </a:p>
          </p:txBody>
        </p:sp>
      </p:grpSp>
      <p:grpSp>
        <p:nvGrpSpPr>
          <p:cNvPr id="10" name="Group 71"/>
          <p:cNvGrpSpPr>
            <a:grpSpLocks/>
          </p:cNvGrpSpPr>
          <p:nvPr/>
        </p:nvGrpSpPr>
        <p:grpSpPr bwMode="auto">
          <a:xfrm>
            <a:off x="5791206" y="1828800"/>
            <a:ext cx="1733552" cy="1143000"/>
            <a:chOff x="3648" y="1152"/>
            <a:chExt cx="1092" cy="720"/>
          </a:xfrm>
        </p:grpSpPr>
        <p:sp>
          <p:nvSpPr>
            <p:cNvPr id="104512" name="Text Box 64"/>
            <p:cNvSpPr txBox="1">
              <a:spLocks noChangeArrowheads="1"/>
            </p:cNvSpPr>
            <p:nvPr/>
          </p:nvSpPr>
          <p:spPr bwMode="auto">
            <a:xfrm>
              <a:off x="3648" y="1152"/>
              <a:ext cx="1092" cy="231"/>
            </a:xfrm>
            <a:prstGeom prst="rect">
              <a:avLst/>
            </a:prstGeom>
            <a:noFill/>
            <a:ln w="9525">
              <a:noFill/>
              <a:miter lim="800000"/>
              <a:headEnd/>
              <a:tailEnd/>
            </a:ln>
            <a:effectLst/>
          </p:spPr>
          <p:txBody>
            <a:bodyPr wrap="none">
              <a:spAutoFit/>
            </a:bodyPr>
            <a:lstStyle/>
            <a:p>
              <a:r>
                <a:rPr lang="en-US" sz="1800" dirty="0">
                  <a:solidFill>
                    <a:schemeClr val="accent2"/>
                  </a:solidFill>
                </a:rPr>
                <a:t>Replica objects</a:t>
              </a:r>
            </a:p>
          </p:txBody>
        </p:sp>
        <p:pic>
          <p:nvPicPr>
            <p:cNvPr id="104515" name="Picture 67" descr="orb"/>
            <p:cNvPicPr>
              <a:picLocks noChangeAspect="1" noChangeArrowheads="1"/>
            </p:cNvPicPr>
            <p:nvPr/>
          </p:nvPicPr>
          <p:blipFill>
            <a:blip r:embed="rId4"/>
            <a:srcRect/>
            <a:stretch>
              <a:fillRect/>
            </a:stretch>
          </p:blipFill>
          <p:spPr bwMode="auto">
            <a:xfrm>
              <a:off x="4176" y="1392"/>
              <a:ext cx="331" cy="480"/>
            </a:xfrm>
            <a:prstGeom prst="rect">
              <a:avLst/>
            </a:prstGeom>
            <a:noFill/>
            <a:effectLst>
              <a:outerShdw blurRad="76200" dir="18900000" sy="23000" kx="-1200000" algn="bl" rotWithShape="0">
                <a:prstClr val="black">
                  <a:alpha val="20000"/>
                </a:prstClr>
              </a:outerShdw>
            </a:effectLst>
          </p:spPr>
        </p:pic>
      </p:grpSp>
      <p:pic>
        <p:nvPicPr>
          <p:cNvPr id="44" name="Picture 43" descr="xbox1.png"/>
          <p:cNvPicPr>
            <a:picLocks noChangeAspect="1"/>
          </p:cNvPicPr>
          <p:nvPr/>
        </p:nvPicPr>
        <p:blipFill>
          <a:blip r:embed="rId5" cstate="print"/>
          <a:stretch>
            <a:fillRect/>
          </a:stretch>
        </p:blipFill>
        <p:spPr>
          <a:xfrm>
            <a:off x="2438400" y="1447800"/>
            <a:ext cx="762000" cy="1121964"/>
          </a:xfrm>
          <a:prstGeom prst="rect">
            <a:avLst/>
          </a:prstGeom>
        </p:spPr>
      </p:pic>
      <p:pic>
        <p:nvPicPr>
          <p:cNvPr id="45" name="Picture 44" descr="xbox1.png"/>
          <p:cNvPicPr>
            <a:picLocks noChangeAspect="1"/>
          </p:cNvPicPr>
          <p:nvPr/>
        </p:nvPicPr>
        <p:blipFill>
          <a:blip r:embed="rId5" cstate="print"/>
          <a:stretch>
            <a:fillRect/>
          </a:stretch>
        </p:blipFill>
        <p:spPr>
          <a:xfrm>
            <a:off x="914400" y="3124200"/>
            <a:ext cx="762000" cy="1121964"/>
          </a:xfrm>
          <a:prstGeom prst="rect">
            <a:avLst/>
          </a:prstGeom>
        </p:spPr>
      </p:pic>
      <p:pic>
        <p:nvPicPr>
          <p:cNvPr id="46" name="Picture 45" descr="xbox1.png"/>
          <p:cNvPicPr>
            <a:picLocks noChangeAspect="1"/>
          </p:cNvPicPr>
          <p:nvPr/>
        </p:nvPicPr>
        <p:blipFill>
          <a:blip r:embed="rId5" cstate="print"/>
          <a:stretch>
            <a:fillRect/>
          </a:stretch>
        </p:blipFill>
        <p:spPr>
          <a:xfrm>
            <a:off x="1447800" y="4724400"/>
            <a:ext cx="762000" cy="1121964"/>
          </a:xfrm>
          <a:prstGeom prst="rect">
            <a:avLst/>
          </a:prstGeom>
        </p:spPr>
      </p:pic>
      <p:pic>
        <p:nvPicPr>
          <p:cNvPr id="47" name="Picture 46" descr="xbox1.png"/>
          <p:cNvPicPr>
            <a:picLocks noChangeAspect="1"/>
          </p:cNvPicPr>
          <p:nvPr/>
        </p:nvPicPr>
        <p:blipFill>
          <a:blip r:embed="rId5" cstate="print"/>
          <a:stretch>
            <a:fillRect/>
          </a:stretch>
        </p:blipFill>
        <p:spPr>
          <a:xfrm>
            <a:off x="4191000" y="2438400"/>
            <a:ext cx="762000" cy="1121964"/>
          </a:xfrm>
          <a:prstGeom prst="rect">
            <a:avLst/>
          </a:prstGeom>
        </p:spPr>
      </p:pic>
      <p:pic>
        <p:nvPicPr>
          <p:cNvPr id="48" name="Picture 47" descr="sarge.gif"/>
          <p:cNvPicPr>
            <a:picLocks noChangeAspect="1"/>
          </p:cNvPicPr>
          <p:nvPr/>
        </p:nvPicPr>
        <p:blipFill>
          <a:blip r:embed="rId6"/>
          <a:stretch>
            <a:fillRect/>
          </a:stretch>
        </p:blipFill>
        <p:spPr>
          <a:xfrm>
            <a:off x="4648200" y="1600200"/>
            <a:ext cx="448678" cy="741874"/>
          </a:xfrm>
          <a:prstGeom prst="rect">
            <a:avLst/>
          </a:prstGeom>
        </p:spPr>
      </p:pic>
      <p:pic>
        <p:nvPicPr>
          <p:cNvPr id="49" name="Picture 48" descr="sarge.gif"/>
          <p:cNvPicPr>
            <a:picLocks noChangeAspect="1"/>
          </p:cNvPicPr>
          <p:nvPr/>
        </p:nvPicPr>
        <p:blipFill>
          <a:blip r:embed="rId6"/>
          <a:stretch>
            <a:fillRect/>
          </a:stretch>
        </p:blipFill>
        <p:spPr>
          <a:xfrm>
            <a:off x="7924800" y="2895600"/>
            <a:ext cx="448678" cy="741874"/>
          </a:xfrm>
          <a:prstGeom prst="rect">
            <a:avLst/>
          </a:prstGeom>
          <a:effectLst>
            <a:outerShdw blurRad="76200" dir="18900000" sy="23000" kx="-1200000" algn="bl" rotWithShape="0">
              <a:prstClr val="black">
                <a:alpha val="20000"/>
              </a:prstClr>
            </a:outerShdw>
          </a:effectLst>
        </p:spPr>
      </p:pic>
      <p:pic>
        <p:nvPicPr>
          <p:cNvPr id="51" name="Picture 50" descr="lucy.gif"/>
          <p:cNvPicPr>
            <a:picLocks noChangeAspect="1"/>
          </p:cNvPicPr>
          <p:nvPr/>
        </p:nvPicPr>
        <p:blipFill>
          <a:blip r:embed="rId7"/>
          <a:stretch>
            <a:fillRect/>
          </a:stretch>
        </p:blipFill>
        <p:spPr>
          <a:xfrm>
            <a:off x="990600" y="2286000"/>
            <a:ext cx="381000" cy="793460"/>
          </a:xfrm>
          <a:prstGeom prst="rect">
            <a:avLst/>
          </a:prstGeom>
        </p:spPr>
      </p:pic>
      <p:pic>
        <p:nvPicPr>
          <p:cNvPr id="52" name="Picture 51" descr="hunter.gif"/>
          <p:cNvPicPr>
            <a:picLocks noChangeAspect="1"/>
          </p:cNvPicPr>
          <p:nvPr/>
        </p:nvPicPr>
        <p:blipFill>
          <a:blip r:embed="rId8"/>
          <a:stretch>
            <a:fillRect/>
          </a:stretch>
        </p:blipFill>
        <p:spPr>
          <a:xfrm flipH="1">
            <a:off x="3124200" y="1371600"/>
            <a:ext cx="512582" cy="833229"/>
          </a:xfrm>
          <a:prstGeom prst="rect">
            <a:avLst/>
          </a:prstGeom>
        </p:spPr>
      </p:pic>
      <p:pic>
        <p:nvPicPr>
          <p:cNvPr id="53" name="Picture 52" descr="lucy.gif"/>
          <p:cNvPicPr>
            <a:picLocks noChangeAspect="1"/>
          </p:cNvPicPr>
          <p:nvPr/>
        </p:nvPicPr>
        <p:blipFill>
          <a:blip r:embed="rId7"/>
          <a:stretch>
            <a:fillRect/>
          </a:stretch>
        </p:blipFill>
        <p:spPr>
          <a:xfrm>
            <a:off x="6172200" y="2971800"/>
            <a:ext cx="381000" cy="793460"/>
          </a:xfrm>
          <a:prstGeom prst="rect">
            <a:avLst/>
          </a:prstGeom>
          <a:effectLst>
            <a:outerShdw blurRad="76200" dir="18900000" sy="23000" kx="-1200000" algn="bl" rotWithShape="0">
              <a:prstClr val="black">
                <a:alpha val="20000"/>
              </a:prstClr>
            </a:outerShdw>
          </a:effectLst>
        </p:spPr>
      </p:pic>
      <p:pic>
        <p:nvPicPr>
          <p:cNvPr id="54" name="Picture 53" descr="hunter.gif"/>
          <p:cNvPicPr>
            <a:picLocks noChangeAspect="1"/>
          </p:cNvPicPr>
          <p:nvPr/>
        </p:nvPicPr>
        <p:blipFill>
          <a:blip r:embed="rId8"/>
          <a:stretch>
            <a:fillRect/>
          </a:stretch>
        </p:blipFill>
        <p:spPr>
          <a:xfrm flipH="1">
            <a:off x="5943600" y="2209800"/>
            <a:ext cx="512582" cy="833229"/>
          </a:xfrm>
          <a:prstGeom prst="rect">
            <a:avLst/>
          </a:prstGeom>
          <a:effectLst>
            <a:outerShdw blurRad="76200" dir="18900000" sy="23000" kx="-1200000" algn="bl" rotWithShape="0">
              <a:prstClr val="black">
                <a:alpha val="20000"/>
              </a:prstClr>
            </a:outerShdw>
          </a:effectLst>
        </p:spPr>
      </p:pic>
      <p:sp>
        <p:nvSpPr>
          <p:cNvPr id="57" name="Footer Placeholder 56"/>
          <p:cNvSpPr>
            <a:spLocks noGrp="1"/>
          </p:cNvSpPr>
          <p:nvPr>
            <p:ph type="ftr" sz="quarter" idx="11"/>
          </p:nvPr>
        </p:nvSpPr>
        <p:spPr/>
        <p:txBody>
          <a:bodyPr/>
          <a:lstStyle/>
          <a:p>
            <a:r>
              <a:rPr lang="en-US" smtClean="0"/>
              <a:t>Donnybrook | Jeffrey Pang (CMU) | SIGCOMM 2008</a:t>
            </a:r>
            <a:endParaRPr lang="en-US" dirty="0"/>
          </a:p>
        </p:txBody>
      </p:sp>
      <p:sp>
        <p:nvSpPr>
          <p:cNvPr id="43" name="Slide Number Placeholder 42"/>
          <p:cNvSpPr>
            <a:spLocks noGrp="1"/>
          </p:cNvSpPr>
          <p:nvPr>
            <p:ph type="sldNum" sz="quarter" idx="12"/>
          </p:nvPr>
        </p:nvSpPr>
        <p:spPr/>
        <p:txBody>
          <a:bodyPr/>
          <a:lstStyle/>
          <a:p>
            <a:fld id="{EBD50310-D3F9-4512-BA90-F45251450757}" type="slidenum">
              <a:rPr lang="en-US" smtClean="0"/>
              <a:pPr/>
              <a:t>3</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xit" presetSubtype="4" fill="hold" nodeType="withEffect">
                                  <p:stCondLst>
                                    <p:cond delay="0"/>
                                  </p:stCondLst>
                                  <p:childTnLst>
                                    <p:animEffect transition="out" filter="wipe(down)">
                                      <p:cBhvr>
                                        <p:cTn id="13" dur="1000"/>
                                        <p:tgtEl>
                                          <p:spTgt spid="9"/>
                                        </p:tgtEl>
                                      </p:cBhvr>
                                    </p:animEffect>
                                    <p:set>
                                      <p:cBhvr>
                                        <p:cTn id="14" dur="1" fill="hold">
                                          <p:stCondLst>
                                            <p:cond delay="999"/>
                                          </p:stCondLst>
                                        </p:cTn>
                                        <p:tgtEl>
                                          <p:spTgt spid="9"/>
                                        </p:tgtEl>
                                        <p:attrNameLst>
                                          <p:attrName>style.visibility</p:attrName>
                                        </p:attrNameLst>
                                      </p:cBhvr>
                                      <p:to>
                                        <p:strVal val="hidden"/>
                                      </p:to>
                                    </p:se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childTnLst>
                                </p:cTn>
                              </p:par>
                              <p:par>
                                <p:cTn id="23" presetID="22" presetClass="exit" presetSubtype="8" fill="hold" nodeType="withEffect">
                                  <p:stCondLst>
                                    <p:cond delay="0"/>
                                  </p:stCondLst>
                                  <p:childTnLst>
                                    <p:animEffect transition="out" filter="wipe(left)">
                                      <p:cBhvr>
                                        <p:cTn id="24" dur="1000"/>
                                        <p:tgtEl>
                                          <p:spTgt spid="8"/>
                                        </p:tgtEl>
                                      </p:cBhvr>
                                    </p:animEffect>
                                    <p:set>
                                      <p:cBhvr>
                                        <p:cTn id="25" dur="1" fill="hold">
                                          <p:stCondLst>
                                            <p:cond delay="999"/>
                                          </p:stCondLst>
                                        </p:cTn>
                                        <p:tgtEl>
                                          <p:spTgt spid="8"/>
                                        </p:tgtEl>
                                        <p:attrNameLst>
                                          <p:attrName>style.visibility</p:attrName>
                                        </p:attrNameLst>
                                      </p:cBhvr>
                                      <p:to>
                                        <p:strVal val="hidden"/>
                                      </p:to>
                                    </p:set>
                                  </p:childTnLst>
                                </p:cTn>
                              </p:par>
                            </p:childTnLst>
                          </p:cTn>
                        </p:par>
                        <p:par>
                          <p:cTn id="26" fill="hold">
                            <p:stCondLst>
                              <p:cond delay="4000"/>
                            </p:stCondLst>
                            <p:childTnLst>
                              <p:par>
                                <p:cTn id="27" presetID="22" presetClass="entr" presetSubtype="1"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1000"/>
                                        <p:tgtEl>
                                          <p:spTgt spid="7"/>
                                        </p:tgtEl>
                                      </p:cBhvr>
                                    </p:animEffect>
                                  </p:childTnLst>
                                </p:cTn>
                              </p:par>
                            </p:childTnLst>
                          </p:cTn>
                        </p:par>
                        <p:par>
                          <p:cTn id="30" fill="hold">
                            <p:stCondLst>
                              <p:cond delay="5000"/>
                            </p:stCondLst>
                            <p:childTnLst>
                              <p:par>
                                <p:cTn id="31" presetID="10" presetClass="entr" presetSubtype="0"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1000"/>
                                        <p:tgtEl>
                                          <p:spTgt spid="54"/>
                                        </p:tgtEl>
                                      </p:cBhvr>
                                    </p:animEffect>
                                  </p:childTnLst>
                                </p:cTn>
                              </p:par>
                              <p:par>
                                <p:cTn id="34" presetID="22" presetClass="exit" presetSubtype="1" fill="hold" nodeType="withEffect">
                                  <p:stCondLst>
                                    <p:cond delay="0"/>
                                  </p:stCondLst>
                                  <p:childTnLst>
                                    <p:animEffect transition="out" filter="wipe(up)">
                                      <p:cBhvr>
                                        <p:cTn id="35" dur="1000"/>
                                        <p:tgtEl>
                                          <p:spTgt spid="7"/>
                                        </p:tgtEl>
                                      </p:cBhvr>
                                    </p:animEffect>
                                    <p:set>
                                      <p:cBhvr>
                                        <p:cTn id="36"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Donnybrook Summary</a:t>
            </a:r>
            <a:endParaRPr lang="en-US" dirty="0"/>
          </a:p>
        </p:txBody>
      </p:sp>
      <p:sp>
        <p:nvSpPr>
          <p:cNvPr id="3" name="Content Placeholder 2"/>
          <p:cNvSpPr>
            <a:spLocks noGrp="1"/>
          </p:cNvSpPr>
          <p:nvPr>
            <p:ph idx="1"/>
          </p:nvPr>
        </p:nvSpPr>
        <p:spPr>
          <a:xfrm>
            <a:off x="457200" y="1524000"/>
            <a:ext cx="3810000" cy="2819400"/>
          </a:xfrm>
        </p:spPr>
        <p:txBody>
          <a:bodyPr>
            <a:noAutofit/>
          </a:bodyPr>
          <a:lstStyle/>
          <a:p>
            <a:pPr marL="234950" indent="-234950"/>
            <a:r>
              <a:rPr lang="en-US" sz="2400" b="1" dirty="0" smtClean="0"/>
              <a:t>Key techniques:</a:t>
            </a:r>
          </a:p>
          <a:p>
            <a:pPr marL="568325" lvl="1" indent="-222250"/>
            <a:r>
              <a:rPr lang="en-US" sz="2000" dirty="0" smtClean="0"/>
              <a:t>Interest sets: </a:t>
            </a:r>
            <a:br>
              <a:rPr lang="en-US" sz="2000" dirty="0" smtClean="0"/>
            </a:br>
            <a:r>
              <a:rPr lang="en-US" sz="2000" dirty="0" smtClean="0"/>
              <a:t>reduce bandwidth demands</a:t>
            </a:r>
          </a:p>
          <a:p>
            <a:pPr marL="568325" lvl="1" indent="-222250"/>
            <a:r>
              <a:rPr lang="en-US" sz="2000" dirty="0" smtClean="0"/>
              <a:t>Update dissemination: </a:t>
            </a:r>
            <a:br>
              <a:rPr lang="en-US" sz="2000" dirty="0" smtClean="0"/>
            </a:br>
            <a:r>
              <a:rPr lang="en-US" sz="2000" dirty="0" smtClean="0"/>
              <a:t>handles heterogeneity</a:t>
            </a:r>
          </a:p>
          <a:p>
            <a:pPr marL="234950" indent="-234950"/>
            <a:r>
              <a:rPr lang="en-US" sz="2400" b="1" dirty="0" smtClean="0"/>
              <a:t>Ongoing work:</a:t>
            </a:r>
          </a:p>
          <a:p>
            <a:pPr marL="568325" lvl="1" indent="-222250"/>
            <a:r>
              <a:rPr lang="en-US" sz="2000" dirty="0" smtClean="0"/>
              <a:t>1000 player deployment</a:t>
            </a:r>
            <a:endParaRPr lang="en-US" sz="2000" dirty="0"/>
          </a:p>
        </p:txBody>
      </p:sp>
      <p:grpSp>
        <p:nvGrpSpPr>
          <p:cNvPr id="49" name="Group 48"/>
          <p:cNvGrpSpPr/>
          <p:nvPr/>
        </p:nvGrpSpPr>
        <p:grpSpPr>
          <a:xfrm>
            <a:off x="3429000" y="4495800"/>
            <a:ext cx="2307432" cy="1731217"/>
            <a:chOff x="3420533" y="4267200"/>
            <a:chExt cx="2307432" cy="1731217"/>
          </a:xfrm>
        </p:grpSpPr>
        <p:pic>
          <p:nvPicPr>
            <p:cNvPr id="35" name="Picture 34" descr="Halo3-screen-normal.jpg"/>
            <p:cNvPicPr>
              <a:picLocks noChangeAspect="1"/>
            </p:cNvPicPr>
            <p:nvPr/>
          </p:nvPicPr>
          <p:blipFill>
            <a:blip r:embed="rId3" cstate="print"/>
            <a:stretch>
              <a:fillRect/>
            </a:stretch>
          </p:blipFill>
          <p:spPr>
            <a:xfrm>
              <a:off x="3420533" y="4267200"/>
              <a:ext cx="2307432" cy="1731217"/>
            </a:xfrm>
            <a:prstGeom prst="rect">
              <a:avLst/>
            </a:prstGeom>
            <a:effectLst>
              <a:outerShdw blurRad="50800" dist="38100" dir="2700000" algn="tl" rotWithShape="0">
                <a:prstClr val="black">
                  <a:alpha val="40000"/>
                </a:prstClr>
              </a:outerShdw>
            </a:effectLst>
          </p:spPr>
        </p:pic>
        <p:sp>
          <p:nvSpPr>
            <p:cNvPr id="36" name="TextBox 35"/>
            <p:cNvSpPr txBox="1"/>
            <p:nvPr/>
          </p:nvSpPr>
          <p:spPr>
            <a:xfrm>
              <a:off x="3420533" y="4267200"/>
              <a:ext cx="1533932" cy="43601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b="1" dirty="0" smtClean="0">
                  <a:solidFill>
                    <a:schemeClr val="bg1"/>
                  </a:solidFill>
                </a:rPr>
                <a:t>High-speed</a:t>
              </a:r>
              <a:endParaRPr lang="en-US" sz="2400" b="1" dirty="0">
                <a:solidFill>
                  <a:schemeClr val="bg1"/>
                </a:solidFill>
              </a:endParaRPr>
            </a:p>
          </p:txBody>
        </p:sp>
      </p:grpSp>
      <p:grpSp>
        <p:nvGrpSpPr>
          <p:cNvPr id="50" name="Group 49"/>
          <p:cNvGrpSpPr/>
          <p:nvPr/>
        </p:nvGrpSpPr>
        <p:grpSpPr>
          <a:xfrm>
            <a:off x="6333067" y="4495800"/>
            <a:ext cx="2302933" cy="1727200"/>
            <a:chOff x="6155267" y="4267200"/>
            <a:chExt cx="2302933" cy="1727200"/>
          </a:xfrm>
        </p:grpSpPr>
        <p:pic>
          <p:nvPicPr>
            <p:cNvPr id="17" name="Picture 16" descr="wow-screen.jpg"/>
            <p:cNvPicPr>
              <a:picLocks noChangeAspect="1"/>
            </p:cNvPicPr>
            <p:nvPr/>
          </p:nvPicPr>
          <p:blipFill>
            <a:blip r:embed="rId4" cstate="print">
              <a:lum bright="40000" contrast="60000"/>
            </a:blip>
            <a:stretch>
              <a:fillRect/>
            </a:stretch>
          </p:blipFill>
          <p:spPr>
            <a:xfrm>
              <a:off x="6155267" y="4267200"/>
              <a:ext cx="2302933" cy="1727200"/>
            </a:xfrm>
            <a:prstGeom prst="rect">
              <a:avLst/>
            </a:prstGeom>
            <a:noFill/>
            <a:ln>
              <a:noFill/>
            </a:ln>
          </p:spPr>
        </p:pic>
        <p:sp>
          <p:nvSpPr>
            <p:cNvPr id="37" name="TextBox 36"/>
            <p:cNvSpPr txBox="1"/>
            <p:nvPr/>
          </p:nvSpPr>
          <p:spPr>
            <a:xfrm>
              <a:off x="6155267" y="4267200"/>
              <a:ext cx="1509043" cy="43601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b="1" dirty="0" smtClean="0">
                  <a:solidFill>
                    <a:schemeClr val="bg1"/>
                  </a:solidFill>
                </a:rPr>
                <a:t>Large-scale</a:t>
              </a:r>
              <a:endParaRPr lang="en-US" sz="2400" b="1" dirty="0">
                <a:solidFill>
                  <a:schemeClr val="bg1"/>
                </a:solidFill>
              </a:endParaRPr>
            </a:p>
          </p:txBody>
        </p:sp>
      </p:grpSp>
      <p:sp>
        <p:nvSpPr>
          <p:cNvPr id="40" name="TextBox 39"/>
          <p:cNvSpPr txBox="1"/>
          <p:nvPr/>
        </p:nvSpPr>
        <p:spPr>
          <a:xfrm>
            <a:off x="2827867" y="5071533"/>
            <a:ext cx="601133" cy="646331"/>
          </a:xfrm>
          <a:prstGeom prst="rect">
            <a:avLst/>
          </a:prstGeom>
          <a:noFill/>
        </p:spPr>
        <p:txBody>
          <a:bodyPr wrap="square" rtlCol="0">
            <a:spAutoFit/>
          </a:bodyPr>
          <a:lstStyle/>
          <a:p>
            <a:pPr algn="ctr"/>
            <a:r>
              <a:rPr lang="en-US" sz="3600" b="1" dirty="0" smtClean="0"/>
              <a:t>+</a:t>
            </a:r>
            <a:endParaRPr lang="en-US" sz="3600" b="1" dirty="0"/>
          </a:p>
        </p:txBody>
      </p:sp>
      <p:sp>
        <p:nvSpPr>
          <p:cNvPr id="41" name="TextBox 40"/>
          <p:cNvSpPr txBox="1"/>
          <p:nvPr/>
        </p:nvSpPr>
        <p:spPr>
          <a:xfrm>
            <a:off x="5799667" y="5071533"/>
            <a:ext cx="533400" cy="646331"/>
          </a:xfrm>
          <a:prstGeom prst="rect">
            <a:avLst/>
          </a:prstGeom>
          <a:noFill/>
        </p:spPr>
        <p:txBody>
          <a:bodyPr wrap="square" rtlCol="0">
            <a:spAutoFit/>
          </a:bodyPr>
          <a:lstStyle/>
          <a:p>
            <a:pPr algn="ctr"/>
            <a:r>
              <a:rPr lang="en-US" sz="3600" b="1" dirty="0" smtClean="0"/>
              <a:t>+</a:t>
            </a:r>
            <a:endParaRPr lang="en-US" sz="3600" b="1" dirty="0"/>
          </a:p>
        </p:txBody>
      </p:sp>
      <p:grpSp>
        <p:nvGrpSpPr>
          <p:cNvPr id="48" name="Group 47"/>
          <p:cNvGrpSpPr/>
          <p:nvPr/>
        </p:nvGrpSpPr>
        <p:grpSpPr>
          <a:xfrm>
            <a:off x="541867" y="4495800"/>
            <a:ext cx="2302933" cy="1727200"/>
            <a:chOff x="685800" y="4267200"/>
            <a:chExt cx="2302933" cy="1727200"/>
          </a:xfrm>
        </p:grpSpPr>
        <p:sp>
          <p:nvSpPr>
            <p:cNvPr id="39" name="Rectangle 38"/>
            <p:cNvSpPr/>
            <p:nvPr/>
          </p:nvSpPr>
          <p:spPr>
            <a:xfrm>
              <a:off x="685800" y="4267200"/>
              <a:ext cx="2302933" cy="1727200"/>
            </a:xfrm>
            <a:prstGeom prst="rect">
              <a:avLst/>
            </a:prstGeom>
            <a:solidFill>
              <a:schemeClr val="tx1"/>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xbox1.png"/>
            <p:cNvPicPr>
              <a:picLocks noChangeAspect="1"/>
            </p:cNvPicPr>
            <p:nvPr/>
          </p:nvPicPr>
          <p:blipFill>
            <a:blip r:embed="rId5" cstate="print"/>
            <a:stretch>
              <a:fillRect/>
            </a:stretch>
          </p:blipFill>
          <p:spPr>
            <a:xfrm>
              <a:off x="1621367" y="4411133"/>
              <a:ext cx="359833" cy="529816"/>
            </a:xfrm>
            <a:prstGeom prst="rect">
              <a:avLst/>
            </a:prstGeom>
          </p:spPr>
        </p:pic>
        <p:pic>
          <p:nvPicPr>
            <p:cNvPr id="6" name="Picture 5" descr="xbox1.png"/>
            <p:cNvPicPr>
              <a:picLocks noChangeAspect="1"/>
            </p:cNvPicPr>
            <p:nvPr/>
          </p:nvPicPr>
          <p:blipFill>
            <a:blip r:embed="rId5" cstate="print"/>
            <a:stretch>
              <a:fillRect/>
            </a:stretch>
          </p:blipFill>
          <p:spPr>
            <a:xfrm>
              <a:off x="2484967" y="4411133"/>
              <a:ext cx="359833" cy="529816"/>
            </a:xfrm>
            <a:prstGeom prst="rect">
              <a:avLst/>
            </a:prstGeom>
          </p:spPr>
        </p:pic>
        <p:pic>
          <p:nvPicPr>
            <p:cNvPr id="7" name="Picture 6" descr="xbox1.png"/>
            <p:cNvPicPr>
              <a:picLocks noChangeAspect="1"/>
            </p:cNvPicPr>
            <p:nvPr/>
          </p:nvPicPr>
          <p:blipFill>
            <a:blip r:embed="rId5" cstate="print"/>
            <a:stretch>
              <a:fillRect/>
            </a:stretch>
          </p:blipFill>
          <p:spPr>
            <a:xfrm>
              <a:off x="1621367" y="5274733"/>
              <a:ext cx="359833" cy="529816"/>
            </a:xfrm>
            <a:prstGeom prst="rect">
              <a:avLst/>
            </a:prstGeom>
          </p:spPr>
        </p:pic>
        <p:pic>
          <p:nvPicPr>
            <p:cNvPr id="8" name="Picture 7" descr="xbox1.png"/>
            <p:cNvPicPr>
              <a:picLocks noChangeAspect="1"/>
            </p:cNvPicPr>
            <p:nvPr/>
          </p:nvPicPr>
          <p:blipFill>
            <a:blip r:embed="rId5" cstate="print"/>
            <a:stretch>
              <a:fillRect/>
            </a:stretch>
          </p:blipFill>
          <p:spPr>
            <a:xfrm>
              <a:off x="2484967" y="5274733"/>
              <a:ext cx="359833" cy="529816"/>
            </a:xfrm>
            <a:prstGeom prst="rect">
              <a:avLst/>
            </a:prstGeom>
          </p:spPr>
        </p:pic>
        <p:cxnSp>
          <p:nvCxnSpPr>
            <p:cNvPr id="9" name="Straight Arrow Connector 8"/>
            <p:cNvCxnSpPr>
              <a:stCxn id="5" idx="2"/>
              <a:endCxn id="7" idx="0"/>
            </p:cNvCxnSpPr>
            <p:nvPr/>
          </p:nvCxnSpPr>
          <p:spPr>
            <a:xfrm rot="5400000">
              <a:off x="1634391" y="5107842"/>
              <a:ext cx="333784" cy="1500"/>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8" idx="0"/>
            </p:cNvCxnSpPr>
            <p:nvPr/>
          </p:nvCxnSpPr>
          <p:spPr>
            <a:xfrm rot="5400000">
              <a:off x="2497991" y="5107842"/>
              <a:ext cx="333784" cy="1500"/>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1981200" y="4676042"/>
              <a:ext cx="503767" cy="1500"/>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8" idx="1"/>
            </p:cNvCxnSpPr>
            <p:nvPr/>
          </p:nvCxnSpPr>
          <p:spPr>
            <a:xfrm>
              <a:off x="1981200" y="5539642"/>
              <a:ext cx="503767" cy="1500"/>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1909233" y="4914900"/>
              <a:ext cx="575733" cy="503767"/>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1981200" y="4914900"/>
              <a:ext cx="503767" cy="503767"/>
            </a:xfrm>
            <a:prstGeom prst="straightConnector1">
              <a:avLst/>
            </a:prstGeom>
            <a:ln w="28575">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85800" y="4267200"/>
              <a:ext cx="630105" cy="436017"/>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2400" b="1" dirty="0" smtClean="0">
                  <a:solidFill>
                    <a:schemeClr val="bg1"/>
                  </a:solidFill>
                </a:rPr>
                <a:t>P2P</a:t>
              </a:r>
              <a:endParaRPr lang="en-US" sz="2400" b="1" dirty="0">
                <a:solidFill>
                  <a:schemeClr val="bg1"/>
                </a:solidFill>
              </a:endParaRPr>
            </a:p>
          </p:txBody>
        </p:sp>
        <p:pic>
          <p:nvPicPr>
            <p:cNvPr id="42" name="Picture 41" descr="xboxlive_logo.png"/>
            <p:cNvPicPr>
              <a:picLocks noChangeAspect="1"/>
            </p:cNvPicPr>
            <p:nvPr/>
          </p:nvPicPr>
          <p:blipFill>
            <a:blip r:embed="rId6" cstate="print"/>
            <a:stretch>
              <a:fillRect/>
            </a:stretch>
          </p:blipFill>
          <p:spPr>
            <a:xfrm>
              <a:off x="757767" y="5418667"/>
              <a:ext cx="805712" cy="575509"/>
            </a:xfrm>
            <a:prstGeom prst="rect">
              <a:avLst/>
            </a:prstGeom>
            <a:effectLst/>
          </p:spPr>
        </p:pic>
      </p:grpSp>
      <p:graphicFrame>
        <p:nvGraphicFramePr>
          <p:cNvPr id="26" name="Object 2"/>
          <p:cNvGraphicFramePr>
            <a:graphicFrameLocks noChangeAspect="1"/>
          </p:cNvGraphicFramePr>
          <p:nvPr/>
        </p:nvGraphicFramePr>
        <p:xfrm>
          <a:off x="4267200" y="1600200"/>
          <a:ext cx="4343400" cy="2537952"/>
        </p:xfrm>
        <a:graphic>
          <a:graphicData uri="http://schemas.openxmlformats.org/drawingml/2006/chart">
            <c:chart xmlns:c="http://schemas.openxmlformats.org/drawingml/2006/chart" xmlns:r="http://schemas.openxmlformats.org/officeDocument/2006/relationships" r:id="rId7"/>
          </a:graphicData>
        </a:graphic>
      </p:graphicFrame>
      <p:sp>
        <p:nvSpPr>
          <p:cNvPr id="27" name="Text Box 6"/>
          <p:cNvSpPr txBox="1">
            <a:spLocks noChangeArrowheads="1"/>
          </p:cNvSpPr>
          <p:nvPr/>
        </p:nvSpPr>
        <p:spPr bwMode="auto">
          <a:xfrm rot="19930075">
            <a:off x="5238244" y="2664319"/>
            <a:ext cx="1704506" cy="338554"/>
          </a:xfrm>
          <a:prstGeom prst="rect">
            <a:avLst/>
          </a:prstGeom>
          <a:noFill/>
          <a:ln w="9525">
            <a:noFill/>
            <a:miter lim="800000"/>
            <a:headEnd/>
            <a:tailEnd/>
          </a:ln>
          <a:effectLst/>
        </p:spPr>
        <p:txBody>
          <a:bodyPr wrap="none">
            <a:spAutoFit/>
          </a:bodyPr>
          <a:lstStyle/>
          <a:p>
            <a:r>
              <a:rPr lang="en-US" sz="1600" b="1" dirty="0">
                <a:solidFill>
                  <a:srgbClr val="FF0000"/>
                </a:solidFill>
              </a:rPr>
              <a:t>With </a:t>
            </a:r>
            <a:r>
              <a:rPr lang="en-US" sz="1600" b="1" dirty="0" smtClean="0">
                <a:solidFill>
                  <a:srgbClr val="FF0000"/>
                </a:solidFill>
              </a:rPr>
              <a:t>Donnybrook</a:t>
            </a:r>
            <a:endParaRPr lang="en-US" sz="1600" b="1" dirty="0">
              <a:solidFill>
                <a:srgbClr val="FF0000"/>
              </a:solidFill>
            </a:endParaRPr>
          </a:p>
        </p:txBody>
      </p:sp>
      <p:sp>
        <p:nvSpPr>
          <p:cNvPr id="28" name="Text Box 7"/>
          <p:cNvSpPr txBox="1">
            <a:spLocks noChangeArrowheads="1"/>
          </p:cNvSpPr>
          <p:nvPr/>
        </p:nvSpPr>
        <p:spPr bwMode="auto">
          <a:xfrm rot="21414199">
            <a:off x="5722686" y="3125023"/>
            <a:ext cx="1996252" cy="338554"/>
          </a:xfrm>
          <a:prstGeom prst="rect">
            <a:avLst/>
          </a:prstGeom>
          <a:noFill/>
          <a:ln w="9525">
            <a:noFill/>
            <a:miter lim="800000"/>
            <a:headEnd/>
            <a:tailEnd/>
          </a:ln>
          <a:effectLst/>
        </p:spPr>
        <p:txBody>
          <a:bodyPr wrap="none">
            <a:spAutoFit/>
          </a:bodyPr>
          <a:lstStyle/>
          <a:p>
            <a:r>
              <a:rPr lang="en-US" sz="1600" b="1" dirty="0">
                <a:solidFill>
                  <a:schemeClr val="bg1">
                    <a:lumMod val="50000"/>
                  </a:schemeClr>
                </a:solidFill>
              </a:rPr>
              <a:t>Without </a:t>
            </a:r>
            <a:r>
              <a:rPr lang="en-US" sz="1600" b="1" dirty="0" smtClean="0">
                <a:solidFill>
                  <a:schemeClr val="bg1">
                    <a:lumMod val="50000"/>
                  </a:schemeClr>
                </a:solidFill>
              </a:rPr>
              <a:t>Donnybrook</a:t>
            </a:r>
            <a:endParaRPr lang="en-US" sz="1600" b="1" dirty="0">
              <a:solidFill>
                <a:schemeClr val="bg1">
                  <a:lumMod val="50000"/>
                </a:schemeClr>
              </a:solidFill>
            </a:endParaRPr>
          </a:p>
        </p:txBody>
      </p:sp>
      <p:cxnSp>
        <p:nvCxnSpPr>
          <p:cNvPr id="29" name="Straight Connector 28"/>
          <p:cNvCxnSpPr/>
          <p:nvPr/>
        </p:nvCxnSpPr>
        <p:spPr>
          <a:xfrm>
            <a:off x="4974945" y="2322577"/>
            <a:ext cx="3429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03515" y="2025091"/>
            <a:ext cx="735625" cy="338554"/>
          </a:xfrm>
          <a:prstGeom prst="rect">
            <a:avLst/>
          </a:prstGeom>
          <a:noFill/>
        </p:spPr>
        <p:txBody>
          <a:bodyPr wrap="square" rtlCol="0">
            <a:spAutoFit/>
          </a:bodyPr>
          <a:lstStyle/>
          <a:p>
            <a:pPr algn="r"/>
            <a:r>
              <a:rPr lang="en-US" sz="1600" b="1" dirty="0" smtClean="0"/>
              <a:t>Goal</a:t>
            </a:r>
            <a:endParaRPr lang="en-US" sz="1600" b="1" dirty="0"/>
          </a:p>
        </p:txBody>
      </p:sp>
      <p:pic>
        <p:nvPicPr>
          <p:cNvPr id="34" name="Picture 131" descr="checkmark"/>
          <p:cNvPicPr>
            <a:picLocks noChangeAspect="1" noChangeArrowheads="1"/>
          </p:cNvPicPr>
          <p:nvPr/>
        </p:nvPicPr>
        <p:blipFill>
          <a:blip r:embed="rId8" cstate="screen"/>
          <a:srcRect/>
          <a:stretch>
            <a:fillRect/>
          </a:stretch>
        </p:blipFill>
        <p:spPr bwMode="auto">
          <a:xfrm>
            <a:off x="7010400" y="1752600"/>
            <a:ext cx="436563" cy="485775"/>
          </a:xfrm>
          <a:prstGeom prst="rect">
            <a:avLst/>
          </a:prstGeom>
          <a:noFill/>
          <a:ln w="9525">
            <a:noFill/>
            <a:miter lim="800000"/>
            <a:headEnd/>
            <a:tailEnd/>
          </a:ln>
        </p:spPr>
      </p:pic>
      <p:sp>
        <p:nvSpPr>
          <p:cNvPr id="47" name="Footer Placeholder 46"/>
          <p:cNvSpPr>
            <a:spLocks noGrp="1"/>
          </p:cNvSpPr>
          <p:nvPr>
            <p:ph type="ftr" sz="quarter" idx="11"/>
          </p:nvPr>
        </p:nvSpPr>
        <p:spPr/>
        <p:txBody>
          <a:bodyPr/>
          <a:lstStyle/>
          <a:p>
            <a:r>
              <a:rPr lang="en-US" smtClean="0"/>
              <a:t>Donnybrook | Jeffrey Pang (CMU) | SIGCOMM 2008</a:t>
            </a:r>
            <a:endParaRPr lang="en-US" dirty="0"/>
          </a:p>
        </p:txBody>
      </p:sp>
      <p:sp>
        <p:nvSpPr>
          <p:cNvPr id="44" name="Slide Number Placeholder 43"/>
          <p:cNvSpPr>
            <a:spLocks noGrp="1"/>
          </p:cNvSpPr>
          <p:nvPr>
            <p:ph type="sldNum" sz="quarter" idx="12"/>
          </p:nvPr>
        </p:nvSpPr>
        <p:spPr/>
        <p:txBody>
          <a:bodyPr/>
          <a:lstStyle/>
          <a:p>
            <a:fld id="{EBD50310-D3F9-4512-BA90-F45251450757}" type="slidenum">
              <a:rPr lang="en-US" smtClean="0"/>
              <a:pPr/>
              <a:t>30</a:t>
            </a:fld>
            <a:endParaRPr lang="en-US" dirty="0"/>
          </a:p>
        </p:txBody>
      </p:sp>
    </p:spTree>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6" name="Text Box 8"/>
          <p:cNvSpPr txBox="1">
            <a:spLocks noChangeArrowheads="1"/>
          </p:cNvSpPr>
          <p:nvPr/>
        </p:nvSpPr>
        <p:spPr bwMode="auto">
          <a:xfrm>
            <a:off x="4648200" y="5029200"/>
            <a:ext cx="4193495" cy="461665"/>
          </a:xfrm>
          <a:prstGeom prst="rect">
            <a:avLst/>
          </a:prstGeom>
          <a:noFill/>
          <a:ln w="9525">
            <a:noFill/>
            <a:miter lim="800000"/>
            <a:headEnd/>
            <a:tailEnd/>
          </a:ln>
          <a:effectLst/>
        </p:spPr>
        <p:txBody>
          <a:bodyPr wrap="square">
            <a:spAutoFit/>
          </a:bodyPr>
          <a:lstStyle/>
          <a:p>
            <a:pPr algn="ctr"/>
            <a:r>
              <a:rPr lang="en-US" sz="2400" dirty="0" smtClean="0"/>
              <a:t>Cable Modem with Donnybrook</a:t>
            </a:r>
            <a:endParaRPr lang="en-US" sz="2400" dirty="0"/>
          </a:p>
        </p:txBody>
      </p:sp>
      <p:sp>
        <p:nvSpPr>
          <p:cNvPr id="7" name="Text Box 9"/>
          <p:cNvSpPr txBox="1">
            <a:spLocks noChangeArrowheads="1"/>
          </p:cNvSpPr>
          <p:nvPr/>
        </p:nvSpPr>
        <p:spPr bwMode="auto">
          <a:xfrm>
            <a:off x="304800" y="5029200"/>
            <a:ext cx="4191000" cy="461665"/>
          </a:xfrm>
          <a:prstGeom prst="rect">
            <a:avLst/>
          </a:prstGeom>
          <a:noFill/>
          <a:ln w="9525">
            <a:noFill/>
            <a:miter lim="800000"/>
            <a:headEnd/>
            <a:tailEnd/>
          </a:ln>
          <a:effectLst/>
        </p:spPr>
        <p:txBody>
          <a:bodyPr wrap="square">
            <a:spAutoFit/>
          </a:bodyPr>
          <a:lstStyle/>
          <a:p>
            <a:pPr algn="ctr"/>
            <a:r>
              <a:rPr lang="en-US" sz="2400" dirty="0" smtClean="0"/>
              <a:t>Cable </a:t>
            </a:r>
            <a:r>
              <a:rPr lang="en-US" sz="2400" dirty="0"/>
              <a:t>Modem</a:t>
            </a:r>
          </a:p>
        </p:txBody>
      </p:sp>
      <p:pic>
        <p:nvPicPr>
          <p:cNvPr id="8" name="S.avi">
            <a:hlinkClick r:id="" action="ppaction://media"/>
          </p:cNvPr>
          <p:cNvPicPr>
            <a:picLocks noRot="1" noChangeAspect="1"/>
          </p:cNvPicPr>
          <p:nvPr>
            <a:videoFile r:link="rId1"/>
          </p:nvPr>
        </p:nvPicPr>
        <p:blipFill>
          <a:blip r:embed="rId4"/>
          <a:stretch>
            <a:fillRect/>
          </a:stretch>
        </p:blipFill>
        <p:spPr>
          <a:xfrm>
            <a:off x="304800" y="1752600"/>
            <a:ext cx="4203702" cy="3152776"/>
          </a:xfrm>
          <a:prstGeom prst="rect">
            <a:avLst/>
          </a:prstGeom>
        </p:spPr>
      </p:pic>
      <p:pic>
        <p:nvPicPr>
          <p:cNvPr id="9" name="D.avi">
            <a:hlinkClick r:id="" action="ppaction://media"/>
          </p:cNvPr>
          <p:cNvPicPr>
            <a:picLocks noRot="1" noChangeAspect="1"/>
          </p:cNvPicPr>
          <p:nvPr>
            <a:videoFile r:link="rId2"/>
          </p:nvPr>
        </p:nvPicPr>
        <p:blipFill>
          <a:blip r:embed="rId5"/>
          <a:stretch>
            <a:fillRect/>
          </a:stretch>
        </p:blipFill>
        <p:spPr>
          <a:xfrm>
            <a:off x="4648200" y="1752600"/>
            <a:ext cx="4203702" cy="3152776"/>
          </a:xfrm>
          <a:prstGeom prst="rect">
            <a:avLst/>
          </a:prstGeom>
        </p:spPr>
      </p:pic>
      <p:sp>
        <p:nvSpPr>
          <p:cNvPr id="11" name="Rectangle 5"/>
          <p:cNvSpPr>
            <a:spLocks noChangeArrowheads="1"/>
          </p:cNvSpPr>
          <p:nvPr/>
        </p:nvSpPr>
        <p:spPr bwMode="auto">
          <a:xfrm>
            <a:off x="304800" y="5715000"/>
            <a:ext cx="85344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3600" dirty="0" smtClean="0"/>
              <a:t>http://www.epicbattle.us</a:t>
            </a:r>
            <a:endParaRPr lang="en-US" sz="3600" dirty="0"/>
          </a:p>
        </p:txBody>
      </p:sp>
      <p:sp>
        <p:nvSpPr>
          <p:cNvPr id="14" name="Footer Placeholder 13"/>
          <p:cNvSpPr>
            <a:spLocks noGrp="1"/>
          </p:cNvSpPr>
          <p:nvPr>
            <p:ph type="ftr" sz="quarter" idx="11"/>
          </p:nvPr>
        </p:nvSpPr>
        <p:spPr/>
        <p:txBody>
          <a:bodyPr/>
          <a:lstStyle/>
          <a:p>
            <a:r>
              <a:rPr lang="en-US" smtClean="0"/>
              <a:t>Donnybrook | Jeffrey Pang (CMU) | SIGCOMM 2008</a:t>
            </a:r>
            <a:endParaRPr lang="en-US" dirty="0"/>
          </a:p>
        </p:txBody>
      </p:sp>
      <p:sp>
        <p:nvSpPr>
          <p:cNvPr id="12" name="Slide Number Placeholder 11"/>
          <p:cNvSpPr>
            <a:spLocks noGrp="1"/>
          </p:cNvSpPr>
          <p:nvPr>
            <p:ph type="sldNum" sz="quarter" idx="12"/>
          </p:nvPr>
        </p:nvSpPr>
        <p:spPr/>
        <p:txBody>
          <a:bodyPr/>
          <a:lstStyle/>
          <a:p>
            <a:fld id="{EBD50310-D3F9-4512-BA90-F45251450757}" type="slidenum">
              <a:rPr lang="en-US" smtClean="0"/>
              <a:pPr/>
              <a:t>31</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8"/>
                                        </p:tgtEl>
                                      </p:cBhvr>
                                    </p:cmd>
                                  </p:childTnLst>
                                </p:cTn>
                              </p:par>
                              <p:par>
                                <p:cTn id="7" presetID="1" presetClass="mediacall" presetSubtype="0" fill="hold" nodeType="withEffect">
                                  <p:stCondLst>
                                    <p:cond delay="0"/>
                                  </p:stCondLst>
                                  <p:childTnLst>
                                    <p:cmd type="call" cmd="playFrom(0.0)">
                                      <p:cBhvr>
                                        <p:cTn id="8"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8"/>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8"/>
                                        </p:tgtEl>
                                      </p:cBhvr>
                                    </p:cmd>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9"/>
                                        </p:tgtEl>
                                      </p:cBhvr>
                                    </p:cmd>
                                  </p:childTnLst>
                                </p:cTn>
                              </p:par>
                            </p:childTnLst>
                          </p:cTn>
                        </p:par>
                      </p:childTnLst>
                    </p:cTn>
                  </p:par>
                </p:childTnLst>
              </p:cTn>
              <p:nextCondLst>
                <p:cond evt="onClick" delay="0">
                  <p:tgtEl>
                    <p:spTgt spid="9"/>
                  </p:tgtEl>
                </p:cond>
              </p:nextCondLst>
            </p:seq>
            <p:video>
              <p:cMediaNode>
                <p:cTn id="19" repeatCount="indefinite" fill="hold" display="0">
                  <p:stCondLst>
                    <p:cond delay="indefinite"/>
                  </p:stCondLst>
                  <p:endCondLst>
                    <p:cond evt="onPrev" delay="0">
                      <p:tgtEl>
                        <p:sldTgt/>
                      </p:tgtEl>
                    </p:cond>
                  </p:endCondLst>
                </p:cTn>
                <p:tgtEl>
                  <p:spTgt spid="8"/>
                </p:tgtEl>
              </p:cMediaNode>
            </p:video>
            <p:video>
              <p:cMediaNode>
                <p:cTn id="20" repeatCount="indefinite" fill="hold" display="0">
                  <p:stCondLst>
                    <p:cond delay="indefinite"/>
                  </p:stCondLst>
                  <p:endCondLst>
                    <p:cond evt="onPrev" delay="0">
                      <p:tgtEl>
                        <p:sldTgt/>
                      </p:tgtEl>
                    </p:cond>
                  </p:endCondLst>
                </p:cTn>
                <p:tgtEl>
                  <p:spTgt spid="9"/>
                </p:tgtEl>
              </p:cMediaNode>
            </p:vide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Clarification Slides =======</a:t>
            </a:r>
            <a:endParaRPr lang="en-US" dirty="0"/>
          </a:p>
        </p:txBody>
      </p:sp>
      <p:sp>
        <p:nvSpPr>
          <p:cNvPr id="8" name="Subtitle 7"/>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Mitigating Cheating</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Existing defenses can prevent software cheats</a:t>
            </a:r>
          </a:p>
          <a:p>
            <a:pPr lvl="1"/>
            <a:r>
              <a:rPr lang="en-US" sz="2400" dirty="0" smtClean="0"/>
              <a:t>Deploy on consoles (relatively closed platforms)</a:t>
            </a:r>
          </a:p>
          <a:p>
            <a:pPr lvl="1"/>
            <a:r>
              <a:rPr lang="en-US" sz="2400" dirty="0" smtClean="0"/>
              <a:t>Use trusted hardware (e.g., Xbox 360 TPM)</a:t>
            </a:r>
          </a:p>
          <a:p>
            <a:pPr lvl="1"/>
            <a:r>
              <a:rPr lang="en-US" sz="2400" dirty="0" smtClean="0"/>
              <a:t>Encrypt all packets between nodes</a:t>
            </a:r>
          </a:p>
          <a:p>
            <a:r>
              <a:rPr lang="en-US" sz="2800" dirty="0" smtClean="0"/>
              <a:t>Donnybrook is uniquely vulnerable to traffic analysis</a:t>
            </a:r>
          </a:p>
          <a:p>
            <a:pPr lvl="1"/>
            <a:r>
              <a:rPr lang="en-US" sz="2400" dirty="0" smtClean="0"/>
              <a:t>Examine update packets you send to determine receivers</a:t>
            </a:r>
            <a:br>
              <a:rPr lang="en-US" sz="2400" dirty="0" smtClean="0"/>
            </a:br>
            <a:r>
              <a:rPr lang="en-US" sz="2400" dirty="0" smtClean="0">
                <a:sym typeface="Symbol"/>
              </a:rPr>
              <a:t> Allows you to see who is paying attention to you</a:t>
            </a:r>
            <a:endParaRPr lang="en-US" dirty="0" smtClean="0">
              <a:sym typeface="Symbol"/>
            </a:endParaRPr>
          </a:p>
          <a:p>
            <a:pPr lvl="1"/>
            <a:r>
              <a:rPr lang="en-US" sz="2400" dirty="0" smtClean="0">
                <a:sym typeface="Symbol"/>
              </a:rPr>
              <a:t>Drop update/guidance packets that you receive</a:t>
            </a:r>
            <a:br>
              <a:rPr lang="en-US" sz="2400" dirty="0" smtClean="0">
                <a:sym typeface="Symbol"/>
              </a:rPr>
            </a:br>
            <a:r>
              <a:rPr lang="en-US" sz="2400" dirty="0" smtClean="0">
                <a:sym typeface="Symbol"/>
              </a:rPr>
              <a:t> Causes all replicas on your node to act using “dumb” AI</a:t>
            </a:r>
          </a:p>
          <a:p>
            <a:r>
              <a:rPr lang="en-US" sz="2800" dirty="0" smtClean="0">
                <a:sym typeface="Symbol"/>
              </a:rPr>
              <a:t>Ongoing work on traffic analysis defense</a:t>
            </a:r>
          </a:p>
          <a:p>
            <a:pPr lvl="1"/>
            <a:r>
              <a:rPr lang="en-US" sz="2400" dirty="0" smtClean="0">
                <a:sym typeface="Symbol"/>
              </a:rPr>
              <a:t>Choose forwarders to conceal packet source/destinations</a:t>
            </a:r>
          </a:p>
          <a:p>
            <a:pPr lvl="1"/>
            <a:r>
              <a:rPr lang="en-US" sz="2400" dirty="0" smtClean="0">
                <a:sym typeface="Symbol"/>
              </a:rPr>
              <a:t>Punish player if expected message rates are not maintained</a:t>
            </a:r>
          </a:p>
        </p:txBody>
      </p:sp>
      <p:sp>
        <p:nvSpPr>
          <p:cNvPr id="10" name="Footer Placeholder 9"/>
          <p:cNvSpPr>
            <a:spLocks noGrp="1"/>
          </p:cNvSpPr>
          <p:nvPr>
            <p:ph type="ftr" sz="quarter" idx="11"/>
          </p:nvPr>
        </p:nvSpPr>
        <p:spPr/>
        <p:txBody>
          <a:bodyPr/>
          <a:lstStyle/>
          <a:p>
            <a:r>
              <a:rPr lang="en-US" smtClean="0"/>
              <a:t>Donnybrook | Jeffrey Pang (CMU) | SIGCOMM 2008</a:t>
            </a:r>
            <a:endParaRPr lang="en-US" dirty="0"/>
          </a:p>
        </p:txBody>
      </p:sp>
      <p:sp>
        <p:nvSpPr>
          <p:cNvPr id="7" name="Slide Number Placeholder 6"/>
          <p:cNvSpPr>
            <a:spLocks noGrp="1"/>
          </p:cNvSpPr>
          <p:nvPr>
            <p:ph type="sldNum" sz="quarter" idx="12"/>
          </p:nvPr>
        </p:nvSpPr>
        <p:spPr/>
        <p:txBody>
          <a:bodyPr/>
          <a:lstStyle/>
          <a:p>
            <a:fld id="{EBD50310-D3F9-4512-BA90-F45251450757}" type="slidenum">
              <a:rPr lang="en-US" smtClean="0"/>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t>Game Execution Model</a:t>
            </a:r>
          </a:p>
        </p:txBody>
      </p:sp>
      <p:sp>
        <p:nvSpPr>
          <p:cNvPr id="22531" name="Rectangle 3"/>
          <p:cNvSpPr>
            <a:spLocks noGrp="1" noChangeArrowheads="1"/>
          </p:cNvSpPr>
          <p:nvPr>
            <p:ph type="body" idx="1"/>
          </p:nvPr>
        </p:nvSpPr>
        <p:spPr/>
        <p:txBody>
          <a:bodyPr/>
          <a:lstStyle/>
          <a:p>
            <a:pPr>
              <a:lnSpc>
                <a:spcPct val="80000"/>
              </a:lnSpc>
            </a:pPr>
            <a:r>
              <a:rPr lang="en-US" sz="2500" b="1" dirty="0"/>
              <a:t>Game State:</a:t>
            </a:r>
          </a:p>
          <a:p>
            <a:pPr lvl="1">
              <a:lnSpc>
                <a:spcPct val="80000"/>
              </a:lnSpc>
            </a:pPr>
            <a:r>
              <a:rPr lang="en-US" sz="2000" dirty="0"/>
              <a:t>Collection of distinct o</a:t>
            </a:r>
            <a:r>
              <a:rPr lang="en-US" sz="2000" i="1" dirty="0"/>
              <a:t>bjects</a:t>
            </a:r>
            <a:r>
              <a:rPr lang="en-US" sz="2000" dirty="0"/>
              <a:t> (players, missiles, items, etc.)</a:t>
            </a:r>
            <a:br>
              <a:rPr lang="en-US" sz="2000" dirty="0"/>
            </a:br>
            <a:endParaRPr lang="en-US" sz="2000" dirty="0"/>
          </a:p>
          <a:p>
            <a:pPr>
              <a:lnSpc>
                <a:spcPct val="80000"/>
              </a:lnSpc>
            </a:pPr>
            <a:r>
              <a:rPr lang="en-US" sz="2500" b="1" dirty="0"/>
              <a:t>Game Execution:</a:t>
            </a:r>
          </a:p>
          <a:p>
            <a:pPr lvl="1">
              <a:lnSpc>
                <a:spcPct val="80000"/>
              </a:lnSpc>
            </a:pPr>
            <a:r>
              <a:rPr lang="en-US" sz="2000" dirty="0"/>
              <a:t>Each object has a </a:t>
            </a:r>
            <a:r>
              <a:rPr lang="en-US" sz="2000" b="1" dirty="0">
                <a:solidFill>
                  <a:schemeClr val="accent1"/>
                </a:solidFill>
                <a:latin typeface="Courier New" pitchFamily="49" charset="0"/>
              </a:rPr>
              <a:t>Think</a:t>
            </a:r>
            <a:r>
              <a:rPr lang="en-US" sz="2000" dirty="0"/>
              <a:t> function:</a:t>
            </a:r>
            <a:br>
              <a:rPr lang="en-US" sz="2000" dirty="0"/>
            </a:br>
            <a:r>
              <a:rPr lang="en-US" sz="2000" dirty="0"/>
              <a:t/>
            </a:r>
            <a:br>
              <a:rPr lang="en-US" sz="2000" dirty="0"/>
            </a:br>
            <a:r>
              <a:rPr lang="en-US" sz="2000" b="1" dirty="0">
                <a:solidFill>
                  <a:schemeClr val="accent1"/>
                </a:solidFill>
                <a:latin typeface="Courier New" pitchFamily="49" charset="0"/>
              </a:rPr>
              <a:t>Think() { </a:t>
            </a:r>
            <a:r>
              <a:rPr lang="en-US" sz="2000" b="1" dirty="0" err="1">
                <a:solidFill>
                  <a:schemeClr val="accent1"/>
                </a:solidFill>
                <a:latin typeface="Courier New" pitchFamily="49" charset="0"/>
              </a:rPr>
              <a:t>ReadPlayerInput</a:t>
            </a:r>
            <a:r>
              <a:rPr lang="en-US" sz="2000" b="1" dirty="0">
                <a:solidFill>
                  <a:schemeClr val="accent1"/>
                </a:solidFill>
                <a:latin typeface="Courier New" pitchFamily="49" charset="0"/>
              </a:rPr>
              <a:t>(); </a:t>
            </a:r>
            <a:r>
              <a:rPr lang="en-US" sz="2000" b="1" dirty="0" err="1">
                <a:solidFill>
                  <a:schemeClr val="accent1"/>
                </a:solidFill>
                <a:latin typeface="Courier New" pitchFamily="49" charset="0"/>
              </a:rPr>
              <a:t>DoActions</a:t>
            </a:r>
            <a:r>
              <a:rPr lang="en-US" sz="2000" b="1" dirty="0">
                <a:solidFill>
                  <a:schemeClr val="accent1"/>
                </a:solidFill>
                <a:latin typeface="Courier New" pitchFamily="49" charset="0"/>
              </a:rPr>
              <a:t>(); ... }</a:t>
            </a:r>
            <a:r>
              <a:rPr lang="en-US" sz="2000" b="1" dirty="0">
                <a:solidFill>
                  <a:schemeClr val="accent1"/>
                </a:solidFill>
                <a:latin typeface="Courier" pitchFamily="49" charset="0"/>
              </a:rPr>
              <a:t/>
            </a:r>
            <a:br>
              <a:rPr lang="en-US" sz="2000" b="1" dirty="0">
                <a:solidFill>
                  <a:schemeClr val="accent1"/>
                </a:solidFill>
                <a:latin typeface="Courier" pitchFamily="49" charset="0"/>
              </a:rPr>
            </a:br>
            <a:endParaRPr lang="en-US" sz="2000" b="1" dirty="0">
              <a:solidFill>
                <a:schemeClr val="accent1"/>
              </a:solidFill>
              <a:latin typeface="Courier" pitchFamily="49" charset="0"/>
            </a:endParaRPr>
          </a:p>
          <a:p>
            <a:pPr lvl="1">
              <a:lnSpc>
                <a:spcPct val="80000"/>
              </a:lnSpc>
            </a:pPr>
            <a:r>
              <a:rPr lang="en-US" sz="2000" dirty="0"/>
              <a:t>Execute each object once per </a:t>
            </a:r>
            <a:r>
              <a:rPr lang="en-US" sz="2000" i="1" dirty="0"/>
              <a:t>frame</a:t>
            </a:r>
            <a:r>
              <a:rPr lang="en-US" sz="2000" dirty="0"/>
              <a:t>:</a:t>
            </a:r>
            <a:br>
              <a:rPr lang="en-US" sz="2000" dirty="0"/>
            </a:br>
            <a:r>
              <a:rPr lang="en-US" sz="2000" dirty="0">
                <a:solidFill>
                  <a:schemeClr val="accent1"/>
                </a:solidFill>
              </a:rPr>
              <a:t/>
            </a:r>
            <a:br>
              <a:rPr lang="en-US" sz="2000" dirty="0">
                <a:solidFill>
                  <a:schemeClr val="accent1"/>
                </a:solidFill>
              </a:rPr>
            </a:br>
            <a:r>
              <a:rPr lang="en-US" sz="2000" b="1" dirty="0">
                <a:solidFill>
                  <a:schemeClr val="accent1"/>
                </a:solidFill>
                <a:latin typeface="Courier New" pitchFamily="49" charset="0"/>
              </a:rPr>
              <a:t>Each 50ms do {</a:t>
            </a:r>
            <a:br>
              <a:rPr lang="en-US" sz="2000" b="1" dirty="0">
                <a:solidFill>
                  <a:schemeClr val="accent1"/>
                </a:solidFill>
                <a:latin typeface="Courier New" pitchFamily="49" charset="0"/>
              </a:rPr>
            </a:br>
            <a:r>
              <a:rPr lang="en-US" sz="2000" b="1" dirty="0">
                <a:solidFill>
                  <a:schemeClr val="accent1"/>
                </a:solidFill>
                <a:latin typeface="Courier New" pitchFamily="49" charset="0"/>
              </a:rPr>
              <a:t>    </a:t>
            </a:r>
            <a:r>
              <a:rPr lang="en-US" sz="2000" b="1" dirty="0" err="1">
                <a:solidFill>
                  <a:schemeClr val="accent1"/>
                </a:solidFill>
                <a:latin typeface="Courier New" pitchFamily="49" charset="0"/>
              </a:rPr>
              <a:t>foreach</a:t>
            </a:r>
            <a:r>
              <a:rPr lang="en-US" sz="2000" b="1" dirty="0">
                <a:solidFill>
                  <a:schemeClr val="accent1"/>
                </a:solidFill>
                <a:latin typeface="Courier New" pitchFamily="49" charset="0"/>
              </a:rPr>
              <a:t> object do {</a:t>
            </a:r>
            <a:br>
              <a:rPr lang="en-US" sz="2000" b="1" dirty="0">
                <a:solidFill>
                  <a:schemeClr val="accent1"/>
                </a:solidFill>
                <a:latin typeface="Courier New" pitchFamily="49" charset="0"/>
              </a:rPr>
            </a:br>
            <a:r>
              <a:rPr lang="en-US" sz="2000" b="1" dirty="0">
                <a:solidFill>
                  <a:schemeClr val="accent1"/>
                </a:solidFill>
                <a:latin typeface="Courier New" pitchFamily="49" charset="0"/>
              </a:rPr>
              <a:t>        object-&gt;Think();</a:t>
            </a:r>
            <a:br>
              <a:rPr lang="en-US" sz="2000" b="1" dirty="0">
                <a:solidFill>
                  <a:schemeClr val="accent1"/>
                </a:solidFill>
                <a:latin typeface="Courier New" pitchFamily="49" charset="0"/>
              </a:rPr>
            </a:br>
            <a:r>
              <a:rPr lang="en-US" sz="2000" b="1" dirty="0">
                <a:solidFill>
                  <a:schemeClr val="accent1"/>
                </a:solidFill>
                <a:latin typeface="Courier New" pitchFamily="49" charset="0"/>
              </a:rPr>
              <a:t>    }</a:t>
            </a:r>
            <a:br>
              <a:rPr lang="en-US" sz="2000" b="1" dirty="0">
                <a:solidFill>
                  <a:schemeClr val="accent1"/>
                </a:solidFill>
                <a:latin typeface="Courier New" pitchFamily="49" charset="0"/>
              </a:rPr>
            </a:br>
            <a:r>
              <a:rPr lang="en-US" sz="2000" b="1" dirty="0">
                <a:solidFill>
                  <a:schemeClr val="accent1"/>
                </a:solidFill>
                <a:latin typeface="Courier New" pitchFamily="49" charset="0"/>
              </a:rPr>
              <a:t>}</a:t>
            </a:r>
          </a:p>
          <a:p>
            <a:pPr lvl="1">
              <a:lnSpc>
                <a:spcPct val="80000"/>
              </a:lnSpc>
            </a:pPr>
            <a:endParaRPr lang="en-US" sz="2400" b="1" dirty="0">
              <a:solidFill>
                <a:schemeClr val="accent2"/>
              </a:solidFill>
              <a:latin typeface="Courier New" pitchFamily="49" charset="0"/>
            </a:endParaRPr>
          </a:p>
        </p:txBody>
      </p:sp>
      <p:sp>
        <p:nvSpPr>
          <p:cNvPr id="10" name="Footer Placeholder 9"/>
          <p:cNvSpPr>
            <a:spLocks noGrp="1"/>
          </p:cNvSpPr>
          <p:nvPr>
            <p:ph type="ftr" sz="quarter" idx="11"/>
          </p:nvPr>
        </p:nvSpPr>
        <p:spPr/>
        <p:txBody>
          <a:bodyPr/>
          <a:lstStyle/>
          <a:p>
            <a:r>
              <a:rPr lang="en-US" smtClean="0"/>
              <a:t>Donnybrook | Jeffrey Pang (CMU) | SIGCOMM 2008</a:t>
            </a:r>
            <a:endParaRPr lang="en-US" dirty="0"/>
          </a:p>
        </p:txBody>
      </p:sp>
      <p:sp>
        <p:nvSpPr>
          <p:cNvPr id="7" name="Slide Number Placeholder 6"/>
          <p:cNvSpPr>
            <a:spLocks noGrp="1"/>
          </p:cNvSpPr>
          <p:nvPr>
            <p:ph type="sldNum" sz="quarter" idx="12"/>
          </p:nvPr>
        </p:nvSpPr>
        <p:spPr/>
        <p:txBody>
          <a:bodyPr/>
          <a:lstStyle/>
          <a:p>
            <a:fld id="{EBD50310-D3F9-4512-BA90-F45251450757}" type="slidenum">
              <a:rPr lang="en-US" smtClean="0"/>
              <a:pPr/>
              <a:t>34</a:t>
            </a:fld>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a:t>Pairwise Rapid Agreement</a:t>
            </a:r>
          </a:p>
        </p:txBody>
      </p:sp>
      <p:sp>
        <p:nvSpPr>
          <p:cNvPr id="30723" name="Rectangle 3"/>
          <p:cNvSpPr>
            <a:spLocks noGrp="1" noChangeArrowheads="1"/>
          </p:cNvSpPr>
          <p:nvPr>
            <p:ph type="body" idx="1"/>
          </p:nvPr>
        </p:nvSpPr>
        <p:spPr/>
        <p:txBody>
          <a:bodyPr/>
          <a:lstStyle/>
          <a:p>
            <a:pPr>
              <a:lnSpc>
                <a:spcPct val="90000"/>
              </a:lnSpc>
            </a:pPr>
            <a:r>
              <a:rPr lang="en-US" sz="2400" b="1" dirty="0"/>
              <a:t>Interaction</a:t>
            </a:r>
            <a:r>
              <a:rPr lang="en-US" sz="2400" dirty="0"/>
              <a:t>: when player A modifies player B </a:t>
            </a:r>
            <a:br>
              <a:rPr lang="en-US" sz="2400" dirty="0"/>
            </a:br>
            <a:r>
              <a:rPr lang="en-US" sz="2400" dirty="0"/>
              <a:t>(i.e. A performs a write on B)</a:t>
            </a:r>
          </a:p>
          <a:p>
            <a:pPr>
              <a:lnSpc>
                <a:spcPct val="90000"/>
              </a:lnSpc>
            </a:pPr>
            <a:r>
              <a:rPr lang="en-US" sz="2400" b="1" dirty="0"/>
              <a:t>Goal</a:t>
            </a:r>
            <a:r>
              <a:rPr lang="en-US" sz="2400" dirty="0"/>
              <a:t>: modification is consistent and applied quickly</a:t>
            </a:r>
          </a:p>
          <a:p>
            <a:pPr>
              <a:lnSpc>
                <a:spcPct val="90000"/>
              </a:lnSpc>
            </a:pPr>
            <a:r>
              <a:rPr lang="en-US" sz="2400" b="1" dirty="0"/>
              <a:t>Insight</a:t>
            </a:r>
            <a:r>
              <a:rPr lang="en-US" sz="2400" dirty="0"/>
              <a:t>: # interactions scales slowly</a:t>
            </a:r>
          </a:p>
          <a:p>
            <a:pPr lvl="1">
              <a:lnSpc>
                <a:spcPct val="90000"/>
              </a:lnSpc>
            </a:pPr>
            <a:r>
              <a:rPr lang="en-US" sz="2000" dirty="0"/>
              <a:t>Occur at human time scales </a:t>
            </a:r>
            <a:r>
              <a:rPr lang="en-US" sz="2000" b="1" dirty="0">
                <a:sym typeface="Symbol" pitchFamily="18" charset="2"/>
              </a:rPr>
              <a:t></a:t>
            </a:r>
            <a:r>
              <a:rPr lang="en-US" sz="2000" dirty="0"/>
              <a:t> infrequent</a:t>
            </a:r>
          </a:p>
          <a:p>
            <a:pPr lvl="1">
              <a:lnSpc>
                <a:spcPct val="90000"/>
              </a:lnSpc>
            </a:pPr>
            <a:r>
              <a:rPr lang="en-US" sz="2000" dirty="0"/>
              <a:t>Involve only 2 players </a:t>
            </a:r>
            <a:r>
              <a:rPr lang="en-US" sz="2000" b="1" dirty="0">
                <a:sym typeface="Symbol" pitchFamily="18" charset="2"/>
              </a:rPr>
              <a:t></a:t>
            </a:r>
            <a:r>
              <a:rPr lang="en-US" sz="2000" dirty="0">
                <a:sym typeface="Symbol" pitchFamily="18" charset="2"/>
              </a:rPr>
              <a:t> </a:t>
            </a:r>
            <a:r>
              <a:rPr lang="en-US" sz="2000" dirty="0" err="1">
                <a:sym typeface="Symbol" pitchFamily="18" charset="2"/>
              </a:rPr>
              <a:t>unicast</a:t>
            </a:r>
            <a:endParaRPr lang="en-US" sz="2000" dirty="0"/>
          </a:p>
          <a:p>
            <a:pPr>
              <a:lnSpc>
                <a:spcPct val="90000"/>
              </a:lnSpc>
            </a:pPr>
            <a:r>
              <a:rPr lang="en-US" sz="2400" b="1" dirty="0"/>
              <a:t>Solution</a:t>
            </a:r>
            <a:r>
              <a:rPr lang="en-US" sz="2400" dirty="0"/>
              <a:t>: prioritize all inter-object writes</a:t>
            </a:r>
          </a:p>
          <a:p>
            <a:pPr lvl="1">
              <a:lnSpc>
                <a:spcPct val="90000"/>
              </a:lnSpc>
            </a:pPr>
            <a:r>
              <a:rPr lang="en-US" sz="2000" dirty="0"/>
              <a:t>Player A sends mod to Player B</a:t>
            </a:r>
          </a:p>
          <a:p>
            <a:pPr lvl="1">
              <a:lnSpc>
                <a:spcPct val="90000"/>
              </a:lnSpc>
            </a:pPr>
            <a:r>
              <a:rPr lang="en-US" sz="2000" dirty="0" smtClean="0"/>
              <a:t>Player </a:t>
            </a:r>
            <a:r>
              <a:rPr lang="en-US" sz="2000" dirty="0"/>
              <a:t>B applies mod, sends result to A</a:t>
            </a:r>
          </a:p>
          <a:p>
            <a:pPr>
              <a:lnSpc>
                <a:spcPct val="90000"/>
              </a:lnSpc>
            </a:pPr>
            <a:r>
              <a:rPr lang="en-US" sz="2400" dirty="0"/>
              <a:t>PRAs required in Quake III:</a:t>
            </a:r>
          </a:p>
          <a:p>
            <a:pPr lvl="1">
              <a:lnSpc>
                <a:spcPct val="90000"/>
              </a:lnSpc>
            </a:pPr>
            <a:r>
              <a:rPr lang="en-US" sz="2000" dirty="0"/>
              <a:t>Damage, Death, Item Pickup, Door </a:t>
            </a:r>
            <a:r>
              <a:rPr lang="en-US" sz="2000" dirty="0" smtClean="0"/>
              <a:t>Opening</a:t>
            </a:r>
            <a:endParaRPr lang="en-US" sz="2400" dirty="0" smtClean="0"/>
          </a:p>
        </p:txBody>
      </p:sp>
      <p:cxnSp>
        <p:nvCxnSpPr>
          <p:cNvPr id="5" name="Straight Connector 4"/>
          <p:cNvCxnSpPr/>
          <p:nvPr/>
        </p:nvCxnSpPr>
        <p:spPr>
          <a:xfrm rot="10800000">
            <a:off x="7155493" y="4793293"/>
            <a:ext cx="1004170" cy="367974"/>
          </a:xfrm>
          <a:prstGeom prst="line">
            <a:avLst/>
          </a:prstGeom>
          <a:ln w="57150">
            <a:solidFill>
              <a:srgbClr val="7030A0"/>
            </a:solidFil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7" name="Picture 6" descr="sarge.gif"/>
          <p:cNvPicPr>
            <a:picLocks noChangeAspect="1"/>
          </p:cNvPicPr>
          <p:nvPr/>
        </p:nvPicPr>
        <p:blipFill>
          <a:blip r:embed="rId3"/>
          <a:stretch>
            <a:fillRect/>
          </a:stretch>
        </p:blipFill>
        <p:spPr>
          <a:xfrm>
            <a:off x="8153400" y="5105400"/>
            <a:ext cx="448678" cy="741874"/>
          </a:xfrm>
          <a:prstGeom prst="rect">
            <a:avLst/>
          </a:prstGeom>
        </p:spPr>
      </p:pic>
      <p:pic>
        <p:nvPicPr>
          <p:cNvPr id="8" name="Picture 7" descr="blood_splatter.png"/>
          <p:cNvPicPr>
            <a:picLocks noChangeAspect="1"/>
          </p:cNvPicPr>
          <p:nvPr/>
        </p:nvPicPr>
        <p:blipFill>
          <a:blip r:embed="rId4"/>
          <a:stretch>
            <a:fillRect/>
          </a:stretch>
        </p:blipFill>
        <p:spPr>
          <a:xfrm>
            <a:off x="6096000" y="4114800"/>
            <a:ext cx="1828800" cy="1371600"/>
          </a:xfrm>
          <a:prstGeom prst="rect">
            <a:avLst/>
          </a:prstGeom>
        </p:spPr>
      </p:pic>
      <p:sp>
        <p:nvSpPr>
          <p:cNvPr id="9" name="Rectangle 8"/>
          <p:cNvSpPr/>
          <p:nvPr/>
        </p:nvSpPr>
        <p:spPr>
          <a:xfrm>
            <a:off x="3276600" y="6096000"/>
            <a:ext cx="2270493" cy="424732"/>
          </a:xfrm>
          <a:prstGeom prst="rect">
            <a:avLst/>
          </a:prstGeom>
        </p:spPr>
        <p:txBody>
          <a:bodyPr wrap="none">
            <a:spAutoFit/>
          </a:bodyPr>
          <a:lstStyle/>
          <a:p>
            <a:pPr>
              <a:lnSpc>
                <a:spcPct val="90000"/>
              </a:lnSpc>
              <a:buNone/>
            </a:pPr>
            <a:r>
              <a:rPr lang="en-US" sz="2400" dirty="0" smtClean="0">
                <a:solidFill>
                  <a:schemeClr val="bg1">
                    <a:lumMod val="50000"/>
                  </a:schemeClr>
                </a:solidFill>
              </a:rPr>
              <a:t>[Pang, IPTPS ’07]</a:t>
            </a:r>
          </a:p>
        </p:txBody>
      </p:sp>
      <p:sp>
        <p:nvSpPr>
          <p:cNvPr id="14" name="Footer Placeholder 13"/>
          <p:cNvSpPr>
            <a:spLocks noGrp="1"/>
          </p:cNvSpPr>
          <p:nvPr>
            <p:ph type="ftr" sz="quarter" idx="11"/>
          </p:nvPr>
        </p:nvSpPr>
        <p:spPr/>
        <p:txBody>
          <a:bodyPr/>
          <a:lstStyle/>
          <a:p>
            <a:r>
              <a:rPr lang="en-US" smtClean="0"/>
              <a:t>Donnybrook | Jeffrey Pang (CMU) | SIGCOMM 2008</a:t>
            </a:r>
            <a:endParaRPr lang="en-US" dirty="0"/>
          </a:p>
        </p:txBody>
      </p:sp>
      <p:sp>
        <p:nvSpPr>
          <p:cNvPr id="11" name="Slide Number Placeholder 10"/>
          <p:cNvSpPr>
            <a:spLocks noGrp="1"/>
          </p:cNvSpPr>
          <p:nvPr>
            <p:ph type="sldNum" sz="quarter" idx="12"/>
          </p:nvPr>
        </p:nvSpPr>
        <p:spPr/>
        <p:txBody>
          <a:bodyPr/>
          <a:lstStyle/>
          <a:p>
            <a:fld id="{EBD50310-D3F9-4512-BA90-F45251450757}" type="slidenum">
              <a:rPr lang="en-US" smtClean="0"/>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dirty="0" smtClean="0"/>
              <a:t>Guidance</a:t>
            </a:r>
            <a:endParaRPr lang="en-US" dirty="0"/>
          </a:p>
        </p:txBody>
      </p:sp>
      <p:sp>
        <p:nvSpPr>
          <p:cNvPr id="32771" name="Rectangle 3"/>
          <p:cNvSpPr>
            <a:spLocks noGrp="1" noChangeArrowheads="1"/>
          </p:cNvSpPr>
          <p:nvPr>
            <p:ph type="body" idx="1"/>
          </p:nvPr>
        </p:nvSpPr>
        <p:spPr/>
        <p:txBody>
          <a:bodyPr/>
          <a:lstStyle/>
          <a:p>
            <a:pPr>
              <a:lnSpc>
                <a:spcPct val="90000"/>
              </a:lnSpc>
            </a:pPr>
            <a:r>
              <a:rPr lang="en-US" sz="2400" b="1" dirty="0"/>
              <a:t>Motivation</a:t>
            </a:r>
            <a:r>
              <a:rPr lang="en-US" sz="2400" dirty="0"/>
              <a:t>: state </a:t>
            </a:r>
            <a:r>
              <a:rPr lang="en-US" sz="2400" dirty="0" smtClean="0"/>
              <a:t>updates get </a:t>
            </a:r>
            <a:r>
              <a:rPr lang="en-US" sz="2400" dirty="0"/>
              <a:t>stale fast</a:t>
            </a:r>
          </a:p>
          <a:p>
            <a:pPr lvl="1">
              <a:lnSpc>
                <a:spcPct val="90000"/>
              </a:lnSpc>
            </a:pPr>
            <a:r>
              <a:rPr lang="en-US" sz="2000" b="1" dirty="0"/>
              <a:t>Example</a:t>
            </a:r>
            <a:r>
              <a:rPr lang="en-US" sz="2000" dirty="0"/>
              <a:t>: players can </a:t>
            </a:r>
            <a:r>
              <a:rPr lang="en-US" sz="2000" dirty="0" smtClean="0"/>
              <a:t>travel the diameter </a:t>
            </a:r>
            <a:r>
              <a:rPr lang="en-US" sz="2000" dirty="0"/>
              <a:t>of a </a:t>
            </a:r>
            <a:r>
              <a:rPr lang="en-US" sz="2000" dirty="0" smtClean="0"/>
              <a:t>Quake 3 map </a:t>
            </a:r>
            <a:r>
              <a:rPr lang="en-US" sz="2000" dirty="0"/>
              <a:t>in </a:t>
            </a:r>
            <a:r>
              <a:rPr lang="en-US" sz="2000" dirty="0" smtClean="0"/>
              <a:t>seconds</a:t>
            </a:r>
            <a:endParaRPr lang="en-US" sz="2000" dirty="0"/>
          </a:p>
          <a:p>
            <a:pPr lvl="1">
              <a:lnSpc>
                <a:spcPct val="90000"/>
              </a:lnSpc>
            </a:pPr>
            <a:r>
              <a:rPr lang="en-US" sz="2000" b="1" dirty="0"/>
              <a:t>Goal</a:t>
            </a:r>
            <a:r>
              <a:rPr lang="en-US" sz="2000" dirty="0"/>
              <a:t>: send prediction of state at time of next expected </a:t>
            </a:r>
            <a:r>
              <a:rPr lang="en-US" sz="2000" dirty="0" smtClean="0"/>
              <a:t>guidance</a:t>
            </a:r>
            <a:endParaRPr lang="en-US" sz="2000" dirty="0"/>
          </a:p>
          <a:p>
            <a:pPr lvl="1">
              <a:lnSpc>
                <a:spcPct val="90000"/>
              </a:lnSpc>
            </a:pPr>
            <a:r>
              <a:rPr lang="en-US" sz="2000" b="1" dirty="0"/>
              <a:t>Example</a:t>
            </a:r>
            <a:r>
              <a:rPr lang="en-US" sz="2000" dirty="0"/>
              <a:t>: predict where a player will be at the next </a:t>
            </a:r>
            <a:r>
              <a:rPr lang="en-US" sz="2000" dirty="0" smtClean="0"/>
              <a:t>guidance</a:t>
            </a:r>
          </a:p>
          <a:p>
            <a:pPr lvl="1">
              <a:lnSpc>
                <a:spcPct val="90000"/>
              </a:lnSpc>
            </a:pPr>
            <a:endParaRPr lang="en-US" sz="2000" dirty="0"/>
          </a:p>
          <a:p>
            <a:pPr>
              <a:lnSpc>
                <a:spcPct val="90000"/>
              </a:lnSpc>
            </a:pPr>
            <a:r>
              <a:rPr lang="en-US" sz="2400" b="1" dirty="0"/>
              <a:t>Predicted Properties</a:t>
            </a:r>
            <a:r>
              <a:rPr lang="en-US" sz="2400" dirty="0"/>
              <a:t>:</a:t>
            </a:r>
          </a:p>
          <a:p>
            <a:pPr lvl="1">
              <a:lnSpc>
                <a:spcPct val="90000"/>
              </a:lnSpc>
            </a:pPr>
            <a:r>
              <a:rPr lang="en-US" sz="2000" b="1" dirty="0"/>
              <a:t>Predict position</a:t>
            </a:r>
            <a:r>
              <a:rPr lang="en-US" sz="2000" dirty="0"/>
              <a:t>: </a:t>
            </a:r>
            <a:r>
              <a:rPr lang="en-US" sz="2000" dirty="0" smtClean="0"/>
              <a:t>simulate where </a:t>
            </a:r>
            <a:r>
              <a:rPr lang="en-US" sz="2000" dirty="0"/>
              <a:t>physics brings player in next second</a:t>
            </a:r>
          </a:p>
          <a:p>
            <a:pPr lvl="1">
              <a:lnSpc>
                <a:spcPct val="90000"/>
              </a:lnSpc>
            </a:pPr>
            <a:r>
              <a:rPr lang="en-US" sz="2000" b="1" dirty="0"/>
              <a:t>Predict viewing angle</a:t>
            </a:r>
            <a:r>
              <a:rPr lang="en-US" sz="2000" dirty="0"/>
              <a:t>: use view angles to estimate </a:t>
            </a:r>
            <a:r>
              <a:rPr lang="en-US" sz="2000" dirty="0" smtClean="0"/>
              <a:t>player’s target aim</a:t>
            </a:r>
            <a:endParaRPr lang="en-US" sz="2000" dirty="0"/>
          </a:p>
          <a:p>
            <a:pPr lvl="1">
              <a:lnSpc>
                <a:spcPct val="90000"/>
              </a:lnSpc>
            </a:pPr>
            <a:r>
              <a:rPr lang="en-US" sz="2000" b="1" dirty="0"/>
              <a:t>Predict Events</a:t>
            </a:r>
            <a:r>
              <a:rPr lang="en-US" sz="2000" dirty="0"/>
              <a:t>: use </a:t>
            </a:r>
            <a:r>
              <a:rPr lang="en-US" sz="2000" dirty="0" smtClean="0"/>
              <a:t>#-shots-fired </a:t>
            </a:r>
            <a:r>
              <a:rPr lang="en-US" sz="2000" dirty="0"/>
              <a:t>to estimate when a player is “</a:t>
            </a:r>
            <a:r>
              <a:rPr lang="en-US" sz="2000" dirty="0" err="1" smtClean="0"/>
              <a:t>shooty</a:t>
            </a:r>
            <a:r>
              <a:rPr lang="en-US" sz="2000" dirty="0" smtClean="0"/>
              <a:t>”</a:t>
            </a:r>
            <a:endParaRPr lang="en-US" sz="2000" dirty="0"/>
          </a:p>
        </p:txBody>
      </p:sp>
      <p:sp>
        <p:nvSpPr>
          <p:cNvPr id="23" name="Footer Placeholder 22"/>
          <p:cNvSpPr>
            <a:spLocks noGrp="1"/>
          </p:cNvSpPr>
          <p:nvPr>
            <p:ph type="ftr" sz="quarter" idx="11"/>
          </p:nvPr>
        </p:nvSpPr>
        <p:spPr/>
        <p:txBody>
          <a:bodyPr/>
          <a:lstStyle/>
          <a:p>
            <a:r>
              <a:rPr lang="en-US" smtClean="0"/>
              <a:t>Donnybrook | Jeffrey Pang (CMU) | SIGCOMM 2008</a:t>
            </a:r>
            <a:endParaRPr lang="en-US" dirty="0"/>
          </a:p>
        </p:txBody>
      </p:sp>
      <p:sp>
        <p:nvSpPr>
          <p:cNvPr id="22" name="Slide Number Placeholder 21"/>
          <p:cNvSpPr>
            <a:spLocks noGrp="1"/>
          </p:cNvSpPr>
          <p:nvPr>
            <p:ph type="sldNum" sz="quarter" idx="12"/>
          </p:nvPr>
        </p:nvSpPr>
        <p:spPr/>
        <p:txBody>
          <a:bodyPr/>
          <a:lstStyle/>
          <a:p>
            <a:fld id="{EBD50310-D3F9-4512-BA90-F45251450757}" type="slidenum">
              <a:rPr lang="en-US" smtClean="0"/>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a:bodyPr>
          <a:lstStyle/>
          <a:p>
            <a:r>
              <a:rPr lang="en-US" dirty="0"/>
              <a:t>Guidable </a:t>
            </a:r>
            <a:r>
              <a:rPr lang="en-US" dirty="0" smtClean="0"/>
              <a:t>AI</a:t>
            </a:r>
            <a:endParaRPr lang="en-US" dirty="0"/>
          </a:p>
        </p:txBody>
      </p:sp>
      <p:sp>
        <p:nvSpPr>
          <p:cNvPr id="100355" name="Rectangle 3"/>
          <p:cNvSpPr>
            <a:spLocks noGrp="1" noChangeArrowheads="1"/>
          </p:cNvSpPr>
          <p:nvPr>
            <p:ph type="body" idx="1"/>
          </p:nvPr>
        </p:nvSpPr>
        <p:spPr/>
        <p:txBody>
          <a:bodyPr/>
          <a:lstStyle/>
          <a:p>
            <a:pPr>
              <a:lnSpc>
                <a:spcPct val="80000"/>
              </a:lnSpc>
            </a:pPr>
            <a:r>
              <a:rPr lang="en-US" sz="2000" b="1" dirty="0"/>
              <a:t>Problem: </a:t>
            </a:r>
            <a:r>
              <a:rPr lang="en-US" sz="2000" dirty="0" smtClean="0"/>
              <a:t>Guidable AI peers </a:t>
            </a:r>
            <a:r>
              <a:rPr lang="en-US" sz="2000" dirty="0"/>
              <a:t>receive very infrequent </a:t>
            </a:r>
            <a:r>
              <a:rPr lang="en-US" sz="2000" dirty="0" smtClean="0"/>
              <a:t>guidance</a:t>
            </a:r>
            <a:endParaRPr lang="en-US" sz="2000" dirty="0"/>
          </a:p>
          <a:p>
            <a:pPr lvl="1">
              <a:lnSpc>
                <a:spcPct val="80000"/>
              </a:lnSpc>
            </a:pPr>
            <a:endParaRPr lang="en-US" sz="1800" dirty="0"/>
          </a:p>
          <a:p>
            <a:pPr>
              <a:lnSpc>
                <a:spcPct val="80000"/>
              </a:lnSpc>
            </a:pPr>
            <a:r>
              <a:rPr lang="en-US" sz="2000" b="1" dirty="0"/>
              <a:t>Solution: </a:t>
            </a:r>
            <a:r>
              <a:rPr lang="en-US" sz="2000" dirty="0"/>
              <a:t>Smooth state changes with AI</a:t>
            </a:r>
          </a:p>
          <a:p>
            <a:pPr lvl="1">
              <a:lnSpc>
                <a:spcPct val="80000"/>
              </a:lnSpc>
            </a:pPr>
            <a:r>
              <a:rPr lang="en-US" sz="1800" b="1" dirty="0"/>
              <a:t>Position</a:t>
            </a:r>
            <a:r>
              <a:rPr lang="en-US" sz="1800" dirty="0"/>
              <a:t>: use existing path finding code to make replica move smoothly </a:t>
            </a:r>
          </a:p>
          <a:p>
            <a:pPr lvl="1">
              <a:lnSpc>
                <a:spcPct val="80000"/>
              </a:lnSpc>
            </a:pPr>
            <a:r>
              <a:rPr lang="en-US" sz="1800" b="1" dirty="0"/>
              <a:t>Angle</a:t>
            </a:r>
            <a:r>
              <a:rPr lang="en-US" sz="1800" dirty="0"/>
              <a:t>: have AI turn smoothly toward predicted targets</a:t>
            </a:r>
          </a:p>
          <a:p>
            <a:pPr lvl="1">
              <a:lnSpc>
                <a:spcPct val="80000"/>
              </a:lnSpc>
            </a:pPr>
            <a:endParaRPr lang="en-US" sz="1800" dirty="0"/>
          </a:p>
          <a:p>
            <a:pPr>
              <a:lnSpc>
                <a:spcPct val="80000"/>
              </a:lnSpc>
            </a:pPr>
            <a:r>
              <a:rPr lang="en-US" sz="2000" b="1" dirty="0"/>
              <a:t>Convergence</a:t>
            </a:r>
          </a:p>
          <a:p>
            <a:pPr lvl="1">
              <a:lnSpc>
                <a:spcPct val="80000"/>
              </a:lnSpc>
            </a:pPr>
            <a:r>
              <a:rPr lang="en-US" sz="1800" b="1" dirty="0"/>
              <a:t>Motivation</a:t>
            </a:r>
            <a:r>
              <a:rPr lang="en-US" sz="1800" dirty="0"/>
              <a:t>: Players in  focus should be represented more accurately, </a:t>
            </a:r>
            <a:br>
              <a:rPr lang="en-US" sz="1800" dirty="0"/>
            </a:br>
            <a:r>
              <a:rPr lang="en-US" sz="1800" dirty="0"/>
              <a:t>but should not “warp” to actual position </a:t>
            </a:r>
          </a:p>
          <a:p>
            <a:pPr lvl="1">
              <a:lnSpc>
                <a:spcPct val="80000"/>
              </a:lnSpc>
            </a:pPr>
            <a:r>
              <a:rPr lang="en-US" sz="1800" b="1" dirty="0"/>
              <a:t>Solution</a:t>
            </a:r>
            <a:r>
              <a:rPr lang="en-US" sz="1800" dirty="0"/>
              <a:t>: Converge to actual state when receiving frequent updates</a:t>
            </a:r>
          </a:p>
          <a:p>
            <a:pPr lvl="2">
              <a:lnSpc>
                <a:spcPct val="80000"/>
              </a:lnSpc>
            </a:pPr>
            <a:r>
              <a:rPr lang="en-US" sz="1600" dirty="0"/>
              <a:t>Focus on player B </a:t>
            </a:r>
            <a:br>
              <a:rPr lang="en-US" sz="1600" dirty="0"/>
            </a:br>
            <a:r>
              <a:rPr lang="en-US" sz="1600" dirty="0">
                <a:sym typeface="Symbol" pitchFamily="18" charset="2"/>
              </a:rPr>
              <a:t>   In player B’s Focus Set, get frequent updates</a:t>
            </a:r>
            <a:br>
              <a:rPr lang="en-US" sz="1600" dirty="0">
                <a:sym typeface="Symbol" pitchFamily="18" charset="2"/>
              </a:rPr>
            </a:br>
            <a:r>
              <a:rPr lang="en-US" sz="1600" dirty="0">
                <a:sym typeface="Symbol" pitchFamily="18" charset="2"/>
              </a:rPr>
              <a:t></a:t>
            </a:r>
            <a:r>
              <a:rPr lang="en-US" sz="1600" dirty="0"/>
              <a:t>   Error(replica, actual) decreases with each update</a:t>
            </a:r>
            <a:br>
              <a:rPr lang="en-US" sz="1600" dirty="0"/>
            </a:br>
            <a:endParaRPr lang="en-US" sz="1600" dirty="0"/>
          </a:p>
          <a:p>
            <a:pPr lvl="2">
              <a:lnSpc>
                <a:spcPct val="80000"/>
              </a:lnSpc>
            </a:pPr>
            <a:r>
              <a:rPr lang="en-US" sz="1600" dirty="0"/>
              <a:t>When Error() &lt; </a:t>
            </a:r>
            <a:r>
              <a:rPr lang="en-US" sz="1600" dirty="0">
                <a:sym typeface="Symbol" pitchFamily="18" charset="2"/>
              </a:rPr>
              <a:t>, use player B’s update snapshots instead of AI</a:t>
            </a:r>
          </a:p>
          <a:p>
            <a:pPr lvl="2">
              <a:lnSpc>
                <a:spcPct val="80000"/>
              </a:lnSpc>
            </a:pPr>
            <a:endParaRPr lang="en-US" sz="1600" dirty="0">
              <a:sym typeface="Symbol" pitchFamily="18" charset="2"/>
            </a:endParaRPr>
          </a:p>
          <a:p>
            <a:pPr lvl="2">
              <a:lnSpc>
                <a:spcPct val="80000"/>
              </a:lnSpc>
            </a:pPr>
            <a:r>
              <a:rPr lang="en-US" sz="1600" dirty="0">
                <a:sym typeface="Symbol" pitchFamily="18" charset="2"/>
              </a:rPr>
              <a:t>Error(</a:t>
            </a:r>
            <a:r>
              <a:rPr lang="en-US" sz="1600" dirty="0" err="1">
                <a:sym typeface="Symbol" pitchFamily="18" charset="2"/>
              </a:rPr>
              <a:t>a,b</a:t>
            </a:r>
            <a:r>
              <a:rPr lang="en-US" sz="1600" dirty="0">
                <a:sym typeface="Symbol" pitchFamily="18" charset="2"/>
              </a:rPr>
              <a:t>) = </a:t>
            </a:r>
            <a:r>
              <a:rPr lang="en-US" sz="1600" dirty="0" smtClean="0">
                <a:sym typeface="Symbol" pitchFamily="18" charset="2"/>
              </a:rPr>
              <a:t>distance(</a:t>
            </a:r>
            <a:r>
              <a:rPr lang="en-US" sz="1600" dirty="0" err="1" smtClean="0">
                <a:sym typeface="Symbol" pitchFamily="18" charset="2"/>
              </a:rPr>
              <a:t>a.position</a:t>
            </a:r>
            <a:r>
              <a:rPr lang="en-US" sz="1600" dirty="0" smtClean="0">
                <a:sym typeface="Symbol" pitchFamily="18" charset="2"/>
              </a:rPr>
              <a:t>, </a:t>
            </a:r>
            <a:r>
              <a:rPr lang="en-US" sz="1600" dirty="0" err="1" smtClean="0">
                <a:sym typeface="Symbol" pitchFamily="18" charset="2"/>
              </a:rPr>
              <a:t>b.position</a:t>
            </a:r>
            <a:r>
              <a:rPr lang="en-US" sz="1600" dirty="0" smtClean="0">
                <a:sym typeface="Symbol" pitchFamily="18" charset="2"/>
              </a:rPr>
              <a:t>)</a:t>
            </a:r>
            <a:endParaRPr lang="en-US" sz="1600" dirty="0">
              <a:sym typeface="Symbol" pitchFamily="18" charset="2"/>
            </a:endParaRPr>
          </a:p>
        </p:txBody>
      </p:sp>
      <p:sp>
        <p:nvSpPr>
          <p:cNvPr id="10" name="Footer Placeholder 9"/>
          <p:cNvSpPr>
            <a:spLocks noGrp="1"/>
          </p:cNvSpPr>
          <p:nvPr>
            <p:ph type="ftr" sz="quarter" idx="11"/>
          </p:nvPr>
        </p:nvSpPr>
        <p:spPr/>
        <p:txBody>
          <a:bodyPr/>
          <a:lstStyle/>
          <a:p>
            <a:r>
              <a:rPr lang="en-US" smtClean="0"/>
              <a:t>Donnybrook | Jeffrey Pang (CMU) | SIGCOMM 2008</a:t>
            </a:r>
            <a:endParaRPr lang="en-US" dirty="0"/>
          </a:p>
        </p:txBody>
      </p:sp>
      <p:sp>
        <p:nvSpPr>
          <p:cNvPr id="7" name="Slide Number Placeholder 6"/>
          <p:cNvSpPr>
            <a:spLocks noGrp="1"/>
          </p:cNvSpPr>
          <p:nvPr>
            <p:ph type="sldNum" sz="quarter" idx="12"/>
          </p:nvPr>
        </p:nvSpPr>
        <p:spPr/>
        <p:txBody>
          <a:bodyPr/>
          <a:lstStyle/>
          <a:p>
            <a:fld id="{EBD50310-D3F9-4512-BA90-F45251450757}" type="slidenum">
              <a:rPr lang="en-US" smtClean="0"/>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Guidance Forwarding</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4724400" y="2209800"/>
            <a:ext cx="4114800" cy="2855167"/>
          </a:xfrm>
          <a:prstGeom prst="rect">
            <a:avLst/>
          </a:prstGeom>
          <a:noFill/>
          <a:ln w="9525">
            <a:noFill/>
            <a:miter lim="800000"/>
            <a:headEnd/>
            <a:tailEnd/>
          </a:ln>
          <a:effectLst/>
        </p:spPr>
      </p:pic>
      <p:sp>
        <p:nvSpPr>
          <p:cNvPr id="5" name="Content Placeholder 2"/>
          <p:cNvSpPr txBox="1">
            <a:spLocks/>
          </p:cNvSpPr>
          <p:nvPr/>
        </p:nvSpPr>
        <p:spPr>
          <a:xfrm>
            <a:off x="457200" y="1600200"/>
            <a:ext cx="4343400" cy="48006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noProof="0" dirty="0" smtClean="0"/>
              <a:t>Every player needs guidance from every other once a sec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Non-forwarding pool players </a:t>
            </a:r>
            <a:r>
              <a:rPr kumimoji="0" lang="en-US" sz="2800" b="0" i="0" u="none" strike="noStrike" kern="1200" cap="none" spc="0" normalizeH="0" dirty="0" smtClean="0">
                <a:ln>
                  <a:noFill/>
                </a:ln>
                <a:solidFill>
                  <a:schemeClr val="tx1"/>
                </a:solidFill>
                <a:effectLst/>
                <a:uLnTx/>
                <a:uFillTx/>
                <a:latin typeface="+mn-lt"/>
                <a:ea typeface="+mn-ea"/>
                <a:cs typeface="+mn-cs"/>
              </a:rPr>
              <a:t>contribute spare bandwidth to forwarding guidance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Nodes coordinate to match sources to forwarders</a:t>
            </a:r>
            <a:br>
              <a:rPr lang="en-US" sz="2800" dirty="0" smtClean="0"/>
            </a:br>
            <a:r>
              <a:rPr lang="en-US" sz="2800" dirty="0" smtClean="0"/>
              <a:t>(configuration changes rarely)</a:t>
            </a:r>
            <a:endParaRPr kumimoji="0" lang="en-US" sz="2800" b="0" i="0" u="none" strike="noStrike" kern="1200" cap="none" spc="0" normalizeH="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baseline="0" noProof="0" dirty="0" smtClean="0"/>
              <a:t>Sources send fresh</a:t>
            </a:r>
            <a:r>
              <a:rPr lang="en-US" sz="2800" noProof="0" dirty="0" smtClean="0"/>
              <a:t> guidance to a forwarder once a frame</a:t>
            </a:r>
            <a:endParaRPr lang="en-US" sz="2800" baseline="0" noProof="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baseline="0" noProof="0" dirty="0" smtClean="0"/>
              <a:t>Forwarders stagger guidance to avoid queuing delay</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dirty="0" smtClean="0">
                <a:ln>
                  <a:noFill/>
                </a:ln>
                <a:solidFill>
                  <a:schemeClr val="tx1"/>
                </a:solidFill>
                <a:effectLst/>
                <a:uLnTx/>
                <a:uFillTx/>
                <a:latin typeface="+mn-lt"/>
                <a:ea typeface="+mn-ea"/>
                <a:cs typeface="+mn-cs"/>
                <a:sym typeface="Symbol"/>
              </a:rPr>
              <a:t> </a:t>
            </a:r>
            <a:r>
              <a:rPr kumimoji="0" lang="en-US" sz="2800" b="0" i="0" u="none" strike="noStrike" kern="1200" cap="none" spc="0" normalizeH="0" dirty="0" smtClean="0">
                <a:ln>
                  <a:noFill/>
                </a:ln>
                <a:solidFill>
                  <a:schemeClr val="tx1"/>
                </a:solidFill>
                <a:effectLst/>
                <a:uLnTx/>
                <a:uFillTx/>
                <a:latin typeface="+mn-lt"/>
                <a:ea typeface="+mn-ea"/>
                <a:cs typeface="+mn-cs"/>
              </a:rPr>
              <a:t>Ensures all recipients get guidance at most 1 frame old</a:t>
            </a:r>
            <a:r>
              <a:rPr lang="en-US" sz="2800" dirty="0" smtClean="0"/>
              <a:t> (plus transmission delay)</a:t>
            </a:r>
            <a:endParaRPr kumimoji="0" lang="en-US" sz="2800" b="0" i="0" u="none" strike="noStrike" kern="1200" cap="none" spc="0" normalizeH="0" dirty="0" smtClean="0">
              <a:ln>
                <a:noFill/>
              </a:ln>
              <a:solidFill>
                <a:schemeClr val="tx1"/>
              </a:solidFill>
              <a:effectLst/>
              <a:uLnTx/>
              <a:uFillTx/>
              <a:latin typeface="+mn-lt"/>
              <a:ea typeface="+mn-ea"/>
              <a:cs typeface="+mn-cs"/>
            </a:endParaRPr>
          </a:p>
        </p:txBody>
      </p:sp>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User Study Slides =======</a:t>
            </a:r>
            <a:endParaRPr lang="en-US" dirty="0"/>
          </a:p>
        </p:txBody>
      </p:sp>
      <p:sp>
        <p:nvSpPr>
          <p:cNvPr id="8" name="Subtitle 7"/>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r>
              <a:rPr lang="en-US" dirty="0" smtClean="0"/>
              <a:t>High-Speed</a:t>
            </a:r>
            <a:endParaRPr lang="en-US" dirty="0"/>
          </a:p>
        </p:txBody>
      </p:sp>
      <p:sp>
        <p:nvSpPr>
          <p:cNvPr id="106502" name="Line 6"/>
          <p:cNvSpPr>
            <a:spLocks noChangeShapeType="1"/>
          </p:cNvSpPr>
          <p:nvPr/>
        </p:nvSpPr>
        <p:spPr bwMode="auto">
          <a:xfrm>
            <a:off x="2743200" y="2590800"/>
            <a:ext cx="152400" cy="914400"/>
          </a:xfrm>
          <a:prstGeom prst="line">
            <a:avLst/>
          </a:prstGeom>
          <a:noFill/>
          <a:ln w="28575">
            <a:solidFill>
              <a:schemeClr val="tx1"/>
            </a:solidFill>
            <a:round/>
            <a:headEnd/>
            <a:tailEnd/>
          </a:ln>
          <a:effectLst/>
        </p:spPr>
        <p:txBody>
          <a:bodyPr/>
          <a:lstStyle/>
          <a:p>
            <a:endParaRPr lang="en-US"/>
          </a:p>
        </p:txBody>
      </p:sp>
      <p:sp>
        <p:nvSpPr>
          <p:cNvPr id="106505" name="Line 9"/>
          <p:cNvSpPr>
            <a:spLocks noChangeShapeType="1"/>
          </p:cNvSpPr>
          <p:nvPr/>
        </p:nvSpPr>
        <p:spPr bwMode="auto">
          <a:xfrm flipH="1">
            <a:off x="3124200" y="3124200"/>
            <a:ext cx="990600" cy="609600"/>
          </a:xfrm>
          <a:prstGeom prst="line">
            <a:avLst/>
          </a:prstGeom>
          <a:noFill/>
          <a:ln w="28575">
            <a:solidFill>
              <a:schemeClr val="tx1"/>
            </a:solidFill>
            <a:round/>
            <a:headEnd/>
            <a:tailEnd/>
          </a:ln>
          <a:effectLst/>
        </p:spPr>
        <p:txBody>
          <a:bodyPr/>
          <a:lstStyle/>
          <a:p>
            <a:endParaRPr lang="en-US"/>
          </a:p>
        </p:txBody>
      </p:sp>
      <p:sp>
        <p:nvSpPr>
          <p:cNvPr id="106513" name="Line 17"/>
          <p:cNvSpPr>
            <a:spLocks noChangeShapeType="1"/>
          </p:cNvSpPr>
          <p:nvPr/>
        </p:nvSpPr>
        <p:spPr bwMode="auto">
          <a:xfrm flipV="1">
            <a:off x="2133600" y="4114800"/>
            <a:ext cx="609600" cy="838200"/>
          </a:xfrm>
          <a:prstGeom prst="line">
            <a:avLst/>
          </a:prstGeom>
          <a:noFill/>
          <a:ln w="28575">
            <a:solidFill>
              <a:schemeClr val="tx1"/>
            </a:solidFill>
            <a:round/>
            <a:headEnd/>
            <a:tailEnd/>
          </a:ln>
          <a:effectLst/>
        </p:spPr>
        <p:txBody>
          <a:bodyPr/>
          <a:lstStyle/>
          <a:p>
            <a:endParaRPr lang="en-US"/>
          </a:p>
        </p:txBody>
      </p:sp>
      <p:sp>
        <p:nvSpPr>
          <p:cNvPr id="106517" name="Line 21"/>
          <p:cNvSpPr>
            <a:spLocks noChangeShapeType="1"/>
          </p:cNvSpPr>
          <p:nvPr/>
        </p:nvSpPr>
        <p:spPr bwMode="auto">
          <a:xfrm>
            <a:off x="1752600" y="3810000"/>
            <a:ext cx="533400" cy="0"/>
          </a:xfrm>
          <a:prstGeom prst="line">
            <a:avLst/>
          </a:prstGeom>
          <a:noFill/>
          <a:ln w="28575">
            <a:solidFill>
              <a:schemeClr val="tx1"/>
            </a:solidFill>
            <a:round/>
            <a:headEnd/>
            <a:tailEnd/>
          </a:ln>
          <a:effectLst/>
        </p:spPr>
        <p:txBody>
          <a:bodyPr/>
          <a:lstStyle/>
          <a:p>
            <a:endParaRPr lang="en-US"/>
          </a:p>
        </p:txBody>
      </p:sp>
      <p:grpSp>
        <p:nvGrpSpPr>
          <p:cNvPr id="2" name="Group 22"/>
          <p:cNvGrpSpPr>
            <a:grpSpLocks/>
          </p:cNvGrpSpPr>
          <p:nvPr/>
        </p:nvGrpSpPr>
        <p:grpSpPr bwMode="auto">
          <a:xfrm>
            <a:off x="2209800" y="3352800"/>
            <a:ext cx="1524000" cy="987425"/>
            <a:chOff x="1536" y="2112"/>
            <a:chExt cx="960" cy="622"/>
          </a:xfrm>
        </p:grpSpPr>
        <p:sp>
          <p:nvSpPr>
            <p:cNvPr id="106519" name="Cloud"/>
            <p:cNvSpPr>
              <a:spLocks noChangeAspect="1" noEditPoints="1" noChangeArrowheads="1"/>
            </p:cNvSpPr>
            <p:nvPr/>
          </p:nvSpPr>
          <p:spPr bwMode="auto">
            <a:xfrm>
              <a:off x="1536" y="2112"/>
              <a:ext cx="960" cy="62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06520" name="Text Box 24"/>
            <p:cNvSpPr txBox="1">
              <a:spLocks noChangeArrowheads="1"/>
            </p:cNvSpPr>
            <p:nvPr/>
          </p:nvSpPr>
          <p:spPr bwMode="auto">
            <a:xfrm>
              <a:off x="1728" y="2304"/>
              <a:ext cx="551" cy="212"/>
            </a:xfrm>
            <a:prstGeom prst="rect">
              <a:avLst/>
            </a:prstGeom>
            <a:noFill/>
            <a:ln w="9525">
              <a:noFill/>
              <a:miter lim="800000"/>
              <a:headEnd/>
              <a:tailEnd/>
            </a:ln>
            <a:effectLst/>
          </p:spPr>
          <p:txBody>
            <a:bodyPr wrap="none">
              <a:spAutoFit/>
            </a:bodyPr>
            <a:lstStyle/>
            <a:p>
              <a:r>
                <a:rPr lang="en-US" sz="1600">
                  <a:solidFill>
                    <a:srgbClr val="9999FF"/>
                  </a:solidFill>
                </a:rPr>
                <a:t>Internet</a:t>
              </a:r>
            </a:p>
          </p:txBody>
        </p:sp>
      </p:grpSp>
      <p:sp>
        <p:nvSpPr>
          <p:cNvPr id="106522" name="Rectangle 26"/>
          <p:cNvSpPr>
            <a:spLocks noChangeArrowheads="1"/>
          </p:cNvSpPr>
          <p:nvPr/>
        </p:nvSpPr>
        <p:spPr bwMode="auto">
          <a:xfrm>
            <a:off x="5715000" y="1676400"/>
            <a:ext cx="3124200" cy="2362200"/>
          </a:xfrm>
          <a:prstGeom prst="rect">
            <a:avLst/>
          </a:prstGeom>
          <a:solidFill>
            <a:srgbClr val="CCEC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1800"/>
          </a:p>
        </p:txBody>
      </p:sp>
      <p:sp>
        <p:nvSpPr>
          <p:cNvPr id="106525" name="Text Box 29"/>
          <p:cNvSpPr txBox="1">
            <a:spLocks noChangeArrowheads="1"/>
          </p:cNvSpPr>
          <p:nvPr/>
        </p:nvSpPr>
        <p:spPr bwMode="auto">
          <a:xfrm>
            <a:off x="6705600" y="1295400"/>
            <a:ext cx="1201738" cy="369888"/>
          </a:xfrm>
          <a:prstGeom prst="rect">
            <a:avLst/>
          </a:prstGeom>
          <a:noFill/>
          <a:ln w="9525">
            <a:noFill/>
            <a:miter lim="800000"/>
            <a:headEnd/>
            <a:tailEnd/>
          </a:ln>
          <a:effectLst/>
        </p:spPr>
        <p:txBody>
          <a:bodyPr wrap="none">
            <a:spAutoFit/>
          </a:bodyPr>
          <a:lstStyle/>
          <a:p>
            <a:pPr algn="ctr"/>
            <a:r>
              <a:rPr lang="en-US" sz="1800" b="1" dirty="0">
                <a:solidFill>
                  <a:schemeClr val="accent2"/>
                </a:solidFill>
              </a:rPr>
              <a:t>Local View</a:t>
            </a:r>
          </a:p>
        </p:txBody>
      </p:sp>
      <p:sp>
        <p:nvSpPr>
          <p:cNvPr id="106526" name="AutoShape 30"/>
          <p:cNvSpPr>
            <a:spLocks noChangeArrowheads="1"/>
          </p:cNvSpPr>
          <p:nvPr/>
        </p:nvSpPr>
        <p:spPr bwMode="auto">
          <a:xfrm>
            <a:off x="5105400" y="2590800"/>
            <a:ext cx="533400" cy="457200"/>
          </a:xfrm>
          <a:prstGeom prst="rightArrow">
            <a:avLst>
              <a:gd name="adj1" fmla="val 50000"/>
              <a:gd name="adj2" fmla="val 29167"/>
            </a:avLst>
          </a:prstGeom>
          <a:solidFill>
            <a:schemeClr val="accent2"/>
          </a:solidFill>
          <a:ln w="9525">
            <a:solidFill>
              <a:schemeClr val="tx1"/>
            </a:solidFill>
            <a:miter lim="800000"/>
            <a:headEnd/>
            <a:tailEnd/>
          </a:ln>
          <a:effectLst/>
        </p:spPr>
        <p:txBody>
          <a:bodyPr wrap="none" anchor="ctr"/>
          <a:lstStyle/>
          <a:p>
            <a:pPr algn="ctr"/>
            <a:endParaRPr lang="en-US" sz="1800">
              <a:solidFill>
                <a:schemeClr val="accent2"/>
              </a:solidFill>
            </a:endParaRPr>
          </a:p>
        </p:txBody>
      </p:sp>
      <p:sp>
        <p:nvSpPr>
          <p:cNvPr id="106537" name="Freeform 41"/>
          <p:cNvSpPr>
            <a:spLocks/>
          </p:cNvSpPr>
          <p:nvPr/>
        </p:nvSpPr>
        <p:spPr bwMode="auto">
          <a:xfrm>
            <a:off x="2133601" y="3133726"/>
            <a:ext cx="1992314" cy="1819274"/>
          </a:xfrm>
          <a:custGeom>
            <a:avLst/>
            <a:gdLst/>
            <a:ahLst/>
            <a:cxnLst>
              <a:cxn ang="0">
                <a:pos x="0" y="1157"/>
              </a:cxn>
              <a:cxn ang="0">
                <a:pos x="344" y="669"/>
              </a:cxn>
              <a:cxn ang="0">
                <a:pos x="797" y="226"/>
              </a:cxn>
              <a:cxn ang="0">
                <a:pos x="1164" y="0"/>
              </a:cxn>
            </a:cxnLst>
            <a:rect l="0" t="0" r="r" b="b"/>
            <a:pathLst>
              <a:path w="1164" h="1157">
                <a:moveTo>
                  <a:pt x="0" y="1157"/>
                </a:moveTo>
                <a:lnTo>
                  <a:pt x="344" y="669"/>
                </a:lnTo>
                <a:lnTo>
                  <a:pt x="797" y="226"/>
                </a:lnTo>
                <a:lnTo>
                  <a:pt x="1164" y="0"/>
                </a:lnTo>
              </a:path>
            </a:pathLst>
          </a:custGeom>
          <a:noFill/>
          <a:ln w="57150" cmpd="sng">
            <a:solidFill>
              <a:srgbClr val="FF0000"/>
            </a:solidFill>
            <a:round/>
            <a:headEnd type="triangle" w="med" len="med"/>
            <a:tailEnd type="none" w="med" len="med"/>
          </a:ln>
          <a:effectLst/>
        </p:spPr>
        <p:txBody>
          <a:bodyPr/>
          <a:lstStyle/>
          <a:p>
            <a:endParaRPr lang="en-US"/>
          </a:p>
        </p:txBody>
      </p:sp>
      <p:pic>
        <p:nvPicPr>
          <p:cNvPr id="43" name="Picture 42" descr="xbox1.png"/>
          <p:cNvPicPr>
            <a:picLocks noChangeAspect="1"/>
          </p:cNvPicPr>
          <p:nvPr/>
        </p:nvPicPr>
        <p:blipFill>
          <a:blip r:embed="rId3" cstate="print"/>
          <a:stretch>
            <a:fillRect/>
          </a:stretch>
        </p:blipFill>
        <p:spPr>
          <a:xfrm>
            <a:off x="2438400" y="1447800"/>
            <a:ext cx="762000" cy="1121964"/>
          </a:xfrm>
          <a:prstGeom prst="rect">
            <a:avLst/>
          </a:prstGeom>
        </p:spPr>
      </p:pic>
      <p:pic>
        <p:nvPicPr>
          <p:cNvPr id="44" name="Picture 43" descr="xbox1.png"/>
          <p:cNvPicPr>
            <a:picLocks noChangeAspect="1"/>
          </p:cNvPicPr>
          <p:nvPr/>
        </p:nvPicPr>
        <p:blipFill>
          <a:blip r:embed="rId3" cstate="print"/>
          <a:stretch>
            <a:fillRect/>
          </a:stretch>
        </p:blipFill>
        <p:spPr>
          <a:xfrm>
            <a:off x="914400" y="3124200"/>
            <a:ext cx="762000" cy="1121964"/>
          </a:xfrm>
          <a:prstGeom prst="rect">
            <a:avLst/>
          </a:prstGeom>
        </p:spPr>
      </p:pic>
      <p:pic>
        <p:nvPicPr>
          <p:cNvPr id="45" name="Picture 44" descr="xbox1.png"/>
          <p:cNvPicPr>
            <a:picLocks noChangeAspect="1"/>
          </p:cNvPicPr>
          <p:nvPr/>
        </p:nvPicPr>
        <p:blipFill>
          <a:blip r:embed="rId3" cstate="print"/>
          <a:stretch>
            <a:fillRect/>
          </a:stretch>
        </p:blipFill>
        <p:spPr>
          <a:xfrm>
            <a:off x="1447800" y="4724400"/>
            <a:ext cx="762000" cy="1121964"/>
          </a:xfrm>
          <a:prstGeom prst="rect">
            <a:avLst/>
          </a:prstGeom>
        </p:spPr>
      </p:pic>
      <p:pic>
        <p:nvPicPr>
          <p:cNvPr id="46" name="Picture 45" descr="xbox1.png"/>
          <p:cNvPicPr>
            <a:picLocks noChangeAspect="1"/>
          </p:cNvPicPr>
          <p:nvPr/>
        </p:nvPicPr>
        <p:blipFill>
          <a:blip r:embed="rId3" cstate="print"/>
          <a:stretch>
            <a:fillRect/>
          </a:stretch>
        </p:blipFill>
        <p:spPr>
          <a:xfrm>
            <a:off x="4191000" y="2438400"/>
            <a:ext cx="762000" cy="1121964"/>
          </a:xfrm>
          <a:prstGeom prst="rect">
            <a:avLst/>
          </a:prstGeom>
        </p:spPr>
      </p:pic>
      <p:sp>
        <p:nvSpPr>
          <p:cNvPr id="47" name="TextBox 46"/>
          <p:cNvSpPr txBox="1"/>
          <p:nvPr/>
        </p:nvSpPr>
        <p:spPr>
          <a:xfrm>
            <a:off x="6019800" y="4267200"/>
            <a:ext cx="2499466" cy="1200329"/>
          </a:xfrm>
          <a:prstGeom prst="rect">
            <a:avLst/>
          </a:prstGeom>
          <a:noFill/>
        </p:spPr>
        <p:txBody>
          <a:bodyPr wrap="none" rtlCol="0">
            <a:spAutoFit/>
          </a:bodyPr>
          <a:lstStyle/>
          <a:p>
            <a:pPr algn="ctr"/>
            <a:r>
              <a:rPr lang="en-US" sz="2400" dirty="0" smtClean="0"/>
              <a:t>Inter-object writes</a:t>
            </a:r>
          </a:p>
          <a:p>
            <a:pPr algn="ctr"/>
            <a:r>
              <a:rPr lang="en-US" sz="2400" dirty="0" smtClean="0"/>
              <a:t>must be reflected</a:t>
            </a:r>
            <a:br>
              <a:rPr lang="en-US" sz="2400" dirty="0" smtClean="0"/>
            </a:br>
            <a:r>
              <a:rPr lang="en-US" sz="2400" dirty="0" smtClean="0"/>
              <a:t>very quickly</a:t>
            </a:r>
          </a:p>
        </p:txBody>
      </p:sp>
      <p:pic>
        <p:nvPicPr>
          <p:cNvPr id="48" name="Picture 45" descr="orb"/>
          <p:cNvPicPr>
            <a:picLocks noChangeAspect="1" noChangeArrowheads="1"/>
          </p:cNvPicPr>
          <p:nvPr/>
        </p:nvPicPr>
        <p:blipFill>
          <a:blip r:embed="rId4"/>
          <a:srcRect/>
          <a:stretch>
            <a:fillRect/>
          </a:stretch>
        </p:blipFill>
        <p:spPr bwMode="auto">
          <a:xfrm>
            <a:off x="838200" y="5181600"/>
            <a:ext cx="525463" cy="762000"/>
          </a:xfrm>
          <a:prstGeom prst="rect">
            <a:avLst/>
          </a:prstGeom>
          <a:noFill/>
          <a:effectLst/>
        </p:spPr>
      </p:pic>
      <p:pic>
        <p:nvPicPr>
          <p:cNvPr id="49" name="Picture 48" descr="sarge.gif"/>
          <p:cNvPicPr>
            <a:picLocks noChangeAspect="1"/>
          </p:cNvPicPr>
          <p:nvPr/>
        </p:nvPicPr>
        <p:blipFill>
          <a:blip r:embed="rId5"/>
          <a:stretch>
            <a:fillRect/>
          </a:stretch>
        </p:blipFill>
        <p:spPr>
          <a:xfrm>
            <a:off x="4648200" y="1600200"/>
            <a:ext cx="448678" cy="741874"/>
          </a:xfrm>
          <a:prstGeom prst="rect">
            <a:avLst/>
          </a:prstGeom>
        </p:spPr>
      </p:pic>
      <p:cxnSp>
        <p:nvCxnSpPr>
          <p:cNvPr id="51" name="Straight Connector 50"/>
          <p:cNvCxnSpPr/>
          <p:nvPr/>
        </p:nvCxnSpPr>
        <p:spPr>
          <a:xfrm rot="10800000">
            <a:off x="6926893" y="2583493"/>
            <a:ext cx="1004170" cy="367974"/>
          </a:xfrm>
          <a:prstGeom prst="line">
            <a:avLst/>
          </a:prstGeom>
          <a:ln w="57150">
            <a:solidFill>
              <a:srgbClr val="7030A0"/>
            </a:solidFil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3" name="Text Box 7"/>
          <p:cNvSpPr txBox="1">
            <a:spLocks noChangeArrowheads="1"/>
          </p:cNvSpPr>
          <p:nvPr/>
        </p:nvSpPr>
        <p:spPr bwMode="auto">
          <a:xfrm>
            <a:off x="7162800" y="3581400"/>
            <a:ext cx="1644650" cy="366713"/>
          </a:xfrm>
          <a:prstGeom prst="rect">
            <a:avLst/>
          </a:prstGeom>
          <a:noFill/>
          <a:ln w="9525">
            <a:noFill/>
            <a:miter lim="800000"/>
            <a:headEnd/>
            <a:tailEnd/>
          </a:ln>
          <a:effectLst/>
        </p:spPr>
        <p:txBody>
          <a:bodyPr wrap="none">
            <a:spAutoFit/>
          </a:bodyPr>
          <a:lstStyle/>
          <a:p>
            <a:r>
              <a:rPr lang="en-US" sz="1800" dirty="0">
                <a:solidFill>
                  <a:schemeClr val="accent2"/>
                </a:solidFill>
              </a:rPr>
              <a:t>Primary object</a:t>
            </a:r>
          </a:p>
        </p:txBody>
      </p:sp>
      <p:sp>
        <p:nvSpPr>
          <p:cNvPr id="37" name="Text Box 64"/>
          <p:cNvSpPr txBox="1">
            <a:spLocks noChangeArrowheads="1"/>
          </p:cNvSpPr>
          <p:nvPr/>
        </p:nvSpPr>
        <p:spPr bwMode="auto">
          <a:xfrm>
            <a:off x="5791200" y="1828800"/>
            <a:ext cx="1733550" cy="366713"/>
          </a:xfrm>
          <a:prstGeom prst="rect">
            <a:avLst/>
          </a:prstGeom>
          <a:noFill/>
          <a:ln w="9525">
            <a:noFill/>
            <a:miter lim="800000"/>
            <a:headEnd/>
            <a:tailEnd/>
          </a:ln>
          <a:effectLst/>
        </p:spPr>
        <p:txBody>
          <a:bodyPr wrap="none">
            <a:spAutoFit/>
          </a:bodyPr>
          <a:lstStyle/>
          <a:p>
            <a:r>
              <a:rPr lang="en-US" sz="1800" dirty="0">
                <a:solidFill>
                  <a:schemeClr val="accent2"/>
                </a:solidFill>
              </a:rPr>
              <a:t>Replica objects</a:t>
            </a:r>
          </a:p>
        </p:txBody>
      </p:sp>
      <p:pic>
        <p:nvPicPr>
          <p:cNvPr id="38" name="Picture 67" descr="orb"/>
          <p:cNvPicPr>
            <a:picLocks noChangeAspect="1" noChangeArrowheads="1"/>
          </p:cNvPicPr>
          <p:nvPr/>
        </p:nvPicPr>
        <p:blipFill>
          <a:blip r:embed="rId4"/>
          <a:srcRect/>
          <a:stretch>
            <a:fillRect/>
          </a:stretch>
        </p:blipFill>
        <p:spPr bwMode="auto">
          <a:xfrm>
            <a:off x="6629400" y="2209800"/>
            <a:ext cx="525463" cy="762000"/>
          </a:xfrm>
          <a:prstGeom prst="rect">
            <a:avLst/>
          </a:prstGeom>
          <a:noFill/>
          <a:effectLst>
            <a:outerShdw blurRad="76200" dir="18900000" sy="23000" kx="-1200000" algn="bl" rotWithShape="0">
              <a:prstClr val="black">
                <a:alpha val="20000"/>
              </a:prstClr>
            </a:outerShdw>
          </a:effectLst>
        </p:spPr>
      </p:pic>
      <p:pic>
        <p:nvPicPr>
          <p:cNvPr id="41" name="Picture 40" descr="lucy.gif"/>
          <p:cNvPicPr>
            <a:picLocks noChangeAspect="1"/>
          </p:cNvPicPr>
          <p:nvPr/>
        </p:nvPicPr>
        <p:blipFill>
          <a:blip r:embed="rId6"/>
          <a:stretch>
            <a:fillRect/>
          </a:stretch>
        </p:blipFill>
        <p:spPr>
          <a:xfrm>
            <a:off x="990600" y="2286000"/>
            <a:ext cx="381000" cy="793460"/>
          </a:xfrm>
          <a:prstGeom prst="rect">
            <a:avLst/>
          </a:prstGeom>
        </p:spPr>
      </p:pic>
      <p:pic>
        <p:nvPicPr>
          <p:cNvPr id="50" name="Picture 49" descr="hunter.gif"/>
          <p:cNvPicPr>
            <a:picLocks noChangeAspect="1"/>
          </p:cNvPicPr>
          <p:nvPr/>
        </p:nvPicPr>
        <p:blipFill>
          <a:blip r:embed="rId7"/>
          <a:stretch>
            <a:fillRect/>
          </a:stretch>
        </p:blipFill>
        <p:spPr>
          <a:xfrm flipH="1">
            <a:off x="3124200" y="1371600"/>
            <a:ext cx="512582" cy="833229"/>
          </a:xfrm>
          <a:prstGeom prst="rect">
            <a:avLst/>
          </a:prstGeom>
        </p:spPr>
      </p:pic>
      <p:pic>
        <p:nvPicPr>
          <p:cNvPr id="52" name="Picture 51" descr="lucy.gif"/>
          <p:cNvPicPr>
            <a:picLocks noChangeAspect="1"/>
          </p:cNvPicPr>
          <p:nvPr/>
        </p:nvPicPr>
        <p:blipFill>
          <a:blip r:embed="rId6"/>
          <a:stretch>
            <a:fillRect/>
          </a:stretch>
        </p:blipFill>
        <p:spPr>
          <a:xfrm>
            <a:off x="6172200" y="2971800"/>
            <a:ext cx="381000" cy="793460"/>
          </a:xfrm>
          <a:prstGeom prst="rect">
            <a:avLst/>
          </a:prstGeom>
          <a:effectLst>
            <a:outerShdw blurRad="76200" dir="18900000" sy="23000" kx="-1200000" algn="bl" rotWithShape="0">
              <a:prstClr val="black">
                <a:alpha val="20000"/>
              </a:prstClr>
            </a:outerShdw>
          </a:effectLst>
        </p:spPr>
      </p:pic>
      <p:pic>
        <p:nvPicPr>
          <p:cNvPr id="55" name="Picture 54" descr="hunter.gif"/>
          <p:cNvPicPr>
            <a:picLocks noChangeAspect="1"/>
          </p:cNvPicPr>
          <p:nvPr/>
        </p:nvPicPr>
        <p:blipFill>
          <a:blip r:embed="rId7"/>
          <a:stretch>
            <a:fillRect/>
          </a:stretch>
        </p:blipFill>
        <p:spPr>
          <a:xfrm flipH="1">
            <a:off x="5943600" y="2209800"/>
            <a:ext cx="512582" cy="833229"/>
          </a:xfrm>
          <a:prstGeom prst="rect">
            <a:avLst/>
          </a:prstGeom>
          <a:effectLst>
            <a:outerShdw blurRad="76200" dir="18900000" sy="23000" kx="-1200000" algn="bl" rotWithShape="0">
              <a:prstClr val="black">
                <a:alpha val="20000"/>
              </a:prstClr>
            </a:outerShdw>
          </a:effectLst>
        </p:spPr>
      </p:pic>
      <p:pic>
        <p:nvPicPr>
          <p:cNvPr id="39" name="Picture 38" descr="blood_splatter.png"/>
          <p:cNvPicPr>
            <a:picLocks noChangeAspect="1"/>
          </p:cNvPicPr>
          <p:nvPr/>
        </p:nvPicPr>
        <p:blipFill>
          <a:blip r:embed="rId8"/>
          <a:stretch>
            <a:fillRect/>
          </a:stretch>
        </p:blipFill>
        <p:spPr>
          <a:xfrm>
            <a:off x="5867400" y="1905000"/>
            <a:ext cx="1828800" cy="1371600"/>
          </a:xfrm>
          <a:prstGeom prst="rect">
            <a:avLst/>
          </a:prstGeom>
        </p:spPr>
      </p:pic>
      <p:pic>
        <p:nvPicPr>
          <p:cNvPr id="56" name="Picture 55" descr="sarge.gif"/>
          <p:cNvPicPr>
            <a:picLocks noChangeAspect="1"/>
          </p:cNvPicPr>
          <p:nvPr/>
        </p:nvPicPr>
        <p:blipFill>
          <a:blip r:embed="rId5"/>
          <a:stretch>
            <a:fillRect/>
          </a:stretch>
        </p:blipFill>
        <p:spPr>
          <a:xfrm>
            <a:off x="7924800" y="2895600"/>
            <a:ext cx="448678" cy="741874"/>
          </a:xfrm>
          <a:prstGeom prst="rect">
            <a:avLst/>
          </a:prstGeom>
          <a:effectLst>
            <a:outerShdw blurRad="76200" dir="18900000" sy="23000" kx="-1200000" algn="bl" rotWithShape="0">
              <a:prstClr val="black">
                <a:alpha val="20000"/>
              </a:prstClr>
            </a:outerShdw>
          </a:effectLst>
        </p:spPr>
      </p:pic>
      <p:sp>
        <p:nvSpPr>
          <p:cNvPr id="59" name="Footer Placeholder 58"/>
          <p:cNvSpPr>
            <a:spLocks noGrp="1"/>
          </p:cNvSpPr>
          <p:nvPr>
            <p:ph type="ftr" sz="quarter" idx="11"/>
          </p:nvPr>
        </p:nvSpPr>
        <p:spPr/>
        <p:txBody>
          <a:bodyPr/>
          <a:lstStyle/>
          <a:p>
            <a:r>
              <a:rPr lang="en-US" smtClean="0"/>
              <a:t>Donnybrook | Jeffrey Pang (CMU) | SIGCOMM 2008</a:t>
            </a:r>
            <a:endParaRPr lang="en-US" dirty="0"/>
          </a:p>
        </p:txBody>
      </p:sp>
      <p:sp>
        <p:nvSpPr>
          <p:cNvPr id="34" name="Slide Number Placeholder 33"/>
          <p:cNvSpPr>
            <a:spLocks noGrp="1"/>
          </p:cNvSpPr>
          <p:nvPr>
            <p:ph type="sldNum" sz="quarter" idx="12"/>
          </p:nvPr>
        </p:nvSpPr>
        <p:spPr/>
        <p:txBody>
          <a:bodyPr/>
          <a:lstStyle/>
          <a:p>
            <a:fld id="{EBD50310-D3F9-4512-BA90-F45251450757}" type="slidenum">
              <a:rPr lang="en-US" smtClean="0"/>
              <a:pPr/>
              <a:t>4</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par>
                                <p:cTn id="8" presetID="53" presetClass="entr" presetSubtype="0" fill="hold" nodeType="withEffect">
                                  <p:stCondLst>
                                    <p:cond delay="400"/>
                                  </p:stCondLst>
                                  <p:childTnLst>
                                    <p:set>
                                      <p:cBhvr>
                                        <p:cTn id="9" dur="1" fill="hold">
                                          <p:stCondLst>
                                            <p:cond delay="0"/>
                                          </p:stCondLst>
                                        </p:cTn>
                                        <p:tgtEl>
                                          <p:spTgt spid="39"/>
                                        </p:tgtEl>
                                        <p:attrNameLst>
                                          <p:attrName>style.visibility</p:attrName>
                                        </p:attrNameLst>
                                      </p:cBhvr>
                                      <p:to>
                                        <p:strVal val="visible"/>
                                      </p:to>
                                    </p:set>
                                    <p:anim calcmode="lin" valueType="num">
                                      <p:cBhvr>
                                        <p:cTn id="10" dur="300" fill="hold"/>
                                        <p:tgtEl>
                                          <p:spTgt spid="39"/>
                                        </p:tgtEl>
                                        <p:attrNameLst>
                                          <p:attrName>ppt_w</p:attrName>
                                        </p:attrNameLst>
                                      </p:cBhvr>
                                      <p:tavLst>
                                        <p:tav tm="0">
                                          <p:val>
                                            <p:fltVal val="0"/>
                                          </p:val>
                                        </p:tav>
                                        <p:tav tm="100000">
                                          <p:val>
                                            <p:strVal val="#ppt_w"/>
                                          </p:val>
                                        </p:tav>
                                      </p:tavLst>
                                    </p:anim>
                                    <p:anim calcmode="lin" valueType="num">
                                      <p:cBhvr>
                                        <p:cTn id="11" dur="300" fill="hold"/>
                                        <p:tgtEl>
                                          <p:spTgt spid="39"/>
                                        </p:tgtEl>
                                        <p:attrNameLst>
                                          <p:attrName>ppt_h</p:attrName>
                                        </p:attrNameLst>
                                      </p:cBhvr>
                                      <p:tavLst>
                                        <p:tav tm="0">
                                          <p:val>
                                            <p:fltVal val="0"/>
                                          </p:val>
                                        </p:tav>
                                        <p:tav tm="100000">
                                          <p:val>
                                            <p:strVal val="#ppt_h"/>
                                          </p:val>
                                        </p:tav>
                                      </p:tavLst>
                                    </p:anim>
                                    <p:animEffect transition="in" filter="fade">
                                      <p:cBhvr>
                                        <p:cTn id="12" dur="300"/>
                                        <p:tgtEl>
                                          <p:spTgt spid="39"/>
                                        </p:tgtEl>
                                      </p:cBhvr>
                                    </p:animEffect>
                                  </p:childTnLst>
                                </p:cTn>
                              </p:par>
                              <p:par>
                                <p:cTn id="13" presetID="1" presetClass="exit" presetSubtype="0" fill="hold" nodeType="withEffect">
                                  <p:stCondLst>
                                    <p:cond delay="400"/>
                                  </p:stCondLst>
                                  <p:childTnLst>
                                    <p:set>
                                      <p:cBhvr>
                                        <p:cTn id="14" dur="1" fill="hold">
                                          <p:stCondLst>
                                            <p:cond delay="0"/>
                                          </p:stCondLst>
                                        </p:cTn>
                                        <p:tgtEl>
                                          <p:spTgt spid="38"/>
                                        </p:tgtEl>
                                        <p:attrNameLst>
                                          <p:attrName>style.visibility</p:attrName>
                                        </p:attrNameLst>
                                      </p:cBhvr>
                                      <p:to>
                                        <p:strVal val="hidden"/>
                                      </p:to>
                                    </p:set>
                                  </p:childTnLst>
                                </p:cTn>
                              </p:par>
                              <p:par>
                                <p:cTn id="15" presetID="22" presetClass="entr" presetSubtype="2" fill="hold" grpId="0" nodeType="withEffect">
                                  <p:stCondLst>
                                    <p:cond delay="500"/>
                                  </p:stCondLst>
                                  <p:childTnLst>
                                    <p:set>
                                      <p:cBhvr>
                                        <p:cTn id="16" dur="1" fill="hold">
                                          <p:stCondLst>
                                            <p:cond delay="0"/>
                                          </p:stCondLst>
                                        </p:cTn>
                                        <p:tgtEl>
                                          <p:spTgt spid="106537"/>
                                        </p:tgtEl>
                                        <p:attrNameLst>
                                          <p:attrName>style.visibility</p:attrName>
                                        </p:attrNameLst>
                                      </p:cBhvr>
                                      <p:to>
                                        <p:strVal val="visible"/>
                                      </p:to>
                                    </p:set>
                                    <p:animEffect transition="in" filter="wipe(right)">
                                      <p:cBhvr>
                                        <p:cTn id="17" dur="500"/>
                                        <p:tgtEl>
                                          <p:spTgt spid="106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Study Setup</a:t>
            </a:r>
            <a:endParaRPr lang="en-US" dirty="0"/>
          </a:p>
        </p:txBody>
      </p:sp>
      <p:grpSp>
        <p:nvGrpSpPr>
          <p:cNvPr id="8" name="Group 54"/>
          <p:cNvGrpSpPr>
            <a:grpSpLocks/>
          </p:cNvGrpSpPr>
          <p:nvPr/>
        </p:nvGrpSpPr>
        <p:grpSpPr bwMode="auto">
          <a:xfrm>
            <a:off x="5943600" y="2895600"/>
            <a:ext cx="1679575" cy="1476375"/>
            <a:chOff x="3744" y="1392"/>
            <a:chExt cx="1058" cy="930"/>
          </a:xfrm>
        </p:grpSpPr>
        <p:grpSp>
          <p:nvGrpSpPr>
            <p:cNvPr id="9" name="Group 21"/>
            <p:cNvGrpSpPr>
              <a:grpSpLocks/>
            </p:cNvGrpSpPr>
            <p:nvPr/>
          </p:nvGrpSpPr>
          <p:grpSpPr bwMode="auto">
            <a:xfrm>
              <a:off x="3741" y="1795"/>
              <a:ext cx="1057" cy="527"/>
              <a:chOff x="3888" y="1200"/>
              <a:chExt cx="1349" cy="672"/>
            </a:xfrm>
          </p:grpSpPr>
          <p:grpSp>
            <p:nvGrpSpPr>
              <p:cNvPr id="11" name="Group 22"/>
              <p:cNvGrpSpPr>
                <a:grpSpLocks/>
              </p:cNvGrpSpPr>
              <p:nvPr/>
            </p:nvGrpSpPr>
            <p:grpSpPr bwMode="auto">
              <a:xfrm>
                <a:off x="3888" y="1200"/>
                <a:ext cx="1349" cy="672"/>
                <a:chOff x="3984" y="1152"/>
                <a:chExt cx="1349" cy="672"/>
              </a:xfrm>
            </p:grpSpPr>
            <p:pic>
              <p:nvPicPr>
                <p:cNvPr id="13" name="Picture 23" descr="char_sra_computer"/>
                <p:cNvPicPr>
                  <a:picLocks noChangeAspect="1" noChangeArrowheads="1"/>
                </p:cNvPicPr>
                <p:nvPr/>
              </p:nvPicPr>
              <p:blipFill>
                <a:blip r:embed="rId3"/>
                <a:srcRect/>
                <a:stretch>
                  <a:fillRect/>
                </a:stretch>
              </p:blipFill>
              <p:spPr bwMode="auto">
                <a:xfrm>
                  <a:off x="3984" y="1152"/>
                  <a:ext cx="659" cy="672"/>
                </a:xfrm>
                <a:prstGeom prst="rect">
                  <a:avLst/>
                </a:prstGeom>
                <a:noFill/>
              </p:spPr>
            </p:pic>
            <p:pic>
              <p:nvPicPr>
                <p:cNvPr id="14" name="Picture 24" descr="char_computer"/>
                <p:cNvPicPr>
                  <a:picLocks noChangeAspect="1" noChangeArrowheads="1"/>
                </p:cNvPicPr>
                <p:nvPr/>
              </p:nvPicPr>
              <p:blipFill>
                <a:blip r:embed="rId4"/>
                <a:srcRect/>
                <a:stretch>
                  <a:fillRect/>
                </a:stretch>
              </p:blipFill>
              <p:spPr bwMode="auto">
                <a:xfrm>
                  <a:off x="4692" y="1199"/>
                  <a:ext cx="641" cy="625"/>
                </a:xfrm>
                <a:prstGeom prst="rect">
                  <a:avLst/>
                </a:prstGeom>
                <a:noFill/>
              </p:spPr>
            </p:pic>
          </p:grpSp>
          <p:sp>
            <p:nvSpPr>
              <p:cNvPr id="12" name="Text Box 25"/>
              <p:cNvSpPr txBox="1">
                <a:spLocks noChangeArrowheads="1"/>
              </p:cNvSpPr>
              <p:nvPr/>
            </p:nvSpPr>
            <p:spPr bwMode="auto">
              <a:xfrm>
                <a:off x="4464" y="1229"/>
                <a:ext cx="266" cy="271"/>
              </a:xfrm>
              <a:prstGeom prst="rect">
                <a:avLst/>
              </a:prstGeom>
              <a:noFill/>
              <a:ln w="9525">
                <a:noFill/>
                <a:miter lim="800000"/>
                <a:headEnd/>
                <a:tailEnd/>
              </a:ln>
              <a:effectLst/>
            </p:spPr>
            <p:txBody>
              <a:bodyPr wrap="none">
                <a:spAutoFit/>
              </a:bodyPr>
              <a:lstStyle/>
              <a:p>
                <a:r>
                  <a:rPr lang="en-US" sz="1600" b="1">
                    <a:solidFill>
                      <a:srgbClr val="FF0000"/>
                    </a:solidFill>
                  </a:rPr>
                  <a:t>B</a:t>
                </a:r>
              </a:p>
            </p:txBody>
          </p:sp>
        </p:grpSp>
        <p:sp>
          <p:nvSpPr>
            <p:cNvPr id="10" name="Line 45"/>
            <p:cNvSpPr>
              <a:spLocks noChangeShapeType="1"/>
            </p:cNvSpPr>
            <p:nvPr/>
          </p:nvSpPr>
          <p:spPr bwMode="auto">
            <a:xfrm>
              <a:off x="4272" y="1392"/>
              <a:ext cx="0" cy="432"/>
            </a:xfrm>
            <a:prstGeom prst="line">
              <a:avLst/>
            </a:prstGeom>
            <a:noFill/>
            <a:ln w="76200">
              <a:solidFill>
                <a:srgbClr val="FF9999"/>
              </a:solidFill>
              <a:round/>
              <a:headEnd/>
              <a:tailEnd type="triangle" w="med" len="med"/>
            </a:ln>
            <a:effectLst/>
          </p:spPr>
          <p:txBody>
            <a:bodyPr/>
            <a:lstStyle/>
            <a:p>
              <a:endParaRPr lang="en-US"/>
            </a:p>
          </p:txBody>
        </p:sp>
      </p:grpSp>
      <p:grpSp>
        <p:nvGrpSpPr>
          <p:cNvPr id="15" name="Group 63"/>
          <p:cNvGrpSpPr>
            <a:grpSpLocks/>
          </p:cNvGrpSpPr>
          <p:nvPr/>
        </p:nvGrpSpPr>
        <p:grpSpPr bwMode="auto">
          <a:xfrm>
            <a:off x="0" y="1981200"/>
            <a:ext cx="7623175" cy="873125"/>
            <a:chOff x="0" y="1104"/>
            <a:chExt cx="4802" cy="550"/>
          </a:xfrm>
        </p:grpSpPr>
        <p:grpSp>
          <p:nvGrpSpPr>
            <p:cNvPr id="16" name="Group 13"/>
            <p:cNvGrpSpPr>
              <a:grpSpLocks/>
            </p:cNvGrpSpPr>
            <p:nvPr/>
          </p:nvGrpSpPr>
          <p:grpSpPr bwMode="auto">
            <a:xfrm>
              <a:off x="3744" y="1104"/>
              <a:ext cx="1058" cy="527"/>
              <a:chOff x="3888" y="1200"/>
              <a:chExt cx="1349" cy="672"/>
            </a:xfrm>
          </p:grpSpPr>
          <p:grpSp>
            <p:nvGrpSpPr>
              <p:cNvPr id="18" name="Group 11"/>
              <p:cNvGrpSpPr>
                <a:grpSpLocks/>
              </p:cNvGrpSpPr>
              <p:nvPr/>
            </p:nvGrpSpPr>
            <p:grpSpPr bwMode="auto">
              <a:xfrm>
                <a:off x="3888" y="1200"/>
                <a:ext cx="1349" cy="672"/>
                <a:chOff x="3984" y="1152"/>
                <a:chExt cx="1349" cy="672"/>
              </a:xfrm>
            </p:grpSpPr>
            <p:pic>
              <p:nvPicPr>
                <p:cNvPr id="20" name="Picture 9" descr="char_sra_computer"/>
                <p:cNvPicPr>
                  <a:picLocks noChangeAspect="1" noChangeArrowheads="1"/>
                </p:cNvPicPr>
                <p:nvPr/>
              </p:nvPicPr>
              <p:blipFill>
                <a:blip r:embed="rId3"/>
                <a:srcRect/>
                <a:stretch>
                  <a:fillRect/>
                </a:stretch>
              </p:blipFill>
              <p:spPr bwMode="auto">
                <a:xfrm>
                  <a:off x="3984" y="1152"/>
                  <a:ext cx="659" cy="672"/>
                </a:xfrm>
                <a:prstGeom prst="rect">
                  <a:avLst/>
                </a:prstGeom>
                <a:noFill/>
              </p:spPr>
            </p:pic>
            <p:pic>
              <p:nvPicPr>
                <p:cNvPr id="21" name="Picture 10" descr="char_computer"/>
                <p:cNvPicPr>
                  <a:picLocks noChangeAspect="1" noChangeArrowheads="1"/>
                </p:cNvPicPr>
                <p:nvPr/>
              </p:nvPicPr>
              <p:blipFill>
                <a:blip r:embed="rId4"/>
                <a:srcRect/>
                <a:stretch>
                  <a:fillRect/>
                </a:stretch>
              </p:blipFill>
              <p:spPr bwMode="auto">
                <a:xfrm>
                  <a:off x="4692" y="1199"/>
                  <a:ext cx="641" cy="625"/>
                </a:xfrm>
                <a:prstGeom prst="rect">
                  <a:avLst/>
                </a:prstGeom>
                <a:noFill/>
              </p:spPr>
            </p:pic>
          </p:grpSp>
          <p:sp>
            <p:nvSpPr>
              <p:cNvPr id="19" name="Text Box 12"/>
              <p:cNvSpPr txBox="1">
                <a:spLocks noChangeArrowheads="1"/>
              </p:cNvSpPr>
              <p:nvPr/>
            </p:nvSpPr>
            <p:spPr bwMode="auto">
              <a:xfrm>
                <a:off x="4464" y="1210"/>
                <a:ext cx="281" cy="295"/>
              </a:xfrm>
              <a:prstGeom prst="rect">
                <a:avLst/>
              </a:prstGeom>
              <a:noFill/>
              <a:ln w="9525">
                <a:noFill/>
                <a:miter lim="800000"/>
                <a:headEnd/>
                <a:tailEnd/>
              </a:ln>
              <a:effectLst/>
            </p:spPr>
            <p:txBody>
              <a:bodyPr wrap="none">
                <a:spAutoFit/>
              </a:bodyPr>
              <a:lstStyle/>
              <a:p>
                <a:r>
                  <a:rPr lang="en-US" sz="1800" b="1">
                    <a:solidFill>
                      <a:srgbClr val="FF0000"/>
                    </a:solidFill>
                  </a:rPr>
                  <a:t>A</a:t>
                </a:r>
              </a:p>
            </p:txBody>
          </p:sp>
        </p:grpSp>
        <p:sp>
          <p:nvSpPr>
            <p:cNvPr id="17" name="Rectangle 57"/>
            <p:cNvSpPr>
              <a:spLocks noChangeArrowheads="1"/>
            </p:cNvSpPr>
            <p:nvPr/>
          </p:nvSpPr>
          <p:spPr bwMode="auto">
            <a:xfrm>
              <a:off x="0" y="1104"/>
              <a:ext cx="3408" cy="550"/>
            </a:xfrm>
            <a:prstGeom prst="rect">
              <a:avLst/>
            </a:prstGeom>
            <a:solidFill>
              <a:srgbClr val="CCECFF"/>
            </a:solidFill>
            <a:ln w="9525">
              <a:noFill/>
              <a:miter lim="800000"/>
              <a:headEnd/>
              <a:tailEnd/>
            </a:ln>
            <a:effectLst/>
          </p:spPr>
          <p:txBody>
            <a:bodyPr/>
            <a:lstStyle/>
            <a:p>
              <a:pPr marL="742950" lvl="1" indent="-285750">
                <a:lnSpc>
                  <a:spcPct val="90000"/>
                </a:lnSpc>
                <a:spcBef>
                  <a:spcPct val="20000"/>
                </a:spcBef>
                <a:buFontTx/>
                <a:buChar char="–"/>
              </a:pPr>
              <a:r>
                <a:rPr lang="en-US" sz="1600" dirty="0"/>
                <a:t>Before experiment, practice on </a:t>
              </a:r>
              <a:r>
                <a:rPr lang="en-US" sz="1600" dirty="0" err="1"/>
                <a:t>HiBW</a:t>
              </a:r>
              <a:endParaRPr lang="en-US" sz="1600" dirty="0"/>
            </a:p>
            <a:p>
              <a:pPr marL="742950" lvl="1" indent="-285750">
                <a:lnSpc>
                  <a:spcPct val="90000"/>
                </a:lnSpc>
                <a:spcBef>
                  <a:spcPct val="20000"/>
                </a:spcBef>
                <a:buFontTx/>
                <a:buChar char="–"/>
              </a:pPr>
              <a:r>
                <a:rPr lang="en-US" sz="1600" dirty="0"/>
                <a:t>Tell players two Quake III “servers” exist: A and B</a:t>
              </a:r>
            </a:p>
            <a:p>
              <a:pPr marL="742950" lvl="1" indent="-285750">
                <a:lnSpc>
                  <a:spcPct val="90000"/>
                </a:lnSpc>
                <a:spcBef>
                  <a:spcPct val="20000"/>
                </a:spcBef>
                <a:buFontTx/>
                <a:buChar char="–"/>
              </a:pPr>
              <a:r>
                <a:rPr lang="en-US" sz="1600" dirty="0"/>
                <a:t>Start playing on A, can vote to switch to B</a:t>
              </a:r>
              <a:endParaRPr lang="en-US" sz="2800" dirty="0"/>
            </a:p>
            <a:p>
              <a:pPr marL="742950" lvl="1" indent="-285750">
                <a:lnSpc>
                  <a:spcPct val="90000"/>
                </a:lnSpc>
                <a:spcBef>
                  <a:spcPct val="20000"/>
                </a:spcBef>
                <a:buFontTx/>
                <a:buChar char="–"/>
              </a:pPr>
              <a:endParaRPr lang="en-US" sz="2800" dirty="0"/>
            </a:p>
          </p:txBody>
        </p:sp>
      </p:grpSp>
      <p:grpSp>
        <p:nvGrpSpPr>
          <p:cNvPr id="22" name="Group 80"/>
          <p:cNvGrpSpPr>
            <a:grpSpLocks/>
          </p:cNvGrpSpPr>
          <p:nvPr/>
        </p:nvGrpSpPr>
        <p:grpSpPr bwMode="auto">
          <a:xfrm>
            <a:off x="0" y="2936875"/>
            <a:ext cx="8085138" cy="733425"/>
            <a:chOff x="0" y="1706"/>
            <a:chExt cx="5093" cy="462"/>
          </a:xfrm>
        </p:grpSpPr>
        <p:sp>
          <p:nvSpPr>
            <p:cNvPr id="23" name="AutoShape 15"/>
            <p:cNvSpPr>
              <a:spLocks noChangeArrowheads="1"/>
            </p:cNvSpPr>
            <p:nvPr/>
          </p:nvSpPr>
          <p:spPr bwMode="auto">
            <a:xfrm flipH="1" flipV="1">
              <a:off x="3480" y="1706"/>
              <a:ext cx="715" cy="301"/>
            </a:xfrm>
            <a:prstGeom prst="wedgeEllipseCallout">
              <a:avLst>
                <a:gd name="adj1" fmla="val -4718"/>
                <a:gd name="adj2" fmla="val 79167"/>
              </a:avLst>
            </a:prstGeom>
            <a:solidFill>
              <a:schemeClr val="bg1"/>
            </a:solidFill>
            <a:ln w="9525">
              <a:solidFill>
                <a:schemeClr val="tx1"/>
              </a:solidFill>
              <a:miter lim="800000"/>
              <a:headEnd/>
              <a:tailEnd/>
            </a:ln>
            <a:effectLst/>
          </p:spPr>
          <p:txBody>
            <a:bodyPr rot="10800000"/>
            <a:lstStyle/>
            <a:p>
              <a:pPr algn="ctr"/>
              <a:endParaRPr lang="en-US" sz="700"/>
            </a:p>
          </p:txBody>
        </p:sp>
        <p:sp>
          <p:nvSpPr>
            <p:cNvPr id="24" name="Rectangle 17"/>
            <p:cNvSpPr>
              <a:spLocks noChangeArrowheads="1"/>
            </p:cNvSpPr>
            <p:nvPr/>
          </p:nvSpPr>
          <p:spPr bwMode="auto">
            <a:xfrm>
              <a:off x="3474" y="1750"/>
              <a:ext cx="753" cy="202"/>
            </a:xfrm>
            <a:prstGeom prst="rect">
              <a:avLst/>
            </a:prstGeom>
            <a:noFill/>
            <a:ln w="9525">
              <a:noFill/>
              <a:miter lim="800000"/>
              <a:headEnd/>
              <a:tailEnd/>
            </a:ln>
            <a:effectLst/>
          </p:spPr>
          <p:txBody>
            <a:bodyPr>
              <a:spAutoFit/>
            </a:bodyPr>
            <a:lstStyle/>
            <a:p>
              <a:pPr algn="ctr"/>
              <a:r>
                <a:rPr lang="en-US" sz="1500" b="1"/>
                <a:t>This sucks</a:t>
              </a:r>
            </a:p>
          </p:txBody>
        </p:sp>
        <p:sp>
          <p:nvSpPr>
            <p:cNvPr id="25" name="AutoShape 19"/>
            <p:cNvSpPr>
              <a:spLocks noChangeArrowheads="1"/>
            </p:cNvSpPr>
            <p:nvPr/>
          </p:nvSpPr>
          <p:spPr bwMode="auto">
            <a:xfrm flipH="1" flipV="1">
              <a:off x="4346" y="1706"/>
              <a:ext cx="715" cy="301"/>
            </a:xfrm>
            <a:prstGeom prst="wedgeEllipseCallout">
              <a:avLst>
                <a:gd name="adj1" fmla="val 2958"/>
                <a:gd name="adj2" fmla="val 79167"/>
              </a:avLst>
            </a:prstGeom>
            <a:solidFill>
              <a:schemeClr val="bg1"/>
            </a:solidFill>
            <a:ln w="9525">
              <a:solidFill>
                <a:schemeClr val="tx1"/>
              </a:solidFill>
              <a:miter lim="800000"/>
              <a:headEnd/>
              <a:tailEnd/>
            </a:ln>
            <a:effectLst/>
          </p:spPr>
          <p:txBody>
            <a:bodyPr rot="10800000"/>
            <a:lstStyle/>
            <a:p>
              <a:pPr algn="ctr"/>
              <a:endParaRPr lang="en-US" sz="700"/>
            </a:p>
          </p:txBody>
        </p:sp>
        <p:sp>
          <p:nvSpPr>
            <p:cNvPr id="26" name="Rectangle 20"/>
            <p:cNvSpPr>
              <a:spLocks noChangeArrowheads="1"/>
            </p:cNvSpPr>
            <p:nvPr/>
          </p:nvSpPr>
          <p:spPr bwMode="auto">
            <a:xfrm>
              <a:off x="4340" y="1748"/>
              <a:ext cx="753" cy="202"/>
            </a:xfrm>
            <a:prstGeom prst="rect">
              <a:avLst/>
            </a:prstGeom>
            <a:noFill/>
            <a:ln w="9525">
              <a:noFill/>
              <a:miter lim="800000"/>
              <a:headEnd/>
              <a:tailEnd/>
            </a:ln>
            <a:effectLst/>
          </p:spPr>
          <p:txBody>
            <a:bodyPr>
              <a:spAutoFit/>
            </a:bodyPr>
            <a:lstStyle/>
            <a:p>
              <a:pPr algn="ctr"/>
              <a:r>
                <a:rPr lang="en-US" sz="1500" b="1"/>
                <a:t>Switch!</a:t>
              </a:r>
              <a:endParaRPr lang="en-US" sz="1500"/>
            </a:p>
          </p:txBody>
        </p:sp>
        <p:sp>
          <p:nvSpPr>
            <p:cNvPr id="27" name="Rectangle 58"/>
            <p:cNvSpPr>
              <a:spLocks noChangeArrowheads="1"/>
            </p:cNvSpPr>
            <p:nvPr/>
          </p:nvSpPr>
          <p:spPr bwMode="auto">
            <a:xfrm>
              <a:off x="0" y="1968"/>
              <a:ext cx="3360" cy="200"/>
            </a:xfrm>
            <a:prstGeom prst="rect">
              <a:avLst/>
            </a:prstGeom>
            <a:solidFill>
              <a:srgbClr val="CCECFF"/>
            </a:solidFill>
            <a:ln w="9525">
              <a:noFill/>
              <a:miter lim="800000"/>
              <a:headEnd/>
              <a:tailEnd/>
            </a:ln>
            <a:effectLst/>
          </p:spPr>
          <p:txBody>
            <a:bodyPr/>
            <a:lstStyle/>
            <a:p>
              <a:pPr marL="742950" lvl="1" indent="-285750">
                <a:lnSpc>
                  <a:spcPct val="90000"/>
                </a:lnSpc>
                <a:spcBef>
                  <a:spcPct val="20000"/>
                </a:spcBef>
                <a:buFontTx/>
                <a:buChar char="–"/>
              </a:pPr>
              <a:r>
                <a:rPr lang="en-US" sz="1600"/>
                <a:t>When both players vote, game continues on B</a:t>
              </a:r>
            </a:p>
            <a:p>
              <a:pPr marL="742950" lvl="1" indent="-285750">
                <a:lnSpc>
                  <a:spcPct val="90000"/>
                </a:lnSpc>
                <a:spcBef>
                  <a:spcPct val="20000"/>
                </a:spcBef>
                <a:buFontTx/>
                <a:buChar char="–"/>
              </a:pPr>
              <a:endParaRPr lang="en-US" sz="1600"/>
            </a:p>
          </p:txBody>
        </p:sp>
      </p:grpSp>
      <p:grpSp>
        <p:nvGrpSpPr>
          <p:cNvPr id="28" name="Group 81"/>
          <p:cNvGrpSpPr>
            <a:grpSpLocks/>
          </p:cNvGrpSpPr>
          <p:nvPr/>
        </p:nvGrpSpPr>
        <p:grpSpPr bwMode="auto">
          <a:xfrm>
            <a:off x="0" y="4267200"/>
            <a:ext cx="8083550" cy="885825"/>
            <a:chOff x="0" y="2544"/>
            <a:chExt cx="5092" cy="558"/>
          </a:xfrm>
        </p:grpSpPr>
        <p:sp>
          <p:nvSpPr>
            <p:cNvPr id="29" name="AutoShape 26"/>
            <p:cNvSpPr>
              <a:spLocks noChangeArrowheads="1"/>
            </p:cNvSpPr>
            <p:nvPr/>
          </p:nvSpPr>
          <p:spPr bwMode="auto">
            <a:xfrm flipH="1" flipV="1">
              <a:off x="3480" y="2685"/>
              <a:ext cx="715" cy="301"/>
            </a:xfrm>
            <a:prstGeom prst="wedgeEllipseCallout">
              <a:avLst>
                <a:gd name="adj1" fmla="val -4718"/>
                <a:gd name="adj2" fmla="val 79167"/>
              </a:avLst>
            </a:prstGeom>
            <a:solidFill>
              <a:schemeClr val="bg1"/>
            </a:solidFill>
            <a:ln w="9525">
              <a:solidFill>
                <a:schemeClr val="tx1"/>
              </a:solidFill>
              <a:miter lim="800000"/>
              <a:headEnd/>
              <a:tailEnd/>
            </a:ln>
            <a:effectLst/>
          </p:spPr>
          <p:txBody>
            <a:bodyPr rot="10800000"/>
            <a:lstStyle/>
            <a:p>
              <a:pPr algn="ctr"/>
              <a:endParaRPr lang="en-US" sz="700"/>
            </a:p>
          </p:txBody>
        </p:sp>
        <p:sp>
          <p:nvSpPr>
            <p:cNvPr id="30" name="Rectangle 27"/>
            <p:cNvSpPr>
              <a:spLocks noChangeArrowheads="1"/>
            </p:cNvSpPr>
            <p:nvPr/>
          </p:nvSpPr>
          <p:spPr bwMode="auto">
            <a:xfrm>
              <a:off x="3478" y="2736"/>
              <a:ext cx="753" cy="204"/>
            </a:xfrm>
            <a:prstGeom prst="rect">
              <a:avLst/>
            </a:prstGeom>
            <a:noFill/>
            <a:ln w="9525">
              <a:noFill/>
              <a:miter lim="800000"/>
              <a:headEnd/>
              <a:tailEnd/>
            </a:ln>
            <a:effectLst/>
          </p:spPr>
          <p:txBody>
            <a:bodyPr wrap="square">
              <a:spAutoFit/>
            </a:bodyPr>
            <a:lstStyle/>
            <a:p>
              <a:pPr algn="ctr"/>
              <a:r>
                <a:rPr lang="en-US" sz="1500" b="1" dirty="0"/>
                <a:t>Switch back</a:t>
              </a:r>
            </a:p>
          </p:txBody>
        </p:sp>
        <p:sp>
          <p:nvSpPr>
            <p:cNvPr id="31" name="AutoShape 28"/>
            <p:cNvSpPr>
              <a:spLocks noChangeArrowheads="1"/>
            </p:cNvSpPr>
            <p:nvPr/>
          </p:nvSpPr>
          <p:spPr bwMode="auto">
            <a:xfrm flipH="1" flipV="1">
              <a:off x="4346" y="2685"/>
              <a:ext cx="715" cy="301"/>
            </a:xfrm>
            <a:prstGeom prst="wedgeEllipseCallout">
              <a:avLst>
                <a:gd name="adj1" fmla="val 2958"/>
                <a:gd name="adj2" fmla="val 79167"/>
              </a:avLst>
            </a:prstGeom>
            <a:solidFill>
              <a:schemeClr val="bg1"/>
            </a:solidFill>
            <a:ln w="9525">
              <a:solidFill>
                <a:schemeClr val="tx1"/>
              </a:solidFill>
              <a:miter lim="800000"/>
              <a:headEnd/>
              <a:tailEnd/>
            </a:ln>
            <a:effectLst/>
          </p:spPr>
          <p:txBody>
            <a:bodyPr rot="10800000"/>
            <a:lstStyle/>
            <a:p>
              <a:pPr algn="ctr"/>
              <a:endParaRPr lang="en-US" sz="700"/>
            </a:p>
          </p:txBody>
        </p:sp>
        <p:sp>
          <p:nvSpPr>
            <p:cNvPr id="32" name="Rectangle 29"/>
            <p:cNvSpPr>
              <a:spLocks noChangeArrowheads="1"/>
            </p:cNvSpPr>
            <p:nvPr/>
          </p:nvSpPr>
          <p:spPr bwMode="auto">
            <a:xfrm>
              <a:off x="4339" y="2740"/>
              <a:ext cx="753" cy="202"/>
            </a:xfrm>
            <a:prstGeom prst="rect">
              <a:avLst/>
            </a:prstGeom>
            <a:noFill/>
            <a:ln w="9525">
              <a:noFill/>
              <a:miter lim="800000"/>
              <a:headEnd/>
              <a:tailEnd/>
            </a:ln>
            <a:effectLst/>
          </p:spPr>
          <p:txBody>
            <a:bodyPr>
              <a:spAutoFit/>
            </a:bodyPr>
            <a:lstStyle/>
            <a:p>
              <a:pPr algn="ctr"/>
              <a:r>
                <a:rPr lang="en-US" sz="1500" b="1"/>
                <a:t>OK</a:t>
              </a:r>
            </a:p>
          </p:txBody>
        </p:sp>
        <p:sp>
          <p:nvSpPr>
            <p:cNvPr id="33" name="Rectangle 59"/>
            <p:cNvSpPr>
              <a:spLocks noChangeArrowheads="1"/>
            </p:cNvSpPr>
            <p:nvPr/>
          </p:nvSpPr>
          <p:spPr bwMode="auto">
            <a:xfrm>
              <a:off x="0" y="2544"/>
              <a:ext cx="3360" cy="558"/>
            </a:xfrm>
            <a:prstGeom prst="rect">
              <a:avLst/>
            </a:prstGeom>
            <a:solidFill>
              <a:srgbClr val="CCECFF"/>
            </a:solidFill>
            <a:ln w="9525">
              <a:noFill/>
              <a:miter lim="800000"/>
              <a:headEnd/>
              <a:tailEnd/>
            </a:ln>
            <a:effectLst/>
          </p:spPr>
          <p:txBody>
            <a:bodyPr/>
            <a:lstStyle/>
            <a:p>
              <a:pPr marL="742950" lvl="1" indent="-285750">
                <a:lnSpc>
                  <a:spcPct val="90000"/>
                </a:lnSpc>
                <a:spcBef>
                  <a:spcPct val="20000"/>
                </a:spcBef>
                <a:buFontTx/>
                <a:buChar char="–"/>
              </a:pPr>
              <a:r>
                <a:rPr lang="en-US" sz="1600"/>
                <a:t>Can vote to switch back and forth</a:t>
              </a:r>
            </a:p>
            <a:p>
              <a:pPr marL="742950" lvl="1" indent="-285750">
                <a:lnSpc>
                  <a:spcPct val="90000"/>
                </a:lnSpc>
                <a:spcBef>
                  <a:spcPct val="20000"/>
                </a:spcBef>
                <a:buFontTx/>
                <a:buChar char="–"/>
              </a:pPr>
              <a:r>
                <a:rPr lang="en-US" sz="1600"/>
                <a:t>Analog to how players choose game servers</a:t>
              </a:r>
              <a:br>
                <a:rPr lang="en-US" sz="1600"/>
              </a:br>
              <a:r>
                <a:rPr lang="en-US" sz="1600"/>
                <a:t>(if good, stay, otherwise leave and try another)</a:t>
              </a:r>
            </a:p>
            <a:p>
              <a:pPr marL="742950" lvl="1" indent="-285750">
                <a:lnSpc>
                  <a:spcPct val="90000"/>
                </a:lnSpc>
                <a:spcBef>
                  <a:spcPct val="20000"/>
                </a:spcBef>
                <a:buFontTx/>
                <a:buChar char="–"/>
              </a:pPr>
              <a:endParaRPr lang="en-US" sz="1600"/>
            </a:p>
          </p:txBody>
        </p:sp>
      </p:grpSp>
      <p:grpSp>
        <p:nvGrpSpPr>
          <p:cNvPr id="35" name="Group 71"/>
          <p:cNvGrpSpPr>
            <a:grpSpLocks/>
          </p:cNvGrpSpPr>
          <p:nvPr/>
        </p:nvGrpSpPr>
        <p:grpSpPr bwMode="auto">
          <a:xfrm>
            <a:off x="6743700" y="1219200"/>
            <a:ext cx="1524000" cy="3962400"/>
            <a:chOff x="4248" y="624"/>
            <a:chExt cx="960" cy="2496"/>
          </a:xfrm>
        </p:grpSpPr>
        <p:grpSp>
          <p:nvGrpSpPr>
            <p:cNvPr id="36" name="Group 52"/>
            <p:cNvGrpSpPr>
              <a:grpSpLocks/>
            </p:cNvGrpSpPr>
            <p:nvPr/>
          </p:nvGrpSpPr>
          <p:grpSpPr bwMode="auto">
            <a:xfrm>
              <a:off x="4248" y="864"/>
              <a:ext cx="960" cy="2256"/>
              <a:chOff x="4248" y="576"/>
              <a:chExt cx="960" cy="2256"/>
            </a:xfrm>
          </p:grpSpPr>
          <p:sp>
            <p:nvSpPr>
              <p:cNvPr id="38" name="Line 46"/>
              <p:cNvSpPr>
                <a:spLocks noChangeShapeType="1"/>
              </p:cNvSpPr>
              <p:nvPr/>
            </p:nvSpPr>
            <p:spPr bwMode="auto">
              <a:xfrm>
                <a:off x="4272" y="2352"/>
                <a:ext cx="0" cy="480"/>
              </a:xfrm>
              <a:prstGeom prst="line">
                <a:avLst/>
              </a:prstGeom>
              <a:noFill/>
              <a:ln w="76200">
                <a:solidFill>
                  <a:srgbClr val="FF9999"/>
                </a:solidFill>
                <a:round/>
                <a:headEnd/>
                <a:tailEnd/>
              </a:ln>
              <a:effectLst/>
            </p:spPr>
            <p:txBody>
              <a:bodyPr/>
              <a:lstStyle/>
              <a:p>
                <a:endParaRPr lang="en-US"/>
              </a:p>
            </p:txBody>
          </p:sp>
          <p:sp>
            <p:nvSpPr>
              <p:cNvPr id="39" name="Line 47"/>
              <p:cNvSpPr>
                <a:spLocks noChangeShapeType="1"/>
              </p:cNvSpPr>
              <p:nvPr/>
            </p:nvSpPr>
            <p:spPr bwMode="auto">
              <a:xfrm>
                <a:off x="4248" y="2826"/>
                <a:ext cx="960" cy="0"/>
              </a:xfrm>
              <a:prstGeom prst="line">
                <a:avLst/>
              </a:prstGeom>
              <a:noFill/>
              <a:ln w="76200">
                <a:solidFill>
                  <a:srgbClr val="FF9999"/>
                </a:solidFill>
                <a:round/>
                <a:headEnd/>
                <a:tailEnd/>
              </a:ln>
              <a:effectLst/>
            </p:spPr>
            <p:txBody>
              <a:bodyPr/>
              <a:lstStyle/>
              <a:p>
                <a:endParaRPr lang="en-US"/>
              </a:p>
            </p:txBody>
          </p:sp>
          <p:sp>
            <p:nvSpPr>
              <p:cNvPr id="40" name="Line 48"/>
              <p:cNvSpPr>
                <a:spLocks noChangeShapeType="1"/>
              </p:cNvSpPr>
              <p:nvPr/>
            </p:nvSpPr>
            <p:spPr bwMode="auto">
              <a:xfrm flipV="1">
                <a:off x="5184" y="576"/>
                <a:ext cx="0" cy="2256"/>
              </a:xfrm>
              <a:prstGeom prst="line">
                <a:avLst/>
              </a:prstGeom>
              <a:noFill/>
              <a:ln w="76200">
                <a:solidFill>
                  <a:srgbClr val="FF9999"/>
                </a:solidFill>
                <a:round/>
                <a:headEnd/>
                <a:tailEnd/>
              </a:ln>
              <a:effectLst/>
            </p:spPr>
            <p:txBody>
              <a:bodyPr/>
              <a:lstStyle/>
              <a:p>
                <a:endParaRPr lang="en-US"/>
              </a:p>
            </p:txBody>
          </p:sp>
          <p:sp>
            <p:nvSpPr>
              <p:cNvPr id="41" name="Line 49"/>
              <p:cNvSpPr>
                <a:spLocks noChangeShapeType="1"/>
              </p:cNvSpPr>
              <p:nvPr/>
            </p:nvSpPr>
            <p:spPr bwMode="auto">
              <a:xfrm flipH="1">
                <a:off x="4248" y="576"/>
                <a:ext cx="960" cy="0"/>
              </a:xfrm>
              <a:prstGeom prst="line">
                <a:avLst/>
              </a:prstGeom>
              <a:noFill/>
              <a:ln w="76200">
                <a:solidFill>
                  <a:srgbClr val="FF9999"/>
                </a:solidFill>
                <a:round/>
                <a:headEnd/>
                <a:tailEnd/>
              </a:ln>
              <a:effectLst/>
            </p:spPr>
            <p:txBody>
              <a:bodyPr/>
              <a:lstStyle/>
              <a:p>
                <a:endParaRPr lang="en-US"/>
              </a:p>
            </p:txBody>
          </p:sp>
          <p:sp>
            <p:nvSpPr>
              <p:cNvPr id="42" name="Line 50"/>
              <p:cNvSpPr>
                <a:spLocks noChangeShapeType="1"/>
              </p:cNvSpPr>
              <p:nvPr/>
            </p:nvSpPr>
            <p:spPr bwMode="auto">
              <a:xfrm>
                <a:off x="4272" y="576"/>
                <a:ext cx="0" cy="240"/>
              </a:xfrm>
              <a:prstGeom prst="line">
                <a:avLst/>
              </a:prstGeom>
              <a:noFill/>
              <a:ln w="76200">
                <a:solidFill>
                  <a:srgbClr val="FF9999"/>
                </a:solidFill>
                <a:round/>
                <a:headEnd/>
                <a:tailEnd type="triangle" w="med" len="med"/>
              </a:ln>
              <a:effectLst/>
            </p:spPr>
            <p:txBody>
              <a:bodyPr/>
              <a:lstStyle/>
              <a:p>
                <a:endParaRPr lang="en-US"/>
              </a:p>
            </p:txBody>
          </p:sp>
        </p:grpSp>
        <p:sp>
          <p:nvSpPr>
            <p:cNvPr id="37" name="Text Box 69"/>
            <p:cNvSpPr txBox="1">
              <a:spLocks noChangeArrowheads="1"/>
            </p:cNvSpPr>
            <p:nvPr/>
          </p:nvSpPr>
          <p:spPr bwMode="auto">
            <a:xfrm>
              <a:off x="4416" y="624"/>
              <a:ext cx="622" cy="250"/>
            </a:xfrm>
            <a:prstGeom prst="rect">
              <a:avLst/>
            </a:prstGeom>
            <a:noFill/>
            <a:ln w="9525">
              <a:noFill/>
              <a:miter lim="800000"/>
              <a:headEnd/>
              <a:tailEnd/>
            </a:ln>
            <a:effectLst/>
          </p:spPr>
          <p:txBody>
            <a:bodyPr wrap="none">
              <a:spAutoFit/>
            </a:bodyPr>
            <a:lstStyle/>
            <a:p>
              <a:r>
                <a:rPr lang="en-US" b="1">
                  <a:solidFill>
                    <a:srgbClr val="FF9999"/>
                  </a:solidFill>
                </a:rPr>
                <a:t>15 min</a:t>
              </a:r>
            </a:p>
          </p:txBody>
        </p:sp>
      </p:grpSp>
      <p:grpSp>
        <p:nvGrpSpPr>
          <p:cNvPr id="43" name="Group 82"/>
          <p:cNvGrpSpPr>
            <a:grpSpLocks/>
          </p:cNvGrpSpPr>
          <p:nvPr/>
        </p:nvGrpSpPr>
        <p:grpSpPr bwMode="auto">
          <a:xfrm>
            <a:off x="0" y="5486400"/>
            <a:ext cx="7699375" cy="1158875"/>
            <a:chOff x="0" y="3312"/>
            <a:chExt cx="4850" cy="730"/>
          </a:xfrm>
        </p:grpSpPr>
        <p:grpSp>
          <p:nvGrpSpPr>
            <p:cNvPr id="44" name="Group 34"/>
            <p:cNvGrpSpPr>
              <a:grpSpLocks/>
            </p:cNvGrpSpPr>
            <p:nvPr/>
          </p:nvGrpSpPr>
          <p:grpSpPr bwMode="auto">
            <a:xfrm>
              <a:off x="3792" y="3312"/>
              <a:ext cx="1058" cy="527"/>
              <a:chOff x="3888" y="1200"/>
              <a:chExt cx="1349" cy="672"/>
            </a:xfrm>
          </p:grpSpPr>
          <p:grpSp>
            <p:nvGrpSpPr>
              <p:cNvPr id="47" name="Group 35"/>
              <p:cNvGrpSpPr>
                <a:grpSpLocks/>
              </p:cNvGrpSpPr>
              <p:nvPr/>
            </p:nvGrpSpPr>
            <p:grpSpPr bwMode="auto">
              <a:xfrm>
                <a:off x="3888" y="1200"/>
                <a:ext cx="1349" cy="672"/>
                <a:chOff x="3984" y="1152"/>
                <a:chExt cx="1349" cy="672"/>
              </a:xfrm>
            </p:grpSpPr>
            <p:pic>
              <p:nvPicPr>
                <p:cNvPr id="49" name="Picture 36" descr="char_sra_computer"/>
                <p:cNvPicPr>
                  <a:picLocks noChangeAspect="1" noChangeArrowheads="1"/>
                </p:cNvPicPr>
                <p:nvPr/>
              </p:nvPicPr>
              <p:blipFill>
                <a:blip r:embed="rId3"/>
                <a:srcRect/>
                <a:stretch>
                  <a:fillRect/>
                </a:stretch>
              </p:blipFill>
              <p:spPr bwMode="auto">
                <a:xfrm>
                  <a:off x="3984" y="1152"/>
                  <a:ext cx="659" cy="672"/>
                </a:xfrm>
                <a:prstGeom prst="rect">
                  <a:avLst/>
                </a:prstGeom>
                <a:noFill/>
              </p:spPr>
            </p:pic>
            <p:pic>
              <p:nvPicPr>
                <p:cNvPr id="50" name="Picture 37" descr="char_computer"/>
                <p:cNvPicPr>
                  <a:picLocks noChangeAspect="1" noChangeArrowheads="1"/>
                </p:cNvPicPr>
                <p:nvPr/>
              </p:nvPicPr>
              <p:blipFill>
                <a:blip r:embed="rId4"/>
                <a:srcRect/>
                <a:stretch>
                  <a:fillRect/>
                </a:stretch>
              </p:blipFill>
              <p:spPr bwMode="auto">
                <a:xfrm>
                  <a:off x="4692" y="1199"/>
                  <a:ext cx="641" cy="625"/>
                </a:xfrm>
                <a:prstGeom prst="rect">
                  <a:avLst/>
                </a:prstGeom>
                <a:noFill/>
              </p:spPr>
            </p:pic>
          </p:grpSp>
          <p:sp>
            <p:nvSpPr>
              <p:cNvPr id="48" name="Text Box 38"/>
              <p:cNvSpPr txBox="1">
                <a:spLocks noChangeArrowheads="1"/>
              </p:cNvSpPr>
              <p:nvPr/>
            </p:nvSpPr>
            <p:spPr bwMode="auto">
              <a:xfrm>
                <a:off x="4464" y="1229"/>
                <a:ext cx="148" cy="271"/>
              </a:xfrm>
              <a:prstGeom prst="rect">
                <a:avLst/>
              </a:prstGeom>
              <a:noFill/>
              <a:ln w="9525">
                <a:noFill/>
                <a:miter lim="800000"/>
                <a:headEnd/>
                <a:tailEnd/>
              </a:ln>
              <a:effectLst/>
            </p:spPr>
            <p:txBody>
              <a:bodyPr wrap="none">
                <a:spAutoFit/>
              </a:bodyPr>
              <a:lstStyle/>
              <a:p>
                <a:endParaRPr lang="en-US" sz="1600" b="1">
                  <a:solidFill>
                    <a:srgbClr val="FF0000"/>
                  </a:solidFill>
                </a:endParaRPr>
              </a:p>
            </p:txBody>
          </p:sp>
        </p:grpSp>
        <p:sp>
          <p:nvSpPr>
            <p:cNvPr id="45" name="Rectangle 60"/>
            <p:cNvSpPr>
              <a:spLocks noChangeArrowheads="1"/>
            </p:cNvSpPr>
            <p:nvPr/>
          </p:nvSpPr>
          <p:spPr bwMode="auto">
            <a:xfrm>
              <a:off x="0" y="3504"/>
              <a:ext cx="3360" cy="318"/>
            </a:xfrm>
            <a:prstGeom prst="rect">
              <a:avLst/>
            </a:prstGeom>
            <a:solidFill>
              <a:srgbClr val="CCECFF"/>
            </a:solidFill>
            <a:ln w="9525">
              <a:noFill/>
              <a:miter lim="800000"/>
              <a:headEnd/>
              <a:tailEnd/>
            </a:ln>
            <a:effectLst/>
          </p:spPr>
          <p:txBody>
            <a:bodyPr/>
            <a:lstStyle/>
            <a:p>
              <a:pPr marL="742950" lvl="1" indent="-285750">
                <a:lnSpc>
                  <a:spcPct val="90000"/>
                </a:lnSpc>
                <a:spcBef>
                  <a:spcPct val="20000"/>
                </a:spcBef>
                <a:buFontTx/>
                <a:buChar char="–"/>
              </a:pPr>
              <a:r>
                <a:rPr lang="en-US" sz="1600"/>
                <a:t>Play new game on least-used version so they can compare</a:t>
              </a:r>
              <a:endParaRPr lang="en-US" sz="2800"/>
            </a:p>
          </p:txBody>
        </p:sp>
        <p:sp>
          <p:nvSpPr>
            <p:cNvPr id="46" name="Rectangle 70"/>
            <p:cNvSpPr>
              <a:spLocks noChangeArrowheads="1"/>
            </p:cNvSpPr>
            <p:nvPr/>
          </p:nvSpPr>
          <p:spPr bwMode="auto">
            <a:xfrm>
              <a:off x="4080" y="3792"/>
              <a:ext cx="533" cy="250"/>
            </a:xfrm>
            <a:prstGeom prst="rect">
              <a:avLst/>
            </a:prstGeom>
            <a:noFill/>
            <a:ln w="9525">
              <a:noFill/>
              <a:miter lim="800000"/>
              <a:headEnd/>
              <a:tailEnd/>
            </a:ln>
            <a:effectLst/>
          </p:spPr>
          <p:txBody>
            <a:bodyPr wrap="none">
              <a:spAutoFit/>
            </a:bodyPr>
            <a:lstStyle/>
            <a:p>
              <a:r>
                <a:rPr lang="en-US" b="1">
                  <a:solidFill>
                    <a:srgbClr val="FF9999"/>
                  </a:solidFill>
                </a:rPr>
                <a:t>5 min</a:t>
              </a:r>
            </a:p>
          </p:txBody>
        </p:sp>
      </p:grpSp>
      <p:sp>
        <p:nvSpPr>
          <p:cNvPr id="53" name="Text Box 62"/>
          <p:cNvSpPr txBox="1">
            <a:spLocks noChangeArrowheads="1"/>
          </p:cNvSpPr>
          <p:nvPr/>
        </p:nvSpPr>
        <p:spPr bwMode="auto">
          <a:xfrm>
            <a:off x="1219200" y="1524000"/>
            <a:ext cx="3184525" cy="457200"/>
          </a:xfrm>
          <a:prstGeom prst="rect">
            <a:avLst/>
          </a:prstGeom>
          <a:noFill/>
          <a:ln w="9525">
            <a:noFill/>
            <a:miter lim="800000"/>
            <a:headEnd/>
            <a:tailEnd/>
          </a:ln>
          <a:effectLst/>
        </p:spPr>
        <p:txBody>
          <a:bodyPr wrap="none">
            <a:spAutoFit/>
          </a:bodyPr>
          <a:lstStyle/>
          <a:p>
            <a:r>
              <a:rPr lang="en-US" sz="2400">
                <a:solidFill>
                  <a:schemeClr val="accent2"/>
                </a:solidFill>
              </a:rPr>
              <a:t>User Study Procedure</a:t>
            </a:r>
          </a:p>
        </p:txBody>
      </p:sp>
      <p:sp>
        <p:nvSpPr>
          <p:cNvPr id="55" name="Footer Placeholder 54"/>
          <p:cNvSpPr>
            <a:spLocks noGrp="1"/>
          </p:cNvSpPr>
          <p:nvPr>
            <p:ph type="ftr" sz="quarter" idx="11"/>
          </p:nvPr>
        </p:nvSpPr>
        <p:spPr/>
        <p:txBody>
          <a:bodyPr/>
          <a:lstStyle/>
          <a:p>
            <a:r>
              <a:rPr lang="en-US" smtClean="0"/>
              <a:t>Donnybrook | Jeffrey Pang (CMU) | SIGCOMM 2008</a:t>
            </a:r>
            <a:endParaRPr lang="en-US" dirty="0"/>
          </a:p>
        </p:txBody>
      </p:sp>
      <p:sp>
        <p:nvSpPr>
          <p:cNvPr id="52" name="Slide Number Placeholder 51"/>
          <p:cNvSpPr>
            <a:spLocks noGrp="1"/>
          </p:cNvSpPr>
          <p:nvPr>
            <p:ph type="sldNum" sz="quarter" idx="12"/>
          </p:nvPr>
        </p:nvSpPr>
        <p:spPr/>
        <p:txBody>
          <a:bodyPr/>
          <a:lstStyle/>
          <a:p>
            <a:fld id="{EBD50310-D3F9-4512-BA90-F45251450757}" type="slidenum">
              <a:rPr lang="en-US" smtClean="0"/>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Study Stats</a:t>
            </a:r>
            <a:endParaRPr lang="en-US" dirty="0"/>
          </a:p>
        </p:txBody>
      </p:sp>
      <p:sp>
        <p:nvSpPr>
          <p:cNvPr id="7" name="Rectangle 3"/>
          <p:cNvSpPr txBox="1">
            <a:spLocks noChangeArrowheads="1"/>
          </p:cNvSpPr>
          <p:nvPr/>
        </p:nvSpPr>
        <p:spPr>
          <a:xfrm>
            <a:off x="457200" y="1600200"/>
            <a:ext cx="8305800" cy="4297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LoBW</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-IS vs.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LoBW</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12 trials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LoBW</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-IS vs.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HiBW</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32 trials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8</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8 total participants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10"/>
          <p:cNvSpPr>
            <a:spLocks/>
          </p:cNvSpPr>
          <p:nvPr/>
        </p:nvSpPr>
        <p:spPr bwMode="auto">
          <a:xfrm>
            <a:off x="5410200" y="3810000"/>
            <a:ext cx="1606550" cy="1874838"/>
          </a:xfrm>
          <a:custGeom>
            <a:avLst/>
            <a:gdLst/>
            <a:ahLst/>
            <a:cxnLst>
              <a:cxn ang="0">
                <a:pos x="202" y="34"/>
              </a:cxn>
              <a:cxn ang="0">
                <a:pos x="119" y="0"/>
              </a:cxn>
              <a:cxn ang="0">
                <a:pos x="1" y="118"/>
              </a:cxn>
              <a:cxn ang="0">
                <a:pos x="118" y="236"/>
              </a:cxn>
              <a:cxn ang="0">
                <a:pos x="119" y="118"/>
              </a:cxn>
              <a:cxn ang="0">
                <a:pos x="202" y="34"/>
              </a:cxn>
            </a:cxnLst>
            <a:rect l="0" t="0" r="r" b="b"/>
            <a:pathLst>
              <a:path w="202" h="236">
                <a:moveTo>
                  <a:pt x="202" y="34"/>
                </a:moveTo>
                <a:cubicBezTo>
                  <a:pt x="180" y="12"/>
                  <a:pt x="150" y="0"/>
                  <a:pt x="119" y="0"/>
                </a:cubicBezTo>
                <a:cubicBezTo>
                  <a:pt x="54" y="0"/>
                  <a:pt x="1" y="53"/>
                  <a:pt x="1" y="118"/>
                </a:cubicBezTo>
                <a:cubicBezTo>
                  <a:pt x="0" y="183"/>
                  <a:pt x="53" y="236"/>
                  <a:pt x="118" y="236"/>
                </a:cubicBezTo>
                <a:lnTo>
                  <a:pt x="119" y="118"/>
                </a:lnTo>
                <a:lnTo>
                  <a:pt x="202" y="34"/>
                </a:lnTo>
                <a:close/>
              </a:path>
            </a:pathLst>
          </a:custGeom>
          <a:solidFill>
            <a:srgbClr val="808080"/>
          </a:solidFill>
          <a:ln w="6350">
            <a:solidFill>
              <a:srgbClr val="000000"/>
            </a:solidFill>
            <a:prstDash val="solid"/>
            <a:round/>
            <a:headEnd/>
            <a:tailEnd/>
          </a:ln>
        </p:spPr>
        <p:txBody>
          <a:bodyPr/>
          <a:lstStyle/>
          <a:p>
            <a:endParaRPr lang="en-US"/>
          </a:p>
        </p:txBody>
      </p:sp>
      <p:sp>
        <p:nvSpPr>
          <p:cNvPr id="9" name="Freeform 11"/>
          <p:cNvSpPr>
            <a:spLocks/>
          </p:cNvSpPr>
          <p:nvPr/>
        </p:nvSpPr>
        <p:spPr bwMode="auto">
          <a:xfrm>
            <a:off x="6356350" y="4079875"/>
            <a:ext cx="946150" cy="1333500"/>
          </a:xfrm>
          <a:custGeom>
            <a:avLst/>
            <a:gdLst/>
            <a:ahLst/>
            <a:cxnLst>
              <a:cxn ang="0">
                <a:pos x="84" y="168"/>
              </a:cxn>
              <a:cxn ang="0">
                <a:pos x="119" y="84"/>
              </a:cxn>
              <a:cxn ang="0">
                <a:pos x="83" y="0"/>
              </a:cxn>
              <a:cxn ang="0">
                <a:pos x="0" y="84"/>
              </a:cxn>
              <a:cxn ang="0">
                <a:pos x="84" y="168"/>
              </a:cxn>
            </a:cxnLst>
            <a:rect l="0" t="0" r="r" b="b"/>
            <a:pathLst>
              <a:path w="119" h="168">
                <a:moveTo>
                  <a:pt x="84" y="168"/>
                </a:moveTo>
                <a:cubicBezTo>
                  <a:pt x="106" y="146"/>
                  <a:pt x="119" y="115"/>
                  <a:pt x="119" y="84"/>
                </a:cubicBezTo>
                <a:cubicBezTo>
                  <a:pt x="119" y="52"/>
                  <a:pt x="106" y="22"/>
                  <a:pt x="83" y="0"/>
                </a:cubicBezTo>
                <a:lnTo>
                  <a:pt x="0" y="84"/>
                </a:lnTo>
                <a:lnTo>
                  <a:pt x="84" y="168"/>
                </a:lnTo>
                <a:close/>
              </a:path>
            </a:pathLst>
          </a:custGeom>
          <a:solidFill>
            <a:srgbClr val="C0C0C0"/>
          </a:solidFill>
          <a:ln w="6350">
            <a:solidFill>
              <a:srgbClr val="000000"/>
            </a:solidFill>
            <a:prstDash val="solid"/>
            <a:round/>
            <a:headEnd/>
            <a:tailEnd/>
          </a:ln>
        </p:spPr>
        <p:txBody>
          <a:bodyPr/>
          <a:lstStyle/>
          <a:p>
            <a:endParaRPr lang="en-US"/>
          </a:p>
        </p:txBody>
      </p:sp>
      <p:sp>
        <p:nvSpPr>
          <p:cNvPr id="10" name="Freeform 12"/>
          <p:cNvSpPr>
            <a:spLocks/>
          </p:cNvSpPr>
          <p:nvPr/>
        </p:nvSpPr>
        <p:spPr bwMode="auto">
          <a:xfrm>
            <a:off x="6348413" y="4748213"/>
            <a:ext cx="676275" cy="936625"/>
          </a:xfrm>
          <a:custGeom>
            <a:avLst/>
            <a:gdLst/>
            <a:ahLst/>
            <a:cxnLst>
              <a:cxn ang="0">
                <a:pos x="0" y="118"/>
              </a:cxn>
              <a:cxn ang="0">
                <a:pos x="1" y="118"/>
              </a:cxn>
              <a:cxn ang="0">
                <a:pos x="85" y="84"/>
              </a:cxn>
              <a:cxn ang="0">
                <a:pos x="1" y="0"/>
              </a:cxn>
              <a:cxn ang="0">
                <a:pos x="0" y="118"/>
              </a:cxn>
            </a:cxnLst>
            <a:rect l="0" t="0" r="r" b="b"/>
            <a:pathLst>
              <a:path w="85" h="118">
                <a:moveTo>
                  <a:pt x="0" y="118"/>
                </a:moveTo>
                <a:cubicBezTo>
                  <a:pt x="1" y="118"/>
                  <a:pt x="1" y="118"/>
                  <a:pt x="1" y="118"/>
                </a:cubicBezTo>
                <a:cubicBezTo>
                  <a:pt x="32" y="118"/>
                  <a:pt x="63" y="106"/>
                  <a:pt x="85" y="84"/>
                </a:cubicBezTo>
                <a:lnTo>
                  <a:pt x="1" y="0"/>
                </a:lnTo>
                <a:lnTo>
                  <a:pt x="0" y="118"/>
                </a:lnTo>
                <a:close/>
              </a:path>
            </a:pathLst>
          </a:custGeom>
          <a:solidFill>
            <a:srgbClr val="FFFFFF"/>
          </a:solidFill>
          <a:ln w="6350">
            <a:solidFill>
              <a:srgbClr val="000000"/>
            </a:solidFill>
            <a:prstDash val="solid"/>
            <a:round/>
            <a:headEnd/>
            <a:tailEnd/>
          </a:ln>
        </p:spPr>
        <p:txBody>
          <a:bodyPr/>
          <a:lstStyle/>
          <a:p>
            <a:endParaRPr lang="en-US"/>
          </a:p>
        </p:txBody>
      </p:sp>
      <p:sp>
        <p:nvSpPr>
          <p:cNvPr id="11" name="Rectangle 13"/>
          <p:cNvSpPr>
            <a:spLocks noChangeArrowheads="1"/>
          </p:cNvSpPr>
          <p:nvPr/>
        </p:nvSpPr>
        <p:spPr bwMode="auto">
          <a:xfrm>
            <a:off x="4876800" y="3048000"/>
            <a:ext cx="3016018" cy="369332"/>
          </a:xfrm>
          <a:prstGeom prst="rect">
            <a:avLst/>
          </a:prstGeom>
          <a:noFill/>
          <a:ln w="9525">
            <a:noFill/>
            <a:miter lim="800000"/>
            <a:headEnd/>
            <a:tailEnd/>
          </a:ln>
        </p:spPr>
        <p:txBody>
          <a:bodyPr wrap="none" lIns="0" tIns="0" rIns="0" bIns="0">
            <a:spAutoFit/>
          </a:bodyPr>
          <a:lstStyle/>
          <a:p>
            <a:r>
              <a:rPr lang="en-US" sz="2400" b="1" dirty="0">
                <a:solidFill>
                  <a:srgbClr val="808080"/>
                </a:solidFill>
              </a:rPr>
              <a:t>How often did you play </a:t>
            </a:r>
            <a:endParaRPr lang="en-US" sz="4000" b="1" dirty="0"/>
          </a:p>
        </p:txBody>
      </p:sp>
      <p:sp>
        <p:nvSpPr>
          <p:cNvPr id="12" name="Rectangle 14"/>
          <p:cNvSpPr>
            <a:spLocks noChangeArrowheads="1"/>
          </p:cNvSpPr>
          <p:nvPr/>
        </p:nvSpPr>
        <p:spPr bwMode="auto">
          <a:xfrm>
            <a:off x="4879975" y="3381375"/>
            <a:ext cx="2915478" cy="369332"/>
          </a:xfrm>
          <a:prstGeom prst="rect">
            <a:avLst/>
          </a:prstGeom>
          <a:noFill/>
          <a:ln w="9525">
            <a:noFill/>
            <a:miter lim="800000"/>
            <a:headEnd/>
            <a:tailEnd/>
          </a:ln>
        </p:spPr>
        <p:txBody>
          <a:bodyPr wrap="none" lIns="0" tIns="0" rIns="0" bIns="0">
            <a:spAutoFit/>
          </a:bodyPr>
          <a:lstStyle/>
          <a:p>
            <a:r>
              <a:rPr lang="en-US" sz="2400" b="1" dirty="0">
                <a:solidFill>
                  <a:srgbClr val="808080"/>
                </a:solidFill>
              </a:rPr>
              <a:t>FPS games in the past?</a:t>
            </a:r>
            <a:endParaRPr lang="en-US" sz="4000" b="1" dirty="0"/>
          </a:p>
        </p:txBody>
      </p:sp>
      <p:sp>
        <p:nvSpPr>
          <p:cNvPr id="13" name="Rectangle 15"/>
          <p:cNvSpPr>
            <a:spLocks noChangeArrowheads="1"/>
          </p:cNvSpPr>
          <p:nvPr/>
        </p:nvSpPr>
        <p:spPr bwMode="auto">
          <a:xfrm>
            <a:off x="7378700" y="4592638"/>
            <a:ext cx="993029" cy="246221"/>
          </a:xfrm>
          <a:prstGeom prst="rect">
            <a:avLst/>
          </a:prstGeom>
          <a:noFill/>
          <a:ln w="9525">
            <a:noFill/>
            <a:miter lim="800000"/>
            <a:headEnd/>
            <a:tailEnd/>
          </a:ln>
        </p:spPr>
        <p:txBody>
          <a:bodyPr wrap="none" lIns="0" tIns="0" rIns="0" bIns="0">
            <a:spAutoFit/>
          </a:bodyPr>
          <a:lstStyle/>
          <a:p>
            <a:r>
              <a:rPr lang="en-US" sz="1600" b="1"/>
              <a:t>Every Week</a:t>
            </a:r>
            <a:endParaRPr lang="en-US" sz="2800" b="1"/>
          </a:p>
        </p:txBody>
      </p:sp>
      <p:sp>
        <p:nvSpPr>
          <p:cNvPr id="14" name="Rectangle 16"/>
          <p:cNvSpPr>
            <a:spLocks noChangeArrowheads="1"/>
          </p:cNvSpPr>
          <p:nvPr/>
        </p:nvSpPr>
        <p:spPr bwMode="auto">
          <a:xfrm>
            <a:off x="7705725" y="4840288"/>
            <a:ext cx="357470" cy="246221"/>
          </a:xfrm>
          <a:prstGeom prst="rect">
            <a:avLst/>
          </a:prstGeom>
          <a:noFill/>
          <a:ln w="9525">
            <a:noFill/>
            <a:miter lim="800000"/>
            <a:headEnd/>
            <a:tailEnd/>
          </a:ln>
        </p:spPr>
        <p:txBody>
          <a:bodyPr wrap="none" lIns="0" tIns="0" rIns="0" bIns="0">
            <a:spAutoFit/>
          </a:bodyPr>
          <a:lstStyle/>
          <a:p>
            <a:r>
              <a:rPr lang="en-US" sz="1600" b="1"/>
              <a:t>25%</a:t>
            </a:r>
            <a:endParaRPr lang="en-US" sz="2800" b="1"/>
          </a:p>
        </p:txBody>
      </p:sp>
      <p:sp>
        <p:nvSpPr>
          <p:cNvPr id="15" name="Rectangle 18"/>
          <p:cNvSpPr>
            <a:spLocks noChangeArrowheads="1"/>
          </p:cNvSpPr>
          <p:nvPr/>
        </p:nvSpPr>
        <p:spPr bwMode="auto">
          <a:xfrm>
            <a:off x="5795963" y="4645025"/>
            <a:ext cx="357470" cy="246221"/>
          </a:xfrm>
          <a:prstGeom prst="rect">
            <a:avLst/>
          </a:prstGeom>
          <a:noFill/>
          <a:ln w="9525">
            <a:noFill/>
            <a:miter lim="800000"/>
            <a:headEnd/>
            <a:tailEnd/>
          </a:ln>
        </p:spPr>
        <p:txBody>
          <a:bodyPr wrap="none" lIns="0" tIns="0" rIns="0" bIns="0">
            <a:spAutoFit/>
          </a:bodyPr>
          <a:lstStyle/>
          <a:p>
            <a:r>
              <a:rPr lang="en-US" sz="1600" b="1" dirty="0"/>
              <a:t>62%</a:t>
            </a:r>
            <a:endParaRPr lang="en-US" sz="2800" b="1" dirty="0"/>
          </a:p>
        </p:txBody>
      </p:sp>
      <p:sp>
        <p:nvSpPr>
          <p:cNvPr id="16" name="Rectangle 19"/>
          <p:cNvSpPr>
            <a:spLocks noChangeArrowheads="1"/>
          </p:cNvSpPr>
          <p:nvPr/>
        </p:nvSpPr>
        <p:spPr bwMode="auto">
          <a:xfrm>
            <a:off x="6681788" y="5673725"/>
            <a:ext cx="885563" cy="246221"/>
          </a:xfrm>
          <a:prstGeom prst="rect">
            <a:avLst/>
          </a:prstGeom>
          <a:noFill/>
          <a:ln w="9525">
            <a:noFill/>
            <a:miter lim="800000"/>
            <a:headEnd/>
            <a:tailEnd/>
          </a:ln>
        </p:spPr>
        <p:txBody>
          <a:bodyPr wrap="none" lIns="0" tIns="0" rIns="0" bIns="0">
            <a:spAutoFit/>
          </a:bodyPr>
          <a:lstStyle/>
          <a:p>
            <a:r>
              <a:rPr lang="en-US" sz="1600" b="1"/>
              <a:t>Less Often</a:t>
            </a:r>
          </a:p>
        </p:txBody>
      </p:sp>
      <p:sp>
        <p:nvSpPr>
          <p:cNvPr id="17" name="Rectangle 20"/>
          <p:cNvSpPr>
            <a:spLocks noChangeArrowheads="1"/>
          </p:cNvSpPr>
          <p:nvPr/>
        </p:nvSpPr>
        <p:spPr bwMode="auto">
          <a:xfrm>
            <a:off x="6986588" y="5927725"/>
            <a:ext cx="357470" cy="246221"/>
          </a:xfrm>
          <a:prstGeom prst="rect">
            <a:avLst/>
          </a:prstGeom>
          <a:noFill/>
          <a:ln w="9525">
            <a:noFill/>
            <a:miter lim="800000"/>
            <a:headEnd/>
            <a:tailEnd/>
          </a:ln>
        </p:spPr>
        <p:txBody>
          <a:bodyPr wrap="none" lIns="0" tIns="0" rIns="0" bIns="0">
            <a:spAutoFit/>
          </a:bodyPr>
          <a:lstStyle/>
          <a:p>
            <a:r>
              <a:rPr lang="en-US" sz="1600" b="1"/>
              <a:t>13%</a:t>
            </a:r>
          </a:p>
        </p:txBody>
      </p:sp>
      <p:sp>
        <p:nvSpPr>
          <p:cNvPr id="18" name="Rectangle 17"/>
          <p:cNvSpPr>
            <a:spLocks noChangeArrowheads="1"/>
          </p:cNvSpPr>
          <p:nvPr/>
        </p:nvSpPr>
        <p:spPr bwMode="auto">
          <a:xfrm>
            <a:off x="5516563" y="4387850"/>
            <a:ext cx="836319" cy="246221"/>
          </a:xfrm>
          <a:prstGeom prst="rect">
            <a:avLst/>
          </a:prstGeom>
          <a:noFill/>
          <a:ln w="9525">
            <a:noFill/>
            <a:miter lim="800000"/>
            <a:headEnd/>
            <a:tailEnd/>
          </a:ln>
        </p:spPr>
        <p:txBody>
          <a:bodyPr wrap="none" lIns="0" tIns="0" rIns="0" bIns="0">
            <a:spAutoFit/>
          </a:bodyPr>
          <a:lstStyle/>
          <a:p>
            <a:r>
              <a:rPr lang="en-US" sz="1600" b="1" dirty="0"/>
              <a:t>Every Day</a:t>
            </a:r>
            <a:endParaRPr lang="en-US" sz="2800" b="1" dirty="0"/>
          </a:p>
        </p:txBody>
      </p:sp>
      <p:sp>
        <p:nvSpPr>
          <p:cNvPr id="22" name="Footer Placeholder 21"/>
          <p:cNvSpPr>
            <a:spLocks noGrp="1"/>
          </p:cNvSpPr>
          <p:nvPr>
            <p:ph type="ftr" sz="quarter" idx="11"/>
          </p:nvPr>
        </p:nvSpPr>
        <p:spPr/>
        <p:txBody>
          <a:bodyPr/>
          <a:lstStyle/>
          <a:p>
            <a:r>
              <a:rPr lang="en-US" smtClean="0"/>
              <a:t>Donnybrook | Jeffrey Pang (CMU) | SIGCOMM 2008</a:t>
            </a:r>
            <a:endParaRPr lang="en-US" dirty="0"/>
          </a:p>
        </p:txBody>
      </p:sp>
      <p:sp>
        <p:nvSpPr>
          <p:cNvPr id="20" name="Slide Number Placeholder 19"/>
          <p:cNvSpPr>
            <a:spLocks noGrp="1"/>
          </p:cNvSpPr>
          <p:nvPr>
            <p:ph type="sldNum" sz="quarter" idx="12"/>
          </p:nvPr>
        </p:nvSpPr>
        <p:spPr/>
        <p:txBody>
          <a:bodyPr/>
          <a:lstStyle/>
          <a:p>
            <a:fld id="{EBD50310-D3F9-4512-BA90-F45251450757}" type="slidenum">
              <a:rPr lang="en-US" smtClean="0"/>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dirty="0" smtClean="0"/>
              <a:t>User Study: Total </a:t>
            </a:r>
            <a:r>
              <a:rPr lang="en-US" dirty="0"/>
              <a:t>Stay Time</a:t>
            </a:r>
          </a:p>
        </p:txBody>
      </p:sp>
      <p:graphicFrame>
        <p:nvGraphicFramePr>
          <p:cNvPr id="7184" name="Object 16"/>
          <p:cNvGraphicFramePr>
            <a:graphicFrameLocks noChangeAspect="1"/>
          </p:cNvGraphicFramePr>
          <p:nvPr/>
        </p:nvGraphicFramePr>
        <p:xfrm>
          <a:off x="152400" y="1295400"/>
          <a:ext cx="8610600" cy="4151313"/>
        </p:xfrm>
        <a:graphic>
          <a:graphicData uri="http://schemas.openxmlformats.org/presentationml/2006/ole">
            <p:oleObj spid="_x0000_s4098" name="Chart" r:id="rId4" imgW="6029254" imgH="3085886" progId="Excel.Sheet.8">
              <p:embed/>
            </p:oleObj>
          </a:graphicData>
        </a:graphic>
      </p:graphicFrame>
      <p:sp>
        <p:nvSpPr>
          <p:cNvPr id="7185" name="Text Box 17"/>
          <p:cNvSpPr txBox="1">
            <a:spLocks noChangeArrowheads="1"/>
          </p:cNvSpPr>
          <p:nvPr/>
        </p:nvSpPr>
        <p:spPr bwMode="auto">
          <a:xfrm>
            <a:off x="1447800" y="1600200"/>
            <a:ext cx="3386138" cy="457200"/>
          </a:xfrm>
          <a:prstGeom prst="rect">
            <a:avLst/>
          </a:prstGeom>
          <a:noFill/>
          <a:ln w="9525">
            <a:noFill/>
            <a:miter lim="800000"/>
            <a:headEnd/>
            <a:tailEnd/>
          </a:ln>
          <a:effectLst/>
        </p:spPr>
        <p:txBody>
          <a:bodyPr wrap="none">
            <a:spAutoFit/>
          </a:bodyPr>
          <a:lstStyle/>
          <a:p>
            <a:pPr defTabSz="954088"/>
            <a:r>
              <a:rPr lang="en-US" sz="2400" dirty="0" err="1">
                <a:solidFill>
                  <a:schemeClr val="accent2"/>
                </a:solidFill>
              </a:rPr>
              <a:t>LoBW</a:t>
            </a:r>
            <a:r>
              <a:rPr lang="en-US" sz="2400" dirty="0">
                <a:solidFill>
                  <a:schemeClr val="accent2"/>
                </a:solidFill>
              </a:rPr>
              <a:t> vs. </a:t>
            </a:r>
            <a:r>
              <a:rPr lang="en-US" sz="2400" dirty="0" err="1">
                <a:solidFill>
                  <a:schemeClr val="accent2"/>
                </a:solidFill>
              </a:rPr>
              <a:t>LoBW</a:t>
            </a:r>
            <a:r>
              <a:rPr lang="en-US" sz="2400" dirty="0">
                <a:solidFill>
                  <a:schemeClr val="accent2"/>
                </a:solidFill>
              </a:rPr>
              <a:t>-Donny</a:t>
            </a:r>
          </a:p>
        </p:txBody>
      </p:sp>
      <p:sp>
        <p:nvSpPr>
          <p:cNvPr id="7186" name="Rectangle 18"/>
          <p:cNvSpPr>
            <a:spLocks noChangeArrowheads="1"/>
          </p:cNvSpPr>
          <p:nvPr/>
        </p:nvSpPr>
        <p:spPr bwMode="auto">
          <a:xfrm>
            <a:off x="5334000" y="1600200"/>
            <a:ext cx="3335338" cy="457200"/>
          </a:xfrm>
          <a:prstGeom prst="rect">
            <a:avLst/>
          </a:prstGeom>
          <a:noFill/>
          <a:ln w="9525">
            <a:noFill/>
            <a:miter lim="800000"/>
            <a:headEnd/>
            <a:tailEnd/>
          </a:ln>
          <a:effectLst/>
        </p:spPr>
        <p:txBody>
          <a:bodyPr wrap="none">
            <a:spAutoFit/>
          </a:bodyPr>
          <a:lstStyle/>
          <a:p>
            <a:pPr defTabSz="954088"/>
            <a:r>
              <a:rPr lang="en-US" sz="2400">
                <a:solidFill>
                  <a:schemeClr val="accent2"/>
                </a:solidFill>
              </a:rPr>
              <a:t>LoBW-Donny vs. HiBW</a:t>
            </a:r>
          </a:p>
        </p:txBody>
      </p:sp>
      <p:sp>
        <p:nvSpPr>
          <p:cNvPr id="7187" name="Rectangle 19"/>
          <p:cNvSpPr>
            <a:spLocks noChangeArrowheads="1"/>
          </p:cNvSpPr>
          <p:nvPr/>
        </p:nvSpPr>
        <p:spPr bwMode="auto">
          <a:xfrm>
            <a:off x="990600" y="5562600"/>
            <a:ext cx="7315200" cy="6096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a:t>How long does a pair play on each version? </a:t>
            </a:r>
          </a:p>
        </p:txBody>
      </p:sp>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10" name="Slide Number Placeholder 9"/>
          <p:cNvSpPr>
            <a:spLocks noGrp="1"/>
          </p:cNvSpPr>
          <p:nvPr>
            <p:ph type="sldNum" sz="quarter" idx="12"/>
          </p:nvPr>
        </p:nvSpPr>
        <p:spPr/>
        <p:txBody>
          <a:bodyPr/>
          <a:lstStyle/>
          <a:p>
            <a:fld id="{EBD50310-D3F9-4512-BA90-F45251450757}" type="slidenum">
              <a:rPr lang="en-US" smtClean="0"/>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r>
              <a:rPr lang="en-US" dirty="0" smtClean="0"/>
              <a:t>User Study: Departure </a:t>
            </a:r>
            <a:r>
              <a:rPr lang="en-US" dirty="0"/>
              <a:t>Time</a:t>
            </a:r>
          </a:p>
        </p:txBody>
      </p:sp>
      <p:graphicFrame>
        <p:nvGraphicFramePr>
          <p:cNvPr id="94211" name="Object 3"/>
          <p:cNvGraphicFramePr>
            <a:graphicFrameLocks noChangeAspect="1"/>
          </p:cNvGraphicFramePr>
          <p:nvPr/>
        </p:nvGraphicFramePr>
        <p:xfrm>
          <a:off x="227013" y="1295400"/>
          <a:ext cx="7866062" cy="4308475"/>
        </p:xfrm>
        <a:graphic>
          <a:graphicData uri="http://schemas.openxmlformats.org/presentationml/2006/ole">
            <p:oleObj spid="_x0000_s1026" name="Chart" r:id="rId4" imgW="5629204" imgH="3085886" progId="Excel.Sheet.8">
              <p:embed/>
            </p:oleObj>
          </a:graphicData>
        </a:graphic>
      </p:graphicFrame>
      <p:sp>
        <p:nvSpPr>
          <p:cNvPr id="94212" name="Text Box 4"/>
          <p:cNvSpPr txBox="1">
            <a:spLocks noChangeArrowheads="1"/>
          </p:cNvSpPr>
          <p:nvPr/>
        </p:nvSpPr>
        <p:spPr bwMode="auto">
          <a:xfrm>
            <a:off x="1568450" y="1643063"/>
            <a:ext cx="2741613" cy="457200"/>
          </a:xfrm>
          <a:prstGeom prst="rect">
            <a:avLst/>
          </a:prstGeom>
          <a:noFill/>
          <a:ln w="9525">
            <a:noFill/>
            <a:miter lim="800000"/>
            <a:headEnd/>
            <a:tailEnd/>
          </a:ln>
          <a:effectLst/>
        </p:spPr>
        <p:txBody>
          <a:bodyPr wrap="none">
            <a:spAutoFit/>
          </a:bodyPr>
          <a:lstStyle/>
          <a:p>
            <a:pPr defTabSz="954088"/>
            <a:r>
              <a:rPr lang="en-US" sz="2400" i="1">
                <a:solidFill>
                  <a:schemeClr val="accent2"/>
                </a:solidFill>
              </a:rPr>
              <a:t>Time until first vote</a:t>
            </a:r>
          </a:p>
        </p:txBody>
      </p:sp>
      <p:sp>
        <p:nvSpPr>
          <p:cNvPr id="94213" name="Rectangle 5"/>
          <p:cNvSpPr>
            <a:spLocks noChangeArrowheads="1"/>
          </p:cNvSpPr>
          <p:nvPr/>
        </p:nvSpPr>
        <p:spPr bwMode="auto">
          <a:xfrm>
            <a:off x="5332413" y="1643063"/>
            <a:ext cx="3235325" cy="457200"/>
          </a:xfrm>
          <a:prstGeom prst="rect">
            <a:avLst/>
          </a:prstGeom>
          <a:noFill/>
          <a:ln w="9525">
            <a:noFill/>
            <a:miter lim="800000"/>
            <a:headEnd/>
            <a:tailEnd/>
          </a:ln>
          <a:effectLst/>
        </p:spPr>
        <p:txBody>
          <a:bodyPr wrap="none">
            <a:spAutoFit/>
          </a:bodyPr>
          <a:lstStyle/>
          <a:p>
            <a:pPr defTabSz="954088"/>
            <a:r>
              <a:rPr lang="en-US" sz="2400" i="1">
                <a:solidFill>
                  <a:schemeClr val="accent2"/>
                </a:solidFill>
              </a:rPr>
              <a:t>Time until second vote</a:t>
            </a:r>
          </a:p>
        </p:txBody>
      </p:sp>
      <p:sp>
        <p:nvSpPr>
          <p:cNvPr id="94214" name="Rectangle 6"/>
          <p:cNvSpPr>
            <a:spLocks noChangeArrowheads="1"/>
          </p:cNvSpPr>
          <p:nvPr/>
        </p:nvSpPr>
        <p:spPr bwMode="auto">
          <a:xfrm>
            <a:off x="990600" y="5562600"/>
            <a:ext cx="7315200" cy="6096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a:t>How long before a player wants to switch? </a:t>
            </a:r>
          </a:p>
        </p:txBody>
      </p:sp>
      <p:sp>
        <p:nvSpPr>
          <p:cNvPr id="13" name="Footer Placeholder 12"/>
          <p:cNvSpPr>
            <a:spLocks noGrp="1"/>
          </p:cNvSpPr>
          <p:nvPr>
            <p:ph type="ftr" sz="quarter" idx="11"/>
          </p:nvPr>
        </p:nvSpPr>
        <p:spPr/>
        <p:txBody>
          <a:bodyPr/>
          <a:lstStyle/>
          <a:p>
            <a:r>
              <a:rPr lang="en-US" smtClean="0"/>
              <a:t>Donnybrook | Jeffrey Pang (CMU) | SIGCOMM 2008</a:t>
            </a:r>
            <a:endParaRPr lang="en-US" dirty="0"/>
          </a:p>
        </p:txBody>
      </p:sp>
      <p:sp>
        <p:nvSpPr>
          <p:cNvPr id="10" name="Slide Number Placeholder 9"/>
          <p:cNvSpPr>
            <a:spLocks noGrp="1"/>
          </p:cNvSpPr>
          <p:nvPr>
            <p:ph type="sldNum" sz="quarter" idx="12"/>
          </p:nvPr>
        </p:nvSpPr>
        <p:spPr/>
        <p:txBody>
          <a:bodyPr/>
          <a:lstStyle/>
          <a:p>
            <a:fld id="{EBD50310-D3F9-4512-BA90-F45251450757}" type="slidenum">
              <a:rPr lang="en-US" smtClean="0"/>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Study: Preference</a:t>
            </a:r>
            <a:endParaRPr lang="en-US" dirty="0"/>
          </a:p>
        </p:txBody>
      </p:sp>
      <p:graphicFrame>
        <p:nvGraphicFramePr>
          <p:cNvPr id="7" name="Object 11"/>
          <p:cNvGraphicFramePr>
            <a:graphicFrameLocks noChangeAspect="1"/>
          </p:cNvGraphicFramePr>
          <p:nvPr/>
        </p:nvGraphicFramePr>
        <p:xfrm>
          <a:off x="4495800" y="2133600"/>
          <a:ext cx="4343400" cy="2066925"/>
        </p:xfrm>
        <a:graphic>
          <a:graphicData uri="http://schemas.openxmlformats.org/presentationml/2006/ole">
            <p:oleObj spid="_x0000_s16386" name="Chart" r:id="rId4" imgW="4562570" imgH="2247781" progId="Excel.Sheet.8">
              <p:embed/>
            </p:oleObj>
          </a:graphicData>
        </a:graphic>
      </p:graphicFrame>
      <p:sp>
        <p:nvSpPr>
          <p:cNvPr id="8" name="Text Box 12"/>
          <p:cNvSpPr txBox="1">
            <a:spLocks noChangeArrowheads="1"/>
          </p:cNvSpPr>
          <p:nvPr/>
        </p:nvSpPr>
        <p:spPr bwMode="auto">
          <a:xfrm>
            <a:off x="4949825" y="3402013"/>
            <a:ext cx="882650" cy="642937"/>
          </a:xfrm>
          <a:prstGeom prst="rect">
            <a:avLst/>
          </a:prstGeom>
          <a:noFill/>
          <a:ln w="9525">
            <a:noFill/>
            <a:miter lim="800000"/>
            <a:headEnd/>
            <a:tailEnd/>
          </a:ln>
          <a:effectLst/>
        </p:spPr>
        <p:txBody>
          <a:bodyPr wrap="none">
            <a:spAutoFit/>
          </a:bodyPr>
          <a:lstStyle/>
          <a:p>
            <a:r>
              <a:rPr lang="en-US" sz="1800"/>
              <a:t>LoBW-</a:t>
            </a:r>
          </a:p>
          <a:p>
            <a:r>
              <a:rPr lang="en-US" sz="1800"/>
              <a:t>Donny</a:t>
            </a:r>
          </a:p>
        </p:txBody>
      </p:sp>
      <p:sp>
        <p:nvSpPr>
          <p:cNvPr id="9" name="Text Box 13"/>
          <p:cNvSpPr txBox="1">
            <a:spLocks noChangeArrowheads="1"/>
          </p:cNvSpPr>
          <p:nvPr/>
        </p:nvSpPr>
        <p:spPr bwMode="auto">
          <a:xfrm>
            <a:off x="7583488" y="3116263"/>
            <a:ext cx="768350" cy="366712"/>
          </a:xfrm>
          <a:prstGeom prst="rect">
            <a:avLst/>
          </a:prstGeom>
          <a:noFill/>
          <a:ln w="9525">
            <a:noFill/>
            <a:miter lim="800000"/>
            <a:headEnd/>
            <a:tailEnd/>
          </a:ln>
          <a:effectLst/>
        </p:spPr>
        <p:txBody>
          <a:bodyPr wrap="none">
            <a:spAutoFit/>
          </a:bodyPr>
          <a:lstStyle/>
          <a:p>
            <a:r>
              <a:rPr lang="en-US" sz="1800"/>
              <a:t>HiBW</a:t>
            </a:r>
          </a:p>
        </p:txBody>
      </p:sp>
      <p:sp>
        <p:nvSpPr>
          <p:cNvPr id="10" name="Text Box 14"/>
          <p:cNvSpPr txBox="1">
            <a:spLocks noChangeArrowheads="1"/>
          </p:cNvSpPr>
          <p:nvPr/>
        </p:nvSpPr>
        <p:spPr bwMode="auto">
          <a:xfrm>
            <a:off x="4949825" y="2330450"/>
            <a:ext cx="1022350" cy="368300"/>
          </a:xfrm>
          <a:prstGeom prst="rect">
            <a:avLst/>
          </a:prstGeom>
          <a:noFill/>
          <a:ln w="9525">
            <a:noFill/>
            <a:miter lim="800000"/>
            <a:headEnd/>
            <a:tailEnd/>
          </a:ln>
          <a:effectLst/>
        </p:spPr>
        <p:txBody>
          <a:bodyPr wrap="none">
            <a:spAutoFit/>
          </a:bodyPr>
          <a:lstStyle/>
          <a:p>
            <a:r>
              <a:rPr lang="en-US" sz="1800"/>
              <a:t>No Pref.</a:t>
            </a:r>
          </a:p>
        </p:txBody>
      </p:sp>
      <p:sp>
        <p:nvSpPr>
          <p:cNvPr id="11" name="Text Box 15"/>
          <p:cNvSpPr txBox="1">
            <a:spLocks noChangeArrowheads="1"/>
          </p:cNvSpPr>
          <p:nvPr/>
        </p:nvSpPr>
        <p:spPr bwMode="auto">
          <a:xfrm>
            <a:off x="6019800" y="2590800"/>
            <a:ext cx="641350" cy="366713"/>
          </a:xfrm>
          <a:prstGeom prst="rect">
            <a:avLst/>
          </a:prstGeom>
          <a:noFill/>
          <a:ln w="9525">
            <a:noFill/>
            <a:miter lim="800000"/>
            <a:headEnd/>
            <a:tailEnd/>
          </a:ln>
          <a:effectLst/>
        </p:spPr>
        <p:txBody>
          <a:bodyPr wrap="none">
            <a:spAutoFit/>
          </a:bodyPr>
          <a:lstStyle/>
          <a:p>
            <a:r>
              <a:rPr lang="en-US" sz="1800"/>
              <a:t>17%</a:t>
            </a:r>
          </a:p>
        </p:txBody>
      </p:sp>
      <p:sp>
        <p:nvSpPr>
          <p:cNvPr id="12" name="Text Box 16"/>
          <p:cNvSpPr txBox="1">
            <a:spLocks noChangeArrowheads="1"/>
          </p:cNvSpPr>
          <p:nvPr/>
        </p:nvSpPr>
        <p:spPr bwMode="auto">
          <a:xfrm>
            <a:off x="5961063" y="3200400"/>
            <a:ext cx="641350" cy="366713"/>
          </a:xfrm>
          <a:prstGeom prst="rect">
            <a:avLst/>
          </a:prstGeom>
          <a:noFill/>
          <a:ln w="9525">
            <a:noFill/>
            <a:miter lim="800000"/>
            <a:headEnd/>
            <a:tailEnd/>
          </a:ln>
          <a:effectLst/>
        </p:spPr>
        <p:txBody>
          <a:bodyPr wrap="none">
            <a:spAutoFit/>
          </a:bodyPr>
          <a:lstStyle/>
          <a:p>
            <a:r>
              <a:rPr lang="en-US" sz="1800"/>
              <a:t>31%</a:t>
            </a:r>
          </a:p>
        </p:txBody>
      </p:sp>
      <p:sp>
        <p:nvSpPr>
          <p:cNvPr id="13" name="Text Box 17"/>
          <p:cNvSpPr txBox="1">
            <a:spLocks noChangeArrowheads="1"/>
          </p:cNvSpPr>
          <p:nvPr/>
        </p:nvSpPr>
        <p:spPr bwMode="auto">
          <a:xfrm>
            <a:off x="6799263" y="3048000"/>
            <a:ext cx="641350" cy="366713"/>
          </a:xfrm>
          <a:prstGeom prst="rect">
            <a:avLst/>
          </a:prstGeom>
          <a:noFill/>
          <a:ln w="9525">
            <a:noFill/>
            <a:miter lim="800000"/>
            <a:headEnd/>
            <a:tailEnd/>
          </a:ln>
          <a:effectLst/>
        </p:spPr>
        <p:txBody>
          <a:bodyPr wrap="none">
            <a:spAutoFit/>
          </a:bodyPr>
          <a:lstStyle/>
          <a:p>
            <a:r>
              <a:rPr lang="en-US" sz="1800"/>
              <a:t>52%</a:t>
            </a:r>
          </a:p>
        </p:txBody>
      </p:sp>
      <p:sp>
        <p:nvSpPr>
          <p:cNvPr id="14" name="Text Box 18"/>
          <p:cNvSpPr txBox="1">
            <a:spLocks noChangeArrowheads="1"/>
          </p:cNvSpPr>
          <p:nvPr/>
        </p:nvSpPr>
        <p:spPr bwMode="auto">
          <a:xfrm>
            <a:off x="5427663" y="4205288"/>
            <a:ext cx="2716212" cy="366712"/>
          </a:xfrm>
          <a:prstGeom prst="rect">
            <a:avLst/>
          </a:prstGeom>
          <a:noFill/>
          <a:ln w="9525">
            <a:noFill/>
            <a:miter lim="800000"/>
            <a:headEnd/>
            <a:tailEnd/>
          </a:ln>
          <a:effectLst/>
        </p:spPr>
        <p:txBody>
          <a:bodyPr>
            <a:spAutoFit/>
          </a:bodyPr>
          <a:lstStyle/>
          <a:p>
            <a:pPr algn="ctr"/>
            <a:r>
              <a:rPr lang="en-US" sz="1800" i="1">
                <a:solidFill>
                  <a:schemeClr val="accent2"/>
                </a:solidFill>
              </a:rPr>
              <a:t>LoBW-Donny vs. HiBW</a:t>
            </a:r>
          </a:p>
        </p:txBody>
      </p:sp>
      <p:graphicFrame>
        <p:nvGraphicFramePr>
          <p:cNvPr id="15" name="Object 19"/>
          <p:cNvGraphicFramePr>
            <a:graphicFrameLocks noChangeAspect="1"/>
          </p:cNvGraphicFramePr>
          <p:nvPr/>
        </p:nvGraphicFramePr>
        <p:xfrm>
          <a:off x="533400" y="2133600"/>
          <a:ext cx="3810000" cy="2057400"/>
        </p:xfrm>
        <a:graphic>
          <a:graphicData uri="http://schemas.openxmlformats.org/presentationml/2006/ole">
            <p:oleObj spid="_x0000_s16387" name="Chart" r:id="rId5" imgW="4248031" imgH="2295287" progId="Excel.Sheet.8">
              <p:embed/>
            </p:oleObj>
          </a:graphicData>
        </a:graphic>
      </p:graphicFrame>
      <p:sp>
        <p:nvSpPr>
          <p:cNvPr id="16" name="Text Box 20"/>
          <p:cNvSpPr txBox="1">
            <a:spLocks noChangeArrowheads="1"/>
          </p:cNvSpPr>
          <p:nvPr/>
        </p:nvSpPr>
        <p:spPr bwMode="auto">
          <a:xfrm>
            <a:off x="635000" y="3289300"/>
            <a:ext cx="882650" cy="642938"/>
          </a:xfrm>
          <a:prstGeom prst="rect">
            <a:avLst/>
          </a:prstGeom>
          <a:noFill/>
          <a:ln w="9525">
            <a:noFill/>
            <a:miter lim="800000"/>
            <a:headEnd/>
            <a:tailEnd/>
          </a:ln>
          <a:effectLst/>
        </p:spPr>
        <p:txBody>
          <a:bodyPr wrap="none">
            <a:spAutoFit/>
          </a:bodyPr>
          <a:lstStyle/>
          <a:p>
            <a:r>
              <a:rPr lang="en-US" sz="1800"/>
              <a:t>LoBW-</a:t>
            </a:r>
          </a:p>
          <a:p>
            <a:r>
              <a:rPr lang="en-US" sz="1800"/>
              <a:t>Donny</a:t>
            </a:r>
          </a:p>
        </p:txBody>
      </p:sp>
      <p:sp>
        <p:nvSpPr>
          <p:cNvPr id="17" name="Text Box 21"/>
          <p:cNvSpPr txBox="1">
            <a:spLocks noChangeArrowheads="1"/>
          </p:cNvSpPr>
          <p:nvPr/>
        </p:nvSpPr>
        <p:spPr bwMode="auto">
          <a:xfrm>
            <a:off x="1958975" y="1990725"/>
            <a:ext cx="806450" cy="366713"/>
          </a:xfrm>
          <a:prstGeom prst="rect">
            <a:avLst/>
          </a:prstGeom>
          <a:noFill/>
          <a:ln w="9525">
            <a:noFill/>
            <a:miter lim="800000"/>
            <a:headEnd/>
            <a:tailEnd/>
          </a:ln>
          <a:effectLst/>
        </p:spPr>
        <p:txBody>
          <a:bodyPr wrap="none">
            <a:spAutoFit/>
          </a:bodyPr>
          <a:lstStyle/>
          <a:p>
            <a:r>
              <a:rPr lang="en-US" sz="1800"/>
              <a:t>LoBW</a:t>
            </a:r>
          </a:p>
        </p:txBody>
      </p:sp>
      <p:sp>
        <p:nvSpPr>
          <p:cNvPr id="18" name="Text Box 22"/>
          <p:cNvSpPr txBox="1">
            <a:spLocks noChangeArrowheads="1"/>
          </p:cNvSpPr>
          <p:nvPr/>
        </p:nvSpPr>
        <p:spPr bwMode="auto">
          <a:xfrm>
            <a:off x="2132013" y="3276600"/>
            <a:ext cx="641350" cy="366713"/>
          </a:xfrm>
          <a:prstGeom prst="rect">
            <a:avLst/>
          </a:prstGeom>
          <a:noFill/>
          <a:ln w="9525">
            <a:noFill/>
            <a:miter lim="800000"/>
            <a:headEnd/>
            <a:tailEnd/>
          </a:ln>
          <a:effectLst/>
        </p:spPr>
        <p:txBody>
          <a:bodyPr wrap="none">
            <a:spAutoFit/>
          </a:bodyPr>
          <a:lstStyle/>
          <a:p>
            <a:r>
              <a:rPr lang="en-US" sz="1800"/>
              <a:t>96%</a:t>
            </a:r>
          </a:p>
        </p:txBody>
      </p:sp>
      <p:sp>
        <p:nvSpPr>
          <p:cNvPr id="19" name="Text Box 23"/>
          <p:cNvSpPr txBox="1">
            <a:spLocks noChangeArrowheads="1"/>
          </p:cNvSpPr>
          <p:nvPr/>
        </p:nvSpPr>
        <p:spPr bwMode="auto">
          <a:xfrm>
            <a:off x="1182688" y="2074863"/>
            <a:ext cx="514350" cy="368300"/>
          </a:xfrm>
          <a:prstGeom prst="rect">
            <a:avLst/>
          </a:prstGeom>
          <a:noFill/>
          <a:ln w="9525">
            <a:noFill/>
            <a:miter lim="800000"/>
            <a:headEnd/>
            <a:tailEnd/>
          </a:ln>
          <a:effectLst/>
        </p:spPr>
        <p:txBody>
          <a:bodyPr wrap="none">
            <a:spAutoFit/>
          </a:bodyPr>
          <a:lstStyle/>
          <a:p>
            <a:r>
              <a:rPr lang="en-US" sz="1800"/>
              <a:t>4%</a:t>
            </a:r>
          </a:p>
        </p:txBody>
      </p:sp>
      <p:sp>
        <p:nvSpPr>
          <p:cNvPr id="20" name="Line 24"/>
          <p:cNvSpPr>
            <a:spLocks noChangeShapeType="1"/>
          </p:cNvSpPr>
          <p:nvPr/>
        </p:nvSpPr>
        <p:spPr bwMode="auto">
          <a:xfrm>
            <a:off x="1697038" y="2306638"/>
            <a:ext cx="639762" cy="303212"/>
          </a:xfrm>
          <a:prstGeom prst="line">
            <a:avLst/>
          </a:prstGeom>
          <a:noFill/>
          <a:ln w="12700">
            <a:solidFill>
              <a:schemeClr val="tx1"/>
            </a:solidFill>
            <a:round/>
            <a:headEnd/>
            <a:tailEnd type="triangle" w="med" len="med"/>
          </a:ln>
          <a:effectLst/>
        </p:spPr>
        <p:txBody>
          <a:bodyPr/>
          <a:lstStyle/>
          <a:p>
            <a:endParaRPr lang="en-US"/>
          </a:p>
        </p:txBody>
      </p:sp>
      <p:sp>
        <p:nvSpPr>
          <p:cNvPr id="21" name="Text Box 25"/>
          <p:cNvSpPr txBox="1">
            <a:spLocks noChangeArrowheads="1"/>
          </p:cNvSpPr>
          <p:nvPr/>
        </p:nvSpPr>
        <p:spPr bwMode="auto">
          <a:xfrm>
            <a:off x="1008063" y="4205288"/>
            <a:ext cx="2743200" cy="366712"/>
          </a:xfrm>
          <a:prstGeom prst="rect">
            <a:avLst/>
          </a:prstGeom>
          <a:noFill/>
          <a:ln w="9525">
            <a:noFill/>
            <a:miter lim="800000"/>
            <a:headEnd/>
            <a:tailEnd/>
          </a:ln>
          <a:effectLst/>
        </p:spPr>
        <p:txBody>
          <a:bodyPr>
            <a:spAutoFit/>
          </a:bodyPr>
          <a:lstStyle/>
          <a:p>
            <a:pPr algn="ctr"/>
            <a:r>
              <a:rPr lang="en-US" sz="1800" i="1">
                <a:solidFill>
                  <a:schemeClr val="accent2"/>
                </a:solidFill>
              </a:rPr>
              <a:t>LoBW-Donny vs. LoBW</a:t>
            </a:r>
          </a:p>
        </p:txBody>
      </p:sp>
      <p:sp>
        <p:nvSpPr>
          <p:cNvPr id="22" name="Rectangle 26"/>
          <p:cNvSpPr>
            <a:spLocks noChangeArrowheads="1"/>
          </p:cNvSpPr>
          <p:nvPr/>
        </p:nvSpPr>
        <p:spPr bwMode="auto">
          <a:xfrm>
            <a:off x="990600" y="5562600"/>
            <a:ext cx="7315200" cy="6096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a:t>Survey: Was A or B more Fun?</a:t>
            </a:r>
          </a:p>
        </p:txBody>
      </p:sp>
      <p:sp>
        <p:nvSpPr>
          <p:cNvPr id="26" name="Footer Placeholder 25"/>
          <p:cNvSpPr>
            <a:spLocks noGrp="1"/>
          </p:cNvSpPr>
          <p:nvPr>
            <p:ph type="ftr" sz="quarter" idx="11"/>
          </p:nvPr>
        </p:nvSpPr>
        <p:spPr/>
        <p:txBody>
          <a:bodyPr/>
          <a:lstStyle/>
          <a:p>
            <a:r>
              <a:rPr lang="en-US" smtClean="0"/>
              <a:t>Donnybrook | Jeffrey Pang (CMU) | SIGCOMM 2008</a:t>
            </a:r>
            <a:endParaRPr lang="en-US" dirty="0"/>
          </a:p>
        </p:txBody>
      </p:sp>
      <p:sp>
        <p:nvSpPr>
          <p:cNvPr id="24" name="Slide Number Placeholder 23"/>
          <p:cNvSpPr>
            <a:spLocks noGrp="1"/>
          </p:cNvSpPr>
          <p:nvPr>
            <p:ph type="sldNum" sz="quarter" idx="12"/>
          </p:nvPr>
        </p:nvSpPr>
        <p:spPr/>
        <p:txBody>
          <a:bodyPr/>
          <a:lstStyle/>
          <a:p>
            <a:fld id="{EBD50310-D3F9-4512-BA90-F45251450757}" type="slidenum">
              <a:rPr lang="en-US" smtClean="0"/>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dirty="0" smtClean="0"/>
              <a:t>Interest Sets: Fairness</a:t>
            </a:r>
            <a:endParaRPr lang="en-US" dirty="0"/>
          </a:p>
        </p:txBody>
      </p:sp>
      <p:graphicFrame>
        <p:nvGraphicFramePr>
          <p:cNvPr id="84996" name="Object 4"/>
          <p:cNvGraphicFramePr>
            <a:graphicFrameLocks noChangeAspect="1"/>
          </p:cNvGraphicFramePr>
          <p:nvPr/>
        </p:nvGraphicFramePr>
        <p:xfrm>
          <a:off x="152400" y="1752600"/>
          <a:ext cx="8763000" cy="3832225"/>
        </p:xfrm>
        <a:graphic>
          <a:graphicData uri="http://schemas.openxmlformats.org/presentationml/2006/ole">
            <p:oleObj spid="_x0000_s3074" name="Chart" r:id="rId4" imgW="3905488" imgH="1419177" progId="Excel.Sheet.8">
              <p:embed/>
            </p:oleObj>
          </a:graphicData>
        </a:graphic>
      </p:graphicFrame>
      <p:sp>
        <p:nvSpPr>
          <p:cNvPr id="84998" name="Text Box 6"/>
          <p:cNvSpPr txBox="1">
            <a:spLocks noChangeArrowheads="1"/>
          </p:cNvSpPr>
          <p:nvPr/>
        </p:nvSpPr>
        <p:spPr bwMode="auto">
          <a:xfrm>
            <a:off x="1714500" y="1546225"/>
            <a:ext cx="2303463" cy="519113"/>
          </a:xfrm>
          <a:prstGeom prst="rect">
            <a:avLst/>
          </a:prstGeom>
          <a:noFill/>
          <a:ln w="9525">
            <a:noFill/>
            <a:miter lim="800000"/>
            <a:headEnd/>
            <a:tailEnd/>
          </a:ln>
          <a:effectLst/>
        </p:spPr>
        <p:txBody>
          <a:bodyPr wrap="none">
            <a:spAutoFit/>
          </a:bodyPr>
          <a:lstStyle/>
          <a:p>
            <a:pPr defTabSz="954088"/>
            <a:r>
              <a:rPr lang="en-US" sz="2800" i="1">
                <a:solidFill>
                  <a:schemeClr val="accent2"/>
                </a:solidFill>
              </a:rPr>
              <a:t>Random bots</a:t>
            </a:r>
          </a:p>
        </p:txBody>
      </p:sp>
      <p:sp>
        <p:nvSpPr>
          <p:cNvPr id="84999" name="Text Box 7"/>
          <p:cNvSpPr txBox="1">
            <a:spLocks noChangeArrowheads="1"/>
          </p:cNvSpPr>
          <p:nvPr/>
        </p:nvSpPr>
        <p:spPr bwMode="auto">
          <a:xfrm>
            <a:off x="5113338" y="1546225"/>
            <a:ext cx="2479675" cy="519113"/>
          </a:xfrm>
          <a:prstGeom prst="rect">
            <a:avLst/>
          </a:prstGeom>
          <a:noFill/>
          <a:ln w="9525">
            <a:noFill/>
            <a:miter lim="800000"/>
            <a:headEnd/>
            <a:tailEnd/>
          </a:ln>
          <a:effectLst/>
        </p:spPr>
        <p:txBody>
          <a:bodyPr wrap="none">
            <a:spAutoFit/>
          </a:bodyPr>
          <a:lstStyle/>
          <a:p>
            <a:pPr defTabSz="954088"/>
            <a:r>
              <a:rPr lang="en-US" sz="2800" i="1">
                <a:solidFill>
                  <a:schemeClr val="accent2"/>
                </a:solidFill>
              </a:rPr>
              <a:t>All bots level 5</a:t>
            </a:r>
          </a:p>
        </p:txBody>
      </p:sp>
      <p:sp>
        <p:nvSpPr>
          <p:cNvPr id="85000" name="Rectangle 8"/>
          <p:cNvSpPr>
            <a:spLocks noChangeArrowheads="1"/>
          </p:cNvSpPr>
          <p:nvPr/>
        </p:nvSpPr>
        <p:spPr bwMode="auto">
          <a:xfrm>
            <a:off x="7556500" y="2316163"/>
            <a:ext cx="204788" cy="209550"/>
          </a:xfrm>
          <a:prstGeom prst="rect">
            <a:avLst/>
          </a:prstGeom>
          <a:solidFill>
            <a:srgbClr val="9999FF"/>
          </a:solidFill>
          <a:ln w="9525">
            <a:solidFill>
              <a:schemeClr val="tx1"/>
            </a:solidFill>
            <a:miter lim="800000"/>
            <a:headEnd/>
            <a:tailEnd/>
          </a:ln>
          <a:effectLst/>
        </p:spPr>
        <p:txBody>
          <a:bodyPr wrap="none" anchor="ctr"/>
          <a:lstStyle/>
          <a:p>
            <a:endParaRPr lang="en-US"/>
          </a:p>
        </p:txBody>
      </p:sp>
      <p:sp>
        <p:nvSpPr>
          <p:cNvPr id="85001" name="Rectangle 9"/>
          <p:cNvSpPr>
            <a:spLocks noChangeArrowheads="1"/>
          </p:cNvSpPr>
          <p:nvPr/>
        </p:nvSpPr>
        <p:spPr bwMode="auto">
          <a:xfrm>
            <a:off x="7556500" y="3014663"/>
            <a:ext cx="204788" cy="209550"/>
          </a:xfrm>
          <a:prstGeom prst="rect">
            <a:avLst/>
          </a:prstGeom>
          <a:solidFill>
            <a:srgbClr val="00FF00"/>
          </a:solidFill>
          <a:ln w="9525">
            <a:solidFill>
              <a:schemeClr val="tx1"/>
            </a:solidFill>
            <a:miter lim="800000"/>
            <a:headEnd/>
            <a:tailEnd/>
          </a:ln>
          <a:effectLst/>
        </p:spPr>
        <p:txBody>
          <a:bodyPr wrap="none" anchor="ctr"/>
          <a:lstStyle/>
          <a:p>
            <a:endParaRPr lang="en-US"/>
          </a:p>
        </p:txBody>
      </p:sp>
      <p:sp>
        <p:nvSpPr>
          <p:cNvPr id="85002" name="Rectangle 10"/>
          <p:cNvSpPr>
            <a:spLocks noChangeArrowheads="1"/>
          </p:cNvSpPr>
          <p:nvPr/>
        </p:nvSpPr>
        <p:spPr bwMode="auto">
          <a:xfrm>
            <a:off x="7556500" y="3714750"/>
            <a:ext cx="204788" cy="20955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85003" name="Text Box 11"/>
          <p:cNvSpPr txBox="1">
            <a:spLocks noChangeArrowheads="1"/>
          </p:cNvSpPr>
          <p:nvPr/>
        </p:nvSpPr>
        <p:spPr bwMode="auto">
          <a:xfrm>
            <a:off x="7761288" y="2174875"/>
            <a:ext cx="1027112" cy="488950"/>
          </a:xfrm>
          <a:prstGeom prst="rect">
            <a:avLst/>
          </a:prstGeom>
          <a:noFill/>
          <a:ln w="9525">
            <a:noFill/>
            <a:miter lim="800000"/>
            <a:headEnd/>
            <a:tailEnd/>
          </a:ln>
          <a:effectLst/>
        </p:spPr>
        <p:txBody>
          <a:bodyPr wrap="none">
            <a:spAutoFit/>
          </a:bodyPr>
          <a:lstStyle/>
          <a:p>
            <a:pPr defTabSz="954088"/>
            <a:r>
              <a:rPr lang="en-US" sz="2600"/>
              <a:t>HiBW</a:t>
            </a:r>
          </a:p>
        </p:txBody>
      </p:sp>
      <p:sp>
        <p:nvSpPr>
          <p:cNvPr id="85004" name="Text Box 12"/>
          <p:cNvSpPr txBox="1">
            <a:spLocks noChangeArrowheads="1"/>
          </p:cNvSpPr>
          <p:nvPr/>
        </p:nvSpPr>
        <p:spPr bwMode="auto">
          <a:xfrm>
            <a:off x="7761288" y="2709863"/>
            <a:ext cx="1193800" cy="885825"/>
          </a:xfrm>
          <a:prstGeom prst="rect">
            <a:avLst/>
          </a:prstGeom>
          <a:noFill/>
          <a:ln w="9525">
            <a:noFill/>
            <a:miter lim="800000"/>
            <a:headEnd/>
            <a:tailEnd/>
          </a:ln>
          <a:effectLst/>
        </p:spPr>
        <p:txBody>
          <a:bodyPr wrap="none">
            <a:spAutoFit/>
          </a:bodyPr>
          <a:lstStyle/>
          <a:p>
            <a:pPr defTabSz="954088"/>
            <a:r>
              <a:rPr lang="en-US" sz="2600"/>
              <a:t>LoBW-</a:t>
            </a:r>
          </a:p>
          <a:p>
            <a:pPr defTabSz="954088"/>
            <a:r>
              <a:rPr lang="en-US" sz="2600"/>
              <a:t>Donny</a:t>
            </a:r>
          </a:p>
        </p:txBody>
      </p:sp>
      <p:sp>
        <p:nvSpPr>
          <p:cNvPr id="85005" name="Text Box 13"/>
          <p:cNvSpPr txBox="1">
            <a:spLocks noChangeArrowheads="1"/>
          </p:cNvSpPr>
          <p:nvPr/>
        </p:nvSpPr>
        <p:spPr bwMode="auto">
          <a:xfrm>
            <a:off x="7761288" y="3575050"/>
            <a:ext cx="1084262" cy="488950"/>
          </a:xfrm>
          <a:prstGeom prst="rect">
            <a:avLst/>
          </a:prstGeom>
          <a:noFill/>
          <a:ln w="9525">
            <a:noFill/>
            <a:miter lim="800000"/>
            <a:headEnd/>
            <a:tailEnd/>
          </a:ln>
          <a:effectLst/>
        </p:spPr>
        <p:txBody>
          <a:bodyPr wrap="none">
            <a:spAutoFit/>
          </a:bodyPr>
          <a:lstStyle/>
          <a:p>
            <a:pPr defTabSz="954088"/>
            <a:r>
              <a:rPr lang="en-US" sz="2600"/>
              <a:t>LoBW</a:t>
            </a:r>
          </a:p>
        </p:txBody>
      </p:sp>
      <p:sp>
        <p:nvSpPr>
          <p:cNvPr id="13" name="Rectangle 26"/>
          <p:cNvSpPr>
            <a:spLocks noChangeArrowheads="1"/>
          </p:cNvSpPr>
          <p:nvPr/>
        </p:nvSpPr>
        <p:spPr bwMode="auto">
          <a:xfrm>
            <a:off x="685800" y="5562600"/>
            <a:ext cx="7924800" cy="6096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Donnybrook preserves coarse skill-level differences</a:t>
            </a:r>
            <a:endParaRPr lang="en-US" sz="2800" dirty="0"/>
          </a:p>
        </p:txBody>
      </p:sp>
      <p:sp>
        <p:nvSpPr>
          <p:cNvPr id="15" name="TextBox 14"/>
          <p:cNvSpPr txBox="1"/>
          <p:nvPr/>
        </p:nvSpPr>
        <p:spPr>
          <a:xfrm>
            <a:off x="1828800" y="4800600"/>
            <a:ext cx="5311647" cy="400110"/>
          </a:xfrm>
          <a:prstGeom prst="rect">
            <a:avLst/>
          </a:prstGeom>
          <a:noFill/>
        </p:spPr>
        <p:txBody>
          <a:bodyPr wrap="none" rtlCol="0">
            <a:spAutoFit/>
          </a:bodyPr>
          <a:lstStyle/>
          <a:p>
            <a:pPr algn="ctr"/>
            <a:r>
              <a:rPr lang="en-US" sz="2000" dirty="0" smtClean="0">
                <a:solidFill>
                  <a:schemeClr val="bg1">
                    <a:lumMod val="50000"/>
                  </a:schemeClr>
                </a:solidFill>
              </a:rPr>
              <a:t>[Experiment with 16 bots at different skill levels]</a:t>
            </a:r>
            <a:endParaRPr lang="en-US" sz="2000" dirty="0">
              <a:solidFill>
                <a:schemeClr val="bg1">
                  <a:lumMod val="50000"/>
                </a:schemeClr>
              </a:solidFill>
            </a:endParaRPr>
          </a:p>
        </p:txBody>
      </p:sp>
      <p:sp>
        <p:nvSpPr>
          <p:cNvPr id="20" name="Footer Placeholder 19"/>
          <p:cNvSpPr>
            <a:spLocks noGrp="1"/>
          </p:cNvSpPr>
          <p:nvPr>
            <p:ph type="ftr" sz="quarter" idx="11"/>
          </p:nvPr>
        </p:nvSpPr>
        <p:spPr/>
        <p:txBody>
          <a:bodyPr/>
          <a:lstStyle/>
          <a:p>
            <a:r>
              <a:rPr lang="en-US" smtClean="0"/>
              <a:t>Donnybrook | Jeffrey Pang (CMU) | SIGCOMM 2008</a:t>
            </a:r>
            <a:endParaRPr lang="en-US" dirty="0"/>
          </a:p>
        </p:txBody>
      </p:sp>
      <p:sp>
        <p:nvSpPr>
          <p:cNvPr id="17" name="Slide Number Placeholder 16"/>
          <p:cNvSpPr>
            <a:spLocks noGrp="1"/>
          </p:cNvSpPr>
          <p:nvPr>
            <p:ph type="sldNum" sz="quarter" idx="12"/>
          </p:nvPr>
        </p:nvSpPr>
        <p:spPr/>
        <p:txBody>
          <a:bodyPr/>
          <a:lstStyle/>
          <a:p>
            <a:fld id="{EBD50310-D3F9-4512-BA90-F45251450757}" type="slidenum">
              <a:rPr lang="en-US" smtClean="0"/>
              <a:pPr/>
              <a:t>45</a:t>
            </a:fld>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Game Stats Slides =======</a:t>
            </a:r>
            <a:endParaRPr lang="en-US" dirty="0"/>
          </a:p>
        </p:txBody>
      </p:sp>
      <p:sp>
        <p:nvSpPr>
          <p:cNvPr id="8" name="Subtitle 7"/>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Subscriber Set Size</a:t>
            </a:r>
            <a:endParaRPr lang="en-US" dirty="0"/>
          </a:p>
        </p:txBody>
      </p:sp>
      <p:pic>
        <p:nvPicPr>
          <p:cNvPr id="5122" name="Picture 2"/>
          <p:cNvPicPr>
            <a:picLocks noChangeAspect="1" noChangeArrowheads="1"/>
          </p:cNvPicPr>
          <p:nvPr/>
        </p:nvPicPr>
        <p:blipFill>
          <a:blip r:embed="rId2"/>
          <a:srcRect/>
          <a:stretch>
            <a:fillRect/>
          </a:stretch>
        </p:blipFill>
        <p:spPr bwMode="auto">
          <a:xfrm>
            <a:off x="381000" y="1524000"/>
            <a:ext cx="8354378" cy="3279442"/>
          </a:xfrm>
          <a:prstGeom prst="rect">
            <a:avLst/>
          </a:prstGeom>
          <a:noFill/>
          <a:ln w="9525">
            <a:noFill/>
            <a:miter lim="800000"/>
            <a:headEnd/>
            <a:tailEnd/>
          </a:ln>
          <a:effectLst/>
        </p:spPr>
      </p:pic>
      <p:sp>
        <p:nvSpPr>
          <p:cNvPr id="5" name="TextBox 4"/>
          <p:cNvSpPr txBox="1"/>
          <p:nvPr/>
        </p:nvSpPr>
        <p:spPr>
          <a:xfrm>
            <a:off x="3886200" y="4800600"/>
            <a:ext cx="2279022" cy="461665"/>
          </a:xfrm>
          <a:prstGeom prst="rect">
            <a:avLst/>
          </a:prstGeom>
          <a:noFill/>
        </p:spPr>
        <p:txBody>
          <a:bodyPr wrap="none" rtlCol="0">
            <a:spAutoFit/>
          </a:bodyPr>
          <a:lstStyle/>
          <a:p>
            <a:r>
              <a:rPr lang="en-US" sz="2400" dirty="0" smtClean="0">
                <a:solidFill>
                  <a:schemeClr val="bg1">
                    <a:lumMod val="50000"/>
                  </a:schemeClr>
                </a:solidFill>
              </a:rPr>
              <a:t>[32 player game]</a:t>
            </a:r>
            <a:endParaRPr lang="en-US" sz="2400" dirty="0">
              <a:solidFill>
                <a:schemeClr val="bg1">
                  <a:lumMod val="50000"/>
                </a:schemeClr>
              </a:solidFill>
            </a:endParaRPr>
          </a:p>
        </p:txBody>
      </p:sp>
      <p:sp>
        <p:nvSpPr>
          <p:cNvPr id="6" name="Rectangle 26"/>
          <p:cNvSpPr>
            <a:spLocks noChangeArrowheads="1"/>
          </p:cNvSpPr>
          <p:nvPr/>
        </p:nvSpPr>
        <p:spPr bwMode="auto">
          <a:xfrm>
            <a:off x="685800" y="5562600"/>
            <a:ext cx="7924800" cy="6096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Some players have lots of subscribers</a:t>
            </a:r>
            <a:endParaRPr lang="en-US" sz="2800" dirty="0"/>
          </a:p>
        </p:txBody>
      </p:sp>
      <p:sp>
        <p:nvSpPr>
          <p:cNvPr id="12" name="Footer Placeholder 11"/>
          <p:cNvSpPr>
            <a:spLocks noGrp="1"/>
          </p:cNvSpPr>
          <p:nvPr>
            <p:ph type="ftr" sz="quarter" idx="11"/>
          </p:nvPr>
        </p:nvSpPr>
        <p:spPr/>
        <p:txBody>
          <a:bodyPr/>
          <a:lstStyle/>
          <a:p>
            <a:r>
              <a:rPr lang="en-US" smtClean="0"/>
              <a:t>Donnybrook | Jeffrey Pang (CMU) | SIGCOMM 2008</a:t>
            </a:r>
            <a:endParaRPr lang="en-US" dirty="0"/>
          </a:p>
        </p:txBody>
      </p:sp>
      <p:sp>
        <p:nvSpPr>
          <p:cNvPr id="9" name="Slide Number Placeholder 8"/>
          <p:cNvSpPr>
            <a:spLocks noGrp="1"/>
          </p:cNvSpPr>
          <p:nvPr>
            <p:ph type="sldNum" sz="quarter" idx="12"/>
          </p:nvPr>
        </p:nvSpPr>
        <p:spPr/>
        <p:txBody>
          <a:bodyPr/>
          <a:lstStyle/>
          <a:p>
            <a:fld id="{EBD50310-D3F9-4512-BA90-F45251450757}" type="slidenum">
              <a:rPr lang="en-US" smtClean="0"/>
              <a:pPr/>
              <a:t>47</a:t>
            </a:fld>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Bandwidth Distributions</a:t>
            </a:r>
            <a:endParaRPr lang="en-US" dirty="0"/>
          </a:p>
        </p:txBody>
      </p:sp>
      <p:sp>
        <p:nvSpPr>
          <p:cNvPr id="6" name="Rectangle 26"/>
          <p:cNvSpPr>
            <a:spLocks noChangeArrowheads="1"/>
          </p:cNvSpPr>
          <p:nvPr/>
        </p:nvSpPr>
        <p:spPr bwMode="auto">
          <a:xfrm>
            <a:off x="685800" y="5562600"/>
            <a:ext cx="7924800" cy="6096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Most peers have &lt; 768 kbps, some have much more</a:t>
            </a:r>
            <a:endParaRPr lang="en-US" sz="2800" dirty="0"/>
          </a:p>
        </p:txBody>
      </p:sp>
      <p:pic>
        <p:nvPicPr>
          <p:cNvPr id="6146" name="Picture 2"/>
          <p:cNvPicPr>
            <a:picLocks noChangeAspect="1" noChangeArrowheads="1"/>
          </p:cNvPicPr>
          <p:nvPr/>
        </p:nvPicPr>
        <p:blipFill>
          <a:blip r:embed="rId2"/>
          <a:srcRect/>
          <a:stretch>
            <a:fillRect/>
          </a:stretch>
        </p:blipFill>
        <p:spPr bwMode="auto">
          <a:xfrm>
            <a:off x="685800" y="1447800"/>
            <a:ext cx="7832214" cy="3609975"/>
          </a:xfrm>
          <a:prstGeom prst="rect">
            <a:avLst/>
          </a:prstGeom>
          <a:noFill/>
          <a:ln w="9525">
            <a:noFill/>
            <a:miter lim="800000"/>
            <a:headEnd/>
            <a:tailEnd/>
          </a:ln>
          <a:effectLst/>
        </p:spPr>
      </p:pic>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Evaluation Slides =======</a:t>
            </a:r>
            <a:endParaRPr lang="en-US" dirty="0"/>
          </a:p>
        </p:txBody>
      </p:sp>
      <p:sp>
        <p:nvSpPr>
          <p:cNvPr id="8" name="Subtitle 7"/>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r>
              <a:rPr lang="en-US" dirty="0" smtClean="0"/>
              <a:t>High-Speed</a:t>
            </a:r>
            <a:endParaRPr lang="en-US" dirty="0"/>
          </a:p>
        </p:txBody>
      </p:sp>
      <p:sp>
        <p:nvSpPr>
          <p:cNvPr id="106502" name="Line 6"/>
          <p:cNvSpPr>
            <a:spLocks noChangeShapeType="1"/>
          </p:cNvSpPr>
          <p:nvPr/>
        </p:nvSpPr>
        <p:spPr bwMode="auto">
          <a:xfrm>
            <a:off x="2743200" y="2590800"/>
            <a:ext cx="152400" cy="914400"/>
          </a:xfrm>
          <a:prstGeom prst="line">
            <a:avLst/>
          </a:prstGeom>
          <a:noFill/>
          <a:ln w="28575">
            <a:solidFill>
              <a:schemeClr val="tx1"/>
            </a:solidFill>
            <a:round/>
            <a:headEnd/>
            <a:tailEnd/>
          </a:ln>
          <a:effectLst/>
        </p:spPr>
        <p:txBody>
          <a:bodyPr/>
          <a:lstStyle/>
          <a:p>
            <a:endParaRPr lang="en-US"/>
          </a:p>
        </p:txBody>
      </p:sp>
      <p:sp>
        <p:nvSpPr>
          <p:cNvPr id="106505" name="Line 9"/>
          <p:cNvSpPr>
            <a:spLocks noChangeShapeType="1"/>
          </p:cNvSpPr>
          <p:nvPr/>
        </p:nvSpPr>
        <p:spPr bwMode="auto">
          <a:xfrm flipH="1">
            <a:off x="3124200" y="3124200"/>
            <a:ext cx="990600" cy="609600"/>
          </a:xfrm>
          <a:prstGeom prst="line">
            <a:avLst/>
          </a:prstGeom>
          <a:noFill/>
          <a:ln w="28575">
            <a:solidFill>
              <a:schemeClr val="tx1"/>
            </a:solidFill>
            <a:round/>
            <a:headEnd/>
            <a:tailEnd/>
          </a:ln>
          <a:effectLst/>
        </p:spPr>
        <p:txBody>
          <a:bodyPr/>
          <a:lstStyle/>
          <a:p>
            <a:endParaRPr lang="en-US"/>
          </a:p>
        </p:txBody>
      </p:sp>
      <p:sp>
        <p:nvSpPr>
          <p:cNvPr id="106513" name="Line 17"/>
          <p:cNvSpPr>
            <a:spLocks noChangeShapeType="1"/>
          </p:cNvSpPr>
          <p:nvPr/>
        </p:nvSpPr>
        <p:spPr bwMode="auto">
          <a:xfrm flipV="1">
            <a:off x="2133600" y="4114800"/>
            <a:ext cx="609600" cy="838200"/>
          </a:xfrm>
          <a:prstGeom prst="line">
            <a:avLst/>
          </a:prstGeom>
          <a:noFill/>
          <a:ln w="28575">
            <a:solidFill>
              <a:schemeClr val="tx1"/>
            </a:solidFill>
            <a:round/>
            <a:headEnd/>
            <a:tailEnd/>
          </a:ln>
          <a:effectLst/>
        </p:spPr>
        <p:txBody>
          <a:bodyPr/>
          <a:lstStyle/>
          <a:p>
            <a:endParaRPr lang="en-US"/>
          </a:p>
        </p:txBody>
      </p:sp>
      <p:sp>
        <p:nvSpPr>
          <p:cNvPr id="106517" name="Line 21"/>
          <p:cNvSpPr>
            <a:spLocks noChangeShapeType="1"/>
          </p:cNvSpPr>
          <p:nvPr/>
        </p:nvSpPr>
        <p:spPr bwMode="auto">
          <a:xfrm>
            <a:off x="1752600" y="3810000"/>
            <a:ext cx="533400" cy="0"/>
          </a:xfrm>
          <a:prstGeom prst="line">
            <a:avLst/>
          </a:prstGeom>
          <a:noFill/>
          <a:ln w="28575">
            <a:solidFill>
              <a:schemeClr val="tx1"/>
            </a:solidFill>
            <a:round/>
            <a:headEnd/>
            <a:tailEnd/>
          </a:ln>
          <a:effectLst/>
        </p:spPr>
        <p:txBody>
          <a:bodyPr/>
          <a:lstStyle/>
          <a:p>
            <a:endParaRPr lang="en-US"/>
          </a:p>
        </p:txBody>
      </p:sp>
      <p:grpSp>
        <p:nvGrpSpPr>
          <p:cNvPr id="5" name="Group 22"/>
          <p:cNvGrpSpPr>
            <a:grpSpLocks/>
          </p:cNvGrpSpPr>
          <p:nvPr/>
        </p:nvGrpSpPr>
        <p:grpSpPr bwMode="auto">
          <a:xfrm>
            <a:off x="2209800" y="3352800"/>
            <a:ext cx="1524000" cy="987425"/>
            <a:chOff x="1536" y="2112"/>
            <a:chExt cx="960" cy="622"/>
          </a:xfrm>
        </p:grpSpPr>
        <p:sp>
          <p:nvSpPr>
            <p:cNvPr id="106519" name="Cloud"/>
            <p:cNvSpPr>
              <a:spLocks noChangeAspect="1" noEditPoints="1" noChangeArrowheads="1"/>
            </p:cNvSpPr>
            <p:nvPr/>
          </p:nvSpPr>
          <p:spPr bwMode="auto">
            <a:xfrm>
              <a:off x="1536" y="2112"/>
              <a:ext cx="960" cy="62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06520" name="Text Box 24"/>
            <p:cNvSpPr txBox="1">
              <a:spLocks noChangeArrowheads="1"/>
            </p:cNvSpPr>
            <p:nvPr/>
          </p:nvSpPr>
          <p:spPr bwMode="auto">
            <a:xfrm>
              <a:off x="1728" y="2304"/>
              <a:ext cx="551" cy="212"/>
            </a:xfrm>
            <a:prstGeom prst="rect">
              <a:avLst/>
            </a:prstGeom>
            <a:noFill/>
            <a:ln w="9525">
              <a:noFill/>
              <a:miter lim="800000"/>
              <a:headEnd/>
              <a:tailEnd/>
            </a:ln>
            <a:effectLst/>
          </p:spPr>
          <p:txBody>
            <a:bodyPr wrap="none">
              <a:spAutoFit/>
            </a:bodyPr>
            <a:lstStyle/>
            <a:p>
              <a:r>
                <a:rPr lang="en-US" sz="1600">
                  <a:solidFill>
                    <a:srgbClr val="9999FF"/>
                  </a:solidFill>
                </a:rPr>
                <a:t>Internet</a:t>
              </a:r>
            </a:p>
          </p:txBody>
        </p:sp>
      </p:grpSp>
      <p:sp>
        <p:nvSpPr>
          <p:cNvPr id="106522" name="Rectangle 26"/>
          <p:cNvSpPr>
            <a:spLocks noChangeArrowheads="1"/>
          </p:cNvSpPr>
          <p:nvPr/>
        </p:nvSpPr>
        <p:spPr bwMode="auto">
          <a:xfrm>
            <a:off x="5715000" y="1676400"/>
            <a:ext cx="3124200" cy="2362200"/>
          </a:xfrm>
          <a:prstGeom prst="rect">
            <a:avLst/>
          </a:prstGeom>
          <a:solidFill>
            <a:srgbClr val="CCEC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1800"/>
          </a:p>
        </p:txBody>
      </p:sp>
      <p:sp>
        <p:nvSpPr>
          <p:cNvPr id="106525" name="Text Box 29"/>
          <p:cNvSpPr txBox="1">
            <a:spLocks noChangeArrowheads="1"/>
          </p:cNvSpPr>
          <p:nvPr/>
        </p:nvSpPr>
        <p:spPr bwMode="auto">
          <a:xfrm>
            <a:off x="6705600" y="1295400"/>
            <a:ext cx="1201675" cy="369332"/>
          </a:xfrm>
          <a:prstGeom prst="rect">
            <a:avLst/>
          </a:prstGeom>
          <a:noFill/>
          <a:ln w="9525">
            <a:noFill/>
            <a:miter lim="800000"/>
            <a:headEnd/>
            <a:tailEnd/>
          </a:ln>
          <a:effectLst/>
        </p:spPr>
        <p:txBody>
          <a:bodyPr wrap="none">
            <a:spAutoFit/>
          </a:bodyPr>
          <a:lstStyle/>
          <a:p>
            <a:pPr algn="ctr"/>
            <a:r>
              <a:rPr lang="en-US" sz="1800" b="1" dirty="0">
                <a:solidFill>
                  <a:schemeClr val="accent2"/>
                </a:solidFill>
              </a:rPr>
              <a:t>Local View</a:t>
            </a:r>
          </a:p>
        </p:txBody>
      </p:sp>
      <p:sp>
        <p:nvSpPr>
          <p:cNvPr id="106526" name="AutoShape 30"/>
          <p:cNvSpPr>
            <a:spLocks noChangeArrowheads="1"/>
          </p:cNvSpPr>
          <p:nvPr/>
        </p:nvSpPr>
        <p:spPr bwMode="auto">
          <a:xfrm>
            <a:off x="5105400" y="2590800"/>
            <a:ext cx="533400" cy="457200"/>
          </a:xfrm>
          <a:prstGeom prst="rightArrow">
            <a:avLst>
              <a:gd name="adj1" fmla="val 50000"/>
              <a:gd name="adj2" fmla="val 29167"/>
            </a:avLst>
          </a:prstGeom>
          <a:solidFill>
            <a:schemeClr val="accent2"/>
          </a:solidFill>
          <a:ln w="9525">
            <a:solidFill>
              <a:schemeClr val="tx1"/>
            </a:solidFill>
            <a:miter lim="800000"/>
            <a:headEnd/>
            <a:tailEnd/>
          </a:ln>
          <a:effectLst/>
        </p:spPr>
        <p:txBody>
          <a:bodyPr wrap="none" anchor="ctr"/>
          <a:lstStyle/>
          <a:p>
            <a:pPr algn="ctr"/>
            <a:endParaRPr lang="en-US" sz="1800">
              <a:solidFill>
                <a:schemeClr val="accent2"/>
              </a:solidFill>
            </a:endParaRPr>
          </a:p>
        </p:txBody>
      </p:sp>
      <p:grpSp>
        <p:nvGrpSpPr>
          <p:cNvPr id="7" name="Group 39"/>
          <p:cNvGrpSpPr>
            <a:grpSpLocks/>
          </p:cNvGrpSpPr>
          <p:nvPr/>
        </p:nvGrpSpPr>
        <p:grpSpPr bwMode="auto">
          <a:xfrm>
            <a:off x="1798638" y="2601913"/>
            <a:ext cx="2327275" cy="2368550"/>
            <a:chOff x="1129" y="1632"/>
            <a:chExt cx="1466" cy="1492"/>
          </a:xfrm>
        </p:grpSpPr>
        <p:sp>
          <p:nvSpPr>
            <p:cNvPr id="106536" name="Freeform 40"/>
            <p:cNvSpPr>
              <a:spLocks/>
            </p:cNvSpPr>
            <p:nvPr/>
          </p:nvSpPr>
          <p:spPr bwMode="auto">
            <a:xfrm>
              <a:off x="1344" y="1632"/>
              <a:ext cx="480" cy="1477"/>
            </a:xfrm>
            <a:custGeom>
              <a:avLst/>
              <a:gdLst/>
              <a:ahLst/>
              <a:cxnLst>
                <a:cxn ang="0">
                  <a:pos x="0" y="1488"/>
                </a:cxn>
                <a:cxn ang="0">
                  <a:pos x="480" y="816"/>
                </a:cxn>
                <a:cxn ang="0">
                  <a:pos x="480" y="528"/>
                </a:cxn>
                <a:cxn ang="0">
                  <a:pos x="384" y="0"/>
                </a:cxn>
              </a:cxnLst>
              <a:rect l="0" t="0" r="r" b="b"/>
              <a:pathLst>
                <a:path w="480" h="1488">
                  <a:moveTo>
                    <a:pt x="0" y="1488"/>
                  </a:moveTo>
                  <a:lnTo>
                    <a:pt x="480" y="816"/>
                  </a:lnTo>
                  <a:lnTo>
                    <a:pt x="480" y="528"/>
                  </a:lnTo>
                  <a:lnTo>
                    <a:pt x="384" y="0"/>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6537" name="Freeform 41"/>
            <p:cNvSpPr>
              <a:spLocks/>
            </p:cNvSpPr>
            <p:nvPr/>
          </p:nvSpPr>
          <p:spPr bwMode="auto">
            <a:xfrm>
              <a:off x="1392" y="1967"/>
              <a:ext cx="1203" cy="1157"/>
            </a:xfrm>
            <a:custGeom>
              <a:avLst/>
              <a:gdLst/>
              <a:ahLst/>
              <a:cxnLst>
                <a:cxn ang="0">
                  <a:pos x="0" y="1157"/>
                </a:cxn>
                <a:cxn ang="0">
                  <a:pos x="344" y="669"/>
                </a:cxn>
                <a:cxn ang="0">
                  <a:pos x="797" y="226"/>
                </a:cxn>
                <a:cxn ang="0">
                  <a:pos x="1164" y="0"/>
                </a:cxn>
              </a:cxnLst>
              <a:rect l="0" t="0" r="r" b="b"/>
              <a:pathLst>
                <a:path w="1164" h="1157">
                  <a:moveTo>
                    <a:pt x="0" y="1157"/>
                  </a:moveTo>
                  <a:lnTo>
                    <a:pt x="344" y="669"/>
                  </a:lnTo>
                  <a:lnTo>
                    <a:pt x="797" y="226"/>
                  </a:lnTo>
                  <a:lnTo>
                    <a:pt x="1164" y="0"/>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6538" name="Freeform 42"/>
            <p:cNvSpPr>
              <a:spLocks/>
            </p:cNvSpPr>
            <p:nvPr/>
          </p:nvSpPr>
          <p:spPr bwMode="auto">
            <a:xfrm>
              <a:off x="1129" y="2397"/>
              <a:ext cx="494" cy="704"/>
            </a:xfrm>
            <a:custGeom>
              <a:avLst/>
              <a:gdLst/>
              <a:ahLst/>
              <a:cxnLst>
                <a:cxn ang="0">
                  <a:pos x="163" y="704"/>
                </a:cxn>
                <a:cxn ang="0">
                  <a:pos x="494" y="244"/>
                </a:cxn>
                <a:cxn ang="0">
                  <a:pos x="337" y="0"/>
                </a:cxn>
                <a:cxn ang="0">
                  <a:pos x="0" y="0"/>
                </a:cxn>
              </a:cxnLst>
              <a:rect l="0" t="0" r="r" b="b"/>
              <a:pathLst>
                <a:path w="494" h="704">
                  <a:moveTo>
                    <a:pt x="163" y="704"/>
                  </a:moveTo>
                  <a:lnTo>
                    <a:pt x="494" y="244"/>
                  </a:lnTo>
                  <a:lnTo>
                    <a:pt x="337" y="0"/>
                  </a:lnTo>
                  <a:lnTo>
                    <a:pt x="0" y="0"/>
                  </a:lnTo>
                </a:path>
              </a:pathLst>
            </a:custGeom>
            <a:noFill/>
            <a:ln w="57150" cmpd="sng">
              <a:solidFill>
                <a:srgbClr val="FF0000"/>
              </a:solidFill>
              <a:round/>
              <a:headEnd type="none" w="med" len="med"/>
              <a:tailEnd type="triangle" w="med" len="med"/>
            </a:ln>
            <a:effectLst/>
          </p:spPr>
          <p:txBody>
            <a:bodyPr/>
            <a:lstStyle/>
            <a:p>
              <a:endParaRPr lang="en-US"/>
            </a:p>
          </p:txBody>
        </p:sp>
      </p:grpSp>
      <p:sp>
        <p:nvSpPr>
          <p:cNvPr id="106540" name="Text Box 44"/>
          <p:cNvSpPr txBox="1">
            <a:spLocks noChangeArrowheads="1"/>
          </p:cNvSpPr>
          <p:nvPr/>
        </p:nvSpPr>
        <p:spPr bwMode="auto">
          <a:xfrm>
            <a:off x="5791200" y="1828800"/>
            <a:ext cx="1733550" cy="366713"/>
          </a:xfrm>
          <a:prstGeom prst="rect">
            <a:avLst/>
          </a:prstGeom>
          <a:noFill/>
          <a:ln w="9525">
            <a:noFill/>
            <a:miter lim="800000"/>
            <a:headEnd/>
            <a:tailEnd/>
          </a:ln>
          <a:effectLst/>
        </p:spPr>
        <p:txBody>
          <a:bodyPr wrap="none">
            <a:spAutoFit/>
          </a:bodyPr>
          <a:lstStyle/>
          <a:p>
            <a:r>
              <a:rPr lang="en-US" sz="1800" dirty="0">
                <a:solidFill>
                  <a:schemeClr val="accent2"/>
                </a:solidFill>
              </a:rPr>
              <a:t>Replica objects</a:t>
            </a:r>
          </a:p>
        </p:txBody>
      </p:sp>
      <p:pic>
        <p:nvPicPr>
          <p:cNvPr id="106543" name="Picture 47" descr="orb"/>
          <p:cNvPicPr>
            <a:picLocks noChangeAspect="1" noChangeArrowheads="1"/>
          </p:cNvPicPr>
          <p:nvPr/>
        </p:nvPicPr>
        <p:blipFill>
          <a:blip r:embed="rId3"/>
          <a:srcRect/>
          <a:stretch>
            <a:fillRect/>
          </a:stretch>
        </p:blipFill>
        <p:spPr bwMode="auto">
          <a:xfrm>
            <a:off x="6629400" y="2209800"/>
            <a:ext cx="525463" cy="762000"/>
          </a:xfrm>
          <a:prstGeom prst="rect">
            <a:avLst/>
          </a:prstGeom>
          <a:noFill/>
          <a:effectLst>
            <a:outerShdw blurRad="76200" dir="18900000" sy="23000" kx="-1200000" algn="bl" rotWithShape="0">
              <a:prstClr val="black">
                <a:alpha val="20000"/>
              </a:prstClr>
            </a:outerShdw>
          </a:effectLst>
        </p:spPr>
      </p:pic>
      <p:pic>
        <p:nvPicPr>
          <p:cNvPr id="106544" name="Picture 48" descr="orb"/>
          <p:cNvPicPr>
            <a:picLocks noChangeAspect="1" noChangeArrowheads="1"/>
          </p:cNvPicPr>
          <p:nvPr/>
        </p:nvPicPr>
        <p:blipFill>
          <a:blip r:embed="rId3"/>
          <a:srcRect/>
          <a:stretch>
            <a:fillRect/>
          </a:stretch>
        </p:blipFill>
        <p:spPr bwMode="auto">
          <a:xfrm>
            <a:off x="6781800" y="2209800"/>
            <a:ext cx="525463" cy="762000"/>
          </a:xfrm>
          <a:prstGeom prst="rect">
            <a:avLst/>
          </a:prstGeom>
          <a:noFill/>
          <a:effectLst>
            <a:outerShdw blurRad="76200" dir="18900000" sy="23000" kx="-1200000" algn="bl" rotWithShape="0">
              <a:prstClr val="black">
                <a:alpha val="20000"/>
              </a:prstClr>
            </a:outerShdw>
          </a:effectLst>
        </p:spPr>
      </p:pic>
      <p:pic>
        <p:nvPicPr>
          <p:cNvPr id="106546" name="Picture 50" descr="orb"/>
          <p:cNvPicPr>
            <a:picLocks noChangeAspect="1" noChangeArrowheads="1"/>
          </p:cNvPicPr>
          <p:nvPr/>
        </p:nvPicPr>
        <p:blipFill>
          <a:blip r:embed="rId3"/>
          <a:srcRect/>
          <a:stretch>
            <a:fillRect/>
          </a:stretch>
        </p:blipFill>
        <p:spPr bwMode="auto">
          <a:xfrm>
            <a:off x="6934200" y="2209800"/>
            <a:ext cx="525463" cy="762000"/>
          </a:xfrm>
          <a:prstGeom prst="rect">
            <a:avLst/>
          </a:prstGeom>
          <a:noFill/>
          <a:effectLst>
            <a:outerShdw blurRad="76200" dir="18900000" sy="23000" kx="-1200000" algn="bl" rotWithShape="0">
              <a:prstClr val="black">
                <a:alpha val="20000"/>
              </a:prstClr>
            </a:outerShdw>
          </a:effectLst>
        </p:spPr>
      </p:pic>
      <p:pic>
        <p:nvPicPr>
          <p:cNvPr id="106548" name="Picture 52" descr="orb"/>
          <p:cNvPicPr>
            <a:picLocks noChangeAspect="1" noChangeArrowheads="1"/>
          </p:cNvPicPr>
          <p:nvPr/>
        </p:nvPicPr>
        <p:blipFill>
          <a:blip r:embed="rId3"/>
          <a:srcRect/>
          <a:stretch>
            <a:fillRect/>
          </a:stretch>
        </p:blipFill>
        <p:spPr bwMode="auto">
          <a:xfrm>
            <a:off x="7086600" y="2209800"/>
            <a:ext cx="525463" cy="762000"/>
          </a:xfrm>
          <a:prstGeom prst="rect">
            <a:avLst/>
          </a:prstGeom>
          <a:noFill/>
          <a:effectLst>
            <a:outerShdw blurRad="76200" dir="18900000" sy="23000" kx="-1200000" algn="bl" rotWithShape="0">
              <a:prstClr val="black">
                <a:alpha val="20000"/>
              </a:prstClr>
            </a:outerShdw>
          </a:effectLst>
        </p:spPr>
      </p:pic>
      <p:pic>
        <p:nvPicPr>
          <p:cNvPr id="106549" name="Picture 53" descr="orb"/>
          <p:cNvPicPr>
            <a:picLocks noChangeAspect="1" noChangeArrowheads="1"/>
          </p:cNvPicPr>
          <p:nvPr/>
        </p:nvPicPr>
        <p:blipFill>
          <a:blip r:embed="rId3"/>
          <a:srcRect/>
          <a:stretch>
            <a:fillRect/>
          </a:stretch>
        </p:blipFill>
        <p:spPr bwMode="auto">
          <a:xfrm>
            <a:off x="7239000" y="2209800"/>
            <a:ext cx="525463" cy="762000"/>
          </a:xfrm>
          <a:prstGeom prst="rect">
            <a:avLst/>
          </a:prstGeom>
          <a:noFill/>
          <a:effectLst>
            <a:outerShdw blurRad="76200" dir="18900000" sy="23000" kx="-1200000" algn="bl" rotWithShape="0">
              <a:prstClr val="black">
                <a:alpha val="20000"/>
              </a:prstClr>
            </a:outerShdw>
          </a:effectLst>
        </p:spPr>
      </p:pic>
      <p:pic>
        <p:nvPicPr>
          <p:cNvPr id="43" name="Picture 42" descr="xbox1.png"/>
          <p:cNvPicPr>
            <a:picLocks noChangeAspect="1"/>
          </p:cNvPicPr>
          <p:nvPr/>
        </p:nvPicPr>
        <p:blipFill>
          <a:blip r:embed="rId4" cstate="print"/>
          <a:stretch>
            <a:fillRect/>
          </a:stretch>
        </p:blipFill>
        <p:spPr>
          <a:xfrm>
            <a:off x="2438400" y="1447800"/>
            <a:ext cx="762000" cy="1121964"/>
          </a:xfrm>
          <a:prstGeom prst="rect">
            <a:avLst/>
          </a:prstGeom>
        </p:spPr>
      </p:pic>
      <p:pic>
        <p:nvPicPr>
          <p:cNvPr id="44" name="Picture 43" descr="xbox1.png"/>
          <p:cNvPicPr>
            <a:picLocks noChangeAspect="1"/>
          </p:cNvPicPr>
          <p:nvPr/>
        </p:nvPicPr>
        <p:blipFill>
          <a:blip r:embed="rId4" cstate="print"/>
          <a:stretch>
            <a:fillRect/>
          </a:stretch>
        </p:blipFill>
        <p:spPr>
          <a:xfrm>
            <a:off x="914400" y="3124200"/>
            <a:ext cx="762000" cy="1121964"/>
          </a:xfrm>
          <a:prstGeom prst="rect">
            <a:avLst/>
          </a:prstGeom>
        </p:spPr>
      </p:pic>
      <p:pic>
        <p:nvPicPr>
          <p:cNvPr id="45" name="Picture 44" descr="xbox1.png"/>
          <p:cNvPicPr>
            <a:picLocks noChangeAspect="1"/>
          </p:cNvPicPr>
          <p:nvPr/>
        </p:nvPicPr>
        <p:blipFill>
          <a:blip r:embed="rId4" cstate="print"/>
          <a:stretch>
            <a:fillRect/>
          </a:stretch>
        </p:blipFill>
        <p:spPr>
          <a:xfrm>
            <a:off x="1447800" y="4724400"/>
            <a:ext cx="762000" cy="1121964"/>
          </a:xfrm>
          <a:prstGeom prst="rect">
            <a:avLst/>
          </a:prstGeom>
        </p:spPr>
      </p:pic>
      <p:pic>
        <p:nvPicPr>
          <p:cNvPr id="46" name="Picture 45" descr="xbox1.png"/>
          <p:cNvPicPr>
            <a:picLocks noChangeAspect="1"/>
          </p:cNvPicPr>
          <p:nvPr/>
        </p:nvPicPr>
        <p:blipFill>
          <a:blip r:embed="rId4" cstate="print"/>
          <a:stretch>
            <a:fillRect/>
          </a:stretch>
        </p:blipFill>
        <p:spPr>
          <a:xfrm>
            <a:off x="4191000" y="2438400"/>
            <a:ext cx="762000" cy="1121964"/>
          </a:xfrm>
          <a:prstGeom prst="rect">
            <a:avLst/>
          </a:prstGeom>
        </p:spPr>
      </p:pic>
      <p:sp>
        <p:nvSpPr>
          <p:cNvPr id="47" name="TextBox 46"/>
          <p:cNvSpPr txBox="1"/>
          <p:nvPr/>
        </p:nvSpPr>
        <p:spPr>
          <a:xfrm>
            <a:off x="5715000" y="4343400"/>
            <a:ext cx="3083345" cy="1785104"/>
          </a:xfrm>
          <a:prstGeom prst="rect">
            <a:avLst/>
          </a:prstGeom>
          <a:noFill/>
        </p:spPr>
        <p:txBody>
          <a:bodyPr wrap="none" rtlCol="0">
            <a:spAutoFit/>
          </a:bodyPr>
          <a:lstStyle/>
          <a:p>
            <a:pPr algn="ctr"/>
            <a:r>
              <a:rPr lang="en-US" sz="2400" dirty="0" smtClean="0"/>
              <a:t>20 updates/sec</a:t>
            </a:r>
            <a:br>
              <a:rPr lang="en-US" sz="2400" dirty="0" smtClean="0"/>
            </a:br>
            <a:r>
              <a:rPr lang="en-US" sz="2400" dirty="0" smtClean="0"/>
              <a:t>≈ 16 kbps per player</a:t>
            </a:r>
          </a:p>
          <a:p>
            <a:pPr algn="ctr"/>
            <a:endParaRPr lang="en-US" sz="1400" dirty="0" smtClean="0"/>
          </a:p>
          <a:p>
            <a:pPr algn="ctr"/>
            <a:r>
              <a:rPr lang="en-US" sz="2400" dirty="0" smtClean="0"/>
              <a:t>Delay must be &lt; 150ms</a:t>
            </a:r>
          </a:p>
          <a:p>
            <a:pPr algn="ctr"/>
            <a:r>
              <a:rPr lang="en-US" sz="2400" dirty="0" smtClean="0">
                <a:solidFill>
                  <a:schemeClr val="bg1">
                    <a:lumMod val="50000"/>
                  </a:schemeClr>
                </a:solidFill>
              </a:rPr>
              <a:t>[</a:t>
            </a:r>
            <a:r>
              <a:rPr lang="en-US" sz="2400" dirty="0" err="1" smtClean="0">
                <a:solidFill>
                  <a:schemeClr val="bg1">
                    <a:lumMod val="50000"/>
                  </a:schemeClr>
                </a:solidFill>
              </a:rPr>
              <a:t>Beigbeder</a:t>
            </a:r>
            <a:r>
              <a:rPr lang="en-US" sz="2400" dirty="0" smtClean="0">
                <a:solidFill>
                  <a:schemeClr val="bg1">
                    <a:lumMod val="50000"/>
                  </a:schemeClr>
                </a:solidFill>
              </a:rPr>
              <a:t> ‘04]</a:t>
            </a:r>
          </a:p>
        </p:txBody>
      </p:sp>
      <p:pic>
        <p:nvPicPr>
          <p:cNvPr id="48" name="Picture 45" descr="orb"/>
          <p:cNvPicPr>
            <a:picLocks noChangeAspect="1" noChangeArrowheads="1"/>
          </p:cNvPicPr>
          <p:nvPr/>
        </p:nvPicPr>
        <p:blipFill>
          <a:blip r:embed="rId3"/>
          <a:srcRect/>
          <a:stretch>
            <a:fillRect/>
          </a:stretch>
        </p:blipFill>
        <p:spPr bwMode="auto">
          <a:xfrm>
            <a:off x="838200" y="5181600"/>
            <a:ext cx="525463" cy="762000"/>
          </a:xfrm>
          <a:prstGeom prst="rect">
            <a:avLst/>
          </a:prstGeom>
          <a:noFill/>
          <a:effectLst/>
        </p:spPr>
      </p:pic>
      <p:pic>
        <p:nvPicPr>
          <p:cNvPr id="49" name="Picture 48" descr="sarge.gif"/>
          <p:cNvPicPr>
            <a:picLocks noChangeAspect="1"/>
          </p:cNvPicPr>
          <p:nvPr/>
        </p:nvPicPr>
        <p:blipFill>
          <a:blip r:embed="rId5"/>
          <a:stretch>
            <a:fillRect/>
          </a:stretch>
        </p:blipFill>
        <p:spPr>
          <a:xfrm>
            <a:off x="4648200" y="1600200"/>
            <a:ext cx="448678" cy="741874"/>
          </a:xfrm>
          <a:prstGeom prst="rect">
            <a:avLst/>
          </a:prstGeom>
        </p:spPr>
      </p:pic>
      <p:sp>
        <p:nvSpPr>
          <p:cNvPr id="51" name="Text Box 7"/>
          <p:cNvSpPr txBox="1">
            <a:spLocks noChangeArrowheads="1"/>
          </p:cNvSpPr>
          <p:nvPr/>
        </p:nvSpPr>
        <p:spPr bwMode="auto">
          <a:xfrm>
            <a:off x="7162800" y="3581400"/>
            <a:ext cx="1644650" cy="366713"/>
          </a:xfrm>
          <a:prstGeom prst="rect">
            <a:avLst/>
          </a:prstGeom>
          <a:noFill/>
          <a:ln w="9525">
            <a:noFill/>
            <a:miter lim="800000"/>
            <a:headEnd/>
            <a:tailEnd/>
          </a:ln>
          <a:effectLst/>
        </p:spPr>
        <p:txBody>
          <a:bodyPr wrap="none">
            <a:spAutoFit/>
          </a:bodyPr>
          <a:lstStyle/>
          <a:p>
            <a:r>
              <a:rPr lang="en-US" sz="1800" dirty="0">
                <a:solidFill>
                  <a:schemeClr val="accent2"/>
                </a:solidFill>
              </a:rPr>
              <a:t>Primary object</a:t>
            </a:r>
          </a:p>
        </p:txBody>
      </p:sp>
      <p:pic>
        <p:nvPicPr>
          <p:cNvPr id="50" name="Picture 49" descr="sarge.gif"/>
          <p:cNvPicPr>
            <a:picLocks noChangeAspect="1"/>
          </p:cNvPicPr>
          <p:nvPr/>
        </p:nvPicPr>
        <p:blipFill>
          <a:blip r:embed="rId5"/>
          <a:stretch>
            <a:fillRect/>
          </a:stretch>
        </p:blipFill>
        <p:spPr>
          <a:xfrm>
            <a:off x="7924800" y="2895600"/>
            <a:ext cx="448678" cy="741874"/>
          </a:xfrm>
          <a:prstGeom prst="rect">
            <a:avLst/>
          </a:prstGeom>
          <a:effectLst>
            <a:outerShdw blurRad="76200" dir="18900000" sy="23000" kx="-1200000" algn="bl" rotWithShape="0">
              <a:prstClr val="black">
                <a:alpha val="20000"/>
              </a:prstClr>
            </a:outerShdw>
          </a:effectLst>
        </p:spPr>
      </p:pic>
      <p:pic>
        <p:nvPicPr>
          <p:cNvPr id="53" name="Picture 52" descr="lucy.gif"/>
          <p:cNvPicPr>
            <a:picLocks noChangeAspect="1"/>
          </p:cNvPicPr>
          <p:nvPr/>
        </p:nvPicPr>
        <p:blipFill>
          <a:blip r:embed="rId6"/>
          <a:stretch>
            <a:fillRect/>
          </a:stretch>
        </p:blipFill>
        <p:spPr>
          <a:xfrm>
            <a:off x="990600" y="2286000"/>
            <a:ext cx="381000" cy="793460"/>
          </a:xfrm>
          <a:prstGeom prst="rect">
            <a:avLst/>
          </a:prstGeom>
        </p:spPr>
      </p:pic>
      <p:pic>
        <p:nvPicPr>
          <p:cNvPr id="54" name="Picture 53" descr="hunter.gif"/>
          <p:cNvPicPr>
            <a:picLocks noChangeAspect="1"/>
          </p:cNvPicPr>
          <p:nvPr/>
        </p:nvPicPr>
        <p:blipFill>
          <a:blip r:embed="rId7"/>
          <a:stretch>
            <a:fillRect/>
          </a:stretch>
        </p:blipFill>
        <p:spPr>
          <a:xfrm flipH="1">
            <a:off x="3124200" y="1371600"/>
            <a:ext cx="512582" cy="833229"/>
          </a:xfrm>
          <a:prstGeom prst="rect">
            <a:avLst/>
          </a:prstGeom>
        </p:spPr>
      </p:pic>
      <p:pic>
        <p:nvPicPr>
          <p:cNvPr id="55" name="Picture 54" descr="lucy.gif"/>
          <p:cNvPicPr>
            <a:picLocks noChangeAspect="1"/>
          </p:cNvPicPr>
          <p:nvPr/>
        </p:nvPicPr>
        <p:blipFill>
          <a:blip r:embed="rId6"/>
          <a:stretch>
            <a:fillRect/>
          </a:stretch>
        </p:blipFill>
        <p:spPr>
          <a:xfrm>
            <a:off x="6172200" y="2971800"/>
            <a:ext cx="381000" cy="793460"/>
          </a:xfrm>
          <a:prstGeom prst="rect">
            <a:avLst/>
          </a:prstGeom>
          <a:effectLst>
            <a:outerShdw blurRad="76200" dir="18900000" sy="23000" kx="-1200000" algn="bl" rotWithShape="0">
              <a:prstClr val="black">
                <a:alpha val="20000"/>
              </a:prstClr>
            </a:outerShdw>
          </a:effectLst>
        </p:spPr>
      </p:pic>
      <p:pic>
        <p:nvPicPr>
          <p:cNvPr id="56" name="Picture 55" descr="hunter.gif"/>
          <p:cNvPicPr>
            <a:picLocks noChangeAspect="1"/>
          </p:cNvPicPr>
          <p:nvPr/>
        </p:nvPicPr>
        <p:blipFill>
          <a:blip r:embed="rId7"/>
          <a:stretch>
            <a:fillRect/>
          </a:stretch>
        </p:blipFill>
        <p:spPr>
          <a:xfrm flipH="1">
            <a:off x="5943600" y="2209800"/>
            <a:ext cx="512582" cy="833229"/>
          </a:xfrm>
          <a:prstGeom prst="rect">
            <a:avLst/>
          </a:prstGeom>
          <a:effectLst>
            <a:outerShdw blurRad="76200" dir="18900000" sy="23000" kx="-1200000" algn="bl" rotWithShape="0">
              <a:prstClr val="black">
                <a:alpha val="20000"/>
              </a:prstClr>
            </a:outerShdw>
          </a:effectLst>
        </p:spPr>
      </p:pic>
      <p:sp>
        <p:nvSpPr>
          <p:cNvPr id="59" name="Footer Placeholder 58"/>
          <p:cNvSpPr>
            <a:spLocks noGrp="1"/>
          </p:cNvSpPr>
          <p:nvPr>
            <p:ph type="ftr" sz="quarter" idx="11"/>
          </p:nvPr>
        </p:nvSpPr>
        <p:spPr/>
        <p:txBody>
          <a:bodyPr/>
          <a:lstStyle/>
          <a:p>
            <a:r>
              <a:rPr lang="en-US" smtClean="0"/>
              <a:t>Donnybrook | Jeffrey Pang (CMU) | SIGCOMM 2008</a:t>
            </a:r>
            <a:endParaRPr lang="en-US" dirty="0"/>
          </a:p>
        </p:txBody>
      </p:sp>
      <p:sp>
        <p:nvSpPr>
          <p:cNvPr id="39" name="Slide Number Placeholder 38"/>
          <p:cNvSpPr>
            <a:spLocks noGrp="1"/>
          </p:cNvSpPr>
          <p:nvPr>
            <p:ph type="sldNum" sz="quarter" idx="12"/>
          </p:nvPr>
        </p:nvSpPr>
        <p:spPr/>
        <p:txBody>
          <a:bodyPr/>
          <a:lstStyle/>
          <a:p>
            <a:fld id="{EBD50310-D3F9-4512-BA90-F45251450757}" type="slidenum">
              <a:rPr lang="en-US" smtClean="0"/>
              <a:pPr/>
              <a:t>5</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par>
                          <p:cTn id="8" fill="hold">
                            <p:stCondLst>
                              <p:cond delay="1000"/>
                            </p:stCondLst>
                            <p:childTnLst>
                              <p:par>
                                <p:cTn id="9" presetID="1" presetClass="exit" presetSubtype="0" fill="hold" nodeType="afterEffect">
                                  <p:stCondLst>
                                    <p:cond delay="0"/>
                                  </p:stCondLst>
                                  <p:childTnLst>
                                    <p:set>
                                      <p:cBhvr>
                                        <p:cTn id="10" dur="1" fill="hold">
                                          <p:stCondLst>
                                            <p:cond delay="0"/>
                                          </p:stCondLst>
                                        </p:cTn>
                                        <p:tgtEl>
                                          <p:spTgt spid="10654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6544"/>
                                        </p:tgtEl>
                                        <p:attrNameLst>
                                          <p:attrName>style.visibility</p:attrName>
                                        </p:attrNameLst>
                                      </p:cBhvr>
                                      <p:to>
                                        <p:strVal val="visible"/>
                                      </p:to>
                                    </p:set>
                                  </p:childTnLst>
                                </p:cTn>
                              </p:par>
                              <p:par>
                                <p:cTn id="13" presetID="22" presetClass="exit" presetSubtype="4" fill="hold" nodeType="withEffect">
                                  <p:stCondLst>
                                    <p:cond delay="0"/>
                                  </p:stCondLst>
                                  <p:childTnLst>
                                    <p:animEffect transition="out" filter="wipe(down)">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1000"/>
                                        <p:tgtEl>
                                          <p:spTgt spid="7"/>
                                        </p:tgtEl>
                                      </p:cBhvr>
                                    </p:animEffect>
                                  </p:childTnLst>
                                </p:cTn>
                              </p:par>
                            </p:childTnLst>
                          </p:cTn>
                        </p:par>
                        <p:par>
                          <p:cTn id="20" fill="hold">
                            <p:stCondLst>
                              <p:cond delay="3000"/>
                            </p:stCondLst>
                            <p:childTnLst>
                              <p:par>
                                <p:cTn id="21" presetID="1" presetClass="exit" presetSubtype="0" fill="hold" nodeType="afterEffect">
                                  <p:stCondLst>
                                    <p:cond delay="0"/>
                                  </p:stCondLst>
                                  <p:childTnLst>
                                    <p:set>
                                      <p:cBhvr>
                                        <p:cTn id="22" dur="1" fill="hold">
                                          <p:stCondLst>
                                            <p:cond delay="0"/>
                                          </p:stCondLst>
                                        </p:cTn>
                                        <p:tgtEl>
                                          <p:spTgt spid="10654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6546"/>
                                        </p:tgtEl>
                                        <p:attrNameLst>
                                          <p:attrName>style.visibility</p:attrName>
                                        </p:attrNameLst>
                                      </p:cBhvr>
                                      <p:to>
                                        <p:strVal val="visible"/>
                                      </p:to>
                                    </p:set>
                                  </p:childTnLst>
                                </p:cTn>
                              </p:par>
                              <p:par>
                                <p:cTn id="25" presetID="22" presetClass="exit" presetSubtype="4" fill="hold" nodeType="withEffect">
                                  <p:stCondLst>
                                    <p:cond delay="0"/>
                                  </p:stCondLst>
                                  <p:childTnLst>
                                    <p:animEffect transition="out" filter="wipe(down)">
                                      <p:cBhvr>
                                        <p:cTn id="26" dur="1000"/>
                                        <p:tgtEl>
                                          <p:spTgt spid="7"/>
                                        </p:tgtEl>
                                      </p:cBhvr>
                                    </p:animEffect>
                                    <p:set>
                                      <p:cBhvr>
                                        <p:cTn id="27" dur="1" fill="hold">
                                          <p:stCondLst>
                                            <p:cond delay="999"/>
                                          </p:stCondLst>
                                        </p:cTn>
                                        <p:tgtEl>
                                          <p:spTgt spid="7"/>
                                        </p:tgtEl>
                                        <p:attrNameLst>
                                          <p:attrName>style.visibility</p:attrName>
                                        </p:attrNameLst>
                                      </p:cBhvr>
                                      <p:to>
                                        <p:strVal val="hidden"/>
                                      </p:to>
                                    </p:set>
                                  </p:childTnLst>
                                </p:cTn>
                              </p:par>
                            </p:childTnLst>
                          </p:cTn>
                        </p:par>
                        <p:par>
                          <p:cTn id="28" fill="hold">
                            <p:stCondLst>
                              <p:cond delay="4000"/>
                            </p:stCondLst>
                            <p:childTnLst>
                              <p:par>
                                <p:cTn id="29" presetID="2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1000"/>
                                        <p:tgtEl>
                                          <p:spTgt spid="7"/>
                                        </p:tgtEl>
                                      </p:cBhvr>
                                    </p:animEffect>
                                  </p:childTnLst>
                                </p:cTn>
                              </p:par>
                            </p:childTnLst>
                          </p:cTn>
                        </p:par>
                        <p:par>
                          <p:cTn id="32" fill="hold">
                            <p:stCondLst>
                              <p:cond delay="5000"/>
                            </p:stCondLst>
                            <p:childTnLst>
                              <p:par>
                                <p:cTn id="33" presetID="1" presetClass="exit" presetSubtype="0" fill="hold" nodeType="afterEffect">
                                  <p:stCondLst>
                                    <p:cond delay="0"/>
                                  </p:stCondLst>
                                  <p:childTnLst>
                                    <p:set>
                                      <p:cBhvr>
                                        <p:cTn id="34" dur="1" fill="hold">
                                          <p:stCondLst>
                                            <p:cond delay="0"/>
                                          </p:stCondLst>
                                        </p:cTn>
                                        <p:tgtEl>
                                          <p:spTgt spid="10654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06548"/>
                                        </p:tgtEl>
                                        <p:attrNameLst>
                                          <p:attrName>style.visibility</p:attrName>
                                        </p:attrNameLst>
                                      </p:cBhvr>
                                      <p:to>
                                        <p:strVal val="visible"/>
                                      </p:to>
                                    </p:set>
                                  </p:childTnLst>
                                </p:cTn>
                              </p:par>
                            </p:childTnLst>
                          </p:cTn>
                        </p:par>
                        <p:par>
                          <p:cTn id="37" fill="hold">
                            <p:stCondLst>
                              <p:cond delay="5000"/>
                            </p:stCondLst>
                            <p:childTnLst>
                              <p:par>
                                <p:cTn id="38" presetID="22" presetClass="exit" presetSubtype="4" fill="hold" nodeType="afterEffect">
                                  <p:stCondLst>
                                    <p:cond delay="0"/>
                                  </p:stCondLst>
                                  <p:childTnLst>
                                    <p:animEffect transition="out" filter="wipe(down)">
                                      <p:cBhvr>
                                        <p:cTn id="39" dur="1000"/>
                                        <p:tgtEl>
                                          <p:spTgt spid="7"/>
                                        </p:tgtEl>
                                      </p:cBhvr>
                                    </p:animEffect>
                                    <p:set>
                                      <p:cBhvr>
                                        <p:cTn id="40" dur="1" fill="hold">
                                          <p:stCondLst>
                                            <p:cond delay="999"/>
                                          </p:stCondLst>
                                        </p:cTn>
                                        <p:tgtEl>
                                          <p:spTgt spid="7"/>
                                        </p:tgtEl>
                                        <p:attrNameLst>
                                          <p:attrName>style.visibility</p:attrName>
                                        </p:attrNameLst>
                                      </p:cBhvr>
                                      <p:to>
                                        <p:strVal val="hidden"/>
                                      </p:to>
                                    </p:set>
                                  </p:childTnLst>
                                </p:cTn>
                              </p:par>
                            </p:childTnLst>
                          </p:cTn>
                        </p:par>
                        <p:par>
                          <p:cTn id="41" fill="hold">
                            <p:stCondLst>
                              <p:cond delay="6000"/>
                            </p:stCondLst>
                            <p:childTnLst>
                              <p:par>
                                <p:cTn id="42" presetID="22" presetClass="entr" presetSubtype="4"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1000"/>
                                        <p:tgtEl>
                                          <p:spTgt spid="7"/>
                                        </p:tgtEl>
                                      </p:cBhvr>
                                    </p:animEffect>
                                  </p:childTnLst>
                                </p:cTn>
                              </p:par>
                            </p:childTnLst>
                          </p:cTn>
                        </p:par>
                        <p:par>
                          <p:cTn id="45" fill="hold">
                            <p:stCondLst>
                              <p:cond delay="7000"/>
                            </p:stCondLst>
                            <p:childTnLst>
                              <p:par>
                                <p:cTn id="46" presetID="1" presetClass="exit" presetSubtype="0" fill="hold" nodeType="afterEffect">
                                  <p:stCondLst>
                                    <p:cond delay="0"/>
                                  </p:stCondLst>
                                  <p:childTnLst>
                                    <p:set>
                                      <p:cBhvr>
                                        <p:cTn id="47" dur="1" fill="hold">
                                          <p:stCondLst>
                                            <p:cond delay="0"/>
                                          </p:stCondLst>
                                        </p:cTn>
                                        <p:tgtEl>
                                          <p:spTgt spid="106548"/>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106549"/>
                                        </p:tgtEl>
                                        <p:attrNameLst>
                                          <p:attrName>style.visibility</p:attrName>
                                        </p:attrNameLst>
                                      </p:cBhvr>
                                      <p:to>
                                        <p:strVal val="visible"/>
                                      </p:to>
                                    </p:set>
                                  </p:childTnLst>
                                </p:cTn>
                              </p:par>
                            </p:childTnLst>
                          </p:cTn>
                        </p:par>
                        <p:par>
                          <p:cTn id="50" fill="hold">
                            <p:stCondLst>
                              <p:cond delay="7000"/>
                            </p:stCondLst>
                            <p:childTnLst>
                              <p:par>
                                <p:cTn id="51" presetID="22" presetClass="exit" presetSubtype="4" fill="hold" nodeType="afterEffect">
                                  <p:stCondLst>
                                    <p:cond delay="0"/>
                                  </p:stCondLst>
                                  <p:childTnLst>
                                    <p:animEffect transition="out" filter="wipe(down)">
                                      <p:cBhvr>
                                        <p:cTn id="52" dur="1000"/>
                                        <p:tgtEl>
                                          <p:spTgt spid="7"/>
                                        </p:tgtEl>
                                      </p:cBhvr>
                                    </p:animEffect>
                                    <p:set>
                                      <p:cBhvr>
                                        <p:cTn id="5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Broadband Only</a:t>
            </a:r>
            <a:endParaRPr lang="en-US" dirty="0"/>
          </a:p>
        </p:txBody>
      </p:sp>
      <p:sp>
        <p:nvSpPr>
          <p:cNvPr id="5" name="Rectangle 5"/>
          <p:cNvSpPr>
            <a:spLocks noChangeArrowheads="1"/>
          </p:cNvSpPr>
          <p:nvPr/>
        </p:nvSpPr>
        <p:spPr bwMode="auto">
          <a:xfrm>
            <a:off x="533400" y="54864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Enough updates are delivered at all supported scales</a:t>
            </a:r>
            <a:endParaRPr lang="en-US" sz="2800" dirty="0"/>
          </a:p>
        </p:txBody>
      </p:sp>
      <p:graphicFrame>
        <p:nvGraphicFramePr>
          <p:cNvPr id="6" name="Chart 5"/>
          <p:cNvGraphicFramePr/>
          <p:nvPr/>
        </p:nvGraphicFramePr>
        <p:xfrm>
          <a:off x="561767" y="1222927"/>
          <a:ext cx="8144911" cy="4183960"/>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50</a:t>
            </a:fld>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Other BW Distributions</a:t>
            </a:r>
            <a:endParaRPr lang="en-US" dirty="0"/>
          </a:p>
        </p:txBody>
      </p:sp>
      <p:sp>
        <p:nvSpPr>
          <p:cNvPr id="5" name="Rectangle 5"/>
          <p:cNvSpPr>
            <a:spLocks noChangeArrowheads="1"/>
          </p:cNvSpPr>
          <p:nvPr/>
        </p:nvSpPr>
        <p:spPr bwMode="auto">
          <a:xfrm>
            <a:off x="533400" y="54864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Enough updates are delivered at all supported scales</a:t>
            </a:r>
            <a:endParaRPr lang="en-US" sz="2800" dirty="0"/>
          </a:p>
        </p:txBody>
      </p:sp>
      <p:pic>
        <p:nvPicPr>
          <p:cNvPr id="7170" name="Picture 2"/>
          <p:cNvPicPr>
            <a:picLocks noChangeAspect="1" noChangeArrowheads="1"/>
          </p:cNvPicPr>
          <p:nvPr/>
        </p:nvPicPr>
        <p:blipFill>
          <a:blip r:embed="rId2"/>
          <a:srcRect/>
          <a:stretch>
            <a:fillRect/>
          </a:stretch>
        </p:blipFill>
        <p:spPr bwMode="auto">
          <a:xfrm>
            <a:off x="533400" y="1600200"/>
            <a:ext cx="8153400" cy="3277175"/>
          </a:xfrm>
          <a:prstGeom prst="rect">
            <a:avLst/>
          </a:prstGeom>
          <a:noFill/>
          <a:ln w="9525">
            <a:noFill/>
            <a:miter lim="800000"/>
            <a:headEnd/>
            <a:tailEnd/>
          </a:ln>
          <a:effectLst/>
        </p:spPr>
      </p:pic>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51</a:t>
            </a:fld>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Scale</a:t>
            </a:r>
            <a:endParaRPr lang="en-US" dirty="0"/>
          </a:p>
        </p:txBody>
      </p:sp>
      <p:sp>
        <p:nvSpPr>
          <p:cNvPr id="5" name="Rectangle 5"/>
          <p:cNvSpPr>
            <a:spLocks noChangeArrowheads="1"/>
          </p:cNvSpPr>
          <p:nvPr/>
        </p:nvSpPr>
        <p:spPr bwMode="auto">
          <a:xfrm>
            <a:off x="381000" y="5486400"/>
            <a:ext cx="83820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Donnybrook enables 100s of players in many BW models </a:t>
            </a:r>
            <a:endParaRPr lang="en-US" sz="2800" dirty="0"/>
          </a:p>
        </p:txBody>
      </p:sp>
      <p:pic>
        <p:nvPicPr>
          <p:cNvPr id="14338" name="Picture 2"/>
          <p:cNvPicPr>
            <a:picLocks noChangeAspect="1" noChangeArrowheads="1"/>
          </p:cNvPicPr>
          <p:nvPr/>
        </p:nvPicPr>
        <p:blipFill>
          <a:blip r:embed="rId2"/>
          <a:srcRect/>
          <a:stretch>
            <a:fillRect/>
          </a:stretch>
        </p:blipFill>
        <p:spPr bwMode="auto">
          <a:xfrm>
            <a:off x="533400" y="1828800"/>
            <a:ext cx="8153400" cy="3166758"/>
          </a:xfrm>
          <a:prstGeom prst="rect">
            <a:avLst/>
          </a:prstGeom>
          <a:noFill/>
          <a:ln w="9525">
            <a:noFill/>
            <a:miter lim="800000"/>
            <a:headEnd/>
            <a:tailEnd/>
          </a:ln>
          <a:effectLst/>
        </p:spPr>
      </p:pic>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Guidance Staleness</a:t>
            </a:r>
            <a:endParaRPr lang="en-US" dirty="0"/>
          </a:p>
        </p:txBody>
      </p:sp>
      <p:sp>
        <p:nvSpPr>
          <p:cNvPr id="5" name="Rectangle 5"/>
          <p:cNvSpPr>
            <a:spLocks noChangeArrowheads="1"/>
          </p:cNvSpPr>
          <p:nvPr/>
        </p:nvSpPr>
        <p:spPr bwMode="auto">
          <a:xfrm>
            <a:off x="533400" y="54864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Guidance is almost never stale</a:t>
            </a:r>
            <a:endParaRPr lang="en-US" sz="2800" dirty="0"/>
          </a:p>
        </p:txBody>
      </p:sp>
      <p:pic>
        <p:nvPicPr>
          <p:cNvPr id="8194" name="Picture 2"/>
          <p:cNvPicPr>
            <a:picLocks noChangeAspect="1" noChangeArrowheads="1"/>
          </p:cNvPicPr>
          <p:nvPr/>
        </p:nvPicPr>
        <p:blipFill>
          <a:blip r:embed="rId2"/>
          <a:srcRect/>
          <a:stretch>
            <a:fillRect/>
          </a:stretch>
        </p:blipFill>
        <p:spPr bwMode="auto">
          <a:xfrm>
            <a:off x="381000" y="1981200"/>
            <a:ext cx="8432390" cy="2509837"/>
          </a:xfrm>
          <a:prstGeom prst="rect">
            <a:avLst/>
          </a:prstGeom>
          <a:noFill/>
          <a:ln w="9525">
            <a:noFill/>
            <a:miter lim="800000"/>
            <a:headEnd/>
            <a:tailEnd/>
          </a:ln>
          <a:effectLst/>
        </p:spPr>
      </p:pic>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Subscriber Set Size</a:t>
            </a:r>
            <a:endParaRPr lang="en-US" dirty="0"/>
          </a:p>
        </p:txBody>
      </p:sp>
      <p:sp>
        <p:nvSpPr>
          <p:cNvPr id="5" name="Rectangle 5"/>
          <p:cNvSpPr>
            <a:spLocks noChangeArrowheads="1"/>
          </p:cNvSpPr>
          <p:nvPr/>
        </p:nvSpPr>
        <p:spPr bwMode="auto">
          <a:xfrm>
            <a:off x="533400" y="54864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Players with lots of subscribers still get enough updates</a:t>
            </a:r>
            <a:endParaRPr lang="en-US" sz="2800" dirty="0"/>
          </a:p>
        </p:txBody>
      </p:sp>
      <p:pic>
        <p:nvPicPr>
          <p:cNvPr id="9218" name="Picture 2"/>
          <p:cNvPicPr>
            <a:picLocks noChangeAspect="1" noChangeArrowheads="1"/>
          </p:cNvPicPr>
          <p:nvPr/>
        </p:nvPicPr>
        <p:blipFill>
          <a:blip r:embed="rId2"/>
          <a:srcRect/>
          <a:stretch>
            <a:fillRect/>
          </a:stretch>
        </p:blipFill>
        <p:spPr bwMode="auto">
          <a:xfrm>
            <a:off x="533400" y="1330316"/>
            <a:ext cx="8229600" cy="4046017"/>
          </a:xfrm>
          <a:prstGeom prst="rect">
            <a:avLst/>
          </a:prstGeom>
          <a:noFill/>
          <a:ln w="9525">
            <a:noFill/>
            <a:miter lim="800000"/>
            <a:headEnd/>
            <a:tailEnd/>
          </a:ln>
          <a:effectLst/>
        </p:spPr>
      </p:pic>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54</a:t>
            </a:fld>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Other Approaches</a:t>
            </a:r>
            <a:endParaRPr lang="en-US" dirty="0"/>
          </a:p>
        </p:txBody>
      </p:sp>
      <p:sp>
        <p:nvSpPr>
          <p:cNvPr id="5" name="Rectangle 5"/>
          <p:cNvSpPr>
            <a:spLocks noChangeArrowheads="1"/>
          </p:cNvSpPr>
          <p:nvPr/>
        </p:nvSpPr>
        <p:spPr bwMode="auto">
          <a:xfrm>
            <a:off x="533400" y="54864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Donnybrook performs better than other approaches</a:t>
            </a:r>
            <a:endParaRPr lang="en-US" sz="2800" dirty="0"/>
          </a:p>
        </p:txBody>
      </p:sp>
      <p:pic>
        <p:nvPicPr>
          <p:cNvPr id="10242" name="Picture 2"/>
          <p:cNvPicPr>
            <a:picLocks noChangeAspect="1" noChangeArrowheads="1"/>
          </p:cNvPicPr>
          <p:nvPr/>
        </p:nvPicPr>
        <p:blipFill>
          <a:blip r:embed="rId2"/>
          <a:srcRect/>
          <a:stretch>
            <a:fillRect/>
          </a:stretch>
        </p:blipFill>
        <p:spPr bwMode="auto">
          <a:xfrm>
            <a:off x="609600" y="1524000"/>
            <a:ext cx="8153400" cy="3583648"/>
          </a:xfrm>
          <a:prstGeom prst="rect">
            <a:avLst/>
          </a:prstGeom>
          <a:noFill/>
          <a:ln w="9525">
            <a:noFill/>
            <a:miter lim="800000"/>
            <a:headEnd/>
            <a:tailEnd/>
          </a:ln>
          <a:effectLst/>
        </p:spPr>
      </p:pic>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Interest Set Size</a:t>
            </a:r>
            <a:endParaRPr lang="en-US" dirty="0"/>
          </a:p>
        </p:txBody>
      </p:sp>
      <p:sp>
        <p:nvSpPr>
          <p:cNvPr id="5" name="Rectangle 5"/>
          <p:cNvSpPr>
            <a:spLocks noChangeArrowheads="1"/>
          </p:cNvSpPr>
          <p:nvPr/>
        </p:nvSpPr>
        <p:spPr bwMode="auto">
          <a:xfrm>
            <a:off x="533400" y="54864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Performance is not sensitive to interest set size</a:t>
            </a:r>
            <a:endParaRPr lang="en-US" sz="2800" dirty="0"/>
          </a:p>
        </p:txBody>
      </p:sp>
      <p:pic>
        <p:nvPicPr>
          <p:cNvPr id="11266" name="Picture 2"/>
          <p:cNvPicPr>
            <a:picLocks noChangeAspect="1" noChangeArrowheads="1"/>
          </p:cNvPicPr>
          <p:nvPr/>
        </p:nvPicPr>
        <p:blipFill>
          <a:blip r:embed="rId2"/>
          <a:srcRect/>
          <a:stretch>
            <a:fillRect/>
          </a:stretch>
        </p:blipFill>
        <p:spPr bwMode="auto">
          <a:xfrm>
            <a:off x="533400" y="1787700"/>
            <a:ext cx="8305800" cy="3196425"/>
          </a:xfrm>
          <a:prstGeom prst="rect">
            <a:avLst/>
          </a:prstGeom>
          <a:noFill/>
          <a:ln w="9525">
            <a:noFill/>
            <a:miter lim="800000"/>
            <a:headEnd/>
            <a:tailEnd/>
          </a:ln>
          <a:effectLst/>
        </p:spPr>
      </p:pic>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56</a:t>
            </a:fld>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Forwarding Pool Capacity</a:t>
            </a:r>
            <a:endParaRPr lang="en-US" dirty="0"/>
          </a:p>
        </p:txBody>
      </p:sp>
      <p:sp>
        <p:nvSpPr>
          <p:cNvPr id="5" name="Rectangle 5"/>
          <p:cNvSpPr>
            <a:spLocks noChangeArrowheads="1"/>
          </p:cNvSpPr>
          <p:nvPr/>
        </p:nvSpPr>
        <p:spPr bwMode="auto">
          <a:xfrm>
            <a:off x="533400" y="54864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Capacity set aside does not significantly affect scale</a:t>
            </a:r>
            <a:endParaRPr lang="en-US" sz="2800" dirty="0"/>
          </a:p>
        </p:txBody>
      </p:sp>
      <p:pic>
        <p:nvPicPr>
          <p:cNvPr id="12290" name="Picture 2"/>
          <p:cNvPicPr>
            <a:picLocks noChangeAspect="1" noChangeArrowheads="1"/>
          </p:cNvPicPr>
          <p:nvPr/>
        </p:nvPicPr>
        <p:blipFill>
          <a:blip r:embed="rId2"/>
          <a:srcRect/>
          <a:stretch>
            <a:fillRect/>
          </a:stretch>
        </p:blipFill>
        <p:spPr bwMode="auto">
          <a:xfrm>
            <a:off x="457200" y="1676400"/>
            <a:ext cx="8305800" cy="3206617"/>
          </a:xfrm>
          <a:prstGeom prst="rect">
            <a:avLst/>
          </a:prstGeom>
          <a:noFill/>
          <a:ln w="9525">
            <a:noFill/>
            <a:miter lim="800000"/>
            <a:headEnd/>
            <a:tailEnd/>
          </a:ln>
          <a:effectLst/>
        </p:spPr>
      </p:pic>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57</a:t>
            </a:fld>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Forwarding Pool Demands</a:t>
            </a:r>
            <a:endParaRPr lang="en-US" dirty="0"/>
          </a:p>
        </p:txBody>
      </p:sp>
      <p:sp>
        <p:nvSpPr>
          <p:cNvPr id="5" name="Rectangle 5"/>
          <p:cNvSpPr>
            <a:spLocks noChangeArrowheads="1"/>
          </p:cNvSpPr>
          <p:nvPr/>
        </p:nvSpPr>
        <p:spPr bwMode="auto">
          <a:xfrm>
            <a:off x="533400" y="54864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800" dirty="0" smtClean="0"/>
              <a:t>Most forwarding pool requests are small</a:t>
            </a:r>
            <a:endParaRPr lang="en-US" sz="2800" dirty="0"/>
          </a:p>
        </p:txBody>
      </p:sp>
      <p:pic>
        <p:nvPicPr>
          <p:cNvPr id="13314" name="Picture 2"/>
          <p:cNvPicPr>
            <a:picLocks noChangeAspect="1" noChangeArrowheads="1"/>
          </p:cNvPicPr>
          <p:nvPr/>
        </p:nvPicPr>
        <p:blipFill>
          <a:blip r:embed="rId2"/>
          <a:srcRect/>
          <a:stretch>
            <a:fillRect/>
          </a:stretch>
        </p:blipFill>
        <p:spPr bwMode="auto">
          <a:xfrm>
            <a:off x="381000" y="1792177"/>
            <a:ext cx="8458200" cy="3212804"/>
          </a:xfrm>
          <a:prstGeom prst="rect">
            <a:avLst/>
          </a:prstGeom>
          <a:noFill/>
          <a:ln w="9525">
            <a:noFill/>
            <a:miter lim="800000"/>
            <a:headEnd/>
            <a:tailEnd/>
          </a:ln>
          <a:effectLst/>
        </p:spPr>
      </p:pic>
      <p:sp>
        <p:nvSpPr>
          <p:cNvPr id="11" name="Footer Placeholder 10"/>
          <p:cNvSpPr>
            <a:spLocks noGrp="1"/>
          </p:cNvSpPr>
          <p:nvPr>
            <p:ph type="ftr" sz="quarter" idx="11"/>
          </p:nvPr>
        </p:nvSpPr>
        <p:spPr/>
        <p:txBody>
          <a:bodyPr/>
          <a:lstStyle/>
          <a:p>
            <a:r>
              <a:rPr lang="en-US" smtClean="0"/>
              <a:t>Donnybrook | Jeffrey Pang (CMU) | SIGCOMM 2008</a:t>
            </a:r>
            <a:endParaRPr lang="en-US" dirty="0"/>
          </a:p>
        </p:txBody>
      </p:sp>
      <p:sp>
        <p:nvSpPr>
          <p:cNvPr id="8" name="Slide Number Placeholder 7"/>
          <p:cNvSpPr>
            <a:spLocks noGrp="1"/>
          </p:cNvSpPr>
          <p:nvPr>
            <p:ph type="sldNum" sz="quarter" idx="12"/>
          </p:nvPr>
        </p:nvSpPr>
        <p:spPr/>
        <p:txBody>
          <a:bodyPr/>
          <a:lstStyle/>
          <a:p>
            <a:fld id="{EBD50310-D3F9-4512-BA90-F45251450757}" type="slidenum">
              <a:rPr lang="en-US" smtClean="0"/>
              <a:pPr/>
              <a:t>58</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a:bodyPr>
          <a:lstStyle/>
          <a:p>
            <a:r>
              <a:rPr lang="en-US" dirty="0" smtClean="0"/>
              <a:t>Large-Scale</a:t>
            </a:r>
            <a:endParaRPr lang="en-US" dirty="0"/>
          </a:p>
        </p:txBody>
      </p:sp>
      <p:sp>
        <p:nvSpPr>
          <p:cNvPr id="108550" name="Line 6"/>
          <p:cNvSpPr>
            <a:spLocks noChangeShapeType="1"/>
          </p:cNvSpPr>
          <p:nvPr/>
        </p:nvSpPr>
        <p:spPr bwMode="auto">
          <a:xfrm>
            <a:off x="2743200" y="2590800"/>
            <a:ext cx="152400" cy="914400"/>
          </a:xfrm>
          <a:prstGeom prst="line">
            <a:avLst/>
          </a:prstGeom>
          <a:noFill/>
          <a:ln w="28575">
            <a:solidFill>
              <a:schemeClr val="tx1"/>
            </a:solidFill>
            <a:round/>
            <a:headEnd/>
            <a:tailEnd/>
          </a:ln>
          <a:effectLst/>
        </p:spPr>
        <p:txBody>
          <a:bodyPr/>
          <a:lstStyle/>
          <a:p>
            <a:endParaRPr lang="en-US"/>
          </a:p>
        </p:txBody>
      </p:sp>
      <p:sp>
        <p:nvSpPr>
          <p:cNvPr id="108553" name="Line 9"/>
          <p:cNvSpPr>
            <a:spLocks noChangeShapeType="1"/>
          </p:cNvSpPr>
          <p:nvPr/>
        </p:nvSpPr>
        <p:spPr bwMode="auto">
          <a:xfrm flipH="1">
            <a:off x="3124200" y="3124200"/>
            <a:ext cx="990600" cy="609600"/>
          </a:xfrm>
          <a:prstGeom prst="line">
            <a:avLst/>
          </a:prstGeom>
          <a:noFill/>
          <a:ln w="28575">
            <a:solidFill>
              <a:schemeClr val="tx1"/>
            </a:solidFill>
            <a:round/>
            <a:headEnd/>
            <a:tailEnd/>
          </a:ln>
          <a:effectLst/>
        </p:spPr>
        <p:txBody>
          <a:bodyPr/>
          <a:lstStyle/>
          <a:p>
            <a:endParaRPr lang="en-US"/>
          </a:p>
        </p:txBody>
      </p:sp>
      <p:sp>
        <p:nvSpPr>
          <p:cNvPr id="108557" name="Line 13"/>
          <p:cNvSpPr>
            <a:spLocks noChangeShapeType="1"/>
          </p:cNvSpPr>
          <p:nvPr/>
        </p:nvSpPr>
        <p:spPr bwMode="auto">
          <a:xfrm flipH="1" flipV="1">
            <a:off x="3276600" y="4114800"/>
            <a:ext cx="609600" cy="685800"/>
          </a:xfrm>
          <a:prstGeom prst="line">
            <a:avLst/>
          </a:prstGeom>
          <a:noFill/>
          <a:ln w="28575">
            <a:solidFill>
              <a:schemeClr val="tx1"/>
            </a:solidFill>
            <a:round/>
            <a:headEnd/>
            <a:tailEnd/>
          </a:ln>
          <a:effectLst/>
        </p:spPr>
        <p:txBody>
          <a:bodyPr/>
          <a:lstStyle/>
          <a:p>
            <a:endParaRPr lang="en-US"/>
          </a:p>
        </p:txBody>
      </p:sp>
      <p:sp>
        <p:nvSpPr>
          <p:cNvPr id="108561" name="Line 17"/>
          <p:cNvSpPr>
            <a:spLocks noChangeShapeType="1"/>
          </p:cNvSpPr>
          <p:nvPr/>
        </p:nvSpPr>
        <p:spPr bwMode="auto">
          <a:xfrm flipV="1">
            <a:off x="2133600" y="4114800"/>
            <a:ext cx="609600" cy="838200"/>
          </a:xfrm>
          <a:prstGeom prst="line">
            <a:avLst/>
          </a:prstGeom>
          <a:noFill/>
          <a:ln w="28575">
            <a:solidFill>
              <a:schemeClr val="tx1"/>
            </a:solidFill>
            <a:round/>
            <a:headEnd/>
            <a:tailEnd/>
          </a:ln>
          <a:effectLst/>
        </p:spPr>
        <p:txBody>
          <a:bodyPr/>
          <a:lstStyle/>
          <a:p>
            <a:endParaRPr lang="en-US"/>
          </a:p>
        </p:txBody>
      </p:sp>
      <p:sp>
        <p:nvSpPr>
          <p:cNvPr id="108565" name="Line 21"/>
          <p:cNvSpPr>
            <a:spLocks noChangeShapeType="1"/>
          </p:cNvSpPr>
          <p:nvPr/>
        </p:nvSpPr>
        <p:spPr bwMode="auto">
          <a:xfrm>
            <a:off x="1752600" y="3810000"/>
            <a:ext cx="533400" cy="0"/>
          </a:xfrm>
          <a:prstGeom prst="line">
            <a:avLst/>
          </a:prstGeom>
          <a:noFill/>
          <a:ln w="28575">
            <a:solidFill>
              <a:schemeClr val="tx1"/>
            </a:solidFill>
            <a:round/>
            <a:headEnd/>
            <a:tailEnd/>
          </a:ln>
          <a:effectLst/>
        </p:spPr>
        <p:txBody>
          <a:bodyPr/>
          <a:lstStyle/>
          <a:p>
            <a:endParaRPr lang="en-US"/>
          </a:p>
        </p:txBody>
      </p:sp>
      <p:grpSp>
        <p:nvGrpSpPr>
          <p:cNvPr id="6" name="Group 22"/>
          <p:cNvGrpSpPr>
            <a:grpSpLocks/>
          </p:cNvGrpSpPr>
          <p:nvPr/>
        </p:nvGrpSpPr>
        <p:grpSpPr bwMode="auto">
          <a:xfrm>
            <a:off x="2209800" y="3352800"/>
            <a:ext cx="1524000" cy="987425"/>
            <a:chOff x="1536" y="2112"/>
            <a:chExt cx="960" cy="622"/>
          </a:xfrm>
        </p:grpSpPr>
        <p:sp>
          <p:nvSpPr>
            <p:cNvPr id="108567" name="Cloud"/>
            <p:cNvSpPr>
              <a:spLocks noChangeAspect="1" noEditPoints="1" noChangeArrowheads="1"/>
            </p:cNvSpPr>
            <p:nvPr/>
          </p:nvSpPr>
          <p:spPr bwMode="auto">
            <a:xfrm>
              <a:off x="1536" y="2112"/>
              <a:ext cx="960" cy="62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08568" name="Text Box 24"/>
            <p:cNvSpPr txBox="1">
              <a:spLocks noChangeArrowheads="1"/>
            </p:cNvSpPr>
            <p:nvPr/>
          </p:nvSpPr>
          <p:spPr bwMode="auto">
            <a:xfrm>
              <a:off x="1728" y="2304"/>
              <a:ext cx="551" cy="212"/>
            </a:xfrm>
            <a:prstGeom prst="rect">
              <a:avLst/>
            </a:prstGeom>
            <a:noFill/>
            <a:ln w="9525">
              <a:noFill/>
              <a:miter lim="800000"/>
              <a:headEnd/>
              <a:tailEnd/>
            </a:ln>
            <a:effectLst/>
          </p:spPr>
          <p:txBody>
            <a:bodyPr wrap="none">
              <a:spAutoFit/>
            </a:bodyPr>
            <a:lstStyle/>
            <a:p>
              <a:r>
                <a:rPr lang="en-US" sz="1600">
                  <a:solidFill>
                    <a:srgbClr val="9999FF"/>
                  </a:solidFill>
                </a:rPr>
                <a:t>Internet</a:t>
              </a:r>
            </a:p>
          </p:txBody>
        </p:sp>
      </p:grpSp>
      <p:grpSp>
        <p:nvGrpSpPr>
          <p:cNvPr id="7" name="Group 31"/>
          <p:cNvGrpSpPr>
            <a:grpSpLocks/>
          </p:cNvGrpSpPr>
          <p:nvPr/>
        </p:nvGrpSpPr>
        <p:grpSpPr bwMode="auto">
          <a:xfrm>
            <a:off x="1798638" y="2601913"/>
            <a:ext cx="2327275" cy="2368550"/>
            <a:chOff x="1129" y="1632"/>
            <a:chExt cx="1466" cy="1492"/>
          </a:xfrm>
        </p:grpSpPr>
        <p:sp>
          <p:nvSpPr>
            <p:cNvPr id="108576" name="Freeform 32"/>
            <p:cNvSpPr>
              <a:spLocks/>
            </p:cNvSpPr>
            <p:nvPr/>
          </p:nvSpPr>
          <p:spPr bwMode="auto">
            <a:xfrm>
              <a:off x="1344" y="1632"/>
              <a:ext cx="480" cy="1477"/>
            </a:xfrm>
            <a:custGeom>
              <a:avLst/>
              <a:gdLst/>
              <a:ahLst/>
              <a:cxnLst>
                <a:cxn ang="0">
                  <a:pos x="0" y="1488"/>
                </a:cxn>
                <a:cxn ang="0">
                  <a:pos x="480" y="816"/>
                </a:cxn>
                <a:cxn ang="0">
                  <a:pos x="480" y="528"/>
                </a:cxn>
                <a:cxn ang="0">
                  <a:pos x="384" y="0"/>
                </a:cxn>
              </a:cxnLst>
              <a:rect l="0" t="0" r="r" b="b"/>
              <a:pathLst>
                <a:path w="480" h="1488">
                  <a:moveTo>
                    <a:pt x="0" y="1488"/>
                  </a:moveTo>
                  <a:lnTo>
                    <a:pt x="480" y="816"/>
                  </a:lnTo>
                  <a:lnTo>
                    <a:pt x="480" y="528"/>
                  </a:lnTo>
                  <a:lnTo>
                    <a:pt x="384" y="0"/>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8577" name="Freeform 33"/>
            <p:cNvSpPr>
              <a:spLocks/>
            </p:cNvSpPr>
            <p:nvPr/>
          </p:nvSpPr>
          <p:spPr bwMode="auto">
            <a:xfrm>
              <a:off x="1392" y="1967"/>
              <a:ext cx="1203" cy="1157"/>
            </a:xfrm>
            <a:custGeom>
              <a:avLst/>
              <a:gdLst/>
              <a:ahLst/>
              <a:cxnLst>
                <a:cxn ang="0">
                  <a:pos x="0" y="1157"/>
                </a:cxn>
                <a:cxn ang="0">
                  <a:pos x="344" y="669"/>
                </a:cxn>
                <a:cxn ang="0">
                  <a:pos x="797" y="226"/>
                </a:cxn>
                <a:cxn ang="0">
                  <a:pos x="1164" y="0"/>
                </a:cxn>
              </a:cxnLst>
              <a:rect l="0" t="0" r="r" b="b"/>
              <a:pathLst>
                <a:path w="1164" h="1157">
                  <a:moveTo>
                    <a:pt x="0" y="1157"/>
                  </a:moveTo>
                  <a:lnTo>
                    <a:pt x="344" y="669"/>
                  </a:lnTo>
                  <a:lnTo>
                    <a:pt x="797" y="226"/>
                  </a:lnTo>
                  <a:lnTo>
                    <a:pt x="1164" y="0"/>
                  </a:lnTo>
                </a:path>
              </a:pathLst>
            </a:custGeom>
            <a:noFill/>
            <a:ln w="57150" cmpd="sng">
              <a:solidFill>
                <a:srgbClr val="FF0000"/>
              </a:solidFill>
              <a:round/>
              <a:headEnd type="none" w="med" len="med"/>
              <a:tailEnd type="triangle" w="med" len="med"/>
            </a:ln>
            <a:effectLst/>
          </p:spPr>
          <p:txBody>
            <a:bodyPr/>
            <a:lstStyle/>
            <a:p>
              <a:endParaRPr lang="en-US"/>
            </a:p>
          </p:txBody>
        </p:sp>
        <p:sp>
          <p:nvSpPr>
            <p:cNvPr id="108578" name="Freeform 34"/>
            <p:cNvSpPr>
              <a:spLocks/>
            </p:cNvSpPr>
            <p:nvPr/>
          </p:nvSpPr>
          <p:spPr bwMode="auto">
            <a:xfrm>
              <a:off x="1129" y="2397"/>
              <a:ext cx="494" cy="704"/>
            </a:xfrm>
            <a:custGeom>
              <a:avLst/>
              <a:gdLst/>
              <a:ahLst/>
              <a:cxnLst>
                <a:cxn ang="0">
                  <a:pos x="163" y="704"/>
                </a:cxn>
                <a:cxn ang="0">
                  <a:pos x="494" y="244"/>
                </a:cxn>
                <a:cxn ang="0">
                  <a:pos x="337" y="0"/>
                </a:cxn>
                <a:cxn ang="0">
                  <a:pos x="0" y="0"/>
                </a:cxn>
              </a:cxnLst>
              <a:rect l="0" t="0" r="r" b="b"/>
              <a:pathLst>
                <a:path w="494" h="704">
                  <a:moveTo>
                    <a:pt x="163" y="704"/>
                  </a:moveTo>
                  <a:lnTo>
                    <a:pt x="494" y="244"/>
                  </a:lnTo>
                  <a:lnTo>
                    <a:pt x="337" y="0"/>
                  </a:lnTo>
                  <a:lnTo>
                    <a:pt x="0" y="0"/>
                  </a:lnTo>
                </a:path>
              </a:pathLst>
            </a:custGeom>
            <a:noFill/>
            <a:ln w="57150" cmpd="sng">
              <a:solidFill>
                <a:srgbClr val="FF0000"/>
              </a:solidFill>
              <a:round/>
              <a:headEnd type="none" w="med" len="med"/>
              <a:tailEnd type="triangle" w="med" len="med"/>
            </a:ln>
            <a:effectLst/>
          </p:spPr>
          <p:txBody>
            <a:bodyPr/>
            <a:lstStyle/>
            <a:p>
              <a:endParaRPr lang="en-US"/>
            </a:p>
          </p:txBody>
        </p:sp>
      </p:grpSp>
      <p:sp>
        <p:nvSpPr>
          <p:cNvPr id="108590" name="Freeform 46"/>
          <p:cNvSpPr>
            <a:spLocks/>
          </p:cNvSpPr>
          <p:nvPr/>
        </p:nvSpPr>
        <p:spPr bwMode="auto">
          <a:xfrm>
            <a:off x="2319338" y="4064000"/>
            <a:ext cx="1550987" cy="914400"/>
          </a:xfrm>
          <a:custGeom>
            <a:avLst/>
            <a:gdLst/>
            <a:ahLst/>
            <a:cxnLst>
              <a:cxn ang="0">
                <a:pos x="0" y="564"/>
              </a:cxn>
              <a:cxn ang="0">
                <a:pos x="337" y="99"/>
              </a:cxn>
              <a:cxn ang="0">
                <a:pos x="599" y="0"/>
              </a:cxn>
              <a:cxn ang="0">
                <a:pos x="989" y="436"/>
              </a:cxn>
            </a:cxnLst>
            <a:rect l="0" t="0" r="r" b="b"/>
            <a:pathLst>
              <a:path w="989" h="564">
                <a:moveTo>
                  <a:pt x="0" y="564"/>
                </a:moveTo>
                <a:lnTo>
                  <a:pt x="337" y="99"/>
                </a:lnTo>
                <a:lnTo>
                  <a:pt x="599" y="0"/>
                </a:lnTo>
                <a:lnTo>
                  <a:pt x="989" y="436"/>
                </a:lnTo>
              </a:path>
            </a:pathLst>
          </a:custGeom>
          <a:noFill/>
          <a:ln w="57150" cmpd="sng">
            <a:solidFill>
              <a:srgbClr val="FF0000"/>
            </a:solidFill>
            <a:round/>
            <a:headEnd type="none" w="med" len="med"/>
            <a:tailEnd type="triangle" w="med" len="med"/>
          </a:ln>
          <a:effectLst/>
        </p:spPr>
        <p:txBody>
          <a:bodyPr/>
          <a:lstStyle/>
          <a:p>
            <a:endParaRPr lang="en-US"/>
          </a:p>
        </p:txBody>
      </p:sp>
      <p:graphicFrame>
        <p:nvGraphicFramePr>
          <p:cNvPr id="53" name="Object 2"/>
          <p:cNvGraphicFramePr>
            <a:graphicFrameLocks noGrp="1" noChangeAspect="1"/>
          </p:cNvGraphicFramePr>
          <p:nvPr>
            <p:ph idx="1"/>
          </p:nvPr>
        </p:nvGraphicFramePr>
        <p:xfrm>
          <a:off x="5029200" y="2286000"/>
          <a:ext cx="3847785" cy="3302000"/>
        </p:xfrm>
        <a:graphic>
          <a:graphicData uri="http://schemas.openxmlformats.org/drawingml/2006/chart">
            <c:chart xmlns:c="http://schemas.openxmlformats.org/drawingml/2006/chart" xmlns:r="http://schemas.openxmlformats.org/officeDocument/2006/relationships" r:id="rId3"/>
          </a:graphicData>
        </a:graphic>
      </p:graphicFrame>
      <p:pic>
        <p:nvPicPr>
          <p:cNvPr id="44" name="Picture 21" descr="Orbb"/>
          <p:cNvPicPr>
            <a:picLocks noChangeAspect="1" noChangeArrowheads="1"/>
          </p:cNvPicPr>
          <p:nvPr/>
        </p:nvPicPr>
        <p:blipFill>
          <a:blip r:embed="rId4"/>
          <a:srcRect/>
          <a:stretch>
            <a:fillRect/>
          </a:stretch>
        </p:blipFill>
        <p:spPr bwMode="auto">
          <a:xfrm>
            <a:off x="838200" y="5181600"/>
            <a:ext cx="525463" cy="762000"/>
          </a:xfrm>
          <a:prstGeom prst="rect">
            <a:avLst/>
          </a:prstGeom>
          <a:noFill/>
        </p:spPr>
      </p:pic>
      <p:pic>
        <p:nvPicPr>
          <p:cNvPr id="46" name="Picture 45" descr="xbox1.png"/>
          <p:cNvPicPr>
            <a:picLocks noChangeAspect="1"/>
          </p:cNvPicPr>
          <p:nvPr/>
        </p:nvPicPr>
        <p:blipFill>
          <a:blip r:embed="rId5" cstate="print"/>
          <a:stretch>
            <a:fillRect/>
          </a:stretch>
        </p:blipFill>
        <p:spPr>
          <a:xfrm>
            <a:off x="2438400" y="1447800"/>
            <a:ext cx="762000" cy="1121964"/>
          </a:xfrm>
          <a:prstGeom prst="rect">
            <a:avLst/>
          </a:prstGeom>
        </p:spPr>
      </p:pic>
      <p:pic>
        <p:nvPicPr>
          <p:cNvPr id="47" name="Picture 46" descr="xbox1.png"/>
          <p:cNvPicPr>
            <a:picLocks noChangeAspect="1"/>
          </p:cNvPicPr>
          <p:nvPr/>
        </p:nvPicPr>
        <p:blipFill>
          <a:blip r:embed="rId5" cstate="print"/>
          <a:stretch>
            <a:fillRect/>
          </a:stretch>
        </p:blipFill>
        <p:spPr>
          <a:xfrm>
            <a:off x="914400" y="3124200"/>
            <a:ext cx="762000" cy="1121964"/>
          </a:xfrm>
          <a:prstGeom prst="rect">
            <a:avLst/>
          </a:prstGeom>
        </p:spPr>
      </p:pic>
      <p:pic>
        <p:nvPicPr>
          <p:cNvPr id="48" name="Picture 47" descr="xbox1.png"/>
          <p:cNvPicPr>
            <a:picLocks noChangeAspect="1"/>
          </p:cNvPicPr>
          <p:nvPr/>
        </p:nvPicPr>
        <p:blipFill>
          <a:blip r:embed="rId5" cstate="print"/>
          <a:stretch>
            <a:fillRect/>
          </a:stretch>
        </p:blipFill>
        <p:spPr>
          <a:xfrm>
            <a:off x="1447800" y="4724400"/>
            <a:ext cx="762000" cy="1121964"/>
          </a:xfrm>
          <a:prstGeom prst="rect">
            <a:avLst/>
          </a:prstGeom>
        </p:spPr>
      </p:pic>
      <p:pic>
        <p:nvPicPr>
          <p:cNvPr id="49" name="Picture 48" descr="xbox1.png"/>
          <p:cNvPicPr>
            <a:picLocks noChangeAspect="1"/>
          </p:cNvPicPr>
          <p:nvPr/>
        </p:nvPicPr>
        <p:blipFill>
          <a:blip r:embed="rId5" cstate="print"/>
          <a:stretch>
            <a:fillRect/>
          </a:stretch>
        </p:blipFill>
        <p:spPr>
          <a:xfrm>
            <a:off x="4191000" y="2438400"/>
            <a:ext cx="762000" cy="1121964"/>
          </a:xfrm>
          <a:prstGeom prst="rect">
            <a:avLst/>
          </a:prstGeom>
        </p:spPr>
      </p:pic>
      <p:pic>
        <p:nvPicPr>
          <p:cNvPr id="50" name="Picture 49" descr="xbox1.png"/>
          <p:cNvPicPr>
            <a:picLocks noChangeAspect="1"/>
          </p:cNvPicPr>
          <p:nvPr/>
        </p:nvPicPr>
        <p:blipFill>
          <a:blip r:embed="rId5" cstate="print"/>
          <a:stretch>
            <a:fillRect/>
          </a:stretch>
        </p:blipFill>
        <p:spPr>
          <a:xfrm>
            <a:off x="3886200" y="4724400"/>
            <a:ext cx="762000" cy="1121964"/>
          </a:xfrm>
          <a:prstGeom prst="rect">
            <a:avLst/>
          </a:prstGeom>
        </p:spPr>
      </p:pic>
      <p:pic>
        <p:nvPicPr>
          <p:cNvPr id="52" name="Picture 51" descr="sarge.gif"/>
          <p:cNvPicPr>
            <a:picLocks noChangeAspect="1"/>
          </p:cNvPicPr>
          <p:nvPr/>
        </p:nvPicPr>
        <p:blipFill>
          <a:blip r:embed="rId6"/>
          <a:stretch>
            <a:fillRect/>
          </a:stretch>
        </p:blipFill>
        <p:spPr>
          <a:xfrm>
            <a:off x="4648200" y="1600200"/>
            <a:ext cx="448678" cy="741874"/>
          </a:xfrm>
          <a:prstGeom prst="rect">
            <a:avLst/>
          </a:prstGeom>
        </p:spPr>
      </p:pic>
      <p:pic>
        <p:nvPicPr>
          <p:cNvPr id="31" name="Picture 30" descr="lucy.gif"/>
          <p:cNvPicPr>
            <a:picLocks noChangeAspect="1"/>
          </p:cNvPicPr>
          <p:nvPr/>
        </p:nvPicPr>
        <p:blipFill>
          <a:blip r:embed="rId7"/>
          <a:stretch>
            <a:fillRect/>
          </a:stretch>
        </p:blipFill>
        <p:spPr>
          <a:xfrm>
            <a:off x="990600" y="2286000"/>
            <a:ext cx="381000" cy="793460"/>
          </a:xfrm>
          <a:prstGeom prst="rect">
            <a:avLst/>
          </a:prstGeom>
        </p:spPr>
      </p:pic>
      <p:pic>
        <p:nvPicPr>
          <p:cNvPr id="32" name="Picture 31" descr="hunter.gif"/>
          <p:cNvPicPr>
            <a:picLocks noChangeAspect="1"/>
          </p:cNvPicPr>
          <p:nvPr/>
        </p:nvPicPr>
        <p:blipFill>
          <a:blip r:embed="rId8"/>
          <a:stretch>
            <a:fillRect/>
          </a:stretch>
        </p:blipFill>
        <p:spPr>
          <a:xfrm flipH="1">
            <a:off x="3124200" y="1371600"/>
            <a:ext cx="512582" cy="833229"/>
          </a:xfrm>
          <a:prstGeom prst="rect">
            <a:avLst/>
          </a:prstGeom>
        </p:spPr>
      </p:pic>
      <p:pic>
        <p:nvPicPr>
          <p:cNvPr id="33" name="Picture 32" descr="doom.png"/>
          <p:cNvPicPr>
            <a:picLocks noChangeAspect="1"/>
          </p:cNvPicPr>
          <p:nvPr/>
        </p:nvPicPr>
        <p:blipFill>
          <a:blip r:embed="rId9"/>
          <a:stretch>
            <a:fillRect/>
          </a:stretch>
        </p:blipFill>
        <p:spPr>
          <a:xfrm flipH="1">
            <a:off x="4724399" y="5077018"/>
            <a:ext cx="533400" cy="842772"/>
          </a:xfrm>
          <a:prstGeom prst="rect">
            <a:avLst/>
          </a:prstGeom>
        </p:spPr>
      </p:pic>
      <p:sp>
        <p:nvSpPr>
          <p:cNvPr id="36" name="Footer Placeholder 35"/>
          <p:cNvSpPr>
            <a:spLocks noGrp="1"/>
          </p:cNvSpPr>
          <p:nvPr>
            <p:ph type="ftr" sz="quarter" idx="11"/>
          </p:nvPr>
        </p:nvSpPr>
        <p:spPr/>
        <p:txBody>
          <a:bodyPr/>
          <a:lstStyle/>
          <a:p>
            <a:r>
              <a:rPr lang="en-US" smtClean="0"/>
              <a:t>Donnybrook | Jeffrey Pang (CMU) | SIGCOMM 2008</a:t>
            </a:r>
            <a:endParaRPr lang="en-US" dirty="0"/>
          </a:p>
        </p:txBody>
      </p:sp>
      <p:sp>
        <p:nvSpPr>
          <p:cNvPr id="30" name="Slide Number Placeholder 29"/>
          <p:cNvSpPr>
            <a:spLocks noGrp="1"/>
          </p:cNvSpPr>
          <p:nvPr>
            <p:ph type="sldNum" sz="quarter" idx="12"/>
          </p:nvPr>
        </p:nvSpPr>
        <p:spPr/>
        <p:txBody>
          <a:bodyPr/>
          <a:lstStyle/>
          <a:p>
            <a:fld id="{EBD50310-D3F9-4512-BA90-F45251450757}" type="slidenum">
              <a:rPr lang="en-US" smtClean="0"/>
              <a:pPr/>
              <a:t>6</a:t>
            </a:fld>
            <a:endParaRPr lang="en-US" dirty="0"/>
          </a:p>
        </p:txBody>
      </p:sp>
      <p:sp>
        <p:nvSpPr>
          <p:cNvPr id="38" name="TextBox 37"/>
          <p:cNvSpPr txBox="1"/>
          <p:nvPr/>
        </p:nvSpPr>
        <p:spPr>
          <a:xfrm rot="16200000">
            <a:off x="3949848" y="3441554"/>
            <a:ext cx="2985241" cy="369332"/>
          </a:xfrm>
          <a:prstGeom prst="rect">
            <a:avLst/>
          </a:prstGeom>
          <a:noFill/>
        </p:spPr>
        <p:txBody>
          <a:bodyPr wrap="none" rtlCol="0">
            <a:spAutoFit/>
          </a:bodyPr>
          <a:lstStyle/>
          <a:p>
            <a:r>
              <a:rPr lang="en-US" b="1" dirty="0" smtClean="0"/>
              <a:t>Bandwidth per Player </a:t>
            </a:r>
            <a:r>
              <a:rPr lang="en-US" b="1" dirty="0" smtClean="0">
                <a:solidFill>
                  <a:schemeClr val="bg1">
                    <a:lumMod val="50000"/>
                  </a:schemeClr>
                </a:solidFill>
              </a:rPr>
              <a:t>(Mbps)</a:t>
            </a:r>
            <a:endParaRPr lang="en-US" b="1" dirty="0">
              <a:solidFill>
                <a:schemeClr val="bg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8590"/>
                                        </p:tgtEl>
                                        <p:attrNameLst>
                                          <p:attrName>style.visibility</p:attrName>
                                        </p:attrNameLst>
                                      </p:cBhvr>
                                      <p:to>
                                        <p:strVal val="visible"/>
                                      </p:to>
                                    </p:set>
                                    <p:animEffect transition="in" filter="wipe(left)">
                                      <p:cBhvr>
                                        <p:cTn id="10" dur="1000"/>
                                        <p:tgtEl>
                                          <p:spTgt spid="10859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90" grpId="0" animBg="1"/>
      <p:bldGraphic spid="53" grpId="0">
        <p:bldAsOne/>
      </p:bldGraphic>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Area-of-Interest (AOI) Filtering</a:t>
            </a:r>
            <a:endParaRPr lang="en-US" dirty="0"/>
          </a:p>
        </p:txBody>
      </p:sp>
      <p:sp>
        <p:nvSpPr>
          <p:cNvPr id="3" name="Content Placeholder 2"/>
          <p:cNvSpPr>
            <a:spLocks noGrp="1"/>
          </p:cNvSpPr>
          <p:nvPr>
            <p:ph idx="1"/>
          </p:nvPr>
        </p:nvSpPr>
        <p:spPr>
          <a:xfrm>
            <a:off x="457200" y="1524000"/>
            <a:ext cx="3962400" cy="4525963"/>
          </a:xfrm>
        </p:spPr>
        <p:txBody>
          <a:bodyPr>
            <a:normAutofit/>
          </a:bodyPr>
          <a:lstStyle/>
          <a:p>
            <a:pPr marL="225425" indent="-225425"/>
            <a:r>
              <a:rPr lang="en-US" sz="2800" dirty="0" smtClean="0"/>
              <a:t>Only receive updates from players in your AOI</a:t>
            </a:r>
          </a:p>
          <a:p>
            <a:pPr marL="463550" lvl="1" indent="-238125"/>
            <a:r>
              <a:rPr lang="en-US" sz="2000" dirty="0" err="1" smtClean="0"/>
              <a:t>Colyseus</a:t>
            </a:r>
            <a:r>
              <a:rPr lang="en-US" sz="2000" dirty="0" smtClean="0"/>
              <a:t> </a:t>
            </a:r>
            <a:r>
              <a:rPr lang="en-US" sz="2000" dirty="0" smtClean="0">
                <a:solidFill>
                  <a:schemeClr val="bg1">
                    <a:lumMod val="50000"/>
                  </a:schemeClr>
                </a:solidFill>
              </a:rPr>
              <a:t>[</a:t>
            </a:r>
            <a:r>
              <a:rPr lang="en-US" sz="2000" dirty="0" err="1" smtClean="0">
                <a:solidFill>
                  <a:schemeClr val="bg1">
                    <a:lumMod val="50000"/>
                  </a:schemeClr>
                </a:solidFill>
              </a:rPr>
              <a:t>Bharambe</a:t>
            </a:r>
            <a:r>
              <a:rPr lang="en-US" sz="2000" dirty="0" smtClean="0">
                <a:solidFill>
                  <a:schemeClr val="bg1">
                    <a:lumMod val="50000"/>
                  </a:schemeClr>
                </a:solidFill>
              </a:rPr>
              <a:t> ‘06]</a:t>
            </a:r>
          </a:p>
          <a:p>
            <a:pPr marL="463550" lvl="1" indent="-238125"/>
            <a:r>
              <a:rPr lang="en-US" sz="2000" dirty="0" smtClean="0"/>
              <a:t>VON </a:t>
            </a:r>
            <a:r>
              <a:rPr lang="en-US" sz="2000" dirty="0" smtClean="0">
                <a:solidFill>
                  <a:schemeClr val="bg1">
                    <a:lumMod val="50000"/>
                  </a:schemeClr>
                </a:solidFill>
              </a:rPr>
              <a:t>[</a:t>
            </a:r>
            <a:r>
              <a:rPr lang="en-US" sz="2000" dirty="0" err="1" smtClean="0">
                <a:solidFill>
                  <a:schemeClr val="bg1">
                    <a:lumMod val="50000"/>
                  </a:schemeClr>
                </a:solidFill>
              </a:rPr>
              <a:t>Hu</a:t>
            </a:r>
            <a:r>
              <a:rPr lang="en-US" sz="2000" dirty="0" smtClean="0">
                <a:solidFill>
                  <a:schemeClr val="bg1">
                    <a:lumMod val="50000"/>
                  </a:schemeClr>
                </a:solidFill>
              </a:rPr>
              <a:t> ‘06]</a:t>
            </a:r>
          </a:p>
          <a:p>
            <a:pPr marL="463550" lvl="1" indent="-238125"/>
            <a:r>
              <a:rPr lang="en-US" sz="2000" dirty="0" err="1" smtClean="0"/>
              <a:t>SimMUD</a:t>
            </a:r>
            <a:r>
              <a:rPr lang="en-US" sz="2000" dirty="0" smtClean="0"/>
              <a:t> </a:t>
            </a:r>
            <a:r>
              <a:rPr lang="en-US" sz="2000" dirty="0" smtClean="0">
                <a:solidFill>
                  <a:schemeClr val="bg1">
                    <a:lumMod val="50000"/>
                  </a:schemeClr>
                </a:solidFill>
              </a:rPr>
              <a:t>[</a:t>
            </a:r>
            <a:r>
              <a:rPr lang="en-US" sz="2000" dirty="0" err="1" smtClean="0">
                <a:solidFill>
                  <a:schemeClr val="bg1">
                    <a:lumMod val="50000"/>
                  </a:schemeClr>
                </a:solidFill>
              </a:rPr>
              <a:t>Knutsson</a:t>
            </a:r>
            <a:r>
              <a:rPr lang="en-US" sz="2000" dirty="0" smtClean="0">
                <a:solidFill>
                  <a:schemeClr val="bg1">
                    <a:lumMod val="50000"/>
                  </a:schemeClr>
                </a:solidFill>
              </a:rPr>
              <a:t> ’04]</a:t>
            </a:r>
          </a:p>
          <a:p>
            <a:pPr marL="63500" indent="-238125"/>
            <a:r>
              <a:rPr lang="en-US" sz="2800" dirty="0" smtClean="0">
                <a:solidFill>
                  <a:srgbClr val="FF0000"/>
                </a:solidFill>
              </a:rPr>
              <a:t>Problems</a:t>
            </a:r>
            <a:r>
              <a:rPr lang="en-US" sz="2800" dirty="0" smtClean="0"/>
              <a:t>:</a:t>
            </a:r>
          </a:p>
          <a:p>
            <a:pPr marL="463550" lvl="1" indent="-238125"/>
            <a:r>
              <a:rPr lang="en-US" sz="2000" dirty="0" smtClean="0"/>
              <a:t>Open-area maps, large battles</a:t>
            </a:r>
          </a:p>
          <a:p>
            <a:pPr marL="463550" lvl="1" indent="-238125"/>
            <a:r>
              <a:rPr lang="en-US" sz="2000" dirty="0" smtClean="0"/>
              <a:t>Region populations naturally follow a power-law</a:t>
            </a:r>
            <a:br>
              <a:rPr lang="en-US" sz="2000" dirty="0" smtClean="0"/>
            </a:br>
            <a:r>
              <a:rPr lang="en-US" sz="2000" dirty="0" smtClean="0">
                <a:solidFill>
                  <a:schemeClr val="bg1">
                    <a:lumMod val="50000"/>
                  </a:schemeClr>
                </a:solidFill>
              </a:rPr>
              <a:t>[</a:t>
            </a:r>
            <a:r>
              <a:rPr lang="en-US" sz="2000" dirty="0" err="1" smtClean="0">
                <a:solidFill>
                  <a:schemeClr val="bg1">
                    <a:lumMod val="50000"/>
                  </a:schemeClr>
                </a:solidFill>
              </a:rPr>
              <a:t>Bharambe</a:t>
            </a:r>
            <a:r>
              <a:rPr lang="en-US" sz="2000" dirty="0" smtClean="0">
                <a:solidFill>
                  <a:schemeClr val="bg1">
                    <a:lumMod val="50000"/>
                  </a:schemeClr>
                </a:solidFill>
              </a:rPr>
              <a:t> ‘06, Pittman ‘07]</a:t>
            </a:r>
          </a:p>
        </p:txBody>
      </p:sp>
      <p:pic>
        <p:nvPicPr>
          <p:cNvPr id="4" name="Picture 4" descr="q3map"/>
          <p:cNvPicPr>
            <a:picLocks noChangeAspect="1" noChangeArrowheads="1"/>
          </p:cNvPicPr>
          <p:nvPr/>
        </p:nvPicPr>
        <p:blipFill>
          <a:blip r:embed="rId3">
            <a:grayscl/>
            <a:lum bright="40000" contrast="40000"/>
          </a:blip>
          <a:srcRect/>
          <a:stretch>
            <a:fillRect/>
          </a:stretch>
        </p:blipFill>
        <p:spPr bwMode="auto">
          <a:xfrm>
            <a:off x="4419600" y="1676400"/>
            <a:ext cx="4343400" cy="3274670"/>
          </a:xfrm>
          <a:prstGeom prst="rect">
            <a:avLst/>
          </a:prstGeom>
          <a:noFill/>
        </p:spPr>
      </p:pic>
      <p:sp>
        <p:nvSpPr>
          <p:cNvPr id="14" name="Freeform 13"/>
          <p:cNvSpPr/>
          <p:nvPr/>
        </p:nvSpPr>
        <p:spPr>
          <a:xfrm>
            <a:off x="5186149" y="1766248"/>
            <a:ext cx="1787857" cy="1569492"/>
          </a:xfrm>
          <a:custGeom>
            <a:avLst/>
            <a:gdLst>
              <a:gd name="connsiteX0" fmla="*/ 0 w 1787857"/>
              <a:gd name="connsiteY0" fmla="*/ 491319 h 1569492"/>
              <a:gd name="connsiteX1" fmla="*/ 1105469 w 1787857"/>
              <a:gd name="connsiteY1" fmla="*/ 1569492 h 1569492"/>
              <a:gd name="connsiteX2" fmla="*/ 1501254 w 1787857"/>
              <a:gd name="connsiteY2" fmla="*/ 1241946 h 1569492"/>
              <a:gd name="connsiteX3" fmla="*/ 1555845 w 1787857"/>
              <a:gd name="connsiteY3" fmla="*/ 989462 h 1569492"/>
              <a:gd name="connsiteX4" fmla="*/ 1603612 w 1787857"/>
              <a:gd name="connsiteY4" fmla="*/ 1037230 h 1569492"/>
              <a:gd name="connsiteX5" fmla="*/ 1787857 w 1787857"/>
              <a:gd name="connsiteY5" fmla="*/ 873456 h 1569492"/>
              <a:gd name="connsiteX6" fmla="*/ 852985 w 1787857"/>
              <a:gd name="connsiteY6" fmla="*/ 6824 h 1569492"/>
              <a:gd name="connsiteX7" fmla="*/ 614150 w 1787857"/>
              <a:gd name="connsiteY7" fmla="*/ 0 h 1569492"/>
              <a:gd name="connsiteX8" fmla="*/ 0 w 1787857"/>
              <a:gd name="connsiteY8" fmla="*/ 491319 h 156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7857" h="1569492">
                <a:moveTo>
                  <a:pt x="0" y="491319"/>
                </a:moveTo>
                <a:lnTo>
                  <a:pt x="1105469" y="1569492"/>
                </a:lnTo>
                <a:lnTo>
                  <a:pt x="1501254" y="1241946"/>
                </a:lnTo>
                <a:lnTo>
                  <a:pt x="1555845" y="989462"/>
                </a:lnTo>
                <a:lnTo>
                  <a:pt x="1603612" y="1037230"/>
                </a:lnTo>
                <a:lnTo>
                  <a:pt x="1787857" y="873456"/>
                </a:lnTo>
                <a:lnTo>
                  <a:pt x="852985" y="6824"/>
                </a:lnTo>
                <a:lnTo>
                  <a:pt x="614150" y="0"/>
                </a:lnTo>
                <a:lnTo>
                  <a:pt x="0" y="491319"/>
                </a:lnTo>
                <a:close/>
              </a:path>
            </a:pathLst>
          </a:custGeom>
          <a:solidFill>
            <a:srgbClr val="0070C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6994478" y="2025555"/>
            <a:ext cx="1521725" cy="1194179"/>
          </a:xfrm>
          <a:custGeom>
            <a:avLst/>
            <a:gdLst>
              <a:gd name="connsiteX0" fmla="*/ 0 w 1521725"/>
              <a:gd name="connsiteY0" fmla="*/ 620973 h 1194179"/>
              <a:gd name="connsiteX1" fmla="*/ 450376 w 1521725"/>
              <a:gd name="connsiteY1" fmla="*/ 1084997 h 1194179"/>
              <a:gd name="connsiteX2" fmla="*/ 559558 w 1521725"/>
              <a:gd name="connsiteY2" fmla="*/ 982639 h 1194179"/>
              <a:gd name="connsiteX3" fmla="*/ 764274 w 1521725"/>
              <a:gd name="connsiteY3" fmla="*/ 1194179 h 1194179"/>
              <a:gd name="connsiteX4" fmla="*/ 1521725 w 1521725"/>
              <a:gd name="connsiteY4" fmla="*/ 627797 h 1194179"/>
              <a:gd name="connsiteX5" fmla="*/ 805218 w 1521725"/>
              <a:gd name="connsiteY5" fmla="*/ 0 h 1194179"/>
              <a:gd name="connsiteX6" fmla="*/ 0 w 1521725"/>
              <a:gd name="connsiteY6" fmla="*/ 620973 h 119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725" h="1194179">
                <a:moveTo>
                  <a:pt x="0" y="620973"/>
                </a:moveTo>
                <a:lnTo>
                  <a:pt x="450376" y="1084997"/>
                </a:lnTo>
                <a:cubicBezTo>
                  <a:pt x="568088" y="981134"/>
                  <a:pt x="617951" y="982639"/>
                  <a:pt x="559558" y="982639"/>
                </a:cubicBezTo>
                <a:lnTo>
                  <a:pt x="764274" y="1194179"/>
                </a:lnTo>
                <a:lnTo>
                  <a:pt x="1521725" y="627797"/>
                </a:lnTo>
                <a:lnTo>
                  <a:pt x="805218" y="0"/>
                </a:lnTo>
                <a:lnTo>
                  <a:pt x="0" y="620973"/>
                </a:lnTo>
                <a:close/>
              </a:path>
            </a:pathLst>
          </a:cu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7540388" y="3062785"/>
            <a:ext cx="1112293" cy="941696"/>
          </a:xfrm>
          <a:custGeom>
            <a:avLst/>
            <a:gdLst>
              <a:gd name="connsiteX0" fmla="*/ 0 w 1112293"/>
              <a:gd name="connsiteY0" fmla="*/ 470848 h 941696"/>
              <a:gd name="connsiteX1" fmla="*/ 627797 w 1112293"/>
              <a:gd name="connsiteY1" fmla="*/ 0 h 941696"/>
              <a:gd name="connsiteX2" fmla="*/ 1057702 w 1112293"/>
              <a:gd name="connsiteY2" fmla="*/ 429905 h 941696"/>
              <a:gd name="connsiteX3" fmla="*/ 989463 w 1112293"/>
              <a:gd name="connsiteY3" fmla="*/ 511791 h 941696"/>
              <a:gd name="connsiteX4" fmla="*/ 1112293 w 1112293"/>
              <a:gd name="connsiteY4" fmla="*/ 634621 h 941696"/>
              <a:gd name="connsiteX5" fmla="*/ 723331 w 1112293"/>
              <a:gd name="connsiteY5" fmla="*/ 941696 h 941696"/>
              <a:gd name="connsiteX6" fmla="*/ 552734 w 1112293"/>
              <a:gd name="connsiteY6" fmla="*/ 791570 h 941696"/>
              <a:gd name="connsiteX7" fmla="*/ 429905 w 1112293"/>
              <a:gd name="connsiteY7" fmla="*/ 907576 h 941696"/>
              <a:gd name="connsiteX8" fmla="*/ 0 w 1112293"/>
              <a:gd name="connsiteY8" fmla="*/ 470848 h 94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2293" h="941696">
                <a:moveTo>
                  <a:pt x="0" y="470848"/>
                </a:moveTo>
                <a:lnTo>
                  <a:pt x="627797" y="0"/>
                </a:lnTo>
                <a:lnTo>
                  <a:pt x="1057702" y="429905"/>
                </a:lnTo>
                <a:lnTo>
                  <a:pt x="989463" y="511791"/>
                </a:lnTo>
                <a:lnTo>
                  <a:pt x="1112293" y="634621"/>
                </a:lnTo>
                <a:lnTo>
                  <a:pt x="723331" y="941696"/>
                </a:lnTo>
                <a:lnTo>
                  <a:pt x="552734" y="791570"/>
                </a:lnTo>
                <a:lnTo>
                  <a:pt x="429905" y="907576"/>
                </a:lnTo>
                <a:lnTo>
                  <a:pt x="0" y="470848"/>
                </a:lnTo>
                <a:close/>
              </a:path>
            </a:pathLst>
          </a:cu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6325737" y="3315269"/>
            <a:ext cx="1562669" cy="1542197"/>
          </a:xfrm>
          <a:custGeom>
            <a:avLst/>
            <a:gdLst>
              <a:gd name="connsiteX0" fmla="*/ 54591 w 1562669"/>
              <a:gd name="connsiteY0" fmla="*/ 327546 h 1542197"/>
              <a:gd name="connsiteX1" fmla="*/ 423081 w 1562669"/>
              <a:gd name="connsiteY1" fmla="*/ 0 h 1542197"/>
              <a:gd name="connsiteX2" fmla="*/ 832514 w 1562669"/>
              <a:gd name="connsiteY2" fmla="*/ 395785 h 1542197"/>
              <a:gd name="connsiteX3" fmla="*/ 1071350 w 1562669"/>
              <a:gd name="connsiteY3" fmla="*/ 177421 h 1542197"/>
              <a:gd name="connsiteX4" fmla="*/ 1562669 w 1562669"/>
              <a:gd name="connsiteY4" fmla="*/ 675564 h 1542197"/>
              <a:gd name="connsiteX5" fmla="*/ 477672 w 1562669"/>
              <a:gd name="connsiteY5" fmla="*/ 1542197 h 1542197"/>
              <a:gd name="connsiteX6" fmla="*/ 0 w 1562669"/>
              <a:gd name="connsiteY6" fmla="*/ 1119116 h 1542197"/>
              <a:gd name="connsiteX7" fmla="*/ 477672 w 1562669"/>
              <a:gd name="connsiteY7" fmla="*/ 764274 h 1542197"/>
              <a:gd name="connsiteX8" fmla="*/ 54591 w 1562669"/>
              <a:gd name="connsiteY8" fmla="*/ 327546 h 154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669" h="1542197">
                <a:moveTo>
                  <a:pt x="54591" y="327546"/>
                </a:moveTo>
                <a:lnTo>
                  <a:pt x="423081" y="0"/>
                </a:lnTo>
                <a:lnTo>
                  <a:pt x="832514" y="395785"/>
                </a:lnTo>
                <a:lnTo>
                  <a:pt x="1071350" y="177421"/>
                </a:lnTo>
                <a:lnTo>
                  <a:pt x="1562669" y="675564"/>
                </a:lnTo>
                <a:lnTo>
                  <a:pt x="477672" y="1542197"/>
                </a:lnTo>
                <a:lnTo>
                  <a:pt x="0" y="1119116"/>
                </a:lnTo>
                <a:lnTo>
                  <a:pt x="477672" y="764274"/>
                </a:lnTo>
                <a:lnTo>
                  <a:pt x="54591" y="327546"/>
                </a:lnTo>
                <a:close/>
              </a:path>
            </a:pathLst>
          </a:cu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20"/>
          <p:cNvGrpSpPr/>
          <p:nvPr/>
        </p:nvGrpSpPr>
        <p:grpSpPr>
          <a:xfrm>
            <a:off x="5638800" y="1981200"/>
            <a:ext cx="2601278" cy="2514600"/>
            <a:chOff x="5638800" y="2514600"/>
            <a:chExt cx="2601278" cy="2514600"/>
          </a:xfrm>
        </p:grpSpPr>
        <p:pic>
          <p:nvPicPr>
            <p:cNvPr id="5" name="Picture 65" descr="orb"/>
            <p:cNvPicPr>
              <a:picLocks noChangeAspect="1" noChangeArrowheads="1"/>
            </p:cNvPicPr>
            <p:nvPr/>
          </p:nvPicPr>
          <p:blipFill>
            <a:blip r:embed="rId4" cstate="print"/>
            <a:srcRect/>
            <a:stretch>
              <a:fillRect/>
            </a:stretch>
          </p:blipFill>
          <p:spPr bwMode="auto">
            <a:xfrm>
              <a:off x="5638800" y="2667000"/>
              <a:ext cx="315278" cy="457200"/>
            </a:xfrm>
            <a:prstGeom prst="rect">
              <a:avLst/>
            </a:prstGeom>
            <a:noFill/>
            <a:effectLst>
              <a:outerShdw blurRad="50800" dist="38100" dir="2700000" algn="tl" rotWithShape="0">
                <a:prstClr val="black">
                  <a:alpha val="40000"/>
                </a:prstClr>
              </a:outerShdw>
            </a:effectLst>
          </p:spPr>
        </p:pic>
        <p:pic>
          <p:nvPicPr>
            <p:cNvPr id="6" name="Picture 65" descr="orb"/>
            <p:cNvPicPr>
              <a:picLocks noChangeAspect="1" noChangeArrowheads="1"/>
            </p:cNvPicPr>
            <p:nvPr/>
          </p:nvPicPr>
          <p:blipFill>
            <a:blip r:embed="rId4" cstate="print"/>
            <a:srcRect/>
            <a:stretch>
              <a:fillRect/>
            </a:stretch>
          </p:blipFill>
          <p:spPr bwMode="auto">
            <a:xfrm>
              <a:off x="6172200" y="2514600"/>
              <a:ext cx="315278" cy="457200"/>
            </a:xfrm>
            <a:prstGeom prst="rect">
              <a:avLst/>
            </a:prstGeom>
            <a:noFill/>
            <a:effectLst>
              <a:outerShdw blurRad="50800" dist="38100" dir="2700000" algn="tl" rotWithShape="0">
                <a:prstClr val="black">
                  <a:alpha val="40000"/>
                </a:prstClr>
              </a:outerShdw>
            </a:effectLst>
          </p:spPr>
        </p:pic>
        <p:pic>
          <p:nvPicPr>
            <p:cNvPr id="7" name="Picture 65" descr="orb"/>
            <p:cNvPicPr>
              <a:picLocks noChangeAspect="1" noChangeArrowheads="1"/>
            </p:cNvPicPr>
            <p:nvPr/>
          </p:nvPicPr>
          <p:blipFill>
            <a:blip r:embed="rId4" cstate="print"/>
            <a:srcRect/>
            <a:stretch>
              <a:fillRect/>
            </a:stretch>
          </p:blipFill>
          <p:spPr bwMode="auto">
            <a:xfrm>
              <a:off x="6019800" y="3048000"/>
              <a:ext cx="315278" cy="457200"/>
            </a:xfrm>
            <a:prstGeom prst="rect">
              <a:avLst/>
            </a:prstGeom>
            <a:noFill/>
            <a:effectLst>
              <a:outerShdw blurRad="50800" dist="38100" dir="2700000" algn="tl" rotWithShape="0">
                <a:prstClr val="black">
                  <a:alpha val="40000"/>
                </a:prstClr>
              </a:outerShdw>
            </a:effectLst>
          </p:spPr>
        </p:pic>
        <p:pic>
          <p:nvPicPr>
            <p:cNvPr id="8" name="Picture 65" descr="orb"/>
            <p:cNvPicPr>
              <a:picLocks noChangeAspect="1" noChangeArrowheads="1"/>
            </p:cNvPicPr>
            <p:nvPr/>
          </p:nvPicPr>
          <p:blipFill>
            <a:blip r:embed="rId4" cstate="print"/>
            <a:srcRect/>
            <a:stretch>
              <a:fillRect/>
            </a:stretch>
          </p:blipFill>
          <p:spPr bwMode="auto">
            <a:xfrm>
              <a:off x="7543800" y="2667000"/>
              <a:ext cx="315278" cy="457200"/>
            </a:xfrm>
            <a:prstGeom prst="rect">
              <a:avLst/>
            </a:prstGeom>
            <a:noFill/>
            <a:effectLst>
              <a:outerShdw blurRad="50800" dist="38100" dir="2700000" algn="tl" rotWithShape="0">
                <a:prstClr val="black">
                  <a:alpha val="40000"/>
                </a:prstClr>
              </a:outerShdw>
            </a:effectLst>
          </p:spPr>
        </p:pic>
        <p:pic>
          <p:nvPicPr>
            <p:cNvPr id="9" name="Picture 65" descr="orb"/>
            <p:cNvPicPr>
              <a:picLocks noChangeAspect="1" noChangeArrowheads="1"/>
            </p:cNvPicPr>
            <p:nvPr/>
          </p:nvPicPr>
          <p:blipFill>
            <a:blip r:embed="rId4" cstate="print"/>
            <a:srcRect/>
            <a:stretch>
              <a:fillRect/>
            </a:stretch>
          </p:blipFill>
          <p:spPr bwMode="auto">
            <a:xfrm>
              <a:off x="7543800" y="3048000"/>
              <a:ext cx="315278" cy="457200"/>
            </a:xfrm>
            <a:prstGeom prst="rect">
              <a:avLst/>
            </a:prstGeom>
            <a:noFill/>
            <a:effectLst>
              <a:outerShdw blurRad="50800" dist="38100" dir="2700000" algn="tl" rotWithShape="0">
                <a:prstClr val="black">
                  <a:alpha val="40000"/>
                </a:prstClr>
              </a:outerShdw>
            </a:effectLst>
          </p:spPr>
        </p:pic>
        <p:pic>
          <p:nvPicPr>
            <p:cNvPr id="10" name="Picture 65" descr="orb"/>
            <p:cNvPicPr>
              <a:picLocks noChangeAspect="1" noChangeArrowheads="1"/>
            </p:cNvPicPr>
            <p:nvPr/>
          </p:nvPicPr>
          <p:blipFill>
            <a:blip r:embed="rId4" cstate="print"/>
            <a:srcRect/>
            <a:stretch>
              <a:fillRect/>
            </a:stretch>
          </p:blipFill>
          <p:spPr bwMode="auto">
            <a:xfrm>
              <a:off x="7924800" y="3810000"/>
              <a:ext cx="315278" cy="457200"/>
            </a:xfrm>
            <a:prstGeom prst="rect">
              <a:avLst/>
            </a:prstGeom>
            <a:noFill/>
            <a:effectLst>
              <a:outerShdw blurRad="50800" dist="38100" dir="2700000" algn="tl" rotWithShape="0">
                <a:prstClr val="black">
                  <a:alpha val="40000"/>
                </a:prstClr>
              </a:outerShdw>
            </a:effectLst>
          </p:spPr>
        </p:pic>
        <p:pic>
          <p:nvPicPr>
            <p:cNvPr id="11" name="Picture 65" descr="orb"/>
            <p:cNvPicPr>
              <a:picLocks noChangeAspect="1" noChangeArrowheads="1"/>
            </p:cNvPicPr>
            <p:nvPr/>
          </p:nvPicPr>
          <p:blipFill>
            <a:blip r:embed="rId4" cstate="print"/>
            <a:srcRect/>
            <a:stretch>
              <a:fillRect/>
            </a:stretch>
          </p:blipFill>
          <p:spPr bwMode="auto">
            <a:xfrm>
              <a:off x="6629400" y="4572000"/>
              <a:ext cx="315278" cy="457200"/>
            </a:xfrm>
            <a:prstGeom prst="rect">
              <a:avLst/>
            </a:prstGeom>
            <a:noFill/>
            <a:effectLst>
              <a:outerShdw blurRad="50800" dist="38100" dir="2700000" algn="tl" rotWithShape="0">
                <a:prstClr val="black">
                  <a:alpha val="40000"/>
                </a:prstClr>
              </a:outerShdw>
            </a:effectLst>
          </p:spPr>
        </p:pic>
        <p:pic>
          <p:nvPicPr>
            <p:cNvPr id="12" name="Picture 65" descr="orb"/>
            <p:cNvPicPr>
              <a:picLocks noChangeAspect="1" noChangeArrowheads="1"/>
            </p:cNvPicPr>
            <p:nvPr/>
          </p:nvPicPr>
          <p:blipFill>
            <a:blip r:embed="rId4" cstate="print"/>
            <a:srcRect/>
            <a:stretch>
              <a:fillRect/>
            </a:stretch>
          </p:blipFill>
          <p:spPr bwMode="auto">
            <a:xfrm>
              <a:off x="6553200" y="3886200"/>
              <a:ext cx="315278" cy="457200"/>
            </a:xfrm>
            <a:prstGeom prst="rect">
              <a:avLst/>
            </a:prstGeom>
            <a:noFill/>
            <a:effectLst>
              <a:outerShdw blurRad="50800" dist="38100" dir="2700000" algn="tl" rotWithShape="0">
                <a:prstClr val="black">
                  <a:alpha val="40000"/>
                </a:prstClr>
              </a:outerShdw>
            </a:effectLst>
          </p:spPr>
        </p:pic>
        <p:pic>
          <p:nvPicPr>
            <p:cNvPr id="13" name="Picture 65" descr="orb"/>
            <p:cNvPicPr>
              <a:picLocks noChangeAspect="1" noChangeArrowheads="1"/>
            </p:cNvPicPr>
            <p:nvPr/>
          </p:nvPicPr>
          <p:blipFill>
            <a:blip r:embed="rId4" cstate="print"/>
            <a:srcRect/>
            <a:stretch>
              <a:fillRect/>
            </a:stretch>
          </p:blipFill>
          <p:spPr bwMode="auto">
            <a:xfrm>
              <a:off x="7239000" y="4191000"/>
              <a:ext cx="315278" cy="457200"/>
            </a:xfrm>
            <a:prstGeom prst="rect">
              <a:avLst/>
            </a:prstGeom>
            <a:noFill/>
            <a:effectLst>
              <a:outerShdw blurRad="50800" dist="38100" dir="2700000" algn="tl" rotWithShape="0">
                <a:prstClr val="black">
                  <a:alpha val="40000"/>
                </a:prstClr>
              </a:outerShdw>
            </a:effectLst>
          </p:spPr>
        </p:pic>
      </p:grpSp>
      <p:sp>
        <p:nvSpPr>
          <p:cNvPr id="33" name="Rectangle 5"/>
          <p:cNvSpPr>
            <a:spLocks noChangeArrowheads="1"/>
          </p:cNvSpPr>
          <p:nvPr/>
        </p:nvSpPr>
        <p:spPr bwMode="auto">
          <a:xfrm>
            <a:off x="457200" y="5562600"/>
            <a:ext cx="8229600" cy="762000"/>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3600" b="1" dirty="0" smtClean="0"/>
              <a:t>Requirement</a:t>
            </a:r>
            <a:r>
              <a:rPr lang="en-US" sz="3600" dirty="0" smtClean="0"/>
              <a:t>: ~1000 players in </a:t>
            </a:r>
            <a:r>
              <a:rPr lang="en-US" sz="3600" i="1" dirty="0" smtClean="0"/>
              <a:t>same</a:t>
            </a:r>
            <a:r>
              <a:rPr lang="en-US" sz="3600" dirty="0" smtClean="0"/>
              <a:t> AOI</a:t>
            </a:r>
            <a:endParaRPr lang="en-US" sz="3600" dirty="0"/>
          </a:p>
        </p:txBody>
      </p:sp>
      <p:grpSp>
        <p:nvGrpSpPr>
          <p:cNvPr id="18" name="Group 38"/>
          <p:cNvGrpSpPr/>
          <p:nvPr/>
        </p:nvGrpSpPr>
        <p:grpSpPr>
          <a:xfrm>
            <a:off x="4419600" y="1752600"/>
            <a:ext cx="4441820" cy="3676710"/>
            <a:chOff x="4419600" y="1752600"/>
            <a:chExt cx="4441820" cy="3676710"/>
          </a:xfrm>
        </p:grpSpPr>
        <p:grpSp>
          <p:nvGrpSpPr>
            <p:cNvPr id="19" name="Group 33"/>
            <p:cNvGrpSpPr/>
            <p:nvPr/>
          </p:nvGrpSpPr>
          <p:grpSpPr>
            <a:xfrm>
              <a:off x="4419600" y="1752600"/>
              <a:ext cx="4441820" cy="3676710"/>
              <a:chOff x="4419600" y="1752600"/>
              <a:chExt cx="4441820" cy="3676710"/>
            </a:xfrm>
          </p:grpSpPr>
          <p:pic>
            <p:nvPicPr>
              <p:cNvPr id="26626" name="Picture 2"/>
              <p:cNvPicPr>
                <a:picLocks noChangeAspect="1" noChangeArrowheads="1"/>
              </p:cNvPicPr>
              <p:nvPr/>
            </p:nvPicPr>
            <p:blipFill>
              <a:blip r:embed="rId5">
                <a:lum bright="20000" contrast="20000"/>
              </a:blip>
              <a:srcRect/>
              <a:stretch>
                <a:fillRect/>
              </a:stretch>
            </p:blipFill>
            <p:spPr bwMode="auto">
              <a:xfrm>
                <a:off x="4495800" y="1752600"/>
                <a:ext cx="4190999" cy="3124199"/>
              </a:xfrm>
              <a:prstGeom prst="rect">
                <a:avLst/>
              </a:prstGeom>
              <a:noFill/>
              <a:ln w="9525">
                <a:noFill/>
                <a:miter lim="800000"/>
                <a:headEnd/>
                <a:tailEnd/>
              </a:ln>
              <a:effectLst/>
            </p:spPr>
          </p:pic>
          <p:cxnSp>
            <p:nvCxnSpPr>
              <p:cNvPr id="24" name="Straight Arrow Connector 23"/>
              <p:cNvCxnSpPr/>
              <p:nvPr/>
            </p:nvCxnSpPr>
            <p:spPr>
              <a:xfrm rot="5400000" flipH="1" flipV="1">
                <a:off x="5029200" y="4648200"/>
                <a:ext cx="609600" cy="304800"/>
              </a:xfrm>
              <a:prstGeom prst="straightConnector1">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V="1">
                <a:off x="7085806" y="4267994"/>
                <a:ext cx="1600994" cy="75406"/>
              </a:xfrm>
              <a:prstGeom prst="straightConnector1">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19600" y="5029200"/>
                <a:ext cx="1800301" cy="400110"/>
              </a:xfrm>
              <a:prstGeom prst="rect">
                <a:avLst/>
              </a:prstGeom>
              <a:noFill/>
            </p:spPr>
            <p:txBody>
              <a:bodyPr wrap="none" rtlCol="0">
                <a:spAutoFit/>
              </a:bodyPr>
              <a:lstStyle/>
              <a:p>
                <a:r>
                  <a:rPr lang="en-US" sz="2000" dirty="0" smtClean="0">
                    <a:solidFill>
                      <a:schemeClr val="tx1">
                        <a:lumMod val="50000"/>
                        <a:lumOff val="50000"/>
                      </a:schemeClr>
                    </a:solidFill>
                  </a:rPr>
                  <a:t>Low population</a:t>
                </a:r>
                <a:endParaRPr lang="en-US" sz="2000" dirty="0">
                  <a:solidFill>
                    <a:schemeClr val="tx1">
                      <a:lumMod val="50000"/>
                      <a:lumOff val="50000"/>
                    </a:schemeClr>
                  </a:solidFill>
                </a:endParaRPr>
              </a:p>
            </p:txBody>
          </p:sp>
          <p:sp>
            <p:nvSpPr>
              <p:cNvPr id="32" name="TextBox 31"/>
              <p:cNvSpPr txBox="1"/>
              <p:nvPr/>
            </p:nvSpPr>
            <p:spPr>
              <a:xfrm>
                <a:off x="7010400" y="5029200"/>
                <a:ext cx="1851020" cy="400110"/>
              </a:xfrm>
              <a:prstGeom prst="rect">
                <a:avLst/>
              </a:prstGeom>
              <a:noFill/>
            </p:spPr>
            <p:txBody>
              <a:bodyPr wrap="none" rtlCol="0">
                <a:spAutoFit/>
              </a:bodyPr>
              <a:lstStyle/>
              <a:p>
                <a:r>
                  <a:rPr lang="en-US" sz="2000" dirty="0" smtClean="0">
                    <a:solidFill>
                      <a:schemeClr val="tx1">
                        <a:lumMod val="50000"/>
                        <a:lumOff val="50000"/>
                      </a:schemeClr>
                    </a:solidFill>
                  </a:rPr>
                  <a:t>High population</a:t>
                </a:r>
                <a:endParaRPr lang="en-US" sz="2000" dirty="0">
                  <a:solidFill>
                    <a:schemeClr val="tx1">
                      <a:lumMod val="50000"/>
                      <a:lumOff val="50000"/>
                    </a:schemeClr>
                  </a:solidFill>
                </a:endParaRPr>
              </a:p>
            </p:txBody>
          </p:sp>
        </p:grpSp>
        <p:sp>
          <p:nvSpPr>
            <p:cNvPr id="38" name="TextBox 37"/>
            <p:cNvSpPr txBox="1"/>
            <p:nvPr/>
          </p:nvSpPr>
          <p:spPr>
            <a:xfrm>
              <a:off x="4495800" y="1752600"/>
              <a:ext cx="1524000" cy="584775"/>
            </a:xfrm>
            <a:prstGeom prst="rect">
              <a:avLst/>
            </a:prstGeom>
            <a:noFill/>
          </p:spPr>
          <p:txBody>
            <a:bodyPr wrap="square" rtlCol="0">
              <a:spAutoFit/>
            </a:bodyPr>
            <a:lstStyle/>
            <a:p>
              <a:r>
                <a:rPr lang="en-US" sz="1600" dirty="0" smtClean="0">
                  <a:solidFill>
                    <a:schemeClr val="bg1">
                      <a:lumMod val="75000"/>
                    </a:schemeClr>
                  </a:solidFill>
                </a:rPr>
                <a:t>Quake 3 region popularity</a:t>
              </a:r>
              <a:endParaRPr lang="en-US" sz="1600" dirty="0">
                <a:solidFill>
                  <a:schemeClr val="bg1">
                    <a:lumMod val="75000"/>
                  </a:schemeClr>
                </a:solidFill>
              </a:endParaRPr>
            </a:p>
          </p:txBody>
        </p:sp>
      </p:grpSp>
      <p:sp>
        <p:nvSpPr>
          <p:cNvPr id="37" name="Footer Placeholder 36"/>
          <p:cNvSpPr>
            <a:spLocks noGrp="1"/>
          </p:cNvSpPr>
          <p:nvPr>
            <p:ph type="ftr" sz="quarter" idx="11"/>
          </p:nvPr>
        </p:nvSpPr>
        <p:spPr/>
        <p:txBody>
          <a:bodyPr/>
          <a:lstStyle/>
          <a:p>
            <a:r>
              <a:rPr lang="en-US" smtClean="0"/>
              <a:t>Donnybrook | Jeffrey Pang (CMU) | SIGCOMM 2008</a:t>
            </a:r>
            <a:endParaRPr lang="en-US" dirty="0"/>
          </a:p>
        </p:txBody>
      </p:sp>
      <p:sp>
        <p:nvSpPr>
          <p:cNvPr id="34" name="Slide Number Placeholder 33"/>
          <p:cNvSpPr>
            <a:spLocks noGrp="1"/>
          </p:cNvSpPr>
          <p:nvPr>
            <p:ph type="sldNum" sz="quarter" idx="12"/>
          </p:nvPr>
        </p:nvSpPr>
        <p:spPr/>
        <p:txBody>
          <a:bodyPr/>
          <a:lstStyle/>
          <a:p>
            <a:fld id="{EBD50310-D3F9-4512-BA90-F45251450757}" type="slidenum">
              <a:rPr lang="en-US" smtClean="0"/>
              <a:pPr/>
              <a:t>7</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2133600" y="1371600"/>
            <a:ext cx="6513833" cy="3886200"/>
            <a:chOff x="2133600" y="1371600"/>
            <a:chExt cx="6513833" cy="3886200"/>
          </a:xfrm>
        </p:grpSpPr>
        <p:sp>
          <p:nvSpPr>
            <p:cNvPr id="28" name="TextBox 27"/>
            <p:cNvSpPr txBox="1"/>
            <p:nvPr/>
          </p:nvSpPr>
          <p:spPr>
            <a:xfrm>
              <a:off x="2133600" y="1371600"/>
              <a:ext cx="2895600" cy="400110"/>
            </a:xfrm>
            <a:prstGeom prst="rect">
              <a:avLst/>
            </a:prstGeom>
            <a:noFill/>
          </p:spPr>
          <p:txBody>
            <a:bodyPr wrap="square" rtlCol="0">
              <a:spAutoFit/>
            </a:bodyPr>
            <a:lstStyle/>
            <a:p>
              <a:pPr algn="ctr"/>
              <a:r>
                <a:rPr lang="en-US" sz="2000" dirty="0" smtClean="0">
                  <a:solidFill>
                    <a:schemeClr val="tx2">
                      <a:lumMod val="60000"/>
                      <a:lumOff val="40000"/>
                    </a:schemeClr>
                  </a:solidFill>
                </a:rPr>
                <a:t>Typical broadband peer</a:t>
              </a:r>
              <a:endParaRPr lang="en-US" sz="2000" dirty="0">
                <a:solidFill>
                  <a:schemeClr val="tx2">
                    <a:lumMod val="60000"/>
                    <a:lumOff val="40000"/>
                  </a:schemeClr>
                </a:solidFill>
              </a:endParaRPr>
            </a:p>
          </p:txBody>
        </p:sp>
        <p:sp>
          <p:nvSpPr>
            <p:cNvPr id="23" name="Rectangle 22"/>
            <p:cNvSpPr/>
            <p:nvPr/>
          </p:nvSpPr>
          <p:spPr>
            <a:xfrm>
              <a:off x="6934200" y="1752600"/>
              <a:ext cx="152400" cy="3505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33600" y="1752600"/>
              <a:ext cx="2895600" cy="3505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410200" y="1371600"/>
              <a:ext cx="3237233" cy="400110"/>
            </a:xfrm>
            <a:prstGeom prst="rect">
              <a:avLst/>
            </a:prstGeom>
            <a:noFill/>
          </p:spPr>
          <p:txBody>
            <a:bodyPr wrap="none" rtlCol="0">
              <a:spAutoFit/>
            </a:bodyPr>
            <a:lstStyle/>
            <a:p>
              <a:r>
                <a:rPr lang="en-US" sz="2000" dirty="0" smtClean="0">
                  <a:solidFill>
                    <a:schemeClr val="tx2">
                      <a:lumMod val="60000"/>
                      <a:lumOff val="40000"/>
                    </a:schemeClr>
                  </a:solidFill>
                </a:rPr>
                <a:t>Mean of all peers </a:t>
              </a:r>
              <a:r>
                <a:rPr lang="en-US" sz="2000" dirty="0" smtClean="0">
                  <a:solidFill>
                    <a:schemeClr val="bg1">
                      <a:lumMod val="50000"/>
                    </a:schemeClr>
                  </a:solidFill>
                </a:rPr>
                <a:t>(see paper)</a:t>
              </a:r>
              <a:endParaRPr lang="en-US" sz="2000" dirty="0">
                <a:solidFill>
                  <a:schemeClr val="bg1">
                    <a:lumMod val="50000"/>
                  </a:schemeClr>
                </a:solidFill>
              </a:endParaRPr>
            </a:p>
          </p:txBody>
        </p:sp>
      </p:grpSp>
      <p:sp>
        <p:nvSpPr>
          <p:cNvPr id="87042" name="Rectangle 2"/>
          <p:cNvSpPr>
            <a:spLocks noGrp="1" noChangeArrowheads="1"/>
          </p:cNvSpPr>
          <p:nvPr>
            <p:ph type="title"/>
          </p:nvPr>
        </p:nvSpPr>
        <p:spPr/>
        <p:txBody>
          <a:bodyPr>
            <a:normAutofit/>
          </a:bodyPr>
          <a:lstStyle/>
          <a:p>
            <a:r>
              <a:rPr lang="en-US" dirty="0"/>
              <a:t>Projected Scalability</a:t>
            </a:r>
          </a:p>
        </p:txBody>
      </p:sp>
      <p:graphicFrame>
        <p:nvGraphicFramePr>
          <p:cNvPr id="7" name="Object 2"/>
          <p:cNvGraphicFramePr>
            <a:graphicFrameLocks noGrp="1" noChangeAspect="1"/>
          </p:cNvGraphicFramePr>
          <p:nvPr>
            <p:ph idx="1"/>
          </p:nvPr>
        </p:nvGraphicFramePr>
        <p:xfrm>
          <a:off x="304800" y="1600200"/>
          <a:ext cx="8485188" cy="449580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p:cNvCxnSpPr/>
          <p:nvPr/>
        </p:nvCxnSpPr>
        <p:spPr>
          <a:xfrm>
            <a:off x="1614054" y="2937164"/>
            <a:ext cx="6781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67684" y="2479964"/>
            <a:ext cx="904370" cy="400110"/>
          </a:xfrm>
          <a:prstGeom prst="rect">
            <a:avLst/>
          </a:prstGeom>
          <a:noFill/>
        </p:spPr>
        <p:txBody>
          <a:bodyPr wrap="square" rtlCol="0">
            <a:spAutoFit/>
          </a:bodyPr>
          <a:lstStyle/>
          <a:p>
            <a:pPr algn="r"/>
            <a:r>
              <a:rPr lang="en-US" sz="2000" b="1" dirty="0" smtClean="0"/>
              <a:t>Goal</a:t>
            </a:r>
            <a:endParaRPr lang="en-US" sz="2000" b="1" dirty="0"/>
          </a:p>
        </p:txBody>
      </p:sp>
      <p:sp>
        <p:nvSpPr>
          <p:cNvPr id="14" name="TextBox 13"/>
          <p:cNvSpPr txBox="1"/>
          <p:nvPr/>
        </p:nvSpPr>
        <p:spPr>
          <a:xfrm>
            <a:off x="7162800" y="4495800"/>
            <a:ext cx="1333879" cy="400110"/>
          </a:xfrm>
          <a:prstGeom prst="rect">
            <a:avLst/>
          </a:prstGeom>
          <a:noFill/>
        </p:spPr>
        <p:txBody>
          <a:bodyPr wrap="square" rtlCol="0">
            <a:spAutoFit/>
          </a:bodyPr>
          <a:lstStyle/>
          <a:p>
            <a:pPr algn="r"/>
            <a:r>
              <a:rPr lang="en-US" sz="2000" b="1" dirty="0" smtClean="0">
                <a:solidFill>
                  <a:schemeClr val="tx1">
                    <a:lumMod val="50000"/>
                    <a:lumOff val="50000"/>
                  </a:schemeClr>
                </a:solidFill>
              </a:rPr>
              <a:t>Projection</a:t>
            </a:r>
            <a:endParaRPr lang="en-US" sz="2000" b="1" dirty="0">
              <a:solidFill>
                <a:schemeClr val="tx1">
                  <a:lumMod val="50000"/>
                  <a:lumOff val="50000"/>
                </a:schemeClr>
              </a:solidFill>
            </a:endParaRPr>
          </a:p>
        </p:txBody>
      </p:sp>
      <p:sp>
        <p:nvSpPr>
          <p:cNvPr id="19" name="Footer Placeholder 18"/>
          <p:cNvSpPr>
            <a:spLocks noGrp="1"/>
          </p:cNvSpPr>
          <p:nvPr>
            <p:ph type="ftr" sz="quarter" idx="11"/>
          </p:nvPr>
        </p:nvSpPr>
        <p:spPr/>
        <p:txBody>
          <a:bodyPr/>
          <a:lstStyle/>
          <a:p>
            <a:r>
              <a:rPr lang="en-US" smtClean="0"/>
              <a:t>Donnybrook | Jeffrey Pang (CMU) | SIGCOMM 2008</a:t>
            </a:r>
            <a:endParaRPr lang="en-US" dirty="0"/>
          </a:p>
        </p:txBody>
      </p:sp>
      <p:sp>
        <p:nvSpPr>
          <p:cNvPr id="16" name="Slide Number Placeholder 15"/>
          <p:cNvSpPr>
            <a:spLocks noGrp="1"/>
          </p:cNvSpPr>
          <p:nvPr>
            <p:ph type="sldNum" sz="quarter" idx="12"/>
          </p:nvPr>
        </p:nvSpPr>
        <p:spPr/>
        <p:txBody>
          <a:bodyPr/>
          <a:lstStyle/>
          <a:p>
            <a:fld id="{EBD50310-D3F9-4512-BA90-F45251450757}" type="slidenum">
              <a:rPr lang="en-US" smtClean="0"/>
              <a:pPr/>
              <a:t>8</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 Enough Bandwidth</a:t>
            </a:r>
            <a:endParaRPr lang="en-US" dirty="0"/>
          </a:p>
        </p:txBody>
      </p:sp>
      <p:sp>
        <p:nvSpPr>
          <p:cNvPr id="6" name="Text Box 8"/>
          <p:cNvSpPr txBox="1">
            <a:spLocks noChangeArrowheads="1"/>
          </p:cNvSpPr>
          <p:nvPr/>
        </p:nvSpPr>
        <p:spPr bwMode="auto">
          <a:xfrm>
            <a:off x="1371600" y="5029200"/>
            <a:ext cx="2084993" cy="830997"/>
          </a:xfrm>
          <a:prstGeom prst="rect">
            <a:avLst/>
          </a:prstGeom>
          <a:noFill/>
          <a:ln w="9525">
            <a:noFill/>
            <a:miter lim="800000"/>
            <a:headEnd/>
            <a:tailEnd/>
          </a:ln>
          <a:effectLst/>
        </p:spPr>
        <p:txBody>
          <a:bodyPr wrap="none">
            <a:spAutoFit/>
          </a:bodyPr>
          <a:lstStyle/>
          <a:p>
            <a:pPr algn="ctr"/>
            <a:r>
              <a:rPr lang="en-US" sz="2400" dirty="0" smtClean="0"/>
              <a:t>Ideal</a:t>
            </a:r>
          </a:p>
          <a:p>
            <a:pPr algn="ctr"/>
            <a:r>
              <a:rPr lang="en-US" sz="2400" dirty="0" smtClean="0">
                <a:solidFill>
                  <a:schemeClr val="tx1">
                    <a:lumMod val="50000"/>
                    <a:lumOff val="50000"/>
                  </a:schemeClr>
                </a:solidFill>
              </a:rPr>
              <a:t>20 updates/sec</a:t>
            </a:r>
            <a:endParaRPr lang="en-US" sz="2400" dirty="0">
              <a:solidFill>
                <a:schemeClr val="tx1">
                  <a:lumMod val="50000"/>
                  <a:lumOff val="50000"/>
                </a:schemeClr>
              </a:solidFill>
            </a:endParaRPr>
          </a:p>
        </p:txBody>
      </p:sp>
      <p:sp>
        <p:nvSpPr>
          <p:cNvPr id="7" name="Text Box 9"/>
          <p:cNvSpPr txBox="1">
            <a:spLocks noChangeArrowheads="1"/>
          </p:cNvSpPr>
          <p:nvPr/>
        </p:nvSpPr>
        <p:spPr bwMode="auto">
          <a:xfrm>
            <a:off x="5105400" y="5029200"/>
            <a:ext cx="3309046" cy="830997"/>
          </a:xfrm>
          <a:prstGeom prst="rect">
            <a:avLst/>
          </a:prstGeom>
          <a:noFill/>
          <a:ln w="9525">
            <a:noFill/>
            <a:miter lim="800000"/>
            <a:headEnd/>
            <a:tailEnd/>
          </a:ln>
          <a:effectLst/>
        </p:spPr>
        <p:txBody>
          <a:bodyPr wrap="none">
            <a:spAutoFit/>
          </a:bodyPr>
          <a:lstStyle/>
          <a:p>
            <a:pPr algn="ctr"/>
            <a:r>
              <a:rPr lang="en-US" sz="2400" dirty="0" smtClean="0"/>
              <a:t>Cable Modem (128 kbps)</a:t>
            </a:r>
          </a:p>
          <a:p>
            <a:pPr algn="ctr"/>
            <a:r>
              <a:rPr lang="en-US" sz="2400" dirty="0" smtClean="0">
                <a:solidFill>
                  <a:schemeClr val="tx1">
                    <a:lumMod val="50000"/>
                    <a:lumOff val="50000"/>
                  </a:schemeClr>
                </a:solidFill>
              </a:rPr>
              <a:t>5 updates/sec</a:t>
            </a:r>
            <a:endParaRPr lang="en-US" sz="2400" dirty="0">
              <a:solidFill>
                <a:schemeClr val="tx1">
                  <a:lumMod val="50000"/>
                  <a:lumOff val="50000"/>
                </a:schemeClr>
              </a:solidFill>
            </a:endParaRPr>
          </a:p>
        </p:txBody>
      </p:sp>
      <p:pic>
        <p:nvPicPr>
          <p:cNvPr id="8" name="Q.avi">
            <a:hlinkClick r:id="" action="ppaction://media"/>
          </p:cNvPr>
          <p:cNvPicPr>
            <a:picLocks noGrp="1" noRot="1" noChangeAspect="1"/>
          </p:cNvPicPr>
          <p:nvPr>
            <p:ph sz="half" idx="1"/>
            <a:videoFile r:link="rId1"/>
          </p:nvPr>
        </p:nvPicPr>
        <p:blipFill>
          <a:blip r:embed="rId5"/>
          <a:stretch>
            <a:fillRect/>
          </a:stretch>
        </p:blipFill>
        <p:spPr>
          <a:xfrm>
            <a:off x="304800" y="1752600"/>
            <a:ext cx="4203700" cy="3152776"/>
          </a:xfrm>
          <a:prstGeom prst="rect">
            <a:avLst/>
          </a:prstGeom>
        </p:spPr>
      </p:pic>
      <p:pic>
        <p:nvPicPr>
          <p:cNvPr id="9" name="S.avi">
            <a:hlinkClick r:id="" action="ppaction://media"/>
          </p:cNvPr>
          <p:cNvPicPr>
            <a:picLocks noRot="1" noChangeAspect="1"/>
          </p:cNvPicPr>
          <p:nvPr>
            <a:videoFile r:link="rId2"/>
          </p:nvPr>
        </p:nvPicPr>
        <p:blipFill>
          <a:blip r:embed="rId6"/>
          <a:stretch>
            <a:fillRect/>
          </a:stretch>
        </p:blipFill>
        <p:spPr>
          <a:xfrm>
            <a:off x="4648200" y="1752600"/>
            <a:ext cx="4203702" cy="3152776"/>
          </a:xfrm>
          <a:prstGeom prst="rect">
            <a:avLst/>
          </a:prstGeom>
        </p:spPr>
      </p:pic>
      <p:sp>
        <p:nvSpPr>
          <p:cNvPr id="10" name="TextBox 9"/>
          <p:cNvSpPr txBox="1"/>
          <p:nvPr/>
        </p:nvSpPr>
        <p:spPr>
          <a:xfrm flipH="1">
            <a:off x="3276600" y="6096000"/>
            <a:ext cx="2590799" cy="461665"/>
          </a:xfrm>
          <a:prstGeom prst="rect">
            <a:avLst/>
          </a:prstGeom>
          <a:noFill/>
        </p:spPr>
        <p:txBody>
          <a:bodyPr wrap="square" rtlCol="0">
            <a:spAutoFit/>
          </a:bodyPr>
          <a:lstStyle/>
          <a:p>
            <a:pPr algn="ctr"/>
            <a:r>
              <a:rPr lang="en-US" sz="2400" dirty="0" smtClean="0">
                <a:solidFill>
                  <a:schemeClr val="bg1">
                    <a:lumMod val="50000"/>
                  </a:schemeClr>
                </a:solidFill>
              </a:rPr>
              <a:t>[P2P Quake 3]</a:t>
            </a:r>
            <a:endParaRPr lang="en-US" sz="2400" dirty="0">
              <a:solidFill>
                <a:schemeClr val="bg1">
                  <a:lumMod val="50000"/>
                </a:schemeClr>
              </a:solidFill>
            </a:endParaRPr>
          </a:p>
        </p:txBody>
      </p:sp>
      <p:sp>
        <p:nvSpPr>
          <p:cNvPr id="14" name="Footer Placeholder 13"/>
          <p:cNvSpPr>
            <a:spLocks noGrp="1"/>
          </p:cNvSpPr>
          <p:nvPr>
            <p:ph type="ftr" sz="quarter" idx="11"/>
          </p:nvPr>
        </p:nvSpPr>
        <p:spPr/>
        <p:txBody>
          <a:bodyPr/>
          <a:lstStyle/>
          <a:p>
            <a:r>
              <a:rPr lang="en-US" smtClean="0"/>
              <a:t>Donnybrook | Jeffrey Pang (CMU) | SIGCOMM 2008</a:t>
            </a:r>
            <a:endParaRPr lang="en-US" dirty="0"/>
          </a:p>
        </p:txBody>
      </p:sp>
      <p:sp>
        <p:nvSpPr>
          <p:cNvPr id="12" name="Slide Number Placeholder 11"/>
          <p:cNvSpPr>
            <a:spLocks noGrp="1"/>
          </p:cNvSpPr>
          <p:nvPr>
            <p:ph type="sldNum" sz="quarter" idx="12"/>
          </p:nvPr>
        </p:nvSpPr>
        <p:spPr/>
        <p:txBody>
          <a:bodyPr/>
          <a:lstStyle/>
          <a:p>
            <a:fld id="{EBD50310-D3F9-4512-BA90-F45251450757}"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1" presetClass="mediacall" presetSubtype="0" fill="hold" nodeType="withEffect">
                                  <p:stCondLst>
                                    <p:cond delay="0"/>
                                  </p:stCondLst>
                                  <p:childTnLst>
                                    <p:cmd type="call" cmd="playFrom(0.0)">
                                      <p:cBhvr>
                                        <p:cTn id="8"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8"/>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8"/>
                                        </p:tgtEl>
                                      </p:cBhvr>
                                    </p:cmd>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9"/>
                                        </p:tgtEl>
                                      </p:cBhvr>
                                    </p:cmd>
                                  </p:childTnLst>
                                </p:cTn>
                              </p:par>
                            </p:childTnLst>
                          </p:cTn>
                        </p:par>
                      </p:childTnLst>
                    </p:cTn>
                  </p:par>
                </p:childTnLst>
              </p:cTn>
              <p:nextCondLst>
                <p:cond evt="onClick" delay="0">
                  <p:tgtEl>
                    <p:spTgt spid="9"/>
                  </p:tgtEl>
                </p:cond>
              </p:nextCondLst>
            </p:seq>
            <p:video>
              <p:cMediaNode>
                <p:cTn id="19" repeatCount="indefinite" fill="hold" display="0">
                  <p:stCondLst>
                    <p:cond delay="indefinite"/>
                  </p:stCondLst>
                  <p:endCondLst>
                    <p:cond evt="onPrev" delay="0">
                      <p:tgtEl>
                        <p:sldTgt/>
                      </p:tgtEl>
                    </p:cond>
                  </p:endCondLst>
                </p:cTn>
                <p:tgtEl>
                  <p:spTgt spid="8"/>
                </p:tgtEl>
              </p:cMediaNode>
            </p:video>
            <p:video>
              <p:cMediaNode>
                <p:cTn id="20" repeatCount="indefinite" fill="hold" display="0">
                  <p:stCondLst>
                    <p:cond delay="indefinite"/>
                  </p:stCondLst>
                  <p:endCondLst>
                    <p:cond evt="onPrev" delay="0">
                      <p:tgtEl>
                        <p:sldTgt/>
                      </p:tgtEl>
                    </p:cond>
                  </p:endCondLst>
                </p:cTn>
                <p:tgtEl>
                  <p:spTgt spid="9"/>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3423</TotalTime>
  <Words>4743</Words>
  <Application>Microsoft Office PowerPoint</Application>
  <PresentationFormat>On-screen Show (4:3)</PresentationFormat>
  <Paragraphs>659</Paragraphs>
  <Slides>58</Slides>
  <Notes>44</Notes>
  <HiddenSlides>0</HiddenSlides>
  <MMClips>8</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Office Theme</vt:lpstr>
      <vt:lpstr>Chart</vt:lpstr>
      <vt:lpstr>Donnybrook: Enabling Large-Scale, High-Speed, Peer-to-Peer Games</vt:lpstr>
      <vt:lpstr>High-Speed, Large-Scale, P2P: Pick 2</vt:lpstr>
      <vt:lpstr>P2P</vt:lpstr>
      <vt:lpstr>High-Speed</vt:lpstr>
      <vt:lpstr>High-Speed</vt:lpstr>
      <vt:lpstr>Large-Scale</vt:lpstr>
      <vt:lpstr>Area-of-Interest (AOI) Filtering</vt:lpstr>
      <vt:lpstr>Projected Scalability</vt:lpstr>
      <vt:lpstr>Not Enough Bandwidth</vt:lpstr>
      <vt:lpstr>Talk Outline</vt:lpstr>
      <vt:lpstr>Smoothing Infrequent Updates</vt:lpstr>
      <vt:lpstr>Donnybrook: Interest Sets</vt:lpstr>
      <vt:lpstr>Donnybrook: Interest Sets</vt:lpstr>
      <vt:lpstr>Slide 14</vt:lpstr>
      <vt:lpstr>Slide 15</vt:lpstr>
      <vt:lpstr>Slide 16</vt:lpstr>
      <vt:lpstr>Slide 17</vt:lpstr>
      <vt:lpstr>Interest Set Evaluation</vt:lpstr>
      <vt:lpstr>User Study Results</vt:lpstr>
      <vt:lpstr>Projected Scalability</vt:lpstr>
      <vt:lpstr>Talk Outline</vt:lpstr>
      <vt:lpstr>Problem: Bandwidth Heterogeneity</vt:lpstr>
      <vt:lpstr>Problem: Interest Heterogeneity</vt:lpstr>
      <vt:lpstr>Why not Overlay Multicast?</vt:lpstr>
      <vt:lpstr>Donnybrook: Update Dissemination</vt:lpstr>
      <vt:lpstr>Donnybrook: Update Dissemination</vt:lpstr>
      <vt:lpstr>Donnybrook: Update Dissemination</vt:lpstr>
      <vt:lpstr>Update Dissemination Evaluation</vt:lpstr>
      <vt:lpstr>Evaluation Results</vt:lpstr>
      <vt:lpstr>Donnybrook Summary</vt:lpstr>
      <vt:lpstr>Questions?</vt:lpstr>
      <vt:lpstr>======= Clarification Slides =======</vt:lpstr>
      <vt:lpstr>Mitigating Cheating</vt:lpstr>
      <vt:lpstr>Game Execution Model</vt:lpstr>
      <vt:lpstr>Pairwise Rapid Agreement</vt:lpstr>
      <vt:lpstr>Guidance</vt:lpstr>
      <vt:lpstr>Guidable AI</vt:lpstr>
      <vt:lpstr>Guidance Forwarding</vt:lpstr>
      <vt:lpstr>======= User Study Slides =======</vt:lpstr>
      <vt:lpstr>User Study Setup</vt:lpstr>
      <vt:lpstr>User Study Stats</vt:lpstr>
      <vt:lpstr>User Study: Total Stay Time</vt:lpstr>
      <vt:lpstr>User Study: Departure Time</vt:lpstr>
      <vt:lpstr>User Study: Preference</vt:lpstr>
      <vt:lpstr>Interest Sets: Fairness</vt:lpstr>
      <vt:lpstr>======= Game Stats Slides =======</vt:lpstr>
      <vt:lpstr>Subscriber Set Size</vt:lpstr>
      <vt:lpstr>Bandwidth Distributions</vt:lpstr>
      <vt:lpstr>======= Evaluation Slides =======</vt:lpstr>
      <vt:lpstr>Evaluation: Broadband Only</vt:lpstr>
      <vt:lpstr>Evaluation: Other BW Distributions</vt:lpstr>
      <vt:lpstr>Evaluation: Scale</vt:lpstr>
      <vt:lpstr>Evaluation: Guidance Staleness</vt:lpstr>
      <vt:lpstr>Evaluation: Subscriber Set Size</vt:lpstr>
      <vt:lpstr>Evaluation: Other Approaches</vt:lpstr>
      <vt:lpstr>Evaluation: Interest Set Size</vt:lpstr>
      <vt:lpstr>Evaluation: Forwarding Pool Capacity</vt:lpstr>
      <vt:lpstr>Evaluation: Forwarding Pool Demands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jeffpang</dc:creator>
  <cp:lastModifiedBy>jeffpang</cp:lastModifiedBy>
  <cp:revision>444</cp:revision>
  <dcterms:created xsi:type="dcterms:W3CDTF">2008-07-28T23:29:08Z</dcterms:created>
  <dcterms:modified xsi:type="dcterms:W3CDTF">2008-08-18T04:31:17Z</dcterms:modified>
</cp:coreProperties>
</file>