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5"/>
  </p:notesMasterIdLst>
  <p:handoutMasterIdLst>
    <p:handoutMasterId r:id="rId26"/>
  </p:handoutMasterIdLst>
  <p:sldIdLst>
    <p:sldId id="470" r:id="rId2"/>
    <p:sldId id="471" r:id="rId3"/>
    <p:sldId id="481" r:id="rId4"/>
    <p:sldId id="522" r:id="rId5"/>
    <p:sldId id="523" r:id="rId6"/>
    <p:sldId id="480" r:id="rId7"/>
    <p:sldId id="478" r:id="rId8"/>
    <p:sldId id="503" r:id="rId9"/>
    <p:sldId id="501" r:id="rId10"/>
    <p:sldId id="525" r:id="rId11"/>
    <p:sldId id="541" r:id="rId12"/>
    <p:sldId id="508" r:id="rId13"/>
    <p:sldId id="526" r:id="rId14"/>
    <p:sldId id="476" r:id="rId15"/>
    <p:sldId id="472" r:id="rId16"/>
    <p:sldId id="477" r:id="rId17"/>
    <p:sldId id="515" r:id="rId18"/>
    <p:sldId id="516" r:id="rId19"/>
    <p:sldId id="527" r:id="rId20"/>
    <p:sldId id="499" r:id="rId21"/>
    <p:sldId id="500" r:id="rId22"/>
    <p:sldId id="537" r:id="rId23"/>
    <p:sldId id="542" r:id="rId2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48A"/>
    <a:srgbClr val="0099CC"/>
    <a:srgbClr val="FFFF00"/>
    <a:srgbClr val="6699FF"/>
    <a:srgbClr val="FF9900"/>
    <a:srgbClr val="008000"/>
    <a:srgbClr val="CC0000"/>
    <a:srgbClr val="006699"/>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64" autoAdjust="0"/>
    <p:restoredTop sz="78667" autoAdjust="0"/>
  </p:normalViewPr>
  <p:slideViewPr>
    <p:cSldViewPr>
      <p:cViewPr varScale="1">
        <p:scale>
          <a:sx n="38" d="100"/>
          <a:sy n="38" d="100"/>
        </p:scale>
        <p:origin x="-88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818"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734" tIns="48367" rIns="96734" bIns="48367" numCol="1" anchor="t" anchorCtr="0" compatLnSpc="1">
            <a:prstTxWarp prst="textNoShape">
              <a:avLst/>
            </a:prstTxWarp>
          </a:bodyPr>
          <a:lstStyle>
            <a:lvl1pPr defTabSz="966788">
              <a:defRPr sz="1200">
                <a:latin typeface="Arial" charset="0"/>
              </a:defRPr>
            </a:lvl1pPr>
          </a:lstStyle>
          <a:p>
            <a:endParaRPr lang="en-US"/>
          </a:p>
        </p:txBody>
      </p:sp>
      <p:sp>
        <p:nvSpPr>
          <p:cNvPr id="165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734" tIns="48367" rIns="96734" bIns="48367" numCol="1" anchor="t" anchorCtr="0" compatLnSpc="1">
            <a:prstTxWarp prst="textNoShape">
              <a:avLst/>
            </a:prstTxWarp>
          </a:bodyPr>
          <a:lstStyle>
            <a:lvl1pPr algn="r" defTabSz="966788">
              <a:defRPr sz="1200">
                <a:latin typeface="Arial" charset="0"/>
              </a:defRPr>
            </a:lvl1pPr>
          </a:lstStyle>
          <a:p>
            <a:endParaRPr lang="en-US"/>
          </a:p>
        </p:txBody>
      </p:sp>
      <p:sp>
        <p:nvSpPr>
          <p:cNvPr id="165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734" tIns="48367" rIns="96734" bIns="48367" numCol="1" anchor="b" anchorCtr="0" compatLnSpc="1">
            <a:prstTxWarp prst="textNoShape">
              <a:avLst/>
            </a:prstTxWarp>
          </a:bodyPr>
          <a:lstStyle>
            <a:lvl1pPr defTabSz="966788">
              <a:defRPr sz="1200">
                <a:latin typeface="Arial" charset="0"/>
              </a:defRPr>
            </a:lvl1pPr>
          </a:lstStyle>
          <a:p>
            <a:endParaRPr lang="en-US"/>
          </a:p>
        </p:txBody>
      </p:sp>
      <p:sp>
        <p:nvSpPr>
          <p:cNvPr id="165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734" tIns="48367" rIns="96734" bIns="48367" numCol="1" anchor="b" anchorCtr="0" compatLnSpc="1">
            <a:prstTxWarp prst="textNoShape">
              <a:avLst/>
            </a:prstTxWarp>
          </a:bodyPr>
          <a:lstStyle>
            <a:lvl1pPr algn="r" defTabSz="966788">
              <a:defRPr sz="1200">
                <a:latin typeface="Arial" charset="0"/>
              </a:defRPr>
            </a:lvl1pPr>
          </a:lstStyle>
          <a:p>
            <a:fld id="{2C9F6452-CC2C-498F-9957-6879309A535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734" tIns="48367" rIns="96734" bIns="48367" numCol="1" anchor="t" anchorCtr="0" compatLnSpc="1">
            <a:prstTxWarp prst="textNoShape">
              <a:avLst/>
            </a:prstTxWarp>
          </a:bodyPr>
          <a:lstStyle>
            <a:lvl1pPr defTabSz="966788">
              <a:defRPr sz="1200">
                <a:latin typeface="Arial" charset="0"/>
              </a:defRPr>
            </a:lvl1pPr>
          </a:lstStyle>
          <a:p>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734" tIns="48367" rIns="96734" bIns="48367" numCol="1" anchor="t" anchorCtr="0" compatLnSpc="1">
            <a:prstTxWarp prst="textNoShape">
              <a:avLst/>
            </a:prstTxWarp>
          </a:bodyPr>
          <a:lstStyle>
            <a:lvl1pPr algn="r" defTabSz="966788">
              <a:defRPr sz="1200">
                <a:latin typeface="Arial" charset="0"/>
              </a:defRPr>
            </a:lvl1pPr>
          </a:lstStyle>
          <a:p>
            <a:endParaRPr lang="en-US"/>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734" tIns="48367" rIns="96734" bIns="483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734" tIns="48367" rIns="96734" bIns="48367" numCol="1" anchor="b" anchorCtr="0" compatLnSpc="1">
            <a:prstTxWarp prst="textNoShape">
              <a:avLst/>
            </a:prstTxWarp>
          </a:bodyPr>
          <a:lstStyle>
            <a:lvl1pPr defTabSz="966788">
              <a:defRPr sz="1200">
                <a:latin typeface="Arial" charset="0"/>
              </a:defRPr>
            </a:lvl1pPr>
          </a:lstStyle>
          <a:p>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734" tIns="48367" rIns="96734" bIns="48367" numCol="1" anchor="b" anchorCtr="0" compatLnSpc="1">
            <a:prstTxWarp prst="textNoShape">
              <a:avLst/>
            </a:prstTxWarp>
          </a:bodyPr>
          <a:lstStyle>
            <a:lvl1pPr algn="r" defTabSz="966788">
              <a:defRPr sz="1200">
                <a:latin typeface="Arial" charset="0"/>
              </a:defRPr>
            </a:lvl1pPr>
          </a:lstStyle>
          <a:p>
            <a:fld id="{8C3F37C0-581F-40BB-877D-7630A3EF269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idx="5"/>
          </p:nvPr>
        </p:nvSpPr>
        <p:spPr>
          <a:noFill/>
        </p:spPr>
        <p:txBody>
          <a:bodyPr/>
          <a:lstStyle/>
          <a:p>
            <a:fld id="{616E48EE-6CD8-4D9D-882A-62C53351AB05}" type="slidenum">
              <a:rPr lang="en-GB"/>
              <a:pPr/>
              <a:t>1</a:t>
            </a:fld>
            <a:endParaRPr lang="en-GB"/>
          </a:p>
        </p:txBody>
      </p:sp>
      <p:sp>
        <p:nvSpPr>
          <p:cNvPr id="39939" name="Rectangle 1"/>
          <p:cNvSpPr>
            <a:spLocks noGrp="1" noRot="1" noChangeAspect="1" noChangeArrowheads="1" noTextEdit="1"/>
          </p:cNvSpPr>
          <p:nvPr>
            <p:ph type="sldImg"/>
          </p:nvPr>
        </p:nvSpPr>
        <p:spPr>
          <a:xfrm>
            <a:off x="0" y="728663"/>
            <a:ext cx="1588" cy="1587"/>
          </a:xfrm>
          <a:solidFill>
            <a:srgbClr val="FFFFFF"/>
          </a:solidFill>
          <a:ln/>
        </p:spPr>
      </p:sp>
      <p:sp>
        <p:nvSpPr>
          <p:cNvPr id="39940" name="Rectangle 2"/>
          <p:cNvSpPr>
            <a:spLocks noGrp="1" noChangeArrowheads="1"/>
          </p:cNvSpPr>
          <p:nvPr>
            <p:ph type="body" idx="1"/>
          </p:nvPr>
        </p:nvSpPr>
        <p:spPr>
          <a:xfrm>
            <a:off x="731838" y="4560888"/>
            <a:ext cx="5851525" cy="4230687"/>
          </a:xfrm>
          <a:noFill/>
          <a:ln/>
        </p:spPr>
        <p:txBody>
          <a:bodyPr wrap="none" anchor="ctr"/>
          <a:lstStyle/>
          <a:p>
            <a:r>
              <a:rPr lang="en-US" smtClean="0"/>
              <a:t>Mention the subtitle of the paper – paraphrase the paper’s subtitle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US" smtClean="0"/>
              <a:t>Make point that tracker came after paper</a:t>
            </a:r>
          </a:p>
        </p:txBody>
      </p:sp>
      <p:sp>
        <p:nvSpPr>
          <p:cNvPr id="49156" name="Slide Number Placeholder 3"/>
          <p:cNvSpPr>
            <a:spLocks noGrp="1"/>
          </p:cNvSpPr>
          <p:nvPr>
            <p:ph type="sldNum" sz="quarter" idx="5"/>
          </p:nvPr>
        </p:nvSpPr>
        <p:spPr>
          <a:noFill/>
        </p:spPr>
        <p:txBody>
          <a:bodyPr/>
          <a:lstStyle/>
          <a:p>
            <a:fld id="{1F4DC149-AF4D-4886-9A3D-CFAE2E3263AA}" type="slidenum">
              <a:rPr lang="en-US"/>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mtClean="0"/>
              <a:t>Results of real, working system</a:t>
            </a:r>
          </a:p>
        </p:txBody>
      </p:sp>
      <p:sp>
        <p:nvSpPr>
          <p:cNvPr id="50180" name="Slide Number Placeholder 3"/>
          <p:cNvSpPr>
            <a:spLocks noGrp="1"/>
          </p:cNvSpPr>
          <p:nvPr>
            <p:ph type="sldNum" sz="quarter" idx="5"/>
          </p:nvPr>
        </p:nvSpPr>
        <p:spPr>
          <a:noFill/>
        </p:spPr>
        <p:txBody>
          <a:bodyPr/>
          <a:lstStyle/>
          <a:p>
            <a:fld id="{3446882E-1F83-4E6C-BCFA-F6CCC2AEA593}" type="slidenum">
              <a:rPr lang="en-US"/>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smtClean="0"/>
              <a:t>We use AS hops as a proxy for ISP hops, median is 1 hop, that’s the case for less than 10% of the random one. </a:t>
            </a:r>
          </a:p>
          <a:p>
            <a:r>
              <a:rPr lang="en-US" smtClean="0"/>
              <a:t>This is the first study of the actual number of cross-ISP links, only 8.2% stay in same AS</a:t>
            </a:r>
          </a:p>
          <a:p>
            <a:r>
              <a:rPr lang="en-US" smtClean="0"/>
              <a:t>Median for Ono is 1 AS hop, 3 for random</a:t>
            </a:r>
          </a:p>
          <a:p>
            <a:endParaRPr lang="en-US" smtClean="0"/>
          </a:p>
          <a:p>
            <a:r>
              <a:rPr lang="en-US" smtClean="0"/>
              <a:t>The quantization evident in the Ono curve is not from a lack of data (they are several thousands of data point there, &gt; 5,000) . Rather, because each Ono peer sees a relatively small number of recommended Ono peers during an observation interval and because those peers are typically along short paths, the average of which takes on small range of values, often integers. Each point, the average of statistics recorded from one Ono peer over a six-hour interval.</a:t>
            </a:r>
          </a:p>
        </p:txBody>
      </p:sp>
      <p:sp>
        <p:nvSpPr>
          <p:cNvPr id="51204" name="Slide Number Placeholder 3"/>
          <p:cNvSpPr>
            <a:spLocks noGrp="1"/>
          </p:cNvSpPr>
          <p:nvPr>
            <p:ph type="sldNum" sz="quarter" idx="5"/>
          </p:nvPr>
        </p:nvSpPr>
        <p:spPr>
          <a:noFill/>
        </p:spPr>
        <p:txBody>
          <a:bodyPr/>
          <a:lstStyle/>
          <a:p>
            <a:fld id="{0BF2818B-1355-4DF6-A055-6A1637C6DD3F}" type="slidenum">
              <a:rPr lang="en-US"/>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t>Not only does it reduce cross ISP traffic, but also finds better paths. Directly say the values below. Also say the value for traceroute medians, and about 60% that have 0 loss which median for random is 2.1%</a:t>
            </a:r>
          </a:p>
          <a:p>
            <a:endParaRPr lang="en-US" smtClean="0"/>
          </a:p>
          <a:p>
            <a:r>
              <a:rPr lang="en-US" smtClean="0"/>
              <a:t>6ms to 530ms; the large value of 1ms is ‘cause Windows returns only integer values and &lt;1ms for those bellow 1.</a:t>
            </a:r>
          </a:p>
        </p:txBody>
      </p:sp>
      <p:sp>
        <p:nvSpPr>
          <p:cNvPr id="52228" name="Slide Number Placeholder 3"/>
          <p:cNvSpPr>
            <a:spLocks noGrp="1"/>
          </p:cNvSpPr>
          <p:nvPr>
            <p:ph type="sldNum" sz="quarter" idx="5"/>
          </p:nvPr>
        </p:nvSpPr>
        <p:spPr>
          <a:noFill/>
        </p:spPr>
        <p:txBody>
          <a:bodyPr/>
          <a:lstStyle/>
          <a:p>
            <a:fld id="{759F085E-AE91-4B89-9219-24FEF5A7C170}" type="slidenum">
              <a:rPr lang="en-US"/>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smtClean="0"/>
              <a:t>To our surprise, this is what we found out</a:t>
            </a:r>
          </a:p>
          <a:p>
            <a:endParaRPr lang="en-US" smtClean="0"/>
          </a:p>
          <a:p>
            <a:r>
              <a:rPr lang="en-US" smtClean="0"/>
              <a:t>…</a:t>
            </a:r>
          </a:p>
          <a:p>
            <a:endParaRPr lang="en-US" smtClean="0"/>
          </a:p>
          <a:p>
            <a:r>
              <a:rPr lang="en-US" smtClean="0"/>
              <a:t>Of course 31% is good enough, we could leave it there. But this doesn’t seem to fit with the path qualities. Talk about why we saw this w/ BT getting good system-wide performance, but low per-connection rates per connection, bottleneck at the access link. If this is the case, then we should be able to find an ISP w/ the policy. What do you know, we have one.</a:t>
            </a:r>
          </a:p>
        </p:txBody>
      </p:sp>
      <p:sp>
        <p:nvSpPr>
          <p:cNvPr id="53252" name="Slide Number Placeholder 3"/>
          <p:cNvSpPr>
            <a:spLocks noGrp="1"/>
          </p:cNvSpPr>
          <p:nvPr>
            <p:ph type="sldNum" sz="quarter" idx="5"/>
          </p:nvPr>
        </p:nvSpPr>
        <p:spPr>
          <a:noFill/>
        </p:spPr>
        <p:txBody>
          <a:bodyPr/>
          <a:lstStyle/>
          <a:p>
            <a:fld id="{0779F236-3989-44FE-A423-669350B64650}" type="slidenum">
              <a:rPr lang="en-US"/>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smtClean="0"/>
              <a:t>We have a user said this was great, Portugal sees this too</a:t>
            </a:r>
          </a:p>
        </p:txBody>
      </p:sp>
      <p:sp>
        <p:nvSpPr>
          <p:cNvPr id="54276" name="Slide Number Placeholder 3"/>
          <p:cNvSpPr>
            <a:spLocks noGrp="1"/>
          </p:cNvSpPr>
          <p:nvPr>
            <p:ph type="sldNum" sz="quarter" idx="5"/>
          </p:nvPr>
        </p:nvSpPr>
        <p:spPr>
          <a:noFill/>
        </p:spPr>
        <p:txBody>
          <a:bodyPr/>
          <a:lstStyle/>
          <a:p>
            <a:fld id="{C4E29215-994C-478E-8455-A6B32E276F0B}" type="slidenum">
              <a:rPr lang="en-US"/>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smtClean="0"/>
              <a:t>What’s more interesting, the ISP that helps you, helps itself. </a:t>
            </a:r>
          </a:p>
          <a:p>
            <a:endParaRPr lang="en-US" smtClean="0"/>
          </a:p>
          <a:p>
            <a:r>
              <a:rPr lang="en-US" smtClean="0"/>
              <a:t>Before was bandwidth allocation, now it’s ISPs with policy that reduces cross-ISP traffic, mutually assured benefits</a:t>
            </a:r>
          </a:p>
        </p:txBody>
      </p:sp>
      <p:sp>
        <p:nvSpPr>
          <p:cNvPr id="55300" name="Slide Number Placeholder 3"/>
          <p:cNvSpPr>
            <a:spLocks noGrp="1"/>
          </p:cNvSpPr>
          <p:nvPr>
            <p:ph type="sldNum" sz="quarter" idx="5"/>
          </p:nvPr>
        </p:nvSpPr>
        <p:spPr>
          <a:noFill/>
        </p:spPr>
        <p:txBody>
          <a:bodyPr/>
          <a:lstStyle/>
          <a:p>
            <a:fld id="{D249D06A-CD16-4509-A58F-1E5BDCDBB4AA}" type="slidenum">
              <a:rPr lang="en-US"/>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mtClean="0"/>
              <a:t>No comment about complaint</a:t>
            </a:r>
          </a:p>
          <a:p>
            <a:r>
              <a:rPr lang="en-US" smtClean="0"/>
              <a:t>Change to “Discussion”.</a:t>
            </a:r>
          </a:p>
          <a:p>
            <a:endParaRPr lang="en-US" smtClean="0"/>
          </a:p>
          <a:p>
            <a:r>
              <a:rPr lang="en-US" smtClean="0"/>
              <a:t> Mention some ISPs want cross-ISP traffic</a:t>
            </a:r>
          </a:p>
        </p:txBody>
      </p:sp>
      <p:sp>
        <p:nvSpPr>
          <p:cNvPr id="56324" name="Slide Number Placeholder 3"/>
          <p:cNvSpPr>
            <a:spLocks noGrp="1"/>
          </p:cNvSpPr>
          <p:nvPr>
            <p:ph type="sldNum" sz="quarter" idx="5"/>
          </p:nvPr>
        </p:nvSpPr>
        <p:spPr>
          <a:noFill/>
        </p:spPr>
        <p:txBody>
          <a:bodyPr/>
          <a:lstStyle/>
          <a:p>
            <a:fld id="{1C75F349-3FF0-47EA-928B-867BBB844D42}" type="slidenum">
              <a:rPr lang="en-US"/>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smtClean="0"/>
              <a:t>Requires extensive latency measurements (not N^2)</a:t>
            </a:r>
          </a:p>
          <a:p>
            <a:pPr>
              <a:lnSpc>
                <a:spcPct val="90000"/>
              </a:lnSpc>
            </a:pPr>
            <a:r>
              <a:rPr lang="en-US" smtClean="0"/>
              <a:t>Last one, say explicitly that you this is P4P</a:t>
            </a:r>
          </a:p>
          <a:p>
            <a:pPr>
              <a:lnSpc>
                <a:spcPct val="90000"/>
              </a:lnSpc>
            </a:pPr>
            <a:endParaRPr lang="en-US" smtClean="0"/>
          </a:p>
          <a:p>
            <a:pPr>
              <a:lnSpc>
                <a:spcPct val="90000"/>
              </a:lnSpc>
            </a:pPr>
            <a:r>
              <a:rPr lang="en-US" smtClean="0"/>
              <a:t>Comcast has &gt;40 different ASNs – Cross-AS != Cross-ISP</a:t>
            </a:r>
          </a:p>
          <a:p>
            <a:pPr>
              <a:lnSpc>
                <a:spcPct val="90000"/>
              </a:lnSpc>
            </a:pPr>
            <a:r>
              <a:rPr lang="en-US" smtClean="0"/>
              <a:t>AS7132 spreads over most of the continental US</a:t>
            </a:r>
          </a:p>
          <a:p>
            <a:pPr>
              <a:lnSpc>
                <a:spcPct val="90000"/>
              </a:lnSpc>
            </a:pPr>
            <a:endParaRPr lang="en-US" smtClean="0"/>
          </a:p>
        </p:txBody>
      </p:sp>
      <p:sp>
        <p:nvSpPr>
          <p:cNvPr id="57348" name="Slide Number Placeholder 3"/>
          <p:cNvSpPr>
            <a:spLocks noGrp="1"/>
          </p:cNvSpPr>
          <p:nvPr>
            <p:ph type="sldNum" sz="quarter" idx="5"/>
          </p:nvPr>
        </p:nvSpPr>
        <p:spPr>
          <a:noFill/>
        </p:spPr>
        <p:txBody>
          <a:bodyPr/>
          <a:lstStyle/>
          <a:p>
            <a:fld id="{8EB59FA7-16EB-417C-90C0-7A503E9939D8}" type="slidenum">
              <a:rPr lang="en-US"/>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mtClean="0"/>
              <a:t>Ono or Ono-like solution, don’t forget limwire</a:t>
            </a:r>
          </a:p>
        </p:txBody>
      </p:sp>
      <p:sp>
        <p:nvSpPr>
          <p:cNvPr id="58372" name="Slide Number Placeholder 3"/>
          <p:cNvSpPr>
            <a:spLocks noGrp="1"/>
          </p:cNvSpPr>
          <p:nvPr>
            <p:ph type="sldNum" sz="quarter" idx="5"/>
          </p:nvPr>
        </p:nvSpPr>
        <p:spPr>
          <a:noFill/>
        </p:spPr>
        <p:txBody>
          <a:bodyPr/>
          <a:lstStyle/>
          <a:p>
            <a:fld id="{774FD514-1A5A-4BBC-A9A3-C43B81D700A1}" type="slidenum">
              <a:rPr lang="en-US"/>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smtClean="0"/>
              <a:t>Studies have shown that users upgrade their conneciton or change ISPs for better P2P performance</a:t>
            </a:r>
          </a:p>
          <a:p>
            <a:endParaRPr lang="en-US" smtClean="0"/>
          </a:p>
        </p:txBody>
      </p:sp>
      <p:sp>
        <p:nvSpPr>
          <p:cNvPr id="40964" name="Slide Number Placeholder 3"/>
          <p:cNvSpPr>
            <a:spLocks noGrp="1"/>
          </p:cNvSpPr>
          <p:nvPr>
            <p:ph type="sldNum" sz="quarter" idx="5"/>
          </p:nvPr>
        </p:nvSpPr>
        <p:spPr>
          <a:noFill/>
        </p:spPr>
        <p:txBody>
          <a:bodyPr/>
          <a:lstStyle/>
          <a:p>
            <a:fld id="{0C6D9251-0176-4DDA-AB53-0FDBABDE1E6D}"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smtClean="0"/>
              <a:t>Stronger connection to previous slide</a:t>
            </a:r>
          </a:p>
          <a:p>
            <a:r>
              <a:rPr lang="en-US" b="1" smtClean="0"/>
              <a:t>Comment on BT taking over a good fraction of the multimedia flows</a:t>
            </a:r>
          </a:p>
        </p:txBody>
      </p:sp>
      <p:sp>
        <p:nvSpPr>
          <p:cNvPr id="41988" name="Slide Number Placeholder 3"/>
          <p:cNvSpPr>
            <a:spLocks noGrp="1"/>
          </p:cNvSpPr>
          <p:nvPr>
            <p:ph type="sldNum" sz="quarter" idx="5"/>
          </p:nvPr>
        </p:nvSpPr>
        <p:spPr>
          <a:noFill/>
        </p:spPr>
        <p:txBody>
          <a:bodyPr/>
          <a:lstStyle/>
          <a:p>
            <a:fld id="{DFECDAFE-960E-4629-B40C-6BEE7A9C5CC0}"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US" smtClean="0"/>
              <a:t>Make positive and negative clear</a:t>
            </a:r>
          </a:p>
          <a:p>
            <a:r>
              <a:rPr lang="en-US" smtClean="0"/>
              <a:t>To say :oblivious of net topology &amp; link costs </a:t>
            </a:r>
            <a:endParaRPr lang="en-US" b="1" smtClean="0"/>
          </a:p>
        </p:txBody>
      </p:sp>
      <p:sp>
        <p:nvSpPr>
          <p:cNvPr id="43012" name="Slide Number Placeholder 3"/>
          <p:cNvSpPr>
            <a:spLocks noGrp="1"/>
          </p:cNvSpPr>
          <p:nvPr>
            <p:ph type="sldNum" sz="quarter" idx="5"/>
          </p:nvPr>
        </p:nvSpPr>
        <p:spPr>
          <a:noFill/>
        </p:spPr>
        <p:txBody>
          <a:bodyPr/>
          <a:lstStyle/>
          <a:p>
            <a:fld id="{BA77C509-F93F-4036-9894-61ED49BE5519}"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r>
              <a:rPr lang="en-US" smtClean="0">
                <a:latin typeface="Times New Roman" pitchFamily="18" charset="0"/>
                <a:cs typeface="Times New Roman" pitchFamily="18" charset="0"/>
              </a:rPr>
              <a:t>Three class-action lawsuits filed against Comcast</a:t>
            </a:r>
            <a:r>
              <a:rPr lang="en-US" sz="1000" smtClean="0">
                <a:latin typeface="Times New Roman" pitchFamily="18" charset="0"/>
                <a:cs typeface="Times New Roman" pitchFamily="18" charset="0"/>
              </a:rPr>
              <a:t/>
            </a:r>
            <a:br>
              <a:rPr lang="en-US" sz="1000" smtClean="0">
                <a:latin typeface="Times New Roman" pitchFamily="18" charset="0"/>
                <a:cs typeface="Times New Roman" pitchFamily="18" charset="0"/>
              </a:rPr>
            </a:br>
            <a:r>
              <a:rPr lang="en-US" sz="900" smtClean="0">
                <a:latin typeface="Times New Roman" pitchFamily="18" charset="0"/>
                <a:cs typeface="Times New Roman" pitchFamily="18" charset="0"/>
              </a:rPr>
              <a:t>ars technica. June 6</a:t>
            </a:r>
            <a:r>
              <a:rPr lang="en-US" sz="900" baseline="30000" smtClean="0">
                <a:latin typeface="Times New Roman" pitchFamily="18" charset="0"/>
                <a:cs typeface="Times New Roman" pitchFamily="18" charset="0"/>
              </a:rPr>
              <a:t>th</a:t>
            </a:r>
            <a:r>
              <a:rPr lang="en-US" sz="900" smtClean="0">
                <a:latin typeface="Times New Roman" pitchFamily="18" charset="0"/>
                <a:cs typeface="Times New Roman" pitchFamily="18" charset="0"/>
              </a:rPr>
              <a:t>, 2008</a:t>
            </a:r>
          </a:p>
          <a:p>
            <a:endParaRPr lang="en-US" sz="900" smtClean="0">
              <a:latin typeface="Times New Roman" pitchFamily="18" charset="0"/>
              <a:cs typeface="Times New Roman" pitchFamily="18" charset="0"/>
            </a:endParaRPr>
          </a:p>
          <a:p>
            <a:r>
              <a:rPr lang="en-US" sz="900" smtClean="0">
                <a:latin typeface="Times New Roman" pitchFamily="18" charset="0"/>
                <a:cs typeface="Times New Roman" pitchFamily="18" charset="0"/>
              </a:rPr>
              <a:t>Wikipedia has a full page about how to defeat DPI</a:t>
            </a:r>
          </a:p>
          <a:p>
            <a:r>
              <a:rPr lang="en-US" sz="900" smtClean="0">
                <a:latin typeface="Times New Roman" pitchFamily="18" charset="0"/>
                <a:cs typeface="Times New Roman" pitchFamily="18" charset="0"/>
              </a:rPr>
              <a:t>Comcast is reading blogs to try to fix user perceptions</a:t>
            </a:r>
            <a:endParaRPr lang="en-US" smtClean="0"/>
          </a:p>
        </p:txBody>
      </p:sp>
      <p:sp>
        <p:nvSpPr>
          <p:cNvPr id="44036" name="Slide Number Placeholder 3"/>
          <p:cNvSpPr>
            <a:spLocks noGrp="1"/>
          </p:cNvSpPr>
          <p:nvPr>
            <p:ph type="sldNum" sz="quarter" idx="5"/>
          </p:nvPr>
        </p:nvSpPr>
        <p:spPr>
          <a:noFill/>
        </p:spPr>
        <p:txBody>
          <a:bodyPr/>
          <a:lstStyle/>
          <a:p>
            <a:fld id="{2C177BA9-1596-4E9D-823B-1AC629AE42F9}"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smtClean="0"/>
              <a:t>Present time</a:t>
            </a:r>
          </a:p>
        </p:txBody>
      </p:sp>
      <p:sp>
        <p:nvSpPr>
          <p:cNvPr id="45060" name="Slide Number Placeholder 3"/>
          <p:cNvSpPr>
            <a:spLocks noGrp="1"/>
          </p:cNvSpPr>
          <p:nvPr>
            <p:ph type="sldNum" sz="quarter" idx="5"/>
          </p:nvPr>
        </p:nvSpPr>
        <p:spPr>
          <a:noFill/>
        </p:spPr>
        <p:txBody>
          <a:bodyPr/>
          <a:lstStyle/>
          <a:p>
            <a:fld id="{F7DEE9E6-76C8-4D89-A8B3-ABCB72791851}"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257300" y="720725"/>
            <a:ext cx="4802188" cy="3600450"/>
          </a:xfrm>
          <a:ln/>
        </p:spPr>
      </p:sp>
      <p:sp>
        <p:nvSpPr>
          <p:cNvPr id="46083" name="Rectangle 3"/>
          <p:cNvSpPr>
            <a:spLocks noGrp="1" noChangeArrowheads="1"/>
          </p:cNvSpPr>
          <p:nvPr>
            <p:ph type="body" idx="1"/>
          </p:nvPr>
        </p:nvSpPr>
        <p:spPr>
          <a:noFill/>
          <a:ln/>
        </p:spPr>
        <p:txBody>
          <a:bodyPr/>
          <a:lstStyle/>
          <a:p>
            <a:r>
              <a:rPr lang="en-US" smtClean="0"/>
              <a:t>As we reported in SIGCOMM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t>Before this slide, don’t read the text as much, say things different</a:t>
            </a:r>
          </a:p>
        </p:txBody>
      </p:sp>
      <p:sp>
        <p:nvSpPr>
          <p:cNvPr id="47108" name="Slide Number Placeholder 3"/>
          <p:cNvSpPr>
            <a:spLocks noGrp="1"/>
          </p:cNvSpPr>
          <p:nvPr>
            <p:ph type="sldNum" sz="quarter" idx="5"/>
          </p:nvPr>
        </p:nvSpPr>
        <p:spPr>
          <a:noFill/>
        </p:spPr>
        <p:txBody>
          <a:bodyPr/>
          <a:lstStyle/>
          <a:p>
            <a:fld id="{82620BC2-71BC-4AD9-839B-7C056B5D9829}" type="slidenum">
              <a:rPr lang="en-US"/>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smtClean="0"/>
              <a:t>Click image to load interactive version</a:t>
            </a:r>
          </a:p>
        </p:txBody>
      </p:sp>
      <p:sp>
        <p:nvSpPr>
          <p:cNvPr id="48132" name="Slide Number Placeholder 3"/>
          <p:cNvSpPr>
            <a:spLocks noGrp="1"/>
          </p:cNvSpPr>
          <p:nvPr>
            <p:ph type="sldNum" sz="quarter" idx="5"/>
          </p:nvPr>
        </p:nvSpPr>
        <p:spPr>
          <a:noFill/>
        </p:spPr>
        <p:txBody>
          <a:bodyPr/>
          <a:lstStyle/>
          <a:p>
            <a:fld id="{FC0BAAE2-DF72-4083-B1BB-E26B88B644A3}" type="slidenum">
              <a:rPr lang="en-US"/>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509588"/>
          </a:xfrm>
          <a:prstGeom prst="rect">
            <a:avLst/>
          </a:prstGeom>
          <a:solidFill>
            <a:srgbClr val="666699">
              <a:alpha val="50000"/>
            </a:srgbClr>
          </a:solidFill>
          <a:ln w="9525">
            <a:noFill/>
            <a:miter lim="800000"/>
            <a:headEnd/>
            <a:tailEnd/>
          </a:ln>
          <a:effectLst/>
        </p:spPr>
        <p:txBody>
          <a:bodyPr wrap="none" anchor="ctr"/>
          <a:lstStyle/>
          <a:p>
            <a:endParaRPr lang="en-US"/>
          </a:p>
        </p:txBody>
      </p:sp>
      <p:sp>
        <p:nvSpPr>
          <p:cNvPr id="5" name="Rectangle 9"/>
          <p:cNvSpPr>
            <a:spLocks noChangeArrowheads="1"/>
          </p:cNvSpPr>
          <p:nvPr/>
        </p:nvSpPr>
        <p:spPr bwMode="auto">
          <a:xfrm>
            <a:off x="0" y="0"/>
            <a:ext cx="9144000" cy="509588"/>
          </a:xfrm>
          <a:prstGeom prst="rect">
            <a:avLst/>
          </a:prstGeom>
          <a:solidFill>
            <a:srgbClr val="666699">
              <a:alpha val="50000"/>
            </a:srgbClr>
          </a:solidFill>
          <a:ln w="9525">
            <a:noFill/>
            <a:miter lim="800000"/>
            <a:headEnd/>
            <a:tailEnd/>
          </a:ln>
          <a:effectLst/>
        </p:spPr>
        <p:txBody>
          <a:bodyPr wrap="none" anchor="ctr"/>
          <a:lstStyle/>
          <a:p>
            <a:endParaRPr lang="en-US"/>
          </a:p>
        </p:txBody>
      </p:sp>
      <p:sp>
        <p:nvSpPr>
          <p:cNvPr id="6" name="Rectangle 10"/>
          <p:cNvSpPr>
            <a:spLocks noChangeArrowheads="1"/>
          </p:cNvSpPr>
          <p:nvPr/>
        </p:nvSpPr>
        <p:spPr bwMode="auto">
          <a:xfrm>
            <a:off x="0" y="0"/>
            <a:ext cx="9144000" cy="509588"/>
          </a:xfrm>
          <a:prstGeom prst="rect">
            <a:avLst/>
          </a:prstGeom>
          <a:solidFill>
            <a:srgbClr val="666699">
              <a:alpha val="50000"/>
            </a:srgbClr>
          </a:solidFill>
          <a:ln w="9525">
            <a:noFill/>
            <a:miter lim="800000"/>
            <a:headEnd/>
            <a:tailEnd/>
          </a:ln>
          <a:effectLst/>
        </p:spPr>
        <p:txBody>
          <a:bodyPr wrap="none" anchor="ctr"/>
          <a:lstStyle/>
          <a:p>
            <a:endParaRPr lang="en-US"/>
          </a:p>
        </p:txBody>
      </p:sp>
      <p:pic>
        <p:nvPicPr>
          <p:cNvPr id="7" name="Picture 3"/>
          <p:cNvPicPr>
            <a:picLocks noChangeAspect="1" noChangeArrowheads="1"/>
          </p:cNvPicPr>
          <p:nvPr userDrawn="1"/>
        </p:nvPicPr>
        <p:blipFill>
          <a:blip r:embed="rId2" cstate="print"/>
          <a:srcRect/>
          <a:stretch>
            <a:fillRect/>
          </a:stretch>
        </p:blipFill>
        <p:spPr bwMode="auto">
          <a:xfrm>
            <a:off x="0" y="5943600"/>
            <a:ext cx="920750" cy="914400"/>
          </a:xfrm>
          <a:prstGeom prst="rect">
            <a:avLst/>
          </a:prstGeom>
          <a:noFill/>
          <a:ln w="9525">
            <a:noFill/>
            <a:miter lim="800000"/>
            <a:headEnd/>
            <a:tailEnd/>
          </a:ln>
        </p:spPr>
      </p:pic>
      <p:sp>
        <p:nvSpPr>
          <p:cNvPr id="12292" name="Rectangle 4"/>
          <p:cNvSpPr>
            <a:spLocks noGrp="1" noChangeArrowheads="1"/>
          </p:cNvSpPr>
          <p:nvPr>
            <p:ph type="subTitle" sz="quarter" idx="1"/>
          </p:nvPr>
        </p:nvSpPr>
        <p:spPr>
          <a:xfrm>
            <a:off x="2379662" y="2819400"/>
            <a:ext cx="4783138" cy="2851150"/>
          </a:xfrm>
        </p:spPr>
        <p:txBody>
          <a:bodyPr/>
          <a:lstStyle>
            <a:lvl1pPr marL="0" indent="0">
              <a:buFont typeface="Wingdings" pitchFamily="2" charset="2"/>
              <a:buNone/>
              <a:defRPr sz="2000"/>
            </a:lvl1pPr>
          </a:lstStyle>
          <a:p>
            <a:r>
              <a:rPr lang="en-US" smtClean="0"/>
              <a:t>Click to edit Master subtitle style</a:t>
            </a:r>
            <a:endParaRPr lang="en-US" dirty="0"/>
          </a:p>
        </p:txBody>
      </p:sp>
      <p:sp>
        <p:nvSpPr>
          <p:cNvPr id="12293" name="Rectangle 5"/>
          <p:cNvSpPr>
            <a:spLocks noGrp="1" noChangeArrowheads="1"/>
          </p:cNvSpPr>
          <p:nvPr>
            <p:ph type="ctrTitle" sz="quarter"/>
          </p:nvPr>
        </p:nvSpPr>
        <p:spPr>
          <a:xfrm>
            <a:off x="441325" y="1238250"/>
            <a:ext cx="8418513" cy="641350"/>
          </a:xfrm>
        </p:spPr>
        <p:txBody>
          <a:bodyPr anchor="b">
            <a:spAutoFit/>
          </a:bodyPr>
          <a:lstStyle>
            <a:lvl1pPr algn="r">
              <a:defRPr sz="3600"/>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5" name="Slide Number Placeholder 4"/>
          <p:cNvSpPr>
            <a:spLocks noGrp="1"/>
          </p:cNvSpPr>
          <p:nvPr>
            <p:ph type="sldNum" sz="quarter" idx="11"/>
          </p:nvPr>
        </p:nvSpPr>
        <p:spPr/>
        <p:txBody>
          <a:bodyPr/>
          <a:lstStyle>
            <a:lvl1pPr>
              <a:defRPr/>
            </a:lvl1pPr>
          </a:lstStyle>
          <a:p>
            <a:fld id="{B4A1856E-948E-441C-83EE-E808A7112904}" type="slidenum">
              <a:rPr lang="en-US"/>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19812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7912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5" name="Slide Number Placeholder 4"/>
          <p:cNvSpPr>
            <a:spLocks noGrp="1"/>
          </p:cNvSpPr>
          <p:nvPr>
            <p:ph type="sldNum" sz="quarter" idx="11"/>
          </p:nvPr>
        </p:nvSpPr>
        <p:spPr/>
        <p:txBody>
          <a:bodyPr/>
          <a:lstStyle>
            <a:lvl1pPr>
              <a:defRPr/>
            </a:lvl1pPr>
          </a:lstStyle>
          <a:p>
            <a:fld id="{978CCA06-EF74-4D22-8ACD-08FA610E1D8A}" type="slidenum">
              <a:rPr lang="en-US"/>
              <a:pPr/>
              <a:t>‹#›</a:t>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86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4400" y="914400"/>
            <a:ext cx="3886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343275" y="6477000"/>
            <a:ext cx="3124200" cy="381000"/>
          </a:xfrm>
        </p:spPr>
        <p:txBody>
          <a:bodyPr/>
          <a:lstStyle>
            <a:lvl1pPr>
              <a:defRPr smtClean="0"/>
            </a:lvl1pPr>
          </a:lstStyle>
          <a:p>
            <a:pPr>
              <a:defRPr/>
            </a:pPr>
            <a:r>
              <a:rPr lang="en-US"/>
              <a:t>David Choffnes, Taming the Torrent, SIGCOMM 2008</a:t>
            </a:r>
            <a:endParaRPr lang="en-US" dirty="0"/>
          </a:p>
        </p:txBody>
      </p:sp>
      <p:sp>
        <p:nvSpPr>
          <p:cNvPr id="6" name="Slide Number Placeholder 5"/>
          <p:cNvSpPr>
            <a:spLocks noGrp="1"/>
          </p:cNvSpPr>
          <p:nvPr>
            <p:ph type="sldNum" sz="quarter" idx="11"/>
          </p:nvPr>
        </p:nvSpPr>
        <p:spPr/>
        <p:txBody>
          <a:bodyPr/>
          <a:lstStyle>
            <a:lvl1pPr>
              <a:defRPr/>
            </a:lvl1pPr>
          </a:lstStyle>
          <a:p>
            <a:fld id="{EEF887CB-F4AA-4522-8583-140FBEE22A3A}" type="slidenum">
              <a:rPr lang="en-US"/>
              <a:pPr/>
              <a:t>‹#›</a:t>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8229600" cy="6096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143000"/>
            <a:ext cx="8229600" cy="54315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A92A46F1-B9B9-4A24-84B9-C1BAE8028C8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600">
                <a:latin typeface="Calibri" pitchFamily="34" charset="0"/>
              </a:defRPr>
            </a:lvl1pPr>
            <a:lvl2pPr>
              <a:defRPr sz="3200">
                <a:latin typeface="Calibri" pitchFamily="34" charset="0"/>
              </a:defRPr>
            </a:lvl2pPr>
            <a:lvl3pPr>
              <a:defRPr sz="2800">
                <a:latin typeface="Calibri" pitchFamily="34" charset="0"/>
              </a:defRPr>
            </a:lvl3pPr>
            <a:lvl4pPr>
              <a:defRPr sz="2400">
                <a:latin typeface="Calibri" pitchFamily="34" charset="0"/>
              </a:defRPr>
            </a:lvl4pPr>
            <a:lvl5pPr>
              <a:defRPr sz="20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1600200" y="6477000"/>
            <a:ext cx="5943600" cy="228600"/>
          </a:xfrm>
        </p:spPr>
        <p:txBody>
          <a:bodyPr/>
          <a:lstStyle>
            <a:lvl1pPr>
              <a:defRPr sz="1100" i="1" smtClean="0"/>
            </a:lvl1pPr>
          </a:lstStyle>
          <a:p>
            <a:pPr>
              <a:defRPr/>
            </a:pPr>
            <a:r>
              <a:rPr lang="en-US"/>
              <a:t>David Choffnes, Taming the Torrent, SIGCOMM 2008</a:t>
            </a:r>
            <a:endParaRPr lang="en-US" dirty="0"/>
          </a:p>
        </p:txBody>
      </p:sp>
      <p:sp>
        <p:nvSpPr>
          <p:cNvPr id="5" name="Slide Number Placeholder 4"/>
          <p:cNvSpPr>
            <a:spLocks noGrp="1"/>
          </p:cNvSpPr>
          <p:nvPr>
            <p:ph type="sldNum" sz="quarter" idx="11"/>
          </p:nvPr>
        </p:nvSpPr>
        <p:spPr/>
        <p:txBody>
          <a:bodyPr/>
          <a:lstStyle>
            <a:lvl1pPr>
              <a:defRPr/>
            </a:lvl1pPr>
          </a:lstStyle>
          <a:p>
            <a:fld id="{F2C8123E-9164-4B03-A19F-18745501900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5" name="Slide Number Placeholder 4"/>
          <p:cNvSpPr>
            <a:spLocks noGrp="1"/>
          </p:cNvSpPr>
          <p:nvPr>
            <p:ph type="sldNum" sz="quarter" idx="11"/>
          </p:nvPr>
        </p:nvSpPr>
        <p:spPr/>
        <p:txBody>
          <a:bodyPr/>
          <a:lstStyle>
            <a:lvl1pPr>
              <a:defRPr/>
            </a:lvl1pPr>
          </a:lstStyle>
          <a:p>
            <a:fld id="{7920A165-1E4F-4E8B-B1DE-F6B3C6F27854}" type="slidenum">
              <a:rPr lang="en-US"/>
              <a:pPr/>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86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914400"/>
            <a:ext cx="3886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6" name="Slide Number Placeholder 5"/>
          <p:cNvSpPr>
            <a:spLocks noGrp="1"/>
          </p:cNvSpPr>
          <p:nvPr>
            <p:ph type="sldNum" sz="quarter" idx="11"/>
          </p:nvPr>
        </p:nvSpPr>
        <p:spPr/>
        <p:txBody>
          <a:bodyPr/>
          <a:lstStyle>
            <a:lvl1pPr>
              <a:defRPr/>
            </a:lvl1pPr>
          </a:lstStyle>
          <a:p>
            <a:fld id="{E499C6C1-57C7-48BC-8B1E-92193F7A81FC}" type="slidenum">
              <a:rPr lang="en-US"/>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8" name="Slide Number Placeholder 7"/>
          <p:cNvSpPr>
            <a:spLocks noGrp="1"/>
          </p:cNvSpPr>
          <p:nvPr>
            <p:ph type="sldNum" sz="quarter" idx="11"/>
          </p:nvPr>
        </p:nvSpPr>
        <p:spPr/>
        <p:txBody>
          <a:bodyPr/>
          <a:lstStyle>
            <a:lvl1pPr>
              <a:defRPr/>
            </a:lvl1pPr>
          </a:lstStyle>
          <a:p>
            <a:fld id="{CF625D04-FC9B-414E-A516-29BED1A4CD7E}" type="slidenum">
              <a:rPr lang="en-US"/>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4" name="Slide Number Placeholder 3"/>
          <p:cNvSpPr>
            <a:spLocks noGrp="1"/>
          </p:cNvSpPr>
          <p:nvPr>
            <p:ph type="sldNum" sz="quarter" idx="11"/>
          </p:nvPr>
        </p:nvSpPr>
        <p:spPr/>
        <p:txBody>
          <a:bodyPr/>
          <a:lstStyle>
            <a:lvl1pPr>
              <a:defRPr/>
            </a:lvl1pPr>
          </a:lstStyle>
          <a:p>
            <a:fld id="{A95A58D9-A18D-4AFD-813F-11E84587A2B7}" type="slidenum">
              <a:rPr lang="en-US"/>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3" name="Slide Number Placeholder 2"/>
          <p:cNvSpPr>
            <a:spLocks noGrp="1"/>
          </p:cNvSpPr>
          <p:nvPr>
            <p:ph type="sldNum" sz="quarter" idx="11"/>
          </p:nvPr>
        </p:nvSpPr>
        <p:spPr/>
        <p:txBody>
          <a:bodyPr/>
          <a:lstStyle>
            <a:lvl1pPr>
              <a:defRPr/>
            </a:lvl1pPr>
          </a:lstStyle>
          <a:p>
            <a:fld id="{79CC7879-3018-4D8F-89B4-20F3C5E2C280}" type="slidenum">
              <a:rPr lang="en-US"/>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6" name="Slide Number Placeholder 5"/>
          <p:cNvSpPr>
            <a:spLocks noGrp="1"/>
          </p:cNvSpPr>
          <p:nvPr>
            <p:ph type="sldNum" sz="quarter" idx="11"/>
          </p:nvPr>
        </p:nvSpPr>
        <p:spPr/>
        <p:txBody>
          <a:bodyPr/>
          <a:lstStyle>
            <a:lvl1pPr>
              <a:defRPr/>
            </a:lvl1pPr>
          </a:lstStyle>
          <a:p>
            <a:fld id="{55A7EF28-09AA-4E1E-ACAB-627D9680D369}" type="slidenum">
              <a:rPr lang="en-US"/>
              <a:pPr/>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3343275" y="6477000"/>
            <a:ext cx="3124200" cy="381000"/>
          </a:xfrm>
        </p:spPr>
        <p:txBody>
          <a:bodyPr/>
          <a:lstStyle>
            <a:lvl1pPr>
              <a:defRPr smtClean="0"/>
            </a:lvl1pPr>
          </a:lstStyle>
          <a:p>
            <a:pPr>
              <a:defRPr/>
            </a:pPr>
            <a:r>
              <a:rPr lang="en-US"/>
              <a:t>EECS 343 Operating Systems</a:t>
            </a:r>
            <a:br>
              <a:rPr lang="en-US"/>
            </a:br>
            <a:r>
              <a:rPr lang="en-US"/>
              <a:t>EECS,</a:t>
            </a:r>
            <a:r>
              <a:rPr lang="en-US" sz="800"/>
              <a:t>  </a:t>
            </a:r>
            <a:r>
              <a:rPr lang="en-US"/>
              <a:t>Northwestern University</a:t>
            </a:r>
            <a:endParaRPr lang="en-US" dirty="0"/>
          </a:p>
        </p:txBody>
      </p:sp>
      <p:sp>
        <p:nvSpPr>
          <p:cNvPr id="6" name="Slide Number Placeholder 5"/>
          <p:cNvSpPr>
            <a:spLocks noGrp="1"/>
          </p:cNvSpPr>
          <p:nvPr>
            <p:ph type="sldNum" sz="quarter" idx="11"/>
          </p:nvPr>
        </p:nvSpPr>
        <p:spPr/>
        <p:txBody>
          <a:bodyPr/>
          <a:lstStyle>
            <a:lvl1pPr>
              <a:defRPr/>
            </a:lvl1pPr>
          </a:lstStyle>
          <a:p>
            <a:fld id="{AA27FE67-433F-4C8E-BDBA-8BF45064E34A}" type="slidenum">
              <a:rPr lang="en-US"/>
              <a:pPr/>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9248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685800" y="914400"/>
            <a:ext cx="7924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1270" name="Rectangle 6"/>
          <p:cNvSpPr>
            <a:spLocks noChangeArrowheads="1"/>
          </p:cNvSpPr>
          <p:nvPr/>
        </p:nvSpPr>
        <p:spPr bwMode="auto">
          <a:xfrm rot="-5400000">
            <a:off x="5486400" y="3200400"/>
            <a:ext cx="6858000" cy="457200"/>
          </a:xfrm>
          <a:prstGeom prst="rect">
            <a:avLst/>
          </a:prstGeom>
          <a:solidFill>
            <a:srgbClr val="666699">
              <a:alpha val="50000"/>
            </a:srgbClr>
          </a:solidFill>
          <a:ln w="9525">
            <a:noFill/>
            <a:miter lim="800000"/>
            <a:headEnd/>
            <a:tailEnd/>
          </a:ln>
          <a:effectLst/>
        </p:spPr>
        <p:txBody>
          <a:bodyPr wrap="none" anchor="ctr"/>
          <a:lstStyle/>
          <a:p>
            <a:endParaRPr lang="en-US"/>
          </a:p>
        </p:txBody>
      </p:sp>
      <p:sp>
        <p:nvSpPr>
          <p:cNvPr id="11272" name="Rectangle 8"/>
          <p:cNvSpPr>
            <a:spLocks noChangeArrowheads="1"/>
          </p:cNvSpPr>
          <p:nvPr/>
        </p:nvSpPr>
        <p:spPr bwMode="auto">
          <a:xfrm rot="-5400000">
            <a:off x="5486400" y="3200400"/>
            <a:ext cx="6858000" cy="457200"/>
          </a:xfrm>
          <a:prstGeom prst="rect">
            <a:avLst/>
          </a:prstGeom>
          <a:solidFill>
            <a:srgbClr val="666699">
              <a:alpha val="50000"/>
            </a:srgbClr>
          </a:solidFill>
          <a:ln w="9525">
            <a:noFill/>
            <a:miter lim="800000"/>
            <a:headEnd/>
            <a:tailEnd/>
          </a:ln>
          <a:effectLst/>
        </p:spPr>
        <p:txBody>
          <a:bodyPr wrap="none" anchor="ctr"/>
          <a:lstStyle/>
          <a:p>
            <a:endParaRPr lang="en-US"/>
          </a:p>
        </p:txBody>
      </p:sp>
      <p:grpSp>
        <p:nvGrpSpPr>
          <p:cNvPr id="1030" name="Group 13"/>
          <p:cNvGrpSpPr>
            <a:grpSpLocks/>
          </p:cNvGrpSpPr>
          <p:nvPr/>
        </p:nvGrpSpPr>
        <p:grpSpPr bwMode="auto">
          <a:xfrm>
            <a:off x="0" y="762000"/>
            <a:ext cx="6950075" cy="74613"/>
            <a:chOff x="0" y="912"/>
            <a:chExt cx="4378" cy="47"/>
          </a:xfrm>
        </p:grpSpPr>
        <p:sp>
          <p:nvSpPr>
            <p:cNvPr id="11269" name="Rectangle 5"/>
            <p:cNvSpPr>
              <a:spLocks noChangeArrowheads="1"/>
            </p:cNvSpPr>
            <p:nvPr/>
          </p:nvSpPr>
          <p:spPr bwMode="blackGray">
            <a:xfrm>
              <a:off x="0" y="912"/>
              <a:ext cx="4378" cy="47"/>
            </a:xfrm>
            <a:prstGeom prst="rect">
              <a:avLst/>
            </a:prstGeom>
            <a:solidFill>
              <a:srgbClr val="666699">
                <a:alpha val="50000"/>
              </a:srgbClr>
            </a:solidFill>
            <a:ln w="9525">
              <a:noFill/>
              <a:miter lim="800000"/>
              <a:headEnd/>
              <a:tailEnd/>
            </a:ln>
            <a:effectLst/>
          </p:spPr>
          <p:txBody>
            <a:bodyPr wrap="none" anchor="ctr"/>
            <a:lstStyle/>
            <a:p>
              <a:endParaRPr lang="en-US"/>
            </a:p>
          </p:txBody>
        </p:sp>
        <p:sp>
          <p:nvSpPr>
            <p:cNvPr id="11271" name="Rectangle 7"/>
            <p:cNvSpPr>
              <a:spLocks noChangeArrowheads="1"/>
            </p:cNvSpPr>
            <p:nvPr/>
          </p:nvSpPr>
          <p:spPr bwMode="blackGray">
            <a:xfrm>
              <a:off x="0" y="912"/>
              <a:ext cx="4378" cy="47"/>
            </a:xfrm>
            <a:prstGeom prst="rect">
              <a:avLst/>
            </a:prstGeom>
            <a:solidFill>
              <a:srgbClr val="666699">
                <a:alpha val="50000"/>
              </a:srgbClr>
            </a:solidFill>
            <a:ln w="9525">
              <a:noFill/>
              <a:miter lim="800000"/>
              <a:headEnd/>
              <a:tailEnd/>
            </a:ln>
            <a:effectLst/>
          </p:spPr>
          <p:txBody>
            <a:bodyPr wrap="none" anchor="ctr"/>
            <a:lstStyle/>
            <a:p>
              <a:endParaRPr lang="en-US"/>
            </a:p>
          </p:txBody>
        </p:sp>
        <p:sp>
          <p:nvSpPr>
            <p:cNvPr id="11273" name="Rectangle 9"/>
            <p:cNvSpPr>
              <a:spLocks noChangeArrowheads="1"/>
            </p:cNvSpPr>
            <p:nvPr/>
          </p:nvSpPr>
          <p:spPr bwMode="blackGray">
            <a:xfrm>
              <a:off x="0" y="912"/>
              <a:ext cx="4378" cy="47"/>
            </a:xfrm>
            <a:prstGeom prst="rect">
              <a:avLst/>
            </a:prstGeom>
            <a:solidFill>
              <a:srgbClr val="666699">
                <a:alpha val="50000"/>
              </a:srgbClr>
            </a:solidFill>
            <a:ln w="9525">
              <a:noFill/>
              <a:miter lim="800000"/>
              <a:headEnd/>
              <a:tailEnd/>
            </a:ln>
            <a:effectLst/>
          </p:spPr>
          <p:txBody>
            <a:bodyPr wrap="none" anchor="ctr"/>
            <a:lstStyle/>
            <a:p>
              <a:endParaRPr lang="en-US"/>
            </a:p>
          </p:txBody>
        </p:sp>
      </p:grpSp>
      <p:sp>
        <p:nvSpPr>
          <p:cNvPr id="11274" name="Rectangle 10"/>
          <p:cNvSpPr>
            <a:spLocks noChangeArrowheads="1"/>
          </p:cNvSpPr>
          <p:nvPr/>
        </p:nvSpPr>
        <p:spPr bwMode="auto">
          <a:xfrm rot="-5400000">
            <a:off x="5486400" y="3200400"/>
            <a:ext cx="6858000" cy="457200"/>
          </a:xfrm>
          <a:prstGeom prst="rect">
            <a:avLst/>
          </a:prstGeom>
          <a:solidFill>
            <a:srgbClr val="666699">
              <a:alpha val="50000"/>
            </a:srgbClr>
          </a:solidFill>
          <a:ln w="9525">
            <a:noFill/>
            <a:miter lim="800000"/>
            <a:headEnd/>
            <a:tailEnd/>
          </a:ln>
          <a:effectLst/>
        </p:spPr>
        <p:txBody>
          <a:bodyPr wrap="none" anchor="ctr"/>
          <a:lstStyle/>
          <a:p>
            <a:endParaRPr lang="en-US"/>
          </a:p>
        </p:txBody>
      </p:sp>
      <p:sp>
        <p:nvSpPr>
          <p:cNvPr id="11275" name="Rectangle 11"/>
          <p:cNvSpPr>
            <a:spLocks noGrp="1" noChangeArrowheads="1"/>
          </p:cNvSpPr>
          <p:nvPr>
            <p:ph type="sldNum" sz="quarter" idx="4"/>
          </p:nvPr>
        </p:nvSpPr>
        <p:spPr bwMode="auto">
          <a:xfrm>
            <a:off x="8691563" y="6400800"/>
            <a:ext cx="40957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chemeClr val="bg1"/>
                </a:solidFill>
                <a:latin typeface="Arial" charset="0"/>
              </a:defRPr>
            </a:lvl1pPr>
          </a:lstStyle>
          <a:p>
            <a:fld id="{3293DA74-E7B4-4797-98B6-0E80086CFA77}" type="slidenum">
              <a:rPr lang="en-US"/>
              <a:pPr/>
              <a:t>‹#›</a:t>
            </a:fld>
            <a:endParaRPr lang="en-US"/>
          </a:p>
        </p:txBody>
      </p:sp>
      <p:sp>
        <p:nvSpPr>
          <p:cNvPr id="14" name="Footer Placeholder 3"/>
          <p:cNvSpPr>
            <a:spLocks noGrp="1"/>
          </p:cNvSpPr>
          <p:nvPr>
            <p:ph type="ftr" sz="quarter" idx="3"/>
          </p:nvPr>
        </p:nvSpPr>
        <p:spPr>
          <a:xfrm>
            <a:off x="1600200" y="6477000"/>
            <a:ext cx="5943600" cy="381000"/>
          </a:xfrm>
          <a:prstGeom prst="rect">
            <a:avLst/>
          </a:prstGeom>
        </p:spPr>
        <p:txBody>
          <a:bodyPr/>
          <a:lstStyle>
            <a:lvl1pPr algn="ctr">
              <a:defRPr sz="1200" b="1" i="1" smtClean="0">
                <a:solidFill>
                  <a:srgbClr val="552579"/>
                </a:solidFill>
                <a:latin typeface="Calibri" pitchFamily="34" charset="0"/>
                <a:cs typeface="+mn-cs"/>
              </a:defRPr>
            </a:lvl1pPr>
          </a:lstStyle>
          <a:p>
            <a:pPr>
              <a:defRPr/>
            </a:pPr>
            <a:r>
              <a:rPr lang="en-US"/>
              <a:t>David Choffnes, Taming the Torrent, SIGCOMM 2008</a:t>
            </a:r>
            <a:endParaRPr lang="en-US" dirty="0"/>
          </a:p>
        </p:txBody>
      </p:sp>
      <p:pic>
        <p:nvPicPr>
          <p:cNvPr id="1034" name="Picture 2"/>
          <p:cNvPicPr>
            <a:picLocks noChangeAspect="1" noChangeArrowheads="1"/>
          </p:cNvPicPr>
          <p:nvPr/>
        </p:nvPicPr>
        <p:blipFill>
          <a:blip r:embed="rId15" cstate="print"/>
          <a:srcRect r="24847"/>
          <a:stretch>
            <a:fillRect/>
          </a:stretch>
        </p:blipFill>
        <p:spPr bwMode="auto">
          <a:xfrm>
            <a:off x="76200" y="6324600"/>
            <a:ext cx="457200" cy="457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Lst>
  <p:timing>
    <p:tnLst>
      <p:par>
        <p:cTn id="1" dur="indefinite" restart="never" nodeType="tmRoot"/>
      </p:par>
    </p:tnLst>
  </p:timing>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Tahoma" pitchFamily="34" charset="0"/>
        </a:defRPr>
      </a:lvl2pPr>
      <a:lvl3pPr algn="l" rtl="0" eaLnBrk="1" fontAlgn="base" hangingPunct="1">
        <a:spcBef>
          <a:spcPct val="0"/>
        </a:spcBef>
        <a:spcAft>
          <a:spcPct val="0"/>
        </a:spcAft>
        <a:defRPr sz="3200">
          <a:solidFill>
            <a:schemeClr val="tx2"/>
          </a:solidFill>
          <a:latin typeface="Tahoma" pitchFamily="34" charset="0"/>
        </a:defRPr>
      </a:lvl3pPr>
      <a:lvl4pPr algn="l" rtl="0" eaLnBrk="1" fontAlgn="base" hangingPunct="1">
        <a:spcBef>
          <a:spcPct val="0"/>
        </a:spcBef>
        <a:spcAft>
          <a:spcPct val="0"/>
        </a:spcAft>
        <a:defRPr sz="3200">
          <a:solidFill>
            <a:schemeClr val="tx2"/>
          </a:solidFill>
          <a:latin typeface="Tahoma" pitchFamily="34" charset="0"/>
        </a:defRPr>
      </a:lvl4pPr>
      <a:lvl5pPr algn="l" rtl="0" eaLnBrk="1" fontAlgn="base" hangingPunct="1">
        <a:spcBef>
          <a:spcPct val="0"/>
        </a:spcBef>
        <a:spcAft>
          <a:spcPct val="0"/>
        </a:spcAft>
        <a:defRPr sz="3200">
          <a:solidFill>
            <a:schemeClr val="tx2"/>
          </a:solidFill>
          <a:latin typeface="Tahoma" pitchFamily="34" charset="0"/>
        </a:defRPr>
      </a:lvl5pPr>
      <a:lvl6pPr marL="457200" algn="l" rtl="0" eaLnBrk="1" fontAlgn="base" hangingPunct="1">
        <a:spcBef>
          <a:spcPct val="0"/>
        </a:spcBef>
        <a:spcAft>
          <a:spcPct val="0"/>
        </a:spcAft>
        <a:defRPr sz="3200">
          <a:solidFill>
            <a:schemeClr val="tx2"/>
          </a:solidFill>
          <a:latin typeface="Tahoma" pitchFamily="34" charset="0"/>
        </a:defRPr>
      </a:lvl6pPr>
      <a:lvl7pPr marL="914400" algn="l" rtl="0" eaLnBrk="1" fontAlgn="base" hangingPunct="1">
        <a:spcBef>
          <a:spcPct val="0"/>
        </a:spcBef>
        <a:spcAft>
          <a:spcPct val="0"/>
        </a:spcAft>
        <a:defRPr sz="3200">
          <a:solidFill>
            <a:schemeClr val="tx2"/>
          </a:solidFill>
          <a:latin typeface="Tahoma" pitchFamily="34" charset="0"/>
        </a:defRPr>
      </a:lvl7pPr>
      <a:lvl8pPr marL="1371600" algn="l" rtl="0" eaLnBrk="1" fontAlgn="base" hangingPunct="1">
        <a:spcBef>
          <a:spcPct val="0"/>
        </a:spcBef>
        <a:spcAft>
          <a:spcPct val="0"/>
        </a:spcAft>
        <a:defRPr sz="3200">
          <a:solidFill>
            <a:schemeClr val="tx2"/>
          </a:solidFill>
          <a:latin typeface="Tahoma" pitchFamily="34" charset="0"/>
        </a:defRPr>
      </a:lvl8pPr>
      <a:lvl9pPr marL="1828800" algn="l" rtl="0" eaLnBrk="1" fontAlgn="base" hangingPunct="1">
        <a:spcBef>
          <a:spcPct val="0"/>
        </a:spcBef>
        <a:spcAft>
          <a:spcPct val="0"/>
        </a:spcAft>
        <a:defRPr sz="32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Blip>
          <a:blip r:embed="rId16"/>
        </a:buBlip>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qualab.cs.northwestern.edu/projects/ono/map.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subTitle" sz="quarter" idx="1"/>
          </p:nvPr>
        </p:nvSpPr>
        <p:spPr>
          <a:xfrm>
            <a:off x="2379663" y="2819400"/>
            <a:ext cx="4783137" cy="2851150"/>
          </a:xfrm>
        </p:spPr>
        <p:txBody>
          <a:bodyPr/>
          <a:lstStyle/>
          <a:p>
            <a:pPr algn="ctr">
              <a:lnSpc>
                <a:spcPct val="80000"/>
              </a:lnSpc>
            </a:pPr>
            <a:endParaRPr lang="en-US" sz="3200" smtClean="0"/>
          </a:p>
          <a:p>
            <a:pPr algn="ctr">
              <a:lnSpc>
                <a:spcPct val="80000"/>
              </a:lnSpc>
            </a:pPr>
            <a:endParaRPr lang="en-US" sz="3200" smtClean="0"/>
          </a:p>
          <a:p>
            <a:pPr algn="ctr">
              <a:lnSpc>
                <a:spcPct val="80000"/>
              </a:lnSpc>
            </a:pPr>
            <a:r>
              <a:rPr lang="en-US" sz="3200" smtClean="0"/>
              <a:t>David R. Choffnes</a:t>
            </a:r>
          </a:p>
          <a:p>
            <a:pPr algn="ctr">
              <a:lnSpc>
                <a:spcPct val="80000"/>
              </a:lnSpc>
            </a:pPr>
            <a:r>
              <a:rPr lang="en-US" sz="3200" smtClean="0"/>
              <a:t>Fabián E. Bustamante</a:t>
            </a:r>
            <a:endParaRPr lang="en-US" i="1" smtClean="0"/>
          </a:p>
          <a:p>
            <a:pPr algn="ctr">
              <a:lnSpc>
                <a:spcPct val="80000"/>
              </a:lnSpc>
            </a:pPr>
            <a:r>
              <a:rPr lang="en-US" sz="2400" i="1" smtClean="0"/>
              <a:t>Northwestern University</a:t>
            </a:r>
          </a:p>
        </p:txBody>
      </p:sp>
      <p:sp>
        <p:nvSpPr>
          <p:cNvPr id="15363" name="Rectangle 1"/>
          <p:cNvSpPr>
            <a:spLocks noGrp="1" noChangeArrowheads="1"/>
          </p:cNvSpPr>
          <p:nvPr>
            <p:ph type="ctrTitle" sz="quarter"/>
          </p:nvPr>
        </p:nvSpPr>
        <p:spPr>
          <a:xfrm>
            <a:off x="342900" y="609600"/>
            <a:ext cx="8458200" cy="1470025"/>
          </a:xfrm>
        </p:spPr>
        <p:txBody>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smtClean="0"/>
              <a:t>Taming the Torrent</a:t>
            </a:r>
            <a:r>
              <a:rPr lang="en-GB" sz="2700" smtClean="0"/>
              <a:t/>
            </a:r>
            <a:br>
              <a:rPr lang="en-GB" sz="2700" smtClean="0"/>
            </a:br>
            <a:r>
              <a:rPr lang="en-GB" sz="4000" smtClean="0"/>
              <a:t> </a:t>
            </a:r>
            <a:r>
              <a:rPr lang="en-GB" sz="2800" smtClean="0"/>
              <a:t>(Can’t P2P and ISPs just get along?)</a:t>
            </a:r>
            <a:endParaRPr lang="en-GB" smtClean="0"/>
          </a:p>
        </p:txBody>
      </p:sp>
      <p:sp>
        <p:nvSpPr>
          <p:cNvPr id="4" name="Rectangle 2"/>
          <p:cNvSpPr txBox="1">
            <a:spLocks noChangeArrowheads="1"/>
          </p:cNvSpPr>
          <p:nvPr/>
        </p:nvSpPr>
        <p:spPr>
          <a:xfrm>
            <a:off x="6705600" y="6477000"/>
            <a:ext cx="2057400" cy="381000"/>
          </a:xfrm>
          <a:prstGeom prst="rect">
            <a:avLst/>
          </a:prstGeom>
        </p:spPr>
        <p:txBody>
          <a:bodyPr>
            <a:normAutofit fontScale="92500"/>
          </a:bodyPr>
          <a:lstStyle/>
          <a:p>
            <a:pPr marL="64008" fontAlgn="auto">
              <a:lnSpc>
                <a:spcPct val="80000"/>
              </a:lnSpc>
              <a:spcBef>
                <a:spcPts val="300"/>
              </a:spcBef>
              <a:spcAft>
                <a:spcPts val="0"/>
              </a:spcAft>
              <a:buClr>
                <a:schemeClr val="accent3"/>
              </a:buClr>
              <a:buFont typeface="Georgia"/>
              <a:buNone/>
              <a:defRPr/>
            </a:pPr>
            <a:r>
              <a:rPr lang="en-US" sz="2000" i="1" dirty="0">
                <a:solidFill>
                  <a:schemeClr val="tx2"/>
                </a:solidFill>
                <a:latin typeface="+mn-lt"/>
                <a:cs typeface="+mn-cs"/>
              </a:rPr>
              <a:t>SIGCOMM 2008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Deployment</a:t>
            </a:r>
            <a:endParaRPr lang="en-US" dirty="0"/>
          </a:p>
        </p:txBody>
      </p:sp>
      <p:sp>
        <p:nvSpPr>
          <p:cNvPr id="3" name="Content Placeholder 2"/>
          <p:cNvSpPr>
            <a:spLocks noGrp="1"/>
          </p:cNvSpPr>
          <p:nvPr>
            <p:ph idx="1"/>
          </p:nvPr>
        </p:nvSpPr>
        <p:spPr/>
        <p:txBody>
          <a:bodyPr/>
          <a:lstStyle/>
          <a:p>
            <a:r>
              <a:rPr lang="en-US" smtClean="0"/>
              <a:t>Available as Ono, an extension to a popular BitTorrent client</a:t>
            </a:r>
          </a:p>
          <a:p>
            <a:r>
              <a:rPr lang="en-US" smtClean="0"/>
              <a:t>First released April 2007</a:t>
            </a:r>
          </a:p>
          <a:p>
            <a:r>
              <a:rPr lang="en-US" smtClean="0"/>
              <a:t>Currently &gt; 195,000 users worldwide</a:t>
            </a:r>
          </a:p>
          <a:p>
            <a:r>
              <a:rPr lang="en-US" smtClean="0"/>
              <a:t>… in hundreds of countries</a:t>
            </a:r>
          </a:p>
          <a:p>
            <a:r>
              <a:rPr lang="en-US" smtClean="0"/>
              <a:t>… observing &gt; 2 million peers per day</a:t>
            </a:r>
          </a:p>
          <a:p>
            <a:r>
              <a:rPr lang="en-US" smtClean="0"/>
              <a:t>… with flows traversing ~ 10,000 ASs</a:t>
            </a:r>
          </a:p>
          <a:p>
            <a:r>
              <a:rPr lang="en-US" smtClean="0"/>
              <a:t>… collecting ~15GB of data </a:t>
            </a:r>
            <a:r>
              <a:rPr lang="en-US" i="1" smtClean="0"/>
              <a:t>per day</a:t>
            </a:r>
          </a:p>
        </p:txBody>
      </p:sp>
      <p:sp>
        <p:nvSpPr>
          <p:cNvPr id="4" name="Slide Number Placeholder 3"/>
          <p:cNvSpPr>
            <a:spLocks noGrp="1"/>
          </p:cNvSpPr>
          <p:nvPr>
            <p:ph type="sldNum" sz="quarter" idx="11"/>
          </p:nvPr>
        </p:nvSpPr>
        <p:spPr/>
        <p:txBody>
          <a:bodyPr/>
          <a:lstStyle/>
          <a:p>
            <a:fld id="{A52F5566-6622-442C-B7E1-8A445E2082D4}" type="slidenum">
              <a:rPr lang="en-US"/>
              <a:pPr/>
              <a:t>10</a:t>
            </a:fld>
            <a:endParaRPr lang="en-US"/>
          </a:p>
        </p:txBody>
      </p:sp>
      <p:sp>
        <p:nvSpPr>
          <p:cNvPr id="24581"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Coverage</a:t>
            </a:r>
          </a:p>
        </p:txBody>
      </p:sp>
      <p:sp>
        <p:nvSpPr>
          <p:cNvPr id="25603"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
        <p:nvSpPr>
          <p:cNvPr id="5" name="Slide Number Placeholder 4"/>
          <p:cNvSpPr>
            <a:spLocks noGrp="1"/>
          </p:cNvSpPr>
          <p:nvPr>
            <p:ph type="sldNum" sz="quarter" idx="11"/>
          </p:nvPr>
        </p:nvSpPr>
        <p:spPr/>
        <p:txBody>
          <a:bodyPr/>
          <a:lstStyle/>
          <a:p>
            <a:fld id="{7788AFC2-6439-4135-B97E-BEB6A89E3FB6}" type="slidenum">
              <a:rPr lang="en-US"/>
              <a:pPr/>
              <a:t>11</a:t>
            </a:fld>
            <a:endParaRPr lang="en-US"/>
          </a:p>
        </p:txBody>
      </p:sp>
      <p:pic>
        <p:nvPicPr>
          <p:cNvPr id="25605" name="Picture 5" descr="map.jpeg">
            <a:hlinkClick r:id="rId3"/>
          </p:cNvPr>
          <p:cNvPicPr>
            <a:picLocks noChangeAspect="1"/>
          </p:cNvPicPr>
          <p:nvPr/>
        </p:nvPicPr>
        <p:blipFill>
          <a:blip r:embed="rId4" cstate="print"/>
          <a:srcRect/>
          <a:stretch>
            <a:fillRect/>
          </a:stretch>
        </p:blipFill>
        <p:spPr bwMode="auto">
          <a:xfrm>
            <a:off x="1066800" y="1200150"/>
            <a:ext cx="6781800" cy="508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Implementation</a:t>
            </a:r>
            <a:endParaRPr lang="en-US" dirty="0"/>
          </a:p>
        </p:txBody>
      </p:sp>
      <p:sp>
        <p:nvSpPr>
          <p:cNvPr id="3" name="Content Placeholder 2"/>
          <p:cNvSpPr>
            <a:spLocks noGrp="1"/>
          </p:cNvSpPr>
          <p:nvPr>
            <p:ph idx="1"/>
          </p:nvPr>
        </p:nvSpPr>
        <p:spPr/>
        <p:txBody>
          <a:bodyPr>
            <a:normAutofit fontScale="85000" lnSpcReduction="10000"/>
          </a:bodyPr>
          <a:lstStyle/>
          <a:p>
            <a:pPr>
              <a:defRPr/>
            </a:pPr>
            <a:r>
              <a:rPr lang="en-US" dirty="0" smtClean="0"/>
              <a:t>Ono</a:t>
            </a:r>
          </a:p>
          <a:p>
            <a:pPr lvl="1">
              <a:defRPr/>
            </a:pPr>
            <a:r>
              <a:rPr lang="en-US" dirty="0" smtClean="0"/>
              <a:t>Extension to </a:t>
            </a:r>
            <a:r>
              <a:rPr lang="en-US" dirty="0" err="1" smtClean="0"/>
              <a:t>Azureus</a:t>
            </a:r>
            <a:r>
              <a:rPr lang="en-US" dirty="0" smtClean="0"/>
              <a:t>/</a:t>
            </a:r>
            <a:r>
              <a:rPr lang="en-US" dirty="0" err="1" smtClean="0"/>
              <a:t>Vuze</a:t>
            </a:r>
            <a:r>
              <a:rPr lang="en-US" dirty="0" smtClean="0"/>
              <a:t> BitTorrent client (GPL)</a:t>
            </a:r>
          </a:p>
          <a:p>
            <a:pPr lvl="1">
              <a:defRPr/>
            </a:pPr>
            <a:r>
              <a:rPr lang="en-US" dirty="0" smtClean="0"/>
              <a:t>Now also part of a tracker</a:t>
            </a:r>
          </a:p>
          <a:p>
            <a:pPr>
              <a:defRPr/>
            </a:pPr>
            <a:r>
              <a:rPr lang="en-US" dirty="0" smtClean="0"/>
              <a:t>CDN-based peer selection</a:t>
            </a:r>
          </a:p>
          <a:p>
            <a:pPr lvl="1">
              <a:defRPr/>
            </a:pPr>
            <a:r>
              <a:rPr lang="en-US" dirty="0" smtClean="0"/>
              <a:t>Uses multiple CDN customers (DNS names)</a:t>
            </a:r>
          </a:p>
          <a:p>
            <a:pPr lvl="2">
              <a:defRPr/>
            </a:pPr>
            <a:r>
              <a:rPr lang="en-US" dirty="0" smtClean="0"/>
              <a:t>Only DNS resolution, no content download needed</a:t>
            </a:r>
          </a:p>
          <a:p>
            <a:pPr lvl="2">
              <a:defRPr/>
            </a:pPr>
            <a:r>
              <a:rPr lang="en-US" dirty="0" smtClean="0"/>
              <a:t>Adaptive lookup rates on CDN names</a:t>
            </a:r>
          </a:p>
          <a:p>
            <a:pPr lvl="1">
              <a:defRPr/>
            </a:pPr>
            <a:r>
              <a:rPr lang="en-US" dirty="0" smtClean="0"/>
              <a:t>Exchanges ratio information w/ other Ono peers</a:t>
            </a:r>
          </a:p>
          <a:p>
            <a:pPr lvl="1">
              <a:defRPr/>
            </a:pPr>
            <a:r>
              <a:rPr lang="en-US" dirty="0" smtClean="0"/>
              <a:t>Sends Ono information to supporting trackers</a:t>
            </a:r>
          </a:p>
          <a:p>
            <a:pPr>
              <a:defRPr/>
            </a:pPr>
            <a:r>
              <a:rPr lang="en-US" dirty="0" smtClean="0"/>
              <a:t>Over 12,000 SLOC (it’s Java)</a:t>
            </a:r>
          </a:p>
          <a:p>
            <a:pPr lvl="1">
              <a:defRPr/>
            </a:pPr>
            <a:r>
              <a:rPr lang="en-US" dirty="0" smtClean="0"/>
              <a:t>3,000 for data collection, 3,000 for GUI</a:t>
            </a:r>
          </a:p>
        </p:txBody>
      </p:sp>
      <p:sp>
        <p:nvSpPr>
          <p:cNvPr id="4" name="Slide Number Placeholder 3"/>
          <p:cNvSpPr>
            <a:spLocks noGrp="1"/>
          </p:cNvSpPr>
          <p:nvPr>
            <p:ph type="sldNum" sz="quarter" idx="11"/>
          </p:nvPr>
        </p:nvSpPr>
        <p:spPr/>
        <p:txBody>
          <a:bodyPr/>
          <a:lstStyle/>
          <a:p>
            <a:fld id="{F231E5DB-0133-4CEB-BC8D-4312E8C5FF23}"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Experimental dataset</a:t>
            </a:r>
            <a:endParaRPr lang="en-US" dirty="0"/>
          </a:p>
        </p:txBody>
      </p:sp>
      <p:sp>
        <p:nvSpPr>
          <p:cNvPr id="27651" name="Content Placeholder 2"/>
          <p:cNvSpPr>
            <a:spLocks noGrp="1"/>
          </p:cNvSpPr>
          <p:nvPr>
            <p:ph idx="1"/>
          </p:nvPr>
        </p:nvSpPr>
        <p:spPr/>
        <p:txBody>
          <a:bodyPr/>
          <a:lstStyle/>
          <a:p>
            <a:r>
              <a:rPr lang="en-US" smtClean="0"/>
              <a:t>Types of data</a:t>
            </a:r>
          </a:p>
          <a:p>
            <a:pPr lvl="1"/>
            <a:r>
              <a:rPr lang="en-US" smtClean="0"/>
              <a:t>Per-connection sampled transfer rates </a:t>
            </a:r>
            <a:br>
              <a:rPr lang="en-US" smtClean="0"/>
            </a:br>
            <a:r>
              <a:rPr lang="en-US" smtClean="0"/>
              <a:t>(&gt; 100 million per day)</a:t>
            </a:r>
          </a:p>
          <a:p>
            <a:pPr lvl="1"/>
            <a:r>
              <a:rPr lang="en-US" smtClean="0"/>
              <a:t>Ping RTTs (&gt; 100 million per day)</a:t>
            </a:r>
          </a:p>
          <a:p>
            <a:pPr lvl="1"/>
            <a:r>
              <a:rPr lang="en-US" smtClean="0"/>
              <a:t>Traceroutes (&gt; 2 million per day)</a:t>
            </a:r>
          </a:p>
          <a:p>
            <a:r>
              <a:rPr lang="en-US" smtClean="0"/>
              <a:t>Figures based on a 2-week study in December, 2007</a:t>
            </a:r>
          </a:p>
          <a:p>
            <a:pPr lvl="1"/>
            <a:r>
              <a:rPr lang="en-US" smtClean="0"/>
              <a:t>Each data point is the average for a peer over a 6-hour interval</a:t>
            </a:r>
          </a:p>
        </p:txBody>
      </p:sp>
      <p:sp>
        <p:nvSpPr>
          <p:cNvPr id="4" name="Slide Number Placeholder 3"/>
          <p:cNvSpPr>
            <a:spLocks noGrp="1"/>
          </p:cNvSpPr>
          <p:nvPr>
            <p:ph type="sldNum" sz="quarter" idx="11"/>
          </p:nvPr>
        </p:nvSpPr>
        <p:spPr/>
        <p:txBody>
          <a:bodyPr/>
          <a:lstStyle/>
          <a:p>
            <a:fld id="{F011FA2C-CFDE-4CAA-9A47-E08B4C5ABC9B}"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Reducing cross-ISP traffic</a:t>
            </a:r>
            <a:endParaRPr lang="en-US" dirty="0"/>
          </a:p>
        </p:txBody>
      </p:sp>
      <p:sp>
        <p:nvSpPr>
          <p:cNvPr id="28675" name="Content Placeholder 6"/>
          <p:cNvSpPr>
            <a:spLocks noGrp="1"/>
          </p:cNvSpPr>
          <p:nvPr>
            <p:ph idx="1"/>
          </p:nvPr>
        </p:nvSpPr>
        <p:spPr/>
        <p:txBody>
          <a:bodyPr/>
          <a:lstStyle/>
          <a:p>
            <a:r>
              <a:rPr lang="en-US" sz="3200" smtClean="0"/>
              <a:t>Average number of AS hops to reach Ono-recommended/random peers</a:t>
            </a:r>
          </a:p>
        </p:txBody>
      </p:sp>
      <p:sp>
        <p:nvSpPr>
          <p:cNvPr id="4" name="Slide Number Placeholder 3"/>
          <p:cNvSpPr>
            <a:spLocks noGrp="1"/>
          </p:cNvSpPr>
          <p:nvPr>
            <p:ph type="sldNum" sz="quarter" idx="11"/>
          </p:nvPr>
        </p:nvSpPr>
        <p:spPr/>
        <p:txBody>
          <a:bodyPr/>
          <a:lstStyle/>
          <a:p>
            <a:fld id="{F9A84DA4-AC77-4DA7-9E58-B5E26565F5D3}" type="slidenum">
              <a:rPr lang="en-US"/>
              <a:pPr/>
              <a:t>14</a:t>
            </a:fld>
            <a:endParaRPr lang="en-US"/>
          </a:p>
        </p:txBody>
      </p:sp>
      <p:pic>
        <p:nvPicPr>
          <p:cNvPr id="28677" name="Picture 3"/>
          <p:cNvPicPr>
            <a:picLocks noChangeAspect="1" noChangeArrowheads="1"/>
          </p:cNvPicPr>
          <p:nvPr/>
        </p:nvPicPr>
        <p:blipFill>
          <a:blip r:embed="rId3" cstate="print"/>
          <a:srcRect/>
          <a:stretch>
            <a:fillRect/>
          </a:stretch>
        </p:blipFill>
        <p:spPr bwMode="auto">
          <a:xfrm>
            <a:off x="762000" y="1981200"/>
            <a:ext cx="7772400" cy="4443413"/>
          </a:xfrm>
          <a:prstGeom prst="rect">
            <a:avLst/>
          </a:prstGeom>
          <a:noFill/>
          <a:ln w="9525">
            <a:noFill/>
            <a:miter lim="800000"/>
            <a:headEnd/>
            <a:tailEnd/>
          </a:ln>
        </p:spPr>
      </p:pic>
      <p:sp>
        <p:nvSpPr>
          <p:cNvPr id="11" name="TextBox 10"/>
          <p:cNvSpPr txBox="1"/>
          <p:nvPr/>
        </p:nvSpPr>
        <p:spPr>
          <a:xfrm>
            <a:off x="3810000" y="3316288"/>
            <a:ext cx="4267200" cy="646112"/>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a:defRPr/>
            </a:pPr>
            <a:r>
              <a:rPr lang="en-US" sz="1800" dirty="0"/>
              <a:t>&gt; 30% of paths to Ono-recommended peers do not leave the AS of origin</a:t>
            </a:r>
            <a:endParaRPr lang="en-US" sz="1800" dirty="0"/>
          </a:p>
        </p:txBody>
      </p:sp>
      <p:sp>
        <p:nvSpPr>
          <p:cNvPr id="8" name="Rectangle 7"/>
          <p:cNvSpPr/>
          <p:nvPr/>
        </p:nvSpPr>
        <p:spPr>
          <a:xfrm>
            <a:off x="3581400" y="4230688"/>
            <a:ext cx="4572000" cy="646112"/>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a:defRPr/>
            </a:pPr>
            <a:r>
              <a:rPr lang="en-US" sz="1800" dirty="0"/>
              <a:t>Note BT curve includes </a:t>
            </a:r>
            <a:r>
              <a:rPr lang="en-US" sz="1800" i="1" dirty="0"/>
              <a:t>all </a:t>
            </a:r>
            <a:r>
              <a:rPr lang="en-US" sz="1800" dirty="0"/>
              <a:t>peers, either Ono-recommended or randomly selected</a:t>
            </a:r>
          </a:p>
        </p:txBody>
      </p:sp>
      <p:sp>
        <p:nvSpPr>
          <p:cNvPr id="28680"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
        <p:nvSpPr>
          <p:cNvPr id="10" name="Rectangle 9"/>
          <p:cNvSpPr>
            <a:spLocks noChangeArrowheads="1"/>
          </p:cNvSpPr>
          <p:nvPr/>
        </p:nvSpPr>
        <p:spPr bwMode="auto">
          <a:xfrm>
            <a:off x="2057400" y="2133600"/>
            <a:ext cx="6019800" cy="3468688"/>
          </a:xfrm>
          <a:prstGeom prst="rect">
            <a:avLst/>
          </a:prstGeom>
          <a:solidFill>
            <a:schemeClr val="bg1"/>
          </a:solidFill>
          <a:ln w="19050" cap="sq" algn="ctr">
            <a:solidFill>
              <a:schemeClr val="tx1"/>
            </a:solidFill>
            <a:round/>
            <a:headEnd type="none" w="sm" len="sm"/>
            <a:tailEnd type="none" w="sm" len="sm"/>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8" grpId="1"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Finding nearby peers</a:t>
            </a:r>
            <a:endParaRPr lang="en-US" dirty="0"/>
          </a:p>
        </p:txBody>
      </p:sp>
      <p:pic>
        <p:nvPicPr>
          <p:cNvPr id="29699" name="Picture 5"/>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a:xfrm>
            <a:off x="0" y="1411288"/>
            <a:ext cx="8728075" cy="4989512"/>
          </a:xfrm>
        </p:spPr>
      </p:pic>
      <p:sp>
        <p:nvSpPr>
          <p:cNvPr id="4" name="Slide Number Placeholder 3"/>
          <p:cNvSpPr>
            <a:spLocks noGrp="1"/>
          </p:cNvSpPr>
          <p:nvPr>
            <p:ph type="sldNum" sz="quarter" idx="11"/>
          </p:nvPr>
        </p:nvSpPr>
        <p:spPr/>
        <p:txBody>
          <a:bodyPr/>
          <a:lstStyle/>
          <a:p>
            <a:fld id="{B1744BB6-F369-4A6E-B347-DD19F7463B1B}" type="slidenum">
              <a:rPr lang="en-US"/>
              <a:pPr/>
              <a:t>15</a:t>
            </a:fld>
            <a:endParaRPr lang="en-US"/>
          </a:p>
        </p:txBody>
      </p:sp>
      <p:sp>
        <p:nvSpPr>
          <p:cNvPr id="8" name="Rectangle 7"/>
          <p:cNvSpPr>
            <a:spLocks noChangeArrowheads="1"/>
          </p:cNvSpPr>
          <p:nvPr/>
        </p:nvSpPr>
        <p:spPr bwMode="auto">
          <a:xfrm>
            <a:off x="1511300" y="3581400"/>
            <a:ext cx="6642100" cy="1905000"/>
          </a:xfrm>
          <a:prstGeom prst="rect">
            <a:avLst/>
          </a:prstGeom>
          <a:solidFill>
            <a:schemeClr val="accent1">
              <a:alpha val="27058"/>
            </a:schemeClr>
          </a:solidFill>
          <a:ln w="9525" algn="ctr">
            <a:solidFill>
              <a:schemeClr val="tx1"/>
            </a:solidFill>
            <a:round/>
            <a:headEnd/>
            <a:tailEnd/>
          </a:ln>
        </p:spPr>
        <p:txBody>
          <a:bodyPr/>
          <a:lstStyle/>
          <a:p>
            <a:pPr eaLnBrk="0" hangingPunct="0"/>
            <a:endParaRPr lang="en-US" sz="1800">
              <a:latin typeface="Arial" charset="0"/>
            </a:endParaRPr>
          </a:p>
        </p:txBody>
      </p:sp>
      <p:cxnSp>
        <p:nvCxnSpPr>
          <p:cNvPr id="10" name="Straight Connector 9"/>
          <p:cNvCxnSpPr/>
          <p:nvPr/>
        </p:nvCxnSpPr>
        <p:spPr bwMode="auto">
          <a:xfrm rot="5400000">
            <a:off x="2493963" y="3581400"/>
            <a:ext cx="3733800" cy="762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bwMode="auto">
          <a:xfrm rot="5400000">
            <a:off x="4876800" y="3581400"/>
            <a:ext cx="3733800" cy="762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986088" y="1066800"/>
            <a:ext cx="5126037" cy="461963"/>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dirty="0"/>
              <a:t>Two orders of magnitude difference</a:t>
            </a:r>
            <a:endParaRPr lang="en-US" dirty="0"/>
          </a:p>
        </p:txBody>
      </p:sp>
      <p:cxnSp>
        <p:nvCxnSpPr>
          <p:cNvPr id="14" name="Straight Arrow Connector 13"/>
          <p:cNvCxnSpPr/>
          <p:nvPr/>
        </p:nvCxnSpPr>
        <p:spPr bwMode="auto">
          <a:xfrm>
            <a:off x="4398963" y="2055813"/>
            <a:ext cx="2382837" cy="1587"/>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438400" y="2971800"/>
            <a:ext cx="5541963" cy="461963"/>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dirty="0"/>
              <a:t>And, on average, 31% lower loss rates!</a:t>
            </a:r>
            <a:endParaRPr lang="en-US" dirty="0"/>
          </a:p>
        </p:txBody>
      </p:sp>
      <p:sp>
        <p:nvSpPr>
          <p:cNvPr id="29707"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Improving transfer performance</a:t>
            </a:r>
            <a:endParaRPr lang="en-US" dirty="0"/>
          </a:p>
        </p:txBody>
      </p:sp>
      <p:sp>
        <p:nvSpPr>
          <p:cNvPr id="4" name="Slide Number Placeholder 3"/>
          <p:cNvSpPr>
            <a:spLocks noGrp="1"/>
          </p:cNvSpPr>
          <p:nvPr>
            <p:ph type="sldNum" sz="quarter" idx="11"/>
          </p:nvPr>
        </p:nvSpPr>
        <p:spPr/>
        <p:txBody>
          <a:bodyPr/>
          <a:lstStyle/>
          <a:p>
            <a:fld id="{08B7D07D-54FD-481D-99B1-5E0044E57E28}" type="slidenum">
              <a:rPr lang="en-US"/>
              <a:pPr/>
              <a:t>16</a:t>
            </a:fld>
            <a:endParaRPr lang="en-US"/>
          </a:p>
        </p:txBody>
      </p:sp>
      <p:sp>
        <p:nvSpPr>
          <p:cNvPr id="8" name="TextBox 7"/>
          <p:cNvSpPr txBox="1"/>
          <p:nvPr/>
        </p:nvSpPr>
        <p:spPr>
          <a:xfrm>
            <a:off x="1143000" y="985838"/>
            <a:ext cx="7432675" cy="461962"/>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dirty="0"/>
              <a:t>Heavy Tail – Average performance improves by 31%</a:t>
            </a:r>
            <a:endParaRPr lang="en-US" dirty="0"/>
          </a:p>
        </p:txBody>
      </p:sp>
      <p:cxnSp>
        <p:nvCxnSpPr>
          <p:cNvPr id="10" name="Straight Connector 9"/>
          <p:cNvCxnSpPr/>
          <p:nvPr/>
        </p:nvCxnSpPr>
        <p:spPr bwMode="auto">
          <a:xfrm rot="5400000">
            <a:off x="1881188" y="3619500"/>
            <a:ext cx="3581400" cy="76200"/>
          </a:xfrm>
          <a:prstGeom prst="line">
            <a:avLst/>
          </a:prstGeom>
          <a:ln>
            <a:prstDash val="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505200" y="3276600"/>
            <a:ext cx="4021138" cy="461963"/>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dirty="0"/>
              <a:t>Median difference is ~2KB/s</a:t>
            </a:r>
            <a:endParaRPr lang="en-US" dirty="0"/>
          </a:p>
        </p:txBody>
      </p:sp>
      <p:sp>
        <p:nvSpPr>
          <p:cNvPr id="30727"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
        <p:nvSpPr>
          <p:cNvPr id="15" name="TextBox 14"/>
          <p:cNvSpPr txBox="1"/>
          <p:nvPr/>
        </p:nvSpPr>
        <p:spPr>
          <a:xfrm>
            <a:off x="1981200" y="3360738"/>
            <a:ext cx="5715000" cy="830262"/>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a:defRPr/>
            </a:pPr>
            <a:r>
              <a:rPr lang="en-US" dirty="0"/>
              <a:t>Even when Ono doesn’t help, it allows BT to naturally select faster peers</a:t>
            </a:r>
            <a:endParaRPr lang="en-US" dirty="0"/>
          </a:p>
        </p:txBody>
      </p:sp>
      <p:pic>
        <p:nvPicPr>
          <p:cNvPr id="12" name="Picture 3" descr="C:\Users\DRCHOF~1\AppData\Local\Temp\dlRate-perPeer-AS4589-Log.jpg"/>
          <p:cNvPicPr>
            <a:picLocks noChangeAspect="1" noChangeArrowheads="1"/>
          </p:cNvPicPr>
          <p:nvPr/>
        </p:nvPicPr>
        <p:blipFill>
          <a:blip r:embed="rId3" cstate="print"/>
          <a:srcRect/>
          <a:stretch>
            <a:fillRect/>
          </a:stretch>
        </p:blipFill>
        <p:spPr bwMode="auto">
          <a:xfrm>
            <a:off x="152400" y="1835150"/>
            <a:ext cx="7696200" cy="4398963"/>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396875" y="1676400"/>
            <a:ext cx="7464425" cy="4267200"/>
          </a:xfrm>
          <a:prstGeom prst="rect">
            <a:avLst/>
          </a:prstGeom>
          <a:noFill/>
          <a:ln w="9525">
            <a:noFill/>
            <a:miter lim="800000"/>
            <a:headEnd/>
            <a:tailEnd/>
          </a:ln>
        </p:spPr>
      </p:pic>
      <p:sp>
        <p:nvSpPr>
          <p:cNvPr id="14" name="TextBox 13"/>
          <p:cNvSpPr txBox="1"/>
          <p:nvPr/>
        </p:nvSpPr>
        <p:spPr>
          <a:xfrm>
            <a:off x="1214438" y="990600"/>
            <a:ext cx="7243762" cy="461963"/>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dirty="0"/>
              <a:t>DSL in England  -- 4/8Mbps down, only 768Kbps up</a:t>
            </a:r>
            <a:endParaRPr lang="en-US" dirty="0"/>
          </a:p>
        </p:txBody>
      </p:sp>
      <p:sp>
        <p:nvSpPr>
          <p:cNvPr id="13" name="Rectangle 12"/>
          <p:cNvSpPr/>
          <p:nvPr/>
        </p:nvSpPr>
        <p:spPr>
          <a:xfrm>
            <a:off x="1752600" y="2743200"/>
            <a:ext cx="5486400" cy="9540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sz="2800" dirty="0">
                <a:latin typeface="Calibri" pitchFamily="34" charset="0"/>
              </a:rPr>
              <a:t>ISP bandwidth allocation policy brings bottleneck to the access link</a:t>
            </a:r>
            <a:endParaRPr lang="en-US" sz="28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23"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par>
                                <p:cTn id="27" presetID="6" presetClass="emph" presetSubtype="0" fill="hold" nodeType="withEffect">
                                  <p:stCondLst>
                                    <p:cond delay="0"/>
                                  </p:stCondLst>
                                  <p:childTnLst>
                                    <p:animScale>
                                      <p:cBhvr>
                                        <p:cTn id="28" dur="2000" fill="hold"/>
                                        <p:tgtEl>
                                          <p:spTgt spid="6148"/>
                                        </p:tgtEl>
                                      </p:cBhvr>
                                      <p:by x="50000" y="50000"/>
                                    </p:animScale>
                                  </p:childTnLst>
                                </p:cTn>
                              </p:par>
                              <p:par>
                                <p:cTn id="29" presetID="56" presetClass="path" presetSubtype="0" accel="50000" decel="50000" fill="hold" nodeType="withEffect">
                                  <p:stCondLst>
                                    <p:cond delay="0"/>
                                  </p:stCondLst>
                                  <p:childTnLst>
                                    <p:animMotion origin="layout" path="M -2.5E-6 -3.2948E-6 L 0.27344 -0.04439 " pathEditMode="relative" rAng="0" ptsTypes="AA">
                                      <p:cBhvr>
                                        <p:cTn id="30" dur="2000" fill="hold"/>
                                        <p:tgtEl>
                                          <p:spTgt spid="6148"/>
                                        </p:tgtEl>
                                        <p:attrNameLst>
                                          <p:attrName>ppt_x</p:attrName>
                                          <p:attrName>ppt_y</p:attrName>
                                        </p:attrNameLst>
                                      </p:cBhvr>
                                      <p:rCtr x="137" y="-22"/>
                                    </p:animMotion>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4" grpId="0"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 with the </a:t>
            </a:r>
            <a:r>
              <a:rPr lang="en-US" i="1" dirty="0" smtClean="0"/>
              <a:t>right</a:t>
            </a:r>
            <a:r>
              <a:rPr lang="en-US" dirty="0" smtClean="0"/>
              <a:t> bandwidth allocation policy</a:t>
            </a:r>
            <a:endParaRPr lang="en-US" dirty="0"/>
          </a:p>
        </p:txBody>
      </p:sp>
      <p:sp>
        <p:nvSpPr>
          <p:cNvPr id="31747" name="Content Placeholder 10"/>
          <p:cNvSpPr>
            <a:spLocks noGrp="1"/>
          </p:cNvSpPr>
          <p:nvPr>
            <p:ph idx="1"/>
          </p:nvPr>
        </p:nvSpPr>
        <p:spPr>
          <a:xfrm>
            <a:off x="381000" y="914400"/>
            <a:ext cx="8229600" cy="5410200"/>
          </a:xfrm>
        </p:spPr>
        <p:txBody>
          <a:bodyPr/>
          <a:lstStyle/>
          <a:p>
            <a:r>
              <a:rPr lang="en-US" sz="3200" smtClean="0"/>
              <a:t>Romania: 50 Mb/s in metro-area, 4 Mb/s outside</a:t>
            </a:r>
          </a:p>
        </p:txBody>
      </p:sp>
      <p:sp>
        <p:nvSpPr>
          <p:cNvPr id="4" name="Slide Number Placeholder 3"/>
          <p:cNvSpPr>
            <a:spLocks noGrp="1"/>
          </p:cNvSpPr>
          <p:nvPr>
            <p:ph type="sldNum" sz="quarter" idx="11"/>
          </p:nvPr>
        </p:nvSpPr>
        <p:spPr/>
        <p:txBody>
          <a:bodyPr/>
          <a:lstStyle/>
          <a:p>
            <a:fld id="{5B265812-83D6-46C5-B866-6BB591467095}" type="slidenum">
              <a:rPr lang="en-US"/>
              <a:pPr/>
              <a:t>17</a:t>
            </a:fld>
            <a:endParaRPr lang="en-US"/>
          </a:p>
        </p:txBody>
      </p:sp>
      <p:pic>
        <p:nvPicPr>
          <p:cNvPr id="31749" name="Picture 2"/>
          <p:cNvPicPr>
            <a:picLocks noChangeAspect="1" noChangeArrowheads="1"/>
          </p:cNvPicPr>
          <p:nvPr/>
        </p:nvPicPr>
        <p:blipFill>
          <a:blip r:embed="rId3" cstate="print"/>
          <a:srcRect/>
          <a:stretch>
            <a:fillRect/>
          </a:stretch>
        </p:blipFill>
        <p:spPr bwMode="auto">
          <a:xfrm>
            <a:off x="533400" y="2054225"/>
            <a:ext cx="7735888" cy="4422775"/>
          </a:xfrm>
          <a:prstGeom prst="rect">
            <a:avLst/>
          </a:prstGeom>
          <a:noFill/>
          <a:ln w="9525">
            <a:noFill/>
            <a:miter lim="800000"/>
            <a:headEnd/>
            <a:tailEnd/>
          </a:ln>
        </p:spPr>
      </p:pic>
      <p:sp>
        <p:nvSpPr>
          <p:cNvPr id="9" name="TextBox 8"/>
          <p:cNvSpPr txBox="1"/>
          <p:nvPr/>
        </p:nvSpPr>
        <p:spPr>
          <a:xfrm>
            <a:off x="4360863" y="4267200"/>
            <a:ext cx="4021137" cy="461963"/>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dirty="0"/>
              <a:t>883%  median improvement</a:t>
            </a:r>
            <a:endParaRPr lang="en-US" dirty="0"/>
          </a:p>
        </p:txBody>
      </p:sp>
      <p:cxnSp>
        <p:nvCxnSpPr>
          <p:cNvPr id="15" name="Straight Arrow Connector 14"/>
          <p:cNvCxnSpPr/>
          <p:nvPr/>
        </p:nvCxnSpPr>
        <p:spPr bwMode="auto">
          <a:xfrm>
            <a:off x="3505200" y="3962400"/>
            <a:ext cx="1366838" cy="1588"/>
          </a:xfrm>
          <a:prstGeom prst="straightConnector1">
            <a:avLst/>
          </a:prstGeom>
          <a:ln w="57150">
            <a:headEnd type="arrow"/>
            <a:tailEnd type="arrow"/>
          </a:ln>
        </p:spPr>
        <p:style>
          <a:lnRef idx="1">
            <a:schemeClr val="accent2"/>
          </a:lnRef>
          <a:fillRef idx="0">
            <a:schemeClr val="accent2"/>
          </a:fillRef>
          <a:effectRef idx="0">
            <a:schemeClr val="accent2"/>
          </a:effectRef>
          <a:fontRef idx="minor">
            <a:schemeClr val="tx1"/>
          </a:fontRef>
        </p:style>
      </p:cxnSp>
      <p:sp>
        <p:nvSpPr>
          <p:cNvPr id="31752"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Helpful ISPs can help themselves</a:t>
            </a:r>
            <a:endParaRPr lang="en-US" dirty="0"/>
          </a:p>
        </p:txBody>
      </p:sp>
      <p:sp>
        <p:nvSpPr>
          <p:cNvPr id="32771" name="Content Placeholder 2"/>
          <p:cNvSpPr>
            <a:spLocks noGrp="1"/>
          </p:cNvSpPr>
          <p:nvPr>
            <p:ph idx="1"/>
          </p:nvPr>
        </p:nvSpPr>
        <p:spPr/>
        <p:txBody>
          <a:bodyPr/>
          <a:lstStyle/>
          <a:p>
            <a:endParaRPr lang="en-US" smtClean="0"/>
          </a:p>
        </p:txBody>
      </p:sp>
      <p:sp>
        <p:nvSpPr>
          <p:cNvPr id="4" name="Slide Number Placeholder 3"/>
          <p:cNvSpPr>
            <a:spLocks noGrp="1"/>
          </p:cNvSpPr>
          <p:nvPr>
            <p:ph type="sldNum" sz="quarter" idx="11"/>
          </p:nvPr>
        </p:nvSpPr>
        <p:spPr/>
        <p:txBody>
          <a:bodyPr/>
          <a:lstStyle/>
          <a:p>
            <a:fld id="{4A146E99-317C-450D-A968-E5FACC064287}" type="slidenum">
              <a:rPr lang="en-US"/>
              <a:pPr/>
              <a:t>18</a:t>
            </a:fld>
            <a:endParaRPr lang="en-US"/>
          </a:p>
        </p:txBody>
      </p:sp>
      <p:sp>
        <p:nvSpPr>
          <p:cNvPr id="32773"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pic>
        <p:nvPicPr>
          <p:cNvPr id="32774" name="Picture 7"/>
          <p:cNvPicPr>
            <a:picLocks noChangeAspect="1" noChangeArrowheads="1"/>
          </p:cNvPicPr>
          <p:nvPr/>
        </p:nvPicPr>
        <p:blipFill>
          <a:blip r:embed="rId3" cstate="print"/>
          <a:srcRect/>
          <a:stretch>
            <a:fillRect/>
          </a:stretch>
        </p:blipFill>
        <p:spPr bwMode="auto">
          <a:xfrm>
            <a:off x="1019175" y="1524000"/>
            <a:ext cx="7286625"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Discussion</a:t>
            </a:r>
            <a:endParaRPr lang="en-US" dirty="0"/>
          </a:p>
        </p:txBody>
      </p:sp>
      <p:sp>
        <p:nvSpPr>
          <p:cNvPr id="3" name="Content Placeholder 2"/>
          <p:cNvSpPr>
            <a:spLocks noGrp="1"/>
          </p:cNvSpPr>
          <p:nvPr>
            <p:ph idx="1"/>
          </p:nvPr>
        </p:nvSpPr>
        <p:spPr/>
        <p:txBody>
          <a:bodyPr>
            <a:normAutofit/>
          </a:bodyPr>
          <a:lstStyle/>
          <a:p>
            <a:pPr>
              <a:lnSpc>
                <a:spcPct val="80000"/>
              </a:lnSpc>
            </a:pPr>
            <a:r>
              <a:rPr lang="en-US" sz="3300" smtClean="0"/>
              <a:t>Scalability/Overhead</a:t>
            </a:r>
          </a:p>
          <a:p>
            <a:pPr lvl="1">
              <a:lnSpc>
                <a:spcPct val="80000"/>
              </a:lnSpc>
            </a:pPr>
            <a:r>
              <a:rPr lang="en-US" sz="3000" smtClean="0"/>
              <a:t>No path probing to locate nearby peers</a:t>
            </a:r>
          </a:p>
          <a:p>
            <a:pPr lvl="1">
              <a:lnSpc>
                <a:spcPct val="80000"/>
              </a:lnSpc>
            </a:pPr>
            <a:r>
              <a:rPr lang="en-US" sz="3000" smtClean="0"/>
              <a:t>Requires only periodic DNS lookups </a:t>
            </a:r>
          </a:p>
          <a:p>
            <a:pPr lvl="2">
              <a:lnSpc>
                <a:spcPct val="80000"/>
              </a:lnSpc>
            </a:pPr>
            <a:r>
              <a:rPr lang="en-US" sz="2600" smtClean="0"/>
              <a:t>Max: 18KB up and 36KB down </a:t>
            </a:r>
            <a:r>
              <a:rPr lang="en-US" sz="2600" b="1" smtClean="0"/>
              <a:t>per day</a:t>
            </a:r>
            <a:endParaRPr lang="en-US" sz="2600" smtClean="0"/>
          </a:p>
          <a:p>
            <a:pPr>
              <a:lnSpc>
                <a:spcPct val="80000"/>
              </a:lnSpc>
            </a:pPr>
            <a:r>
              <a:rPr lang="en-US" sz="3300" smtClean="0"/>
              <a:t>Practical </a:t>
            </a:r>
          </a:p>
          <a:p>
            <a:pPr lvl="1">
              <a:lnSpc>
                <a:spcPct val="80000"/>
              </a:lnSpc>
            </a:pPr>
            <a:r>
              <a:rPr lang="en-US" sz="3000" smtClean="0"/>
              <a:t>No new infrastructure required</a:t>
            </a:r>
          </a:p>
          <a:p>
            <a:pPr lvl="2">
              <a:lnSpc>
                <a:spcPct val="80000"/>
              </a:lnSpc>
            </a:pPr>
            <a:r>
              <a:rPr lang="en-US" sz="2600" smtClean="0"/>
              <a:t>Ready to use now, even a year ago</a:t>
            </a:r>
          </a:p>
          <a:p>
            <a:pPr lvl="1">
              <a:lnSpc>
                <a:spcPct val="80000"/>
              </a:lnSpc>
            </a:pPr>
            <a:r>
              <a:rPr lang="en-US" sz="3000" smtClean="0"/>
              <a:t>No need for trust between ISPs &amp; P2P</a:t>
            </a:r>
          </a:p>
          <a:p>
            <a:pPr lvl="1">
              <a:lnSpc>
                <a:spcPct val="80000"/>
              </a:lnSpc>
            </a:pPr>
            <a:r>
              <a:rPr lang="en-US" sz="3000" i="1" smtClean="0"/>
              <a:t>Performance improvement is the best incentive for adoption!</a:t>
            </a:r>
          </a:p>
          <a:p>
            <a:pPr>
              <a:lnSpc>
                <a:spcPct val="80000"/>
              </a:lnSpc>
            </a:pPr>
            <a:r>
              <a:rPr lang="en-US" sz="3300" smtClean="0"/>
              <a:t>Cross-ISP traffic</a:t>
            </a:r>
          </a:p>
          <a:p>
            <a:pPr lvl="1">
              <a:lnSpc>
                <a:spcPct val="80000"/>
              </a:lnSpc>
            </a:pPr>
            <a:endParaRPr lang="en-US" sz="3000" i="1" smtClean="0"/>
          </a:p>
        </p:txBody>
      </p:sp>
      <p:sp>
        <p:nvSpPr>
          <p:cNvPr id="4" name="Slide Number Placeholder 3"/>
          <p:cNvSpPr>
            <a:spLocks noGrp="1"/>
          </p:cNvSpPr>
          <p:nvPr>
            <p:ph type="sldNum" sz="quarter" idx="11"/>
          </p:nvPr>
        </p:nvSpPr>
        <p:spPr/>
        <p:txBody>
          <a:bodyPr/>
          <a:lstStyle/>
          <a:p>
            <a:fld id="{CECC86C1-8C04-45DC-9C98-EE9B9BB4F2AC}" type="slidenum">
              <a:rPr lang="en-US"/>
              <a:pPr/>
              <a:t>19</a:t>
            </a:fld>
            <a:endParaRPr lang="en-US"/>
          </a:p>
        </p:txBody>
      </p:sp>
      <p:sp>
        <p:nvSpPr>
          <p:cNvPr id="33797"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Peer-to-Peer Systems</a:t>
            </a:r>
          </a:p>
        </p:txBody>
      </p:sp>
      <p:sp>
        <p:nvSpPr>
          <p:cNvPr id="16387" name="Content Placeholder 2"/>
          <p:cNvSpPr>
            <a:spLocks noGrp="1"/>
          </p:cNvSpPr>
          <p:nvPr>
            <p:ph idx="1"/>
          </p:nvPr>
        </p:nvSpPr>
        <p:spPr/>
        <p:txBody>
          <a:bodyPr/>
          <a:lstStyle/>
          <a:p>
            <a:r>
              <a:rPr lang="en-US" smtClean="0"/>
              <a:t>Enable a range of important services</a:t>
            </a:r>
          </a:p>
          <a:p>
            <a:pPr lvl="1"/>
            <a:r>
              <a:rPr lang="en-US" smtClean="0"/>
              <a:t>End-system multicast, file sharing, content distribution, …</a:t>
            </a:r>
          </a:p>
          <a:p>
            <a:r>
              <a:rPr lang="en-US" smtClean="0"/>
              <a:t>Leverage everybody’s resources </a:t>
            </a:r>
          </a:p>
          <a:p>
            <a:pPr lvl="1"/>
            <a:r>
              <a:rPr lang="en-US" smtClean="0"/>
              <a:t>Disk, processing power, bandwidth</a:t>
            </a:r>
          </a:p>
          <a:p>
            <a:r>
              <a:rPr lang="en-US" smtClean="0"/>
              <a:t>Natural scalability, inherent robustness, high flexibility …</a:t>
            </a:r>
          </a:p>
        </p:txBody>
      </p:sp>
      <p:sp>
        <p:nvSpPr>
          <p:cNvPr id="4" name="Slide Number Placeholder 3"/>
          <p:cNvSpPr>
            <a:spLocks noGrp="1"/>
          </p:cNvSpPr>
          <p:nvPr>
            <p:ph type="sldNum" sz="quarter" idx="11"/>
          </p:nvPr>
        </p:nvSpPr>
        <p:spPr/>
        <p:txBody>
          <a:bodyPr/>
          <a:lstStyle/>
          <a:p>
            <a:fld id="{16368B83-39B3-454B-9021-5F6753A5E211}" type="slidenum">
              <a:rPr lang="en-US"/>
              <a:pPr/>
              <a:t>2</a:t>
            </a:fld>
            <a:endParaRPr lang="en-US"/>
          </a:p>
        </p:txBody>
      </p:sp>
      <p:sp>
        <p:nvSpPr>
          <p:cNvPr id="16389"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i="1" smtClean="0"/>
              <a:t>That’s all fine and good, but why not …?</a:t>
            </a:r>
          </a:p>
        </p:txBody>
      </p:sp>
      <p:sp>
        <p:nvSpPr>
          <p:cNvPr id="3" name="Content Placeholder 2"/>
          <p:cNvSpPr>
            <a:spLocks noGrp="1"/>
          </p:cNvSpPr>
          <p:nvPr>
            <p:ph idx="1"/>
          </p:nvPr>
        </p:nvSpPr>
        <p:spPr/>
        <p:txBody>
          <a:bodyPr>
            <a:normAutofit/>
          </a:bodyPr>
          <a:lstStyle/>
          <a:p>
            <a:pPr>
              <a:lnSpc>
                <a:spcPct val="90000"/>
              </a:lnSpc>
            </a:pPr>
            <a:r>
              <a:rPr lang="en-US" sz="3100" smtClean="0"/>
              <a:t>Get rid of peers that are “far away” (?)</a:t>
            </a:r>
          </a:p>
          <a:p>
            <a:pPr lvl="1">
              <a:lnSpc>
                <a:spcPct val="90000"/>
              </a:lnSpc>
            </a:pPr>
            <a:r>
              <a:rPr lang="en-US" sz="2700" smtClean="0"/>
              <a:t>Latency is weakly correlated with path distance</a:t>
            </a:r>
          </a:p>
          <a:p>
            <a:pPr lvl="1">
              <a:lnSpc>
                <a:spcPct val="90000"/>
              </a:lnSpc>
            </a:pPr>
            <a:r>
              <a:rPr lang="en-US" sz="2700" smtClean="0"/>
              <a:t>Requires everyone to measure</a:t>
            </a:r>
          </a:p>
          <a:p>
            <a:pPr>
              <a:lnSpc>
                <a:spcPct val="90000"/>
              </a:lnSpc>
            </a:pPr>
            <a:r>
              <a:rPr lang="en-US" sz="3100" smtClean="0"/>
              <a:t>Use AS numbers</a:t>
            </a:r>
          </a:p>
          <a:p>
            <a:pPr lvl="1">
              <a:lnSpc>
                <a:spcPct val="90000"/>
              </a:lnSpc>
            </a:pPr>
            <a:r>
              <a:rPr lang="en-US" sz="2700" smtClean="0"/>
              <a:t>AS-level info can be too …</a:t>
            </a:r>
          </a:p>
          <a:p>
            <a:pPr lvl="2">
              <a:lnSpc>
                <a:spcPct val="90000"/>
              </a:lnSpc>
            </a:pPr>
            <a:r>
              <a:rPr lang="en-US" sz="2400" smtClean="0"/>
              <a:t>Fine-grained - Cross-AS != Cross-ISP</a:t>
            </a:r>
          </a:p>
          <a:p>
            <a:pPr lvl="2">
              <a:lnSpc>
                <a:spcPct val="90000"/>
              </a:lnSpc>
            </a:pPr>
            <a:r>
              <a:rPr lang="en-US" sz="2400" smtClean="0"/>
              <a:t>Coarse - Intra-AS could be coast-to-coast</a:t>
            </a:r>
          </a:p>
          <a:p>
            <a:pPr>
              <a:lnSpc>
                <a:spcPct val="90000"/>
              </a:lnSpc>
            </a:pPr>
            <a:r>
              <a:rPr lang="en-US" sz="3100" smtClean="0"/>
              <a:t>Ask your ISP</a:t>
            </a:r>
          </a:p>
          <a:p>
            <a:pPr lvl="1">
              <a:lnSpc>
                <a:spcPct val="90000"/>
              </a:lnSpc>
            </a:pPr>
            <a:r>
              <a:rPr lang="en-US" sz="2700" smtClean="0"/>
              <a:t>Decisions guided by aggregated traffic policies</a:t>
            </a:r>
          </a:p>
          <a:p>
            <a:pPr lvl="1">
              <a:lnSpc>
                <a:spcPct val="90000"/>
              </a:lnSpc>
            </a:pPr>
            <a:r>
              <a:rPr lang="en-US" sz="2700" smtClean="0"/>
              <a:t>But what about adoption/deployment cost/operation …?</a:t>
            </a:r>
          </a:p>
        </p:txBody>
      </p:sp>
      <p:sp>
        <p:nvSpPr>
          <p:cNvPr id="4" name="Slide Number Placeholder 3"/>
          <p:cNvSpPr>
            <a:spLocks noGrp="1"/>
          </p:cNvSpPr>
          <p:nvPr>
            <p:ph type="sldNum" sz="quarter" idx="11"/>
          </p:nvPr>
        </p:nvSpPr>
        <p:spPr/>
        <p:txBody>
          <a:bodyPr/>
          <a:lstStyle/>
          <a:p>
            <a:fld id="{6C63E462-BCB4-41BB-92A1-2EDD59CD296C}" type="slidenum">
              <a:rPr lang="en-US"/>
              <a:pPr/>
              <a:t>20</a:t>
            </a:fld>
            <a:endParaRPr lang="en-US"/>
          </a:p>
        </p:txBody>
      </p:sp>
      <p:sp>
        <p:nvSpPr>
          <p:cNvPr id="34821"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Summary</a:t>
            </a:r>
            <a:endParaRPr lang="en-US" dirty="0"/>
          </a:p>
        </p:txBody>
      </p:sp>
      <p:sp>
        <p:nvSpPr>
          <p:cNvPr id="35843" name="Content Placeholder 2"/>
          <p:cNvSpPr>
            <a:spLocks noGrp="1"/>
          </p:cNvSpPr>
          <p:nvPr>
            <p:ph idx="1"/>
          </p:nvPr>
        </p:nvSpPr>
        <p:spPr>
          <a:xfrm>
            <a:off x="685800" y="914400"/>
            <a:ext cx="7924800" cy="5638800"/>
          </a:xfrm>
        </p:spPr>
        <p:txBody>
          <a:bodyPr/>
          <a:lstStyle/>
          <a:p>
            <a:r>
              <a:rPr lang="en-US" sz="3200" smtClean="0"/>
              <a:t>Ono – A practical &amp; effective way to reduce P2P networking costs</a:t>
            </a:r>
          </a:p>
          <a:p>
            <a:pPr lvl="1"/>
            <a:r>
              <a:rPr lang="en-US" sz="2800" smtClean="0"/>
              <a:t>Reuses CDNs’ network views</a:t>
            </a:r>
          </a:p>
          <a:p>
            <a:r>
              <a:rPr lang="en-US" sz="3200" smtClean="0"/>
              <a:t>An alternative approach for ISPs? </a:t>
            </a:r>
          </a:p>
          <a:p>
            <a:pPr lvl="1"/>
            <a:r>
              <a:rPr lang="en-US" sz="2800" smtClean="0"/>
              <a:t>Recommend Ono to your P2P users</a:t>
            </a:r>
          </a:p>
          <a:p>
            <a:pPr lvl="1"/>
            <a:r>
              <a:rPr lang="en-US" sz="2800" smtClean="0"/>
              <a:t>Change bandwidth allocation to favor in-network connections</a:t>
            </a:r>
          </a:p>
          <a:p>
            <a:r>
              <a:rPr lang="en-US" sz="3200" smtClean="0"/>
              <a:t>Part of </a:t>
            </a:r>
            <a:r>
              <a:rPr lang="en-US" sz="3200" i="1" smtClean="0"/>
              <a:t>3R </a:t>
            </a:r>
            <a:r>
              <a:rPr lang="en-US" sz="3200" smtClean="0"/>
              <a:t>project -</a:t>
            </a:r>
            <a:r>
              <a:rPr lang="en-US" sz="3200" i="1" smtClean="0"/>
              <a:t> </a:t>
            </a:r>
            <a:r>
              <a:rPr lang="en-US" sz="3200" smtClean="0"/>
              <a:t>Reduce, Reuse, Recycle</a:t>
            </a:r>
            <a:endParaRPr lang="en-US" sz="3200" i="1" smtClean="0"/>
          </a:p>
          <a:p>
            <a:pPr lvl="1"/>
            <a:r>
              <a:rPr lang="en-US" sz="2800" smtClean="0"/>
              <a:t>Reuse/recycle the views of long-running services in building large distributed systems</a:t>
            </a:r>
          </a:p>
        </p:txBody>
      </p:sp>
      <p:sp>
        <p:nvSpPr>
          <p:cNvPr id="4" name="Slide Number Placeholder 3"/>
          <p:cNvSpPr>
            <a:spLocks noGrp="1"/>
          </p:cNvSpPr>
          <p:nvPr>
            <p:ph type="sldNum" sz="quarter" idx="11"/>
          </p:nvPr>
        </p:nvSpPr>
        <p:spPr/>
        <p:txBody>
          <a:bodyPr/>
          <a:lstStyle/>
          <a:p>
            <a:fld id="{A851CA53-3089-40DF-AE9B-9216B2AD702C}" type="slidenum">
              <a:rPr lang="en-US"/>
              <a:pPr/>
              <a:t>21</a:t>
            </a:fld>
            <a:endParaRPr lang="en-US"/>
          </a:p>
        </p:txBody>
      </p:sp>
      <p:sp>
        <p:nvSpPr>
          <p:cNvPr id="35845"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smtClean="0"/>
              <a:t>Extra, Extra…</a:t>
            </a:r>
          </a:p>
        </p:txBody>
      </p:sp>
      <p:sp>
        <p:nvSpPr>
          <p:cNvPr id="36867" name="Content Placeholder 2"/>
          <p:cNvSpPr>
            <a:spLocks noGrp="1"/>
          </p:cNvSpPr>
          <p:nvPr>
            <p:ph idx="1"/>
          </p:nvPr>
        </p:nvSpPr>
        <p:spPr/>
        <p:txBody>
          <a:bodyPr/>
          <a:lstStyle/>
          <a:p>
            <a:r>
              <a:rPr lang="en-US" i="1" smtClean="0"/>
              <a:t>Network Early Warning System (NEWS)</a:t>
            </a:r>
          </a:p>
          <a:p>
            <a:pPr lvl="1"/>
            <a:r>
              <a:rPr lang="en-US" smtClean="0"/>
              <a:t>Reuse P2P systems’ aggregated views and natural traffic</a:t>
            </a:r>
            <a:endParaRPr lang="en-US" b="1" i="1" smtClean="0"/>
          </a:p>
          <a:p>
            <a:pPr lvl="1"/>
            <a:r>
              <a:rPr lang="en-US" smtClean="0"/>
              <a:t>Detect network anomalies locally</a:t>
            </a:r>
          </a:p>
          <a:p>
            <a:pPr lvl="1"/>
            <a:r>
              <a:rPr lang="en-US" smtClean="0"/>
              <a:t>Use corroboration to confirm them globally</a:t>
            </a:r>
          </a:p>
          <a:p>
            <a:endParaRPr lang="en-US" smtClean="0"/>
          </a:p>
        </p:txBody>
      </p:sp>
      <p:sp>
        <p:nvSpPr>
          <p:cNvPr id="4" name="Slide Number Placeholder 3"/>
          <p:cNvSpPr>
            <a:spLocks noGrp="1"/>
          </p:cNvSpPr>
          <p:nvPr>
            <p:ph type="sldNum" sz="quarter" idx="11"/>
          </p:nvPr>
        </p:nvSpPr>
        <p:spPr/>
        <p:txBody>
          <a:bodyPr/>
          <a:lstStyle/>
          <a:p>
            <a:fld id="{40DED520-3A29-4FD2-8488-F8878678C403}" type="slidenum">
              <a:rPr lang="en-US"/>
              <a:pPr/>
              <a:t>22</a:t>
            </a:fld>
            <a:endParaRPr lang="en-US"/>
          </a:p>
        </p:txBody>
      </p:sp>
      <p:sp>
        <p:nvSpPr>
          <p:cNvPr id="5" name="Rectangle 4"/>
          <p:cNvSpPr/>
          <p:nvPr/>
        </p:nvSpPr>
        <p:spPr>
          <a:xfrm>
            <a:off x="533400" y="5100638"/>
            <a:ext cx="8229600" cy="461962"/>
          </a:xfrm>
          <a:prstGeom prst="rect">
            <a:avLst/>
          </a:prstGeom>
        </p:spPr>
        <p:txBody>
          <a:bodyPr>
            <a:spAutoFit/>
          </a:bodyPr>
          <a:lstStyle/>
          <a:p>
            <a:pPr algn="ctr">
              <a:defRPr/>
            </a:pPr>
            <a:r>
              <a:rPr lang="en-US" dirty="0">
                <a:solidFill>
                  <a:schemeClr val="bg2">
                    <a:lumMod val="50000"/>
                  </a:schemeClr>
                </a:solidFill>
                <a:latin typeface="+mn-lt"/>
                <a:cs typeface="+mn-cs"/>
              </a:rPr>
              <a:t>http://aqualab.cs.northwestern.edu/projects/NEWS.html</a:t>
            </a:r>
            <a:endParaRPr lang="en-US" dirty="0">
              <a:solidFill>
                <a:schemeClr val="bg2">
                  <a:lumMod val="50000"/>
                </a:schemeClr>
              </a:solidFill>
              <a:latin typeface="+mn-lt"/>
              <a:cs typeface="+mn-cs"/>
            </a:endParaRPr>
          </a:p>
        </p:txBody>
      </p:sp>
      <p:sp>
        <p:nvSpPr>
          <p:cNvPr id="36870"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
        <p:nvSpPr>
          <p:cNvPr id="7" name="Rectangle 6"/>
          <p:cNvSpPr>
            <a:spLocks noChangeArrowheads="1"/>
          </p:cNvSpPr>
          <p:nvPr/>
        </p:nvSpPr>
        <p:spPr bwMode="auto">
          <a:xfrm>
            <a:off x="1143000" y="4567238"/>
            <a:ext cx="7010400" cy="523875"/>
          </a:xfrm>
          <a:prstGeom prst="rect">
            <a:avLst/>
          </a:prstGeom>
          <a:solidFill>
            <a:schemeClr val="bg1"/>
          </a:solidFill>
          <a:ln w="9525">
            <a:noFill/>
            <a:miter lim="800000"/>
            <a:headEnd/>
            <a:tailEnd/>
          </a:ln>
        </p:spPr>
        <p:txBody>
          <a:bodyPr>
            <a:spAutoFit/>
          </a:bodyPr>
          <a:lstStyle/>
          <a:p>
            <a:r>
              <a:rPr lang="en-US" sz="2800" i="1">
                <a:latin typeface="Calibri" pitchFamily="34" charset="0"/>
              </a:rPr>
              <a:t>Join the </a:t>
            </a:r>
            <a:r>
              <a:rPr lang="en-US" sz="2800" b="1" i="1">
                <a:latin typeface="Calibri" pitchFamily="34" charset="0"/>
              </a:rPr>
              <a:t>4,207</a:t>
            </a:r>
            <a:r>
              <a:rPr lang="en-US" sz="2800" i="1">
                <a:latin typeface="Calibri" pitchFamily="34" charset="0"/>
              </a:rPr>
              <a:t> users who have already done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Fin</a:t>
            </a:r>
          </a:p>
        </p:txBody>
      </p:sp>
      <p:sp>
        <p:nvSpPr>
          <p:cNvPr id="37891" name="Content Placeholder 2"/>
          <p:cNvSpPr>
            <a:spLocks noGrp="1"/>
          </p:cNvSpPr>
          <p:nvPr>
            <p:ph idx="1"/>
          </p:nvPr>
        </p:nvSpPr>
        <p:spPr/>
        <p:txBody>
          <a:bodyPr/>
          <a:lstStyle/>
          <a:p>
            <a:endParaRPr lang="en-US" smtClean="0"/>
          </a:p>
        </p:txBody>
      </p:sp>
      <p:sp>
        <p:nvSpPr>
          <p:cNvPr id="37892"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
        <p:nvSpPr>
          <p:cNvPr id="5" name="Slide Number Placeholder 4"/>
          <p:cNvSpPr>
            <a:spLocks noGrp="1"/>
          </p:cNvSpPr>
          <p:nvPr>
            <p:ph type="sldNum" sz="quarter" idx="11"/>
          </p:nvPr>
        </p:nvSpPr>
        <p:spPr/>
        <p:txBody>
          <a:bodyPr/>
          <a:lstStyle/>
          <a:p>
            <a:fld id="{BAA178B5-19FB-40D5-89EC-9C5F4C4E8233}" type="slidenum">
              <a:rPr lang="en-US"/>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The </a:t>
            </a:r>
            <a:r>
              <a:rPr lang="en-US" dirty="0" err="1" smtClean="0"/>
              <a:t>BitTorrent</a:t>
            </a:r>
            <a:r>
              <a:rPr lang="en-US" dirty="0" smtClean="0"/>
              <a:t> protocol</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Over 66% of P2P users &amp; growing</a:t>
            </a:r>
          </a:p>
          <a:p>
            <a:pPr>
              <a:defRPr/>
            </a:pPr>
            <a:r>
              <a:rPr lang="en-US" dirty="0" smtClean="0"/>
              <a:t>Distribute files through piece exchanges between collaborating peers</a:t>
            </a:r>
          </a:p>
          <a:p>
            <a:pPr lvl="1">
              <a:defRPr/>
            </a:pPr>
            <a:r>
              <a:rPr lang="en-US" sz="2400" dirty="0" smtClean="0"/>
              <a:t>A file for download is described by a torrent</a:t>
            </a:r>
          </a:p>
          <a:p>
            <a:pPr lvl="1">
              <a:defRPr/>
            </a:pPr>
            <a:r>
              <a:rPr lang="en-US" sz="2400" dirty="0" smtClean="0"/>
              <a:t>Peers sharing content are connected to the same torrent</a:t>
            </a:r>
          </a:p>
          <a:p>
            <a:pPr>
              <a:defRPr/>
            </a:pPr>
            <a:r>
              <a:rPr lang="en-US" i="1" dirty="0" smtClean="0"/>
              <a:t>Which peers? </a:t>
            </a:r>
            <a:r>
              <a:rPr lang="en-US" dirty="0" smtClean="0"/>
              <a:t>Trackers provide a </a:t>
            </a:r>
            <a:r>
              <a:rPr lang="en-US" i="1" dirty="0" smtClean="0"/>
              <a:t>random</a:t>
            </a:r>
            <a:r>
              <a:rPr lang="en-US" dirty="0" smtClean="0"/>
              <a:t> subset of peers in the torrent</a:t>
            </a:r>
          </a:p>
          <a:p>
            <a:pPr lvl="1">
              <a:defRPr/>
            </a:pPr>
            <a:r>
              <a:rPr lang="en-US" sz="2400" dirty="0" smtClean="0"/>
              <a:t>For a peer’s initial set of connections</a:t>
            </a:r>
          </a:p>
          <a:p>
            <a:pPr lvl="1">
              <a:defRPr/>
            </a:pPr>
            <a:r>
              <a:rPr lang="en-US" sz="2400" dirty="0" smtClean="0"/>
              <a:t>For new connections, as transfer progresses and other connections are dropped</a:t>
            </a:r>
            <a:endParaRPr lang="en-US" sz="2400" dirty="0"/>
          </a:p>
        </p:txBody>
      </p:sp>
      <p:sp>
        <p:nvSpPr>
          <p:cNvPr id="4" name="Slide Number Placeholder 3"/>
          <p:cNvSpPr>
            <a:spLocks noGrp="1"/>
          </p:cNvSpPr>
          <p:nvPr>
            <p:ph type="sldNum" sz="quarter" idx="11"/>
          </p:nvPr>
        </p:nvSpPr>
        <p:spPr/>
        <p:txBody>
          <a:bodyPr/>
          <a:lstStyle/>
          <a:p>
            <a:fld id="{58E56BA8-924A-4692-A5EC-9134461C0DD7}" type="slidenum">
              <a:rPr lang="en-US"/>
              <a:pPr/>
              <a:t>3</a:t>
            </a:fld>
            <a:endParaRPr lang="en-US"/>
          </a:p>
        </p:txBody>
      </p:sp>
      <p:sp>
        <p:nvSpPr>
          <p:cNvPr id="17413"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The ISP Perspective</a:t>
            </a:r>
            <a:endParaRPr lang="en-US" dirty="0"/>
          </a:p>
        </p:txBody>
      </p:sp>
      <p:sp>
        <p:nvSpPr>
          <p:cNvPr id="3" name="Content Placeholder 2"/>
          <p:cNvSpPr>
            <a:spLocks noGrp="1"/>
          </p:cNvSpPr>
          <p:nvPr>
            <p:ph idx="1"/>
          </p:nvPr>
        </p:nvSpPr>
        <p:spPr>
          <a:xfrm>
            <a:off x="685800" y="914400"/>
            <a:ext cx="7924800" cy="2514600"/>
          </a:xfrm>
        </p:spPr>
        <p:txBody>
          <a:bodyPr>
            <a:normAutofit/>
          </a:bodyPr>
          <a:lstStyle/>
          <a:p>
            <a:pPr>
              <a:lnSpc>
                <a:spcPct val="80000"/>
              </a:lnSpc>
            </a:pPr>
            <a:r>
              <a:rPr lang="en-US" sz="3100" smtClean="0"/>
              <a:t>P2P performance  - key factor for service upgrade &amp; selection by users</a:t>
            </a:r>
          </a:p>
          <a:p>
            <a:pPr>
              <a:lnSpc>
                <a:spcPct val="80000"/>
              </a:lnSpc>
            </a:pPr>
            <a:r>
              <a:rPr lang="en-US" sz="3100" smtClean="0"/>
              <a:t>A major engineering challenge for ISPs</a:t>
            </a:r>
          </a:p>
          <a:p>
            <a:pPr lvl="1">
              <a:lnSpc>
                <a:spcPct val="80000"/>
              </a:lnSpc>
            </a:pPr>
            <a:r>
              <a:rPr lang="en-US" sz="2700" b="1" smtClean="0">
                <a:latin typeface="Times New Roman" pitchFamily="18" charset="0"/>
                <a:cs typeface="Times New Roman" pitchFamily="18" charset="0"/>
              </a:rPr>
              <a:t>≈</a:t>
            </a:r>
            <a:r>
              <a:rPr lang="en-US" sz="2700" smtClean="0"/>
              <a:t>70% of the Internet traffic</a:t>
            </a:r>
          </a:p>
          <a:p>
            <a:pPr lvl="1">
              <a:lnSpc>
                <a:spcPct val="80000"/>
              </a:lnSpc>
            </a:pPr>
            <a:r>
              <a:rPr lang="en-US" sz="2600" smtClean="0"/>
              <a:t>Random peer connections </a:t>
            </a:r>
            <a:r>
              <a:rPr lang="en-US" sz="2600" smtClean="0">
                <a:cs typeface="Arial" charset="0"/>
              </a:rPr>
              <a:t>→ growing ISP operation costs</a:t>
            </a:r>
            <a:endParaRPr lang="en-US" sz="2600" smtClean="0"/>
          </a:p>
          <a:p>
            <a:pPr lvl="1">
              <a:lnSpc>
                <a:spcPct val="80000"/>
              </a:lnSpc>
              <a:buFontTx/>
              <a:buNone/>
            </a:pPr>
            <a:endParaRPr lang="en-US" sz="2700" smtClean="0"/>
          </a:p>
        </p:txBody>
      </p:sp>
      <p:sp>
        <p:nvSpPr>
          <p:cNvPr id="4" name="Slide Number Placeholder 3"/>
          <p:cNvSpPr>
            <a:spLocks noGrp="1"/>
          </p:cNvSpPr>
          <p:nvPr>
            <p:ph type="sldNum" sz="quarter" idx="11"/>
          </p:nvPr>
        </p:nvSpPr>
        <p:spPr/>
        <p:txBody>
          <a:bodyPr/>
          <a:lstStyle/>
          <a:p>
            <a:fld id="{3BBF9F23-CF64-4FC7-8499-3D973D0062B7}" type="slidenum">
              <a:rPr lang="en-US"/>
              <a:pPr/>
              <a:t>4</a:t>
            </a:fld>
            <a:endParaRPr lang="en-US"/>
          </a:p>
        </p:txBody>
      </p:sp>
      <p:pic>
        <p:nvPicPr>
          <p:cNvPr id="18437" name="Picture 5"/>
          <p:cNvPicPr>
            <a:picLocks noChangeAspect="1" noChangeArrowheads="1"/>
          </p:cNvPicPr>
          <p:nvPr/>
        </p:nvPicPr>
        <p:blipFill>
          <a:blip r:embed="rId3" cstate="print">
            <a:clrChange>
              <a:clrFrom>
                <a:srgbClr val="FFFFFF"/>
              </a:clrFrom>
              <a:clrTo>
                <a:srgbClr val="FFFFFF">
                  <a:alpha val="0"/>
                </a:srgbClr>
              </a:clrTo>
            </a:clrChange>
          </a:blip>
          <a:srcRect l="2597" t="1817" r="24675" b="2338"/>
          <a:stretch>
            <a:fillRect/>
          </a:stretch>
        </p:blipFill>
        <p:spPr bwMode="auto">
          <a:xfrm>
            <a:off x="1676400" y="3429000"/>
            <a:ext cx="4267200" cy="3124200"/>
          </a:xfrm>
          <a:prstGeom prst="rect">
            <a:avLst/>
          </a:prstGeom>
          <a:noFill/>
          <a:ln w="9525">
            <a:noFill/>
            <a:miter lim="800000"/>
            <a:headEnd/>
            <a:tailEnd/>
          </a:ln>
        </p:spPr>
      </p:pic>
      <p:sp>
        <p:nvSpPr>
          <p:cNvPr id="18438" name="TextBox 6"/>
          <p:cNvSpPr txBox="1">
            <a:spLocks noChangeArrowheads="1"/>
          </p:cNvSpPr>
          <p:nvPr/>
        </p:nvSpPr>
        <p:spPr bwMode="auto">
          <a:xfrm>
            <a:off x="6019800" y="6172200"/>
            <a:ext cx="1174750" cy="307975"/>
          </a:xfrm>
          <a:prstGeom prst="rect">
            <a:avLst/>
          </a:prstGeom>
          <a:noFill/>
          <a:ln w="9525">
            <a:noFill/>
            <a:miter lim="800000"/>
            <a:headEnd/>
            <a:tailEnd/>
          </a:ln>
        </p:spPr>
        <p:txBody>
          <a:bodyPr>
            <a:spAutoFit/>
          </a:bodyPr>
          <a:lstStyle/>
          <a:p>
            <a:r>
              <a:rPr lang="en-US" sz="1400">
                <a:latin typeface="Arial Narrow" pitchFamily="34" charset="0"/>
              </a:rPr>
              <a:t>Source: Cisco</a:t>
            </a:r>
          </a:p>
        </p:txBody>
      </p:sp>
      <p:sp>
        <p:nvSpPr>
          <p:cNvPr id="8" name="TextBox 7"/>
          <p:cNvSpPr txBox="1"/>
          <p:nvPr/>
        </p:nvSpPr>
        <p:spPr>
          <a:xfrm>
            <a:off x="352425" y="4225925"/>
            <a:ext cx="4078288" cy="646113"/>
          </a:xfrm>
          <a:prstGeom prst="rect">
            <a:avLst/>
          </a:prstGeom>
          <a:ln>
            <a:noFill/>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800" dirty="0"/>
              <a:t>Users pay flat rate, but ISPs see</a:t>
            </a:r>
            <a:br>
              <a:rPr lang="en-US" sz="1800" dirty="0"/>
            </a:br>
            <a:r>
              <a:rPr lang="en-US" sz="1800" dirty="0"/>
              <a:t>increasing, expensive traffic volumes</a:t>
            </a:r>
            <a:endParaRPr lang="en-US" sz="1800" dirty="0"/>
          </a:p>
        </p:txBody>
      </p:sp>
      <p:sp>
        <p:nvSpPr>
          <p:cNvPr id="18440" name="Footer Placeholder 3"/>
          <p:cNvSpPr>
            <a:spLocks noGrp="1"/>
          </p:cNvSpPr>
          <p:nvPr>
            <p:ph type="ftr" sz="quarter" idx="10"/>
          </p:nvPr>
        </p:nvSpPr>
        <p:spPr bwMode="auto">
          <a:xfrm>
            <a:off x="1600200" y="6553200"/>
            <a:ext cx="5943600" cy="228600"/>
          </a:xfrm>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grpSp>
        <p:nvGrpSpPr>
          <p:cNvPr id="18441" name="Group 17"/>
          <p:cNvGrpSpPr>
            <a:grpSpLocks/>
          </p:cNvGrpSpPr>
          <p:nvPr/>
        </p:nvGrpSpPr>
        <p:grpSpPr bwMode="auto">
          <a:xfrm>
            <a:off x="6096000" y="3429000"/>
            <a:ext cx="2590800" cy="2667000"/>
            <a:chOff x="6096000" y="3429000"/>
            <a:chExt cx="2590800" cy="2667000"/>
          </a:xfrm>
        </p:grpSpPr>
        <p:pic>
          <p:nvPicPr>
            <p:cNvPr id="18442" name="Picture 9" descr="key.jpg"/>
            <p:cNvPicPr>
              <a:picLocks noChangeAspect="1"/>
            </p:cNvPicPr>
            <p:nvPr/>
          </p:nvPicPr>
          <p:blipFill>
            <a:blip r:embed="rId4" cstate="print"/>
            <a:srcRect t="4517" r="13158" b="7538"/>
            <a:stretch>
              <a:fillRect/>
            </a:stretch>
          </p:blipFill>
          <p:spPr bwMode="auto">
            <a:xfrm>
              <a:off x="6096000" y="3429000"/>
              <a:ext cx="2514600" cy="2667000"/>
            </a:xfrm>
            <a:prstGeom prst="rect">
              <a:avLst/>
            </a:prstGeom>
            <a:noFill/>
            <a:ln w="9525">
              <a:noFill/>
              <a:miter lim="800000"/>
              <a:headEnd/>
              <a:tailEnd/>
            </a:ln>
          </p:spPr>
        </p:pic>
        <p:sp>
          <p:nvSpPr>
            <p:cNvPr id="18443" name="TextBox 10"/>
            <p:cNvSpPr txBox="1">
              <a:spLocks noChangeArrowheads="1"/>
            </p:cNvSpPr>
            <p:nvPr/>
          </p:nvSpPr>
          <p:spPr bwMode="auto">
            <a:xfrm>
              <a:off x="6553200" y="3505200"/>
              <a:ext cx="2133600" cy="369332"/>
            </a:xfrm>
            <a:prstGeom prst="rect">
              <a:avLst/>
            </a:prstGeom>
            <a:solidFill>
              <a:schemeClr val="bg1"/>
            </a:solidFill>
            <a:ln w="9525">
              <a:noFill/>
              <a:miter lim="800000"/>
              <a:headEnd/>
              <a:tailEnd/>
            </a:ln>
          </p:spPr>
          <p:txBody>
            <a:bodyPr>
              <a:spAutoFit/>
            </a:bodyPr>
            <a:lstStyle/>
            <a:p>
              <a:r>
                <a:rPr lang="en-US" sz="1800">
                  <a:latin typeface="Calibri" pitchFamily="34" charset="0"/>
                </a:rPr>
                <a:t>Internet Video to TV</a:t>
              </a:r>
            </a:p>
          </p:txBody>
        </p:sp>
        <p:sp>
          <p:nvSpPr>
            <p:cNvPr id="18444" name="TextBox 11"/>
            <p:cNvSpPr txBox="1">
              <a:spLocks noChangeArrowheads="1"/>
            </p:cNvSpPr>
            <p:nvPr/>
          </p:nvSpPr>
          <p:spPr bwMode="auto">
            <a:xfrm>
              <a:off x="6553200" y="3897868"/>
              <a:ext cx="2133600" cy="369332"/>
            </a:xfrm>
            <a:prstGeom prst="rect">
              <a:avLst/>
            </a:prstGeom>
            <a:solidFill>
              <a:schemeClr val="bg1"/>
            </a:solidFill>
            <a:ln w="9525">
              <a:noFill/>
              <a:miter lim="800000"/>
              <a:headEnd/>
              <a:tailEnd/>
            </a:ln>
          </p:spPr>
          <p:txBody>
            <a:bodyPr>
              <a:spAutoFit/>
            </a:bodyPr>
            <a:lstStyle/>
            <a:p>
              <a:r>
                <a:rPr lang="en-US" sz="1800">
                  <a:latin typeface="Calibri" pitchFamily="34" charset="0"/>
                </a:rPr>
                <a:t>Internet Video to PC</a:t>
              </a:r>
            </a:p>
          </p:txBody>
        </p:sp>
        <p:sp>
          <p:nvSpPr>
            <p:cNvPr id="18445" name="TextBox 12"/>
            <p:cNvSpPr txBox="1">
              <a:spLocks noChangeArrowheads="1"/>
            </p:cNvSpPr>
            <p:nvPr/>
          </p:nvSpPr>
          <p:spPr bwMode="auto">
            <a:xfrm>
              <a:off x="6553200" y="4278868"/>
              <a:ext cx="914400" cy="369332"/>
            </a:xfrm>
            <a:prstGeom prst="rect">
              <a:avLst/>
            </a:prstGeom>
            <a:solidFill>
              <a:schemeClr val="bg1"/>
            </a:solidFill>
            <a:ln w="9525">
              <a:noFill/>
              <a:miter lim="800000"/>
              <a:headEnd/>
              <a:tailEnd/>
            </a:ln>
          </p:spPr>
          <p:txBody>
            <a:bodyPr>
              <a:spAutoFit/>
            </a:bodyPr>
            <a:lstStyle/>
            <a:p>
              <a:r>
                <a:rPr lang="en-US" sz="1800">
                  <a:latin typeface="Calibri" pitchFamily="34" charset="0"/>
                </a:rPr>
                <a:t>VoIP</a:t>
              </a:r>
            </a:p>
          </p:txBody>
        </p:sp>
        <p:sp>
          <p:nvSpPr>
            <p:cNvPr id="18446" name="TextBox 13"/>
            <p:cNvSpPr txBox="1">
              <a:spLocks noChangeArrowheads="1"/>
            </p:cNvSpPr>
            <p:nvPr/>
          </p:nvSpPr>
          <p:spPr bwMode="auto">
            <a:xfrm>
              <a:off x="6553200" y="4659868"/>
              <a:ext cx="914400" cy="369332"/>
            </a:xfrm>
            <a:prstGeom prst="rect">
              <a:avLst/>
            </a:prstGeom>
            <a:solidFill>
              <a:schemeClr val="bg1"/>
            </a:solidFill>
            <a:ln w="9525">
              <a:noFill/>
              <a:miter lim="800000"/>
              <a:headEnd/>
              <a:tailEnd/>
            </a:ln>
          </p:spPr>
          <p:txBody>
            <a:bodyPr>
              <a:spAutoFit/>
            </a:bodyPr>
            <a:lstStyle/>
            <a:p>
              <a:r>
                <a:rPr lang="en-US" sz="1800">
                  <a:latin typeface="Calibri" pitchFamily="34" charset="0"/>
                </a:rPr>
                <a:t>Video</a:t>
              </a:r>
            </a:p>
          </p:txBody>
        </p:sp>
        <p:sp>
          <p:nvSpPr>
            <p:cNvPr id="18447" name="TextBox 14"/>
            <p:cNvSpPr txBox="1">
              <a:spLocks noChangeArrowheads="1"/>
            </p:cNvSpPr>
            <p:nvPr/>
          </p:nvSpPr>
          <p:spPr bwMode="auto">
            <a:xfrm>
              <a:off x="6553200" y="4953000"/>
              <a:ext cx="914400" cy="369332"/>
            </a:xfrm>
            <a:prstGeom prst="rect">
              <a:avLst/>
            </a:prstGeom>
            <a:solidFill>
              <a:schemeClr val="bg1"/>
            </a:solidFill>
            <a:ln w="9525">
              <a:noFill/>
              <a:miter lim="800000"/>
              <a:headEnd/>
              <a:tailEnd/>
            </a:ln>
          </p:spPr>
          <p:txBody>
            <a:bodyPr>
              <a:spAutoFit/>
            </a:bodyPr>
            <a:lstStyle/>
            <a:p>
              <a:r>
                <a:rPr lang="en-US" sz="1800">
                  <a:latin typeface="Calibri" pitchFamily="34" charset="0"/>
                </a:rPr>
                <a:t>Gaming</a:t>
              </a:r>
            </a:p>
          </p:txBody>
        </p:sp>
        <p:sp>
          <p:nvSpPr>
            <p:cNvPr id="18448" name="TextBox 15"/>
            <p:cNvSpPr txBox="1">
              <a:spLocks noChangeArrowheads="1"/>
            </p:cNvSpPr>
            <p:nvPr/>
          </p:nvSpPr>
          <p:spPr bwMode="auto">
            <a:xfrm>
              <a:off x="6553200" y="5334000"/>
              <a:ext cx="914400" cy="369332"/>
            </a:xfrm>
            <a:prstGeom prst="rect">
              <a:avLst/>
            </a:prstGeom>
            <a:solidFill>
              <a:schemeClr val="bg1"/>
            </a:solidFill>
            <a:ln w="9525">
              <a:noFill/>
              <a:miter lim="800000"/>
              <a:headEnd/>
              <a:tailEnd/>
            </a:ln>
          </p:spPr>
          <p:txBody>
            <a:bodyPr>
              <a:spAutoFit/>
            </a:bodyPr>
            <a:lstStyle/>
            <a:p>
              <a:r>
                <a:rPr lang="en-US" sz="1800">
                  <a:latin typeface="Calibri" pitchFamily="34" charset="0"/>
                </a:rPr>
                <a:t>P2P</a:t>
              </a:r>
            </a:p>
          </p:txBody>
        </p:sp>
        <p:sp>
          <p:nvSpPr>
            <p:cNvPr id="18449" name="TextBox 16"/>
            <p:cNvSpPr txBox="1">
              <a:spLocks noChangeArrowheads="1"/>
            </p:cNvSpPr>
            <p:nvPr/>
          </p:nvSpPr>
          <p:spPr bwMode="auto">
            <a:xfrm>
              <a:off x="6553200" y="5726668"/>
              <a:ext cx="1371600" cy="369332"/>
            </a:xfrm>
            <a:prstGeom prst="rect">
              <a:avLst/>
            </a:prstGeom>
            <a:solidFill>
              <a:schemeClr val="bg1"/>
            </a:solidFill>
            <a:ln w="9525">
              <a:noFill/>
              <a:miter lim="800000"/>
              <a:headEnd/>
              <a:tailEnd/>
            </a:ln>
          </p:spPr>
          <p:txBody>
            <a:bodyPr>
              <a:spAutoFit/>
            </a:bodyPr>
            <a:lstStyle/>
            <a:p>
              <a:r>
                <a:rPr lang="en-US" sz="1800">
                  <a:latin typeface="Calibri" pitchFamily="34" charset="0"/>
                </a:rPr>
                <a:t>Web/E-mail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724400"/>
            <a:ext cx="8001000" cy="10668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endParaRPr lang="en-US">
              <a:solidFill>
                <a:srgbClr val="000000"/>
              </a:solidFill>
            </a:endParaRPr>
          </a:p>
        </p:txBody>
      </p:sp>
      <p:sp>
        <p:nvSpPr>
          <p:cNvPr id="19459" name="Title 1"/>
          <p:cNvSpPr>
            <a:spLocks noGrp="1"/>
          </p:cNvSpPr>
          <p:nvPr>
            <p:ph type="title"/>
          </p:nvPr>
        </p:nvSpPr>
        <p:spPr>
          <a:xfrm>
            <a:off x="381000" y="152400"/>
            <a:ext cx="8534400" cy="533400"/>
          </a:xfrm>
        </p:spPr>
        <p:txBody>
          <a:bodyPr/>
          <a:lstStyle/>
          <a:p>
            <a:r>
              <a:rPr lang="en-US" sz="2900" smtClean="0"/>
              <a:t>All fun and games until someone gets a subpoena</a:t>
            </a:r>
          </a:p>
        </p:txBody>
      </p:sp>
      <p:sp>
        <p:nvSpPr>
          <p:cNvPr id="3" name="Content Placeholder 2"/>
          <p:cNvSpPr>
            <a:spLocks noGrp="1"/>
          </p:cNvSpPr>
          <p:nvPr>
            <p:ph idx="1"/>
          </p:nvPr>
        </p:nvSpPr>
        <p:spPr/>
        <p:txBody>
          <a:bodyPr>
            <a:normAutofit/>
          </a:bodyPr>
          <a:lstStyle/>
          <a:p>
            <a:pPr>
              <a:lnSpc>
                <a:spcPct val="90000"/>
              </a:lnSpc>
            </a:pPr>
            <a:r>
              <a:rPr lang="en-US" sz="3100" smtClean="0"/>
              <a:t>ISPs shape traffic directed to standard ports</a:t>
            </a:r>
          </a:p>
          <a:p>
            <a:pPr lvl="1">
              <a:lnSpc>
                <a:spcPct val="90000"/>
              </a:lnSpc>
            </a:pPr>
            <a:r>
              <a:rPr lang="en-US" sz="2700" smtClean="0"/>
              <a:t>P2Ps move to dynamic, non-standard ports</a:t>
            </a:r>
          </a:p>
          <a:p>
            <a:pPr>
              <a:lnSpc>
                <a:spcPct val="90000"/>
              </a:lnSpc>
            </a:pPr>
            <a:r>
              <a:rPr lang="en-US" sz="3100" smtClean="0"/>
              <a:t>ISPs turn to deep-packet inspection to identify &amp; shape P2P flows</a:t>
            </a:r>
          </a:p>
          <a:p>
            <a:pPr lvl="1">
              <a:lnSpc>
                <a:spcPct val="90000"/>
              </a:lnSpc>
            </a:pPr>
            <a:r>
              <a:rPr lang="en-US" sz="2700" smtClean="0"/>
              <a:t>P2Ps encrypt their connections</a:t>
            </a:r>
          </a:p>
          <a:p>
            <a:pPr>
              <a:lnSpc>
                <a:spcPct val="90000"/>
              </a:lnSpc>
            </a:pPr>
            <a:r>
              <a:rPr lang="en-US" sz="3100" smtClean="0"/>
              <a:t>ISPs place caches and/or spoofs TCP RST msgs</a:t>
            </a:r>
          </a:p>
          <a:p>
            <a:pPr lvl="1">
              <a:lnSpc>
                <a:spcPct val="90000"/>
              </a:lnSpc>
            </a:pPr>
            <a:r>
              <a:rPr lang="en-US" sz="2700" smtClean="0"/>
              <a:t>Lawsuits + bad publicity</a:t>
            </a:r>
          </a:p>
          <a:p>
            <a:pPr lvl="1">
              <a:lnSpc>
                <a:spcPct val="90000"/>
              </a:lnSpc>
            </a:pPr>
            <a:endParaRPr lang="en-US" sz="1400" smtClean="0">
              <a:latin typeface="Times New Roman" pitchFamily="18" charset="0"/>
              <a:cs typeface="Times New Roman" pitchFamily="18" charset="0"/>
            </a:endParaRPr>
          </a:p>
          <a:p>
            <a:pPr lvl="1">
              <a:lnSpc>
                <a:spcPct val="90000"/>
              </a:lnSpc>
            </a:pPr>
            <a:endParaRPr lang="en-US" sz="1200" smtClean="0"/>
          </a:p>
          <a:p>
            <a:pPr>
              <a:lnSpc>
                <a:spcPct val="90000"/>
              </a:lnSpc>
            </a:pPr>
            <a:r>
              <a:rPr lang="en-US" sz="3100" smtClean="0"/>
              <a:t>First lesson</a:t>
            </a:r>
          </a:p>
          <a:p>
            <a:pPr lvl="1">
              <a:lnSpc>
                <a:spcPct val="90000"/>
              </a:lnSpc>
            </a:pPr>
            <a:r>
              <a:rPr lang="en-US" sz="2700" i="1" smtClean="0"/>
              <a:t>An effective solution needs users to buy in</a:t>
            </a:r>
          </a:p>
        </p:txBody>
      </p:sp>
      <p:sp>
        <p:nvSpPr>
          <p:cNvPr id="4" name="Slide Number Placeholder 3"/>
          <p:cNvSpPr>
            <a:spLocks noGrp="1"/>
          </p:cNvSpPr>
          <p:nvPr>
            <p:ph type="sldNum" sz="quarter" idx="11"/>
          </p:nvPr>
        </p:nvSpPr>
        <p:spPr/>
        <p:txBody>
          <a:bodyPr/>
          <a:lstStyle/>
          <a:p>
            <a:fld id="{3074A800-E858-41A8-96D7-53444B63C07A}" type="slidenum">
              <a:rPr lang="en-US"/>
              <a:pPr/>
              <a:t>5</a:t>
            </a:fld>
            <a:endParaRPr lang="en-US"/>
          </a:p>
        </p:txBody>
      </p:sp>
      <p:sp>
        <p:nvSpPr>
          <p:cNvPr id="19462"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pic>
        <p:nvPicPr>
          <p:cNvPr id="8" name="Picture 4"/>
          <p:cNvPicPr>
            <a:picLocks noChangeAspect="1" noChangeArrowheads="1"/>
          </p:cNvPicPr>
          <p:nvPr/>
        </p:nvPicPr>
        <p:blipFill>
          <a:blip r:embed="rId3" cstate="print"/>
          <a:srcRect/>
          <a:stretch>
            <a:fillRect/>
          </a:stretch>
        </p:blipFill>
        <p:spPr bwMode="auto">
          <a:xfrm>
            <a:off x="1676400" y="1600200"/>
            <a:ext cx="5943600" cy="44577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267200"/>
            <a:ext cx="8001000" cy="18288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endParaRPr lang="en-US">
              <a:solidFill>
                <a:srgbClr val="000000"/>
              </a:solidFill>
            </a:endParaRPr>
          </a:p>
        </p:txBody>
      </p:sp>
      <p:sp>
        <p:nvSpPr>
          <p:cNvPr id="2" name="Title 1"/>
          <p:cNvSpPr>
            <a:spLocks noGrp="1"/>
          </p:cNvSpPr>
          <p:nvPr>
            <p:ph type="title"/>
          </p:nvPr>
        </p:nvSpPr>
        <p:spPr/>
        <p:txBody>
          <a:bodyPr>
            <a:normAutofit fontScale="90000"/>
          </a:bodyPr>
          <a:lstStyle/>
          <a:p>
            <a:pPr>
              <a:defRPr/>
            </a:pPr>
            <a:r>
              <a:rPr lang="en-US" dirty="0" smtClean="0"/>
              <a:t>A straightforward approach</a:t>
            </a:r>
            <a:endParaRPr lang="en-US" dirty="0"/>
          </a:p>
        </p:txBody>
      </p:sp>
      <p:sp>
        <p:nvSpPr>
          <p:cNvPr id="3" name="Content Placeholder 2"/>
          <p:cNvSpPr>
            <a:spLocks noGrp="1"/>
          </p:cNvSpPr>
          <p:nvPr>
            <p:ph idx="1"/>
          </p:nvPr>
        </p:nvSpPr>
        <p:spPr/>
        <p:txBody>
          <a:bodyPr>
            <a:normAutofit/>
          </a:bodyPr>
          <a:lstStyle/>
          <a:p>
            <a:pPr>
              <a:lnSpc>
                <a:spcPct val="80000"/>
              </a:lnSpc>
            </a:pPr>
            <a:r>
              <a:rPr lang="en-US" sz="3300" smtClean="0"/>
              <a:t>ISPs guide peers when choosing neighbors</a:t>
            </a:r>
          </a:p>
          <a:p>
            <a:pPr lvl="1">
              <a:lnSpc>
                <a:spcPct val="80000"/>
              </a:lnSpc>
            </a:pPr>
            <a:r>
              <a:rPr lang="en-US" sz="3000" smtClean="0"/>
              <a:t>Help reduce cross-ISP traffic</a:t>
            </a:r>
          </a:p>
          <a:p>
            <a:pPr>
              <a:lnSpc>
                <a:spcPct val="80000"/>
              </a:lnSpc>
            </a:pPr>
            <a:r>
              <a:rPr lang="en-US" sz="3300" smtClean="0"/>
              <a:t>First proposed by Bindal et al. </a:t>
            </a:r>
            <a:r>
              <a:rPr lang="en-US" sz="2200" smtClean="0"/>
              <a:t>(ICDCS 2006)</a:t>
            </a:r>
            <a:r>
              <a:rPr lang="en-US" sz="3300" smtClean="0"/>
              <a:t> and Aggarwal et al. </a:t>
            </a:r>
            <a:r>
              <a:rPr lang="en-US" sz="2200" smtClean="0"/>
              <a:t>(CCR 2007)</a:t>
            </a:r>
            <a:endParaRPr lang="en-US" sz="3300" smtClean="0"/>
          </a:p>
          <a:p>
            <a:pPr>
              <a:lnSpc>
                <a:spcPct val="80000"/>
              </a:lnSpc>
            </a:pPr>
            <a:r>
              <a:rPr lang="en-US" sz="3300" smtClean="0"/>
              <a:t>More recently – Xie et al. P4P </a:t>
            </a:r>
            <a:r>
              <a:rPr lang="en-US" sz="2200" smtClean="0"/>
              <a:t>(SIGCOMM 2008) </a:t>
            </a:r>
            <a:endParaRPr lang="en-US" sz="3300" smtClean="0"/>
          </a:p>
          <a:p>
            <a:pPr lvl="1">
              <a:lnSpc>
                <a:spcPct val="80000"/>
              </a:lnSpc>
              <a:buFontTx/>
              <a:buNone/>
            </a:pPr>
            <a:r>
              <a:rPr lang="en-US" sz="3000" smtClean="0">
                <a:latin typeface="Times New Roman" pitchFamily="18" charset="0"/>
                <a:cs typeface="Times New Roman" pitchFamily="18" charset="0"/>
              </a:rPr>
              <a:t>	</a:t>
            </a:r>
            <a:endParaRPr lang="en-US" sz="1500" smtClean="0">
              <a:latin typeface="Times New Roman" pitchFamily="18" charset="0"/>
              <a:cs typeface="Times New Roman" pitchFamily="18" charset="0"/>
            </a:endParaRPr>
          </a:p>
          <a:p>
            <a:pPr lvl="1">
              <a:lnSpc>
                <a:spcPct val="80000"/>
              </a:lnSpc>
              <a:buFontTx/>
              <a:buNone/>
            </a:pPr>
            <a:endParaRPr lang="en-US" sz="1300" smtClean="0">
              <a:latin typeface="Times New Roman" pitchFamily="18" charset="0"/>
              <a:cs typeface="Times New Roman" pitchFamily="18" charset="0"/>
            </a:endParaRPr>
          </a:p>
          <a:p>
            <a:pPr>
              <a:lnSpc>
                <a:spcPct val="80000"/>
              </a:lnSpc>
            </a:pPr>
            <a:endParaRPr lang="en-US" sz="3300" smtClean="0"/>
          </a:p>
          <a:p>
            <a:pPr>
              <a:lnSpc>
                <a:spcPct val="80000"/>
              </a:lnSpc>
            </a:pPr>
            <a:r>
              <a:rPr lang="en-US" sz="3300" smtClean="0"/>
              <a:t>Two remaining issues</a:t>
            </a:r>
          </a:p>
          <a:p>
            <a:pPr lvl="1">
              <a:lnSpc>
                <a:spcPct val="80000"/>
              </a:lnSpc>
            </a:pPr>
            <a:r>
              <a:rPr lang="en-US" sz="3000" smtClean="0"/>
              <a:t>Assumes P2P users &amp; ISPs trust each other</a:t>
            </a:r>
          </a:p>
          <a:p>
            <a:pPr lvl="1">
              <a:lnSpc>
                <a:spcPct val="80000"/>
              </a:lnSpc>
            </a:pPr>
            <a:r>
              <a:rPr lang="en-US" sz="3000" smtClean="0"/>
              <a:t>Misses incentive for user adoption</a:t>
            </a:r>
          </a:p>
        </p:txBody>
      </p:sp>
      <p:sp>
        <p:nvSpPr>
          <p:cNvPr id="4" name="Slide Number Placeholder 3"/>
          <p:cNvSpPr>
            <a:spLocks noGrp="1"/>
          </p:cNvSpPr>
          <p:nvPr>
            <p:ph type="sldNum" sz="quarter" idx="11"/>
          </p:nvPr>
        </p:nvSpPr>
        <p:spPr/>
        <p:txBody>
          <a:bodyPr/>
          <a:lstStyle/>
          <a:p>
            <a:fld id="{618D94A3-3A66-473C-8891-DE9B99000DB8}" type="slidenum">
              <a:rPr lang="en-US"/>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0"/>
                                  </p:stCondLst>
                                  <p:childTnLst>
                                    <p:set>
                                      <p:cBhvr>
                                        <p:cTn id="1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An alternative, practical approach</a:t>
            </a:r>
            <a:endParaRPr lang="en-US" dirty="0"/>
          </a:p>
        </p:txBody>
      </p:sp>
      <p:sp>
        <p:nvSpPr>
          <p:cNvPr id="3" name="Content Placeholder 2"/>
          <p:cNvSpPr>
            <a:spLocks noGrp="1"/>
          </p:cNvSpPr>
          <p:nvPr>
            <p:ph idx="1"/>
          </p:nvPr>
        </p:nvSpPr>
        <p:spPr/>
        <p:txBody>
          <a:bodyPr>
            <a:normAutofit/>
          </a:bodyPr>
          <a:lstStyle/>
          <a:p>
            <a:pPr>
              <a:lnSpc>
                <a:spcPct val="90000"/>
              </a:lnSpc>
            </a:pPr>
            <a:r>
              <a:rPr lang="en-US" sz="3100" smtClean="0"/>
              <a:t>CDNs are already collecting the necessary info</a:t>
            </a:r>
          </a:p>
          <a:p>
            <a:pPr>
              <a:lnSpc>
                <a:spcPct val="90000"/>
              </a:lnSpc>
            </a:pPr>
            <a:r>
              <a:rPr lang="en-US" sz="3100" smtClean="0"/>
              <a:t>Various CDNs, e.g. Akamai, Limelight</a:t>
            </a:r>
          </a:p>
          <a:p>
            <a:pPr lvl="1">
              <a:lnSpc>
                <a:spcPct val="90000"/>
              </a:lnSpc>
            </a:pPr>
            <a:r>
              <a:rPr lang="en-US" sz="2700" smtClean="0"/>
              <a:t>Serve popular sites e.g. NYTimes, Apple, Yahoo …</a:t>
            </a:r>
          </a:p>
          <a:p>
            <a:pPr lvl="1">
              <a:lnSpc>
                <a:spcPct val="90000"/>
              </a:lnSpc>
            </a:pPr>
            <a:r>
              <a:rPr lang="en-US" sz="2700" smtClean="0"/>
              <a:t>Move load from providers to edge of network</a:t>
            </a:r>
          </a:p>
          <a:p>
            <a:pPr>
              <a:lnSpc>
                <a:spcPct val="90000"/>
              </a:lnSpc>
            </a:pPr>
            <a:r>
              <a:rPr lang="en-US" sz="3100" smtClean="0"/>
              <a:t>How do they do it?</a:t>
            </a:r>
          </a:p>
          <a:p>
            <a:pPr lvl="1">
              <a:lnSpc>
                <a:spcPct val="90000"/>
              </a:lnSpc>
            </a:pPr>
            <a:r>
              <a:rPr lang="en-US" sz="2700" smtClean="0"/>
              <a:t>Using thousands of replica servers worldwide</a:t>
            </a:r>
          </a:p>
          <a:p>
            <a:pPr lvl="1">
              <a:lnSpc>
                <a:spcPct val="90000"/>
              </a:lnSpc>
            </a:pPr>
            <a:r>
              <a:rPr lang="en-US" sz="2700" smtClean="0"/>
              <a:t>Extensive network measurements to inform replica server selection</a:t>
            </a:r>
          </a:p>
          <a:p>
            <a:pPr lvl="1">
              <a:lnSpc>
                <a:spcPct val="90000"/>
              </a:lnSpc>
            </a:pPr>
            <a:r>
              <a:rPr lang="en-US" sz="2700" smtClean="0"/>
              <a:t>Redirecting web-clients to web content replicas</a:t>
            </a:r>
          </a:p>
          <a:p>
            <a:pPr>
              <a:lnSpc>
                <a:spcPct val="90000"/>
              </a:lnSpc>
            </a:pPr>
            <a:r>
              <a:rPr lang="en-US" sz="3100" i="1" smtClean="0"/>
              <a:t>Reuse CDNs’ net views for peer selection</a:t>
            </a:r>
          </a:p>
          <a:p>
            <a:pPr lvl="1">
              <a:lnSpc>
                <a:spcPct val="90000"/>
              </a:lnSpc>
            </a:pPr>
            <a:r>
              <a:rPr lang="en-US" sz="2700" smtClean="0"/>
              <a:t>How? By simply comparing DNS redirections</a:t>
            </a:r>
          </a:p>
        </p:txBody>
      </p:sp>
      <p:sp>
        <p:nvSpPr>
          <p:cNvPr id="4" name="Slide Number Placeholder 3"/>
          <p:cNvSpPr>
            <a:spLocks noGrp="1"/>
          </p:cNvSpPr>
          <p:nvPr>
            <p:ph type="sldNum" sz="quarter" idx="11"/>
          </p:nvPr>
        </p:nvSpPr>
        <p:spPr/>
        <p:txBody>
          <a:bodyPr/>
          <a:lstStyle/>
          <a:p>
            <a:fld id="{A6FDE6C5-B431-4F13-80EA-BA75E06D8C7B}"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2"/>
          <p:cNvGrpSpPr>
            <a:grpSpLocks/>
          </p:cNvGrpSpPr>
          <p:nvPr/>
        </p:nvGrpSpPr>
        <p:grpSpPr bwMode="auto">
          <a:xfrm flipH="1">
            <a:off x="4343400" y="3733800"/>
            <a:ext cx="1833563" cy="1219200"/>
            <a:chOff x="1680" y="1488"/>
            <a:chExt cx="1728" cy="1248"/>
          </a:xfrm>
        </p:grpSpPr>
        <p:sp>
          <p:nvSpPr>
            <p:cNvPr id="99361" name="Oval 33"/>
            <p:cNvSpPr>
              <a:spLocks noChangeArrowheads="1"/>
            </p:cNvSpPr>
            <p:nvPr/>
          </p:nvSpPr>
          <p:spPr bwMode="auto">
            <a:xfrm>
              <a:off x="1872" y="1488"/>
              <a:ext cx="1056" cy="912"/>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2" name="Oval 34"/>
            <p:cNvSpPr>
              <a:spLocks noChangeArrowheads="1"/>
            </p:cNvSpPr>
            <p:nvPr/>
          </p:nvSpPr>
          <p:spPr bwMode="auto">
            <a:xfrm>
              <a:off x="1680" y="1537"/>
              <a:ext cx="863"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3" name="Oval 35"/>
            <p:cNvSpPr>
              <a:spLocks noChangeArrowheads="1"/>
            </p:cNvSpPr>
            <p:nvPr/>
          </p:nvSpPr>
          <p:spPr bwMode="auto">
            <a:xfrm>
              <a:off x="1728" y="1824"/>
              <a:ext cx="865"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4" name="Oval 36"/>
            <p:cNvSpPr>
              <a:spLocks noChangeArrowheads="1"/>
            </p:cNvSpPr>
            <p:nvPr/>
          </p:nvSpPr>
          <p:spPr bwMode="auto">
            <a:xfrm>
              <a:off x="2352" y="1488"/>
              <a:ext cx="865"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5" name="Oval 37"/>
            <p:cNvSpPr>
              <a:spLocks noChangeArrowheads="1"/>
            </p:cNvSpPr>
            <p:nvPr/>
          </p:nvSpPr>
          <p:spPr bwMode="auto">
            <a:xfrm>
              <a:off x="2543" y="1824"/>
              <a:ext cx="865"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6" name="Oval 38"/>
            <p:cNvSpPr>
              <a:spLocks noChangeArrowheads="1"/>
            </p:cNvSpPr>
            <p:nvPr/>
          </p:nvSpPr>
          <p:spPr bwMode="auto">
            <a:xfrm>
              <a:off x="2017" y="1967"/>
              <a:ext cx="863"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7" name="Oval 39"/>
            <p:cNvSpPr>
              <a:spLocks noChangeArrowheads="1"/>
            </p:cNvSpPr>
            <p:nvPr/>
          </p:nvSpPr>
          <p:spPr bwMode="auto">
            <a:xfrm>
              <a:off x="2543" y="1584"/>
              <a:ext cx="865"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8" name="Oval 40"/>
            <p:cNvSpPr>
              <a:spLocks noChangeArrowheads="1"/>
            </p:cNvSpPr>
            <p:nvPr/>
          </p:nvSpPr>
          <p:spPr bwMode="auto">
            <a:xfrm>
              <a:off x="1824" y="1633"/>
              <a:ext cx="1200" cy="863"/>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69" name="Oval 41"/>
            <p:cNvSpPr>
              <a:spLocks noChangeArrowheads="1"/>
            </p:cNvSpPr>
            <p:nvPr/>
          </p:nvSpPr>
          <p:spPr bwMode="auto">
            <a:xfrm>
              <a:off x="2208" y="1633"/>
              <a:ext cx="960" cy="720"/>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70" name="Oval 42"/>
            <p:cNvSpPr>
              <a:spLocks noChangeArrowheads="1"/>
            </p:cNvSpPr>
            <p:nvPr/>
          </p:nvSpPr>
          <p:spPr bwMode="auto">
            <a:xfrm>
              <a:off x="2160" y="1584"/>
              <a:ext cx="1200" cy="865"/>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grpSp>
      <p:grpSp>
        <p:nvGrpSpPr>
          <p:cNvPr id="22531" name="Group 19"/>
          <p:cNvGrpSpPr>
            <a:grpSpLocks/>
          </p:cNvGrpSpPr>
          <p:nvPr/>
        </p:nvGrpSpPr>
        <p:grpSpPr bwMode="auto">
          <a:xfrm flipH="1">
            <a:off x="5478463" y="3425825"/>
            <a:ext cx="1836737" cy="1222375"/>
            <a:chOff x="1680" y="1488"/>
            <a:chExt cx="1728" cy="1248"/>
          </a:xfrm>
        </p:grpSpPr>
        <p:sp>
          <p:nvSpPr>
            <p:cNvPr id="114" name="Oval 27"/>
            <p:cNvSpPr>
              <a:spLocks noChangeArrowheads="1"/>
            </p:cNvSpPr>
            <p:nvPr/>
          </p:nvSpPr>
          <p:spPr bwMode="auto">
            <a:xfrm>
              <a:off x="1823" y="1632"/>
              <a:ext cx="1201" cy="864"/>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07" name="Oval 20"/>
            <p:cNvSpPr>
              <a:spLocks noChangeArrowheads="1"/>
            </p:cNvSpPr>
            <p:nvPr/>
          </p:nvSpPr>
          <p:spPr bwMode="auto">
            <a:xfrm>
              <a:off x="1873" y="1488"/>
              <a:ext cx="1056" cy="912"/>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08" name="Oval 21"/>
            <p:cNvSpPr>
              <a:spLocks noChangeArrowheads="1"/>
            </p:cNvSpPr>
            <p:nvPr/>
          </p:nvSpPr>
          <p:spPr bwMode="auto">
            <a:xfrm>
              <a:off x="1680" y="1537"/>
              <a:ext cx="863"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09" name="Oval 22"/>
            <p:cNvSpPr>
              <a:spLocks noChangeArrowheads="1"/>
            </p:cNvSpPr>
            <p:nvPr/>
          </p:nvSpPr>
          <p:spPr bwMode="auto">
            <a:xfrm>
              <a:off x="1728" y="1824"/>
              <a:ext cx="865"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10" name="Oval 23"/>
            <p:cNvSpPr>
              <a:spLocks noChangeArrowheads="1"/>
            </p:cNvSpPr>
            <p:nvPr/>
          </p:nvSpPr>
          <p:spPr bwMode="auto">
            <a:xfrm>
              <a:off x="2352" y="1488"/>
              <a:ext cx="863"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11" name="Oval 24"/>
            <p:cNvSpPr>
              <a:spLocks noChangeArrowheads="1"/>
            </p:cNvSpPr>
            <p:nvPr/>
          </p:nvSpPr>
          <p:spPr bwMode="auto">
            <a:xfrm>
              <a:off x="2543" y="1824"/>
              <a:ext cx="865"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12" name="Oval 25"/>
            <p:cNvSpPr>
              <a:spLocks noChangeArrowheads="1"/>
            </p:cNvSpPr>
            <p:nvPr/>
          </p:nvSpPr>
          <p:spPr bwMode="auto">
            <a:xfrm>
              <a:off x="2016" y="1968"/>
              <a:ext cx="863"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13" name="Oval 26"/>
            <p:cNvSpPr>
              <a:spLocks noChangeArrowheads="1"/>
            </p:cNvSpPr>
            <p:nvPr/>
          </p:nvSpPr>
          <p:spPr bwMode="auto">
            <a:xfrm>
              <a:off x="2543" y="1584"/>
              <a:ext cx="865"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15" name="Oval 28"/>
            <p:cNvSpPr>
              <a:spLocks noChangeArrowheads="1"/>
            </p:cNvSpPr>
            <p:nvPr/>
          </p:nvSpPr>
          <p:spPr bwMode="auto">
            <a:xfrm>
              <a:off x="2209" y="1632"/>
              <a:ext cx="959" cy="720"/>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16" name="Oval 29"/>
            <p:cNvSpPr>
              <a:spLocks noChangeArrowheads="1"/>
            </p:cNvSpPr>
            <p:nvPr/>
          </p:nvSpPr>
          <p:spPr bwMode="auto">
            <a:xfrm>
              <a:off x="2159" y="1584"/>
              <a:ext cx="1201" cy="864"/>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grpSp>
      <p:sp>
        <p:nvSpPr>
          <p:cNvPr id="130" name="Oval 129"/>
          <p:cNvSpPr/>
          <p:nvPr/>
        </p:nvSpPr>
        <p:spPr>
          <a:xfrm rot="20413471">
            <a:off x="3917950" y="4364038"/>
            <a:ext cx="4710113" cy="1905000"/>
          </a:xfrm>
          <a:prstGeom prst="ellipse">
            <a:avLst/>
          </a:prstGeom>
          <a:solidFill>
            <a:srgbClr val="53548A">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nvGrpSpPr>
          <p:cNvPr id="22533" name="Group 6"/>
          <p:cNvGrpSpPr>
            <a:grpSpLocks/>
          </p:cNvGrpSpPr>
          <p:nvPr/>
        </p:nvGrpSpPr>
        <p:grpSpPr bwMode="auto">
          <a:xfrm>
            <a:off x="3043238" y="4724400"/>
            <a:ext cx="1833562" cy="1219200"/>
            <a:chOff x="1680" y="1488"/>
            <a:chExt cx="1728" cy="1248"/>
          </a:xfrm>
        </p:grpSpPr>
        <p:sp>
          <p:nvSpPr>
            <p:cNvPr id="99335" name="Oval 7"/>
            <p:cNvSpPr>
              <a:spLocks noChangeArrowheads="1"/>
            </p:cNvSpPr>
            <p:nvPr/>
          </p:nvSpPr>
          <p:spPr bwMode="auto">
            <a:xfrm>
              <a:off x="1872" y="1488"/>
              <a:ext cx="1056" cy="912"/>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36" name="Oval 8"/>
            <p:cNvSpPr>
              <a:spLocks noChangeArrowheads="1"/>
            </p:cNvSpPr>
            <p:nvPr/>
          </p:nvSpPr>
          <p:spPr bwMode="auto">
            <a:xfrm>
              <a:off x="1680" y="1537"/>
              <a:ext cx="865"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37" name="Oval 9"/>
            <p:cNvSpPr>
              <a:spLocks noChangeArrowheads="1"/>
            </p:cNvSpPr>
            <p:nvPr/>
          </p:nvSpPr>
          <p:spPr bwMode="auto">
            <a:xfrm>
              <a:off x="1728" y="1824"/>
              <a:ext cx="865"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38" name="Oval 10"/>
            <p:cNvSpPr>
              <a:spLocks noChangeArrowheads="1"/>
            </p:cNvSpPr>
            <p:nvPr/>
          </p:nvSpPr>
          <p:spPr bwMode="auto">
            <a:xfrm>
              <a:off x="2352" y="1488"/>
              <a:ext cx="865"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39" name="Oval 11"/>
            <p:cNvSpPr>
              <a:spLocks noChangeArrowheads="1"/>
            </p:cNvSpPr>
            <p:nvPr/>
          </p:nvSpPr>
          <p:spPr bwMode="auto">
            <a:xfrm>
              <a:off x="2545" y="1824"/>
              <a:ext cx="863"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40" name="Oval 12"/>
            <p:cNvSpPr>
              <a:spLocks noChangeArrowheads="1"/>
            </p:cNvSpPr>
            <p:nvPr/>
          </p:nvSpPr>
          <p:spPr bwMode="auto">
            <a:xfrm>
              <a:off x="2017" y="1967"/>
              <a:ext cx="863"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41" name="Oval 13"/>
            <p:cNvSpPr>
              <a:spLocks noChangeArrowheads="1"/>
            </p:cNvSpPr>
            <p:nvPr/>
          </p:nvSpPr>
          <p:spPr bwMode="auto">
            <a:xfrm>
              <a:off x="2545" y="1584"/>
              <a:ext cx="863"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42" name="Oval 14"/>
            <p:cNvSpPr>
              <a:spLocks noChangeArrowheads="1"/>
            </p:cNvSpPr>
            <p:nvPr/>
          </p:nvSpPr>
          <p:spPr bwMode="auto">
            <a:xfrm>
              <a:off x="1824" y="1633"/>
              <a:ext cx="1200" cy="863"/>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43" name="Oval 15"/>
            <p:cNvSpPr>
              <a:spLocks noChangeArrowheads="1"/>
            </p:cNvSpPr>
            <p:nvPr/>
          </p:nvSpPr>
          <p:spPr bwMode="auto">
            <a:xfrm>
              <a:off x="2208" y="1633"/>
              <a:ext cx="960" cy="720"/>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44" name="Oval 16"/>
            <p:cNvSpPr>
              <a:spLocks noChangeArrowheads="1"/>
            </p:cNvSpPr>
            <p:nvPr/>
          </p:nvSpPr>
          <p:spPr bwMode="auto">
            <a:xfrm>
              <a:off x="2160" y="1584"/>
              <a:ext cx="1200" cy="865"/>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grpSp>
      <p:grpSp>
        <p:nvGrpSpPr>
          <p:cNvPr id="22534" name="Group 19"/>
          <p:cNvGrpSpPr>
            <a:grpSpLocks/>
          </p:cNvGrpSpPr>
          <p:nvPr/>
        </p:nvGrpSpPr>
        <p:grpSpPr bwMode="auto">
          <a:xfrm flipH="1">
            <a:off x="2667000" y="3505200"/>
            <a:ext cx="1833563" cy="1219200"/>
            <a:chOff x="1680" y="1488"/>
            <a:chExt cx="1728" cy="1248"/>
          </a:xfrm>
        </p:grpSpPr>
        <p:sp>
          <p:nvSpPr>
            <p:cNvPr id="99348" name="Oval 20"/>
            <p:cNvSpPr>
              <a:spLocks noChangeArrowheads="1"/>
            </p:cNvSpPr>
            <p:nvPr/>
          </p:nvSpPr>
          <p:spPr bwMode="auto">
            <a:xfrm>
              <a:off x="1872" y="1488"/>
              <a:ext cx="1056" cy="912"/>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49" name="Oval 21"/>
            <p:cNvSpPr>
              <a:spLocks noChangeArrowheads="1"/>
            </p:cNvSpPr>
            <p:nvPr/>
          </p:nvSpPr>
          <p:spPr bwMode="auto">
            <a:xfrm>
              <a:off x="1680" y="1537"/>
              <a:ext cx="863"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0" name="Oval 22"/>
            <p:cNvSpPr>
              <a:spLocks noChangeArrowheads="1"/>
            </p:cNvSpPr>
            <p:nvPr/>
          </p:nvSpPr>
          <p:spPr bwMode="auto">
            <a:xfrm>
              <a:off x="1728" y="1824"/>
              <a:ext cx="865"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1" name="Oval 23"/>
            <p:cNvSpPr>
              <a:spLocks noChangeArrowheads="1"/>
            </p:cNvSpPr>
            <p:nvPr/>
          </p:nvSpPr>
          <p:spPr bwMode="auto">
            <a:xfrm>
              <a:off x="2352" y="1488"/>
              <a:ext cx="865"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2" name="Oval 24"/>
            <p:cNvSpPr>
              <a:spLocks noChangeArrowheads="1"/>
            </p:cNvSpPr>
            <p:nvPr/>
          </p:nvSpPr>
          <p:spPr bwMode="auto">
            <a:xfrm>
              <a:off x="2543" y="1824"/>
              <a:ext cx="865" cy="767"/>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3" name="Oval 25"/>
            <p:cNvSpPr>
              <a:spLocks noChangeArrowheads="1"/>
            </p:cNvSpPr>
            <p:nvPr/>
          </p:nvSpPr>
          <p:spPr bwMode="auto">
            <a:xfrm>
              <a:off x="2017" y="1967"/>
              <a:ext cx="863"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4" name="Oval 26"/>
            <p:cNvSpPr>
              <a:spLocks noChangeArrowheads="1"/>
            </p:cNvSpPr>
            <p:nvPr/>
          </p:nvSpPr>
          <p:spPr bwMode="auto">
            <a:xfrm>
              <a:off x="2543" y="1584"/>
              <a:ext cx="865" cy="76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5" name="Oval 27"/>
            <p:cNvSpPr>
              <a:spLocks noChangeArrowheads="1"/>
            </p:cNvSpPr>
            <p:nvPr/>
          </p:nvSpPr>
          <p:spPr bwMode="auto">
            <a:xfrm>
              <a:off x="1824" y="1633"/>
              <a:ext cx="1200" cy="863"/>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6" name="Oval 28"/>
            <p:cNvSpPr>
              <a:spLocks noChangeArrowheads="1"/>
            </p:cNvSpPr>
            <p:nvPr/>
          </p:nvSpPr>
          <p:spPr bwMode="auto">
            <a:xfrm>
              <a:off x="2208" y="1633"/>
              <a:ext cx="960" cy="720"/>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99357" name="Oval 29"/>
            <p:cNvSpPr>
              <a:spLocks noChangeArrowheads="1"/>
            </p:cNvSpPr>
            <p:nvPr/>
          </p:nvSpPr>
          <p:spPr bwMode="auto">
            <a:xfrm>
              <a:off x="2160" y="1584"/>
              <a:ext cx="1200" cy="865"/>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grpSp>
      <p:sp>
        <p:nvSpPr>
          <p:cNvPr id="22535" name="Rectangle 2"/>
          <p:cNvSpPr>
            <a:spLocks noGrp="1" noChangeArrowheads="1"/>
          </p:cNvSpPr>
          <p:nvPr>
            <p:ph type="title"/>
          </p:nvPr>
        </p:nvSpPr>
        <p:spPr/>
        <p:txBody>
          <a:bodyPr/>
          <a:lstStyle/>
          <a:p>
            <a:r>
              <a:rPr lang="en-US" smtClean="0"/>
              <a:t>Reusing CDNs’ network views</a:t>
            </a:r>
            <a:r>
              <a:rPr lang="en-US" altLang="zh-TW" smtClean="0">
                <a:ea typeface="新細明體" pitchFamily="18" charset="-120"/>
              </a:rPr>
              <a:t> </a:t>
            </a:r>
          </a:p>
        </p:txBody>
      </p:sp>
      <p:sp>
        <p:nvSpPr>
          <p:cNvPr id="99331" name="Rectangle 3"/>
          <p:cNvSpPr>
            <a:spLocks noGrp="1" noChangeArrowheads="1"/>
          </p:cNvSpPr>
          <p:nvPr>
            <p:ph idx="1"/>
          </p:nvPr>
        </p:nvSpPr>
        <p:spPr>
          <a:xfrm>
            <a:off x="685800" y="914400"/>
            <a:ext cx="7924800" cy="1905000"/>
          </a:xfrm>
        </p:spPr>
        <p:txBody>
          <a:bodyPr>
            <a:normAutofit fontScale="85000" lnSpcReduction="10000"/>
          </a:bodyPr>
          <a:lstStyle/>
          <a:p>
            <a:pPr>
              <a:defRPr/>
            </a:pPr>
            <a:r>
              <a:rPr lang="en-US" altLang="zh-TW" dirty="0" smtClean="0">
                <a:ea typeface="新細明體" pitchFamily="18" charset="-120"/>
              </a:rPr>
              <a:t>Client’s </a:t>
            </a:r>
            <a:r>
              <a:rPr lang="en-US" altLang="zh-TW" dirty="0">
                <a:ea typeface="新細明體" pitchFamily="18" charset="-120"/>
              </a:rPr>
              <a:t>request redirected to </a:t>
            </a:r>
            <a:r>
              <a:rPr lang="en-US" altLang="zh-TW" dirty="0" smtClean="0">
                <a:ea typeface="新細明體" pitchFamily="18" charset="-120"/>
              </a:rPr>
              <a:t>“nearby” </a:t>
            </a:r>
            <a:r>
              <a:rPr lang="en-US" altLang="zh-TW" dirty="0">
                <a:ea typeface="新細明體" pitchFamily="18" charset="-120"/>
              </a:rPr>
              <a:t>server</a:t>
            </a:r>
          </a:p>
          <a:p>
            <a:pPr lvl="1">
              <a:defRPr/>
            </a:pPr>
            <a:r>
              <a:rPr lang="en-US" altLang="zh-TW" sz="2400" dirty="0">
                <a:ea typeface="新細明體" pitchFamily="18" charset="-120"/>
              </a:rPr>
              <a:t>Client gets web site’s DNS CNAME entry with domain name in CDN network</a:t>
            </a:r>
          </a:p>
          <a:p>
            <a:pPr lvl="1">
              <a:defRPr/>
            </a:pPr>
            <a:r>
              <a:rPr lang="en-US" altLang="zh-TW" sz="2400" dirty="0">
                <a:ea typeface="新細明體" pitchFamily="18" charset="-120"/>
              </a:rPr>
              <a:t>Hierarchy of CDN’s  DNS servers direct client to </a:t>
            </a:r>
            <a:r>
              <a:rPr lang="en-US" altLang="zh-TW" sz="2400" dirty="0" smtClean="0">
                <a:ea typeface="新細明體" pitchFamily="18" charset="-120"/>
              </a:rPr>
              <a:t>nearby </a:t>
            </a:r>
            <a:r>
              <a:rPr lang="en-US" altLang="zh-TW" sz="2400" dirty="0">
                <a:ea typeface="新細明體" pitchFamily="18" charset="-120"/>
              </a:rPr>
              <a:t>servers</a:t>
            </a:r>
          </a:p>
        </p:txBody>
      </p:sp>
      <p:sp>
        <p:nvSpPr>
          <p:cNvPr id="75" name="Slide Number Placeholder 3"/>
          <p:cNvSpPr>
            <a:spLocks noGrp="1"/>
          </p:cNvSpPr>
          <p:nvPr>
            <p:ph type="sldNum" sz="quarter" idx="11"/>
          </p:nvPr>
        </p:nvSpPr>
        <p:spPr/>
        <p:txBody>
          <a:bodyPr/>
          <a:lstStyle/>
          <a:p>
            <a:fld id="{29ACF877-8141-403F-86EA-85AED2C18726}" type="slidenum">
              <a:rPr lang="en-US" altLang="zh-TW">
                <a:ea typeface="新細明體" pitchFamily="18" charset="-120"/>
              </a:rPr>
              <a:pPr/>
              <a:t>8</a:t>
            </a:fld>
            <a:endParaRPr lang="en-US" altLang="zh-TW">
              <a:ea typeface="新細明體" pitchFamily="18" charset="-120"/>
            </a:endParaRPr>
          </a:p>
        </p:txBody>
      </p:sp>
      <p:pic>
        <p:nvPicPr>
          <p:cNvPr id="22538" name="Picture 44" descr="MPj03959410000[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76800" y="5486400"/>
            <a:ext cx="838200" cy="668338"/>
          </a:xfrm>
          <a:prstGeom prst="rect">
            <a:avLst/>
          </a:prstGeom>
          <a:noFill/>
          <a:ln w="9525">
            <a:noFill/>
            <a:miter lim="800000"/>
            <a:headEnd/>
            <a:tailEnd/>
          </a:ln>
        </p:spPr>
      </p:pic>
      <p:sp>
        <p:nvSpPr>
          <p:cNvPr id="22539" name="Text Box 45"/>
          <p:cNvSpPr txBox="1">
            <a:spLocks noChangeArrowheads="1"/>
          </p:cNvSpPr>
          <p:nvPr/>
        </p:nvSpPr>
        <p:spPr bwMode="auto">
          <a:xfrm>
            <a:off x="4038600" y="2895600"/>
            <a:ext cx="1295400" cy="396875"/>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TW" sz="2000">
                <a:latin typeface="Arial" charset="0"/>
                <a:ea typeface="新細明體" pitchFamily="18" charset="-120"/>
              </a:rPr>
              <a:t>Internet</a:t>
            </a:r>
          </a:p>
        </p:txBody>
      </p:sp>
      <p:sp>
        <p:nvSpPr>
          <p:cNvPr id="22540" name="mainfrm"/>
          <p:cNvSpPr>
            <a:spLocks noEditPoints="1" noChangeArrowheads="1"/>
          </p:cNvSpPr>
          <p:nvPr/>
        </p:nvSpPr>
        <p:spPr bwMode="auto">
          <a:xfrm>
            <a:off x="5410200" y="4648200"/>
            <a:ext cx="228600" cy="447675"/>
          </a:xfrm>
          <a:custGeom>
            <a:avLst/>
            <a:gdLst>
              <a:gd name="T0" fmla="*/ 0 w 21600"/>
              <a:gd name="T1" fmla="*/ 0 h 21600"/>
              <a:gd name="T2" fmla="*/ 114300 w 21600"/>
              <a:gd name="T3" fmla="*/ 0 h 21600"/>
              <a:gd name="T4" fmla="*/ 228600 w 21600"/>
              <a:gd name="T5" fmla="*/ 0 h 21600"/>
              <a:gd name="T6" fmla="*/ 228600 w 21600"/>
              <a:gd name="T7" fmla="*/ 223838 h 21600"/>
              <a:gd name="T8" fmla="*/ 218048 w 21600"/>
              <a:gd name="T9" fmla="*/ 447675 h 21600"/>
              <a:gd name="T10" fmla="*/ 114300 w 21600"/>
              <a:gd name="T11" fmla="*/ 447675 h 21600"/>
              <a:gd name="T12" fmla="*/ 12308 w 21600"/>
              <a:gd name="T13" fmla="*/ 447675 h 21600"/>
              <a:gd name="T14" fmla="*/ 0 w 21600"/>
              <a:gd name="T15" fmla="*/ 223838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22541" name="mainfrm"/>
          <p:cNvSpPr>
            <a:spLocks noEditPoints="1" noChangeArrowheads="1"/>
          </p:cNvSpPr>
          <p:nvPr/>
        </p:nvSpPr>
        <p:spPr bwMode="auto">
          <a:xfrm>
            <a:off x="5715000" y="5181600"/>
            <a:ext cx="228600" cy="447675"/>
          </a:xfrm>
          <a:custGeom>
            <a:avLst/>
            <a:gdLst>
              <a:gd name="T0" fmla="*/ 0 w 21600"/>
              <a:gd name="T1" fmla="*/ 0 h 21600"/>
              <a:gd name="T2" fmla="*/ 114300 w 21600"/>
              <a:gd name="T3" fmla="*/ 0 h 21600"/>
              <a:gd name="T4" fmla="*/ 228600 w 21600"/>
              <a:gd name="T5" fmla="*/ 0 h 21600"/>
              <a:gd name="T6" fmla="*/ 228600 w 21600"/>
              <a:gd name="T7" fmla="*/ 223838 h 21600"/>
              <a:gd name="T8" fmla="*/ 218048 w 21600"/>
              <a:gd name="T9" fmla="*/ 447675 h 21600"/>
              <a:gd name="T10" fmla="*/ 114300 w 21600"/>
              <a:gd name="T11" fmla="*/ 447675 h 21600"/>
              <a:gd name="T12" fmla="*/ 12308 w 21600"/>
              <a:gd name="T13" fmla="*/ 447675 h 21600"/>
              <a:gd name="T14" fmla="*/ 0 w 21600"/>
              <a:gd name="T15" fmla="*/ 223838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cxnSp>
        <p:nvCxnSpPr>
          <p:cNvPr id="22542" name="AutoShape 56"/>
          <p:cNvCxnSpPr>
            <a:cxnSpLocks noChangeShapeType="1"/>
            <a:endCxn id="22540" idx="7"/>
          </p:cNvCxnSpPr>
          <p:nvPr/>
        </p:nvCxnSpPr>
        <p:spPr bwMode="auto">
          <a:xfrm rot="-5400000">
            <a:off x="5045869" y="5122069"/>
            <a:ext cx="614362" cy="114300"/>
          </a:xfrm>
          <a:prstGeom prst="curvedConnector2">
            <a:avLst/>
          </a:prstGeom>
          <a:noFill/>
          <a:ln w="12700" cap="sq">
            <a:solidFill>
              <a:schemeClr val="tx1"/>
            </a:solidFill>
            <a:round/>
            <a:headEnd type="none" w="sm" len="sm"/>
            <a:tailEnd type="triangle" w="sm" len="sm"/>
          </a:ln>
        </p:spPr>
      </p:cxnSp>
      <p:cxnSp>
        <p:nvCxnSpPr>
          <p:cNvPr id="22543" name="AutoShape 57"/>
          <p:cNvCxnSpPr>
            <a:cxnSpLocks noChangeShapeType="1"/>
            <a:endCxn id="22541" idx="7"/>
          </p:cNvCxnSpPr>
          <p:nvPr/>
        </p:nvCxnSpPr>
        <p:spPr bwMode="auto">
          <a:xfrm rot="-5400000">
            <a:off x="5464969" y="5236369"/>
            <a:ext cx="80962" cy="419100"/>
          </a:xfrm>
          <a:prstGeom prst="curvedConnector2">
            <a:avLst/>
          </a:prstGeom>
          <a:noFill/>
          <a:ln w="12700" cap="sq">
            <a:solidFill>
              <a:schemeClr val="tx1"/>
            </a:solidFill>
            <a:round/>
            <a:headEnd type="none" w="sm" len="sm"/>
            <a:tailEnd type="triangle" w="sm" len="sm"/>
          </a:ln>
        </p:spPr>
      </p:cxnSp>
      <p:sp>
        <p:nvSpPr>
          <p:cNvPr id="22544" name="AutoShape 58"/>
          <p:cNvSpPr>
            <a:spLocks noChangeArrowheads="1"/>
          </p:cNvSpPr>
          <p:nvPr/>
        </p:nvSpPr>
        <p:spPr bwMode="auto">
          <a:xfrm>
            <a:off x="5029200" y="5562600"/>
            <a:ext cx="533400" cy="533400"/>
          </a:xfrm>
          <a:prstGeom prst="hexagon">
            <a:avLst>
              <a:gd name="adj" fmla="val 25000"/>
              <a:gd name="vf" fmla="val 115470"/>
            </a:avLst>
          </a:prstGeom>
          <a:noFill/>
          <a:ln w="12700" cap="sq">
            <a:noFill/>
            <a:miter lim="800000"/>
            <a:headEnd type="none" w="sm" len="sm"/>
            <a:tailEnd type="none" w="sm" len="sm"/>
          </a:ln>
        </p:spPr>
        <p:txBody>
          <a:bodyPr wrap="none" anchor="ctr"/>
          <a:lstStyle/>
          <a:p>
            <a:endParaRPr lang="en-US"/>
          </a:p>
        </p:txBody>
      </p:sp>
      <p:sp>
        <p:nvSpPr>
          <p:cNvPr id="22545" name="Text Box 60"/>
          <p:cNvSpPr txBox="1">
            <a:spLocks noChangeArrowheads="1"/>
          </p:cNvSpPr>
          <p:nvPr/>
        </p:nvSpPr>
        <p:spPr bwMode="auto">
          <a:xfrm>
            <a:off x="5257800" y="6096000"/>
            <a:ext cx="1066800" cy="274638"/>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Web client</a:t>
            </a:r>
          </a:p>
        </p:txBody>
      </p:sp>
      <p:sp>
        <p:nvSpPr>
          <p:cNvPr id="99400" name="AutoShape 72"/>
          <p:cNvSpPr>
            <a:spLocks noChangeArrowheads="1"/>
          </p:cNvSpPr>
          <p:nvPr/>
        </p:nvSpPr>
        <p:spPr bwMode="auto">
          <a:xfrm>
            <a:off x="1371600" y="5715000"/>
            <a:ext cx="2362200" cy="609600"/>
          </a:xfrm>
          <a:prstGeom prst="wedgeRectCallout">
            <a:avLst>
              <a:gd name="adj1" fmla="val 61894"/>
              <a:gd name="adj2" fmla="val -14060"/>
            </a:avLst>
          </a:prstGeom>
          <a:ln>
            <a:noFill/>
            <a:headEnd type="none" w="sm" len="sm"/>
            <a:tailEnd type="none" w="sm" len="sm"/>
          </a:ln>
        </p:spPr>
        <p:style>
          <a:lnRef idx="1">
            <a:schemeClr val="accent1"/>
          </a:lnRef>
          <a:fillRef idx="2">
            <a:schemeClr val="accent1"/>
          </a:fillRef>
          <a:effectRef idx="1">
            <a:schemeClr val="accent1"/>
          </a:effectRef>
          <a:fontRef idx="minor">
            <a:schemeClr val="dk1"/>
          </a:fontRef>
        </p:style>
        <p:txBody>
          <a:bodyPr/>
          <a:lstStyle/>
          <a:p>
            <a:pPr>
              <a:defRPr/>
            </a:pPr>
            <a:r>
              <a:rPr lang="en-US" altLang="zh-TW" sz="1600" dirty="0"/>
              <a:t>Client requests translation for </a:t>
            </a:r>
            <a:r>
              <a:rPr lang="en-US" altLang="zh-TW" sz="1600" dirty="0"/>
              <a:t>Yahoo</a:t>
            </a:r>
            <a:endParaRPr lang="en-US" altLang="zh-TW" sz="1600" dirty="0"/>
          </a:p>
        </p:txBody>
      </p:sp>
      <p:sp>
        <p:nvSpPr>
          <p:cNvPr id="99401" name="AutoShape 73"/>
          <p:cNvSpPr>
            <a:spLocks noChangeArrowheads="1"/>
          </p:cNvSpPr>
          <p:nvPr/>
        </p:nvSpPr>
        <p:spPr bwMode="auto">
          <a:xfrm>
            <a:off x="76200" y="5105400"/>
            <a:ext cx="2819400" cy="609600"/>
          </a:xfrm>
          <a:prstGeom prst="wedgeRectCallout">
            <a:avLst>
              <a:gd name="adj1" fmla="val 59968"/>
              <a:gd name="adj2" fmla="val -14060"/>
            </a:avLst>
          </a:prstGeom>
          <a:ln>
            <a:noFill/>
            <a:headEnd type="none" w="sm" len="sm"/>
            <a:tailEnd type="none" w="sm" len="sm"/>
          </a:ln>
        </p:spPr>
        <p:style>
          <a:lnRef idx="1">
            <a:schemeClr val="accent1"/>
          </a:lnRef>
          <a:fillRef idx="2">
            <a:schemeClr val="accent1"/>
          </a:fillRef>
          <a:effectRef idx="1">
            <a:schemeClr val="accent1"/>
          </a:effectRef>
          <a:fontRef idx="minor">
            <a:schemeClr val="dk1"/>
          </a:fontRef>
        </p:style>
        <p:txBody>
          <a:bodyPr/>
          <a:lstStyle/>
          <a:p>
            <a:pPr>
              <a:defRPr/>
            </a:pPr>
            <a:r>
              <a:rPr lang="en-US" altLang="zh-TW" sz="1600" dirty="0"/>
              <a:t>Client gets CNAME entry with domain name in Akamai</a:t>
            </a:r>
          </a:p>
        </p:txBody>
      </p:sp>
      <p:grpSp>
        <p:nvGrpSpPr>
          <p:cNvPr id="22548" name="Group 19"/>
          <p:cNvGrpSpPr>
            <a:grpSpLocks/>
          </p:cNvGrpSpPr>
          <p:nvPr/>
        </p:nvGrpSpPr>
        <p:grpSpPr bwMode="auto">
          <a:xfrm flipH="1">
            <a:off x="6021388" y="4498975"/>
            <a:ext cx="1836737" cy="1220788"/>
            <a:chOff x="1680" y="1488"/>
            <a:chExt cx="1728" cy="1248"/>
          </a:xfrm>
        </p:grpSpPr>
        <p:sp>
          <p:nvSpPr>
            <p:cNvPr id="121" name="Oval 21"/>
            <p:cNvSpPr>
              <a:spLocks noChangeArrowheads="1"/>
            </p:cNvSpPr>
            <p:nvPr/>
          </p:nvSpPr>
          <p:spPr bwMode="auto">
            <a:xfrm>
              <a:off x="1680" y="1537"/>
              <a:ext cx="863"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5" name="Oval 25"/>
            <p:cNvSpPr>
              <a:spLocks noChangeArrowheads="1"/>
            </p:cNvSpPr>
            <p:nvPr/>
          </p:nvSpPr>
          <p:spPr bwMode="auto">
            <a:xfrm>
              <a:off x="2016" y="1968"/>
              <a:ext cx="863"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7" name="Oval 27"/>
            <p:cNvSpPr>
              <a:spLocks noChangeArrowheads="1"/>
            </p:cNvSpPr>
            <p:nvPr/>
          </p:nvSpPr>
          <p:spPr bwMode="auto">
            <a:xfrm>
              <a:off x="1823" y="1632"/>
              <a:ext cx="1201" cy="863"/>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9" name="Oval 29"/>
            <p:cNvSpPr>
              <a:spLocks noChangeArrowheads="1"/>
            </p:cNvSpPr>
            <p:nvPr/>
          </p:nvSpPr>
          <p:spPr bwMode="auto">
            <a:xfrm>
              <a:off x="2159" y="1584"/>
              <a:ext cx="1201" cy="865"/>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0" name="Oval 20"/>
            <p:cNvSpPr>
              <a:spLocks noChangeArrowheads="1"/>
            </p:cNvSpPr>
            <p:nvPr/>
          </p:nvSpPr>
          <p:spPr bwMode="auto">
            <a:xfrm>
              <a:off x="1873" y="1488"/>
              <a:ext cx="1056" cy="912"/>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2" name="Oval 22"/>
            <p:cNvSpPr>
              <a:spLocks noChangeArrowheads="1"/>
            </p:cNvSpPr>
            <p:nvPr/>
          </p:nvSpPr>
          <p:spPr bwMode="auto">
            <a:xfrm>
              <a:off x="1728" y="1824"/>
              <a:ext cx="865"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3" name="Oval 23"/>
            <p:cNvSpPr>
              <a:spLocks noChangeArrowheads="1"/>
            </p:cNvSpPr>
            <p:nvPr/>
          </p:nvSpPr>
          <p:spPr bwMode="auto">
            <a:xfrm>
              <a:off x="2352" y="1488"/>
              <a:ext cx="863"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4" name="Oval 24"/>
            <p:cNvSpPr>
              <a:spLocks noChangeArrowheads="1"/>
            </p:cNvSpPr>
            <p:nvPr/>
          </p:nvSpPr>
          <p:spPr bwMode="auto">
            <a:xfrm>
              <a:off x="2543" y="1824"/>
              <a:ext cx="865"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6" name="Oval 26"/>
            <p:cNvSpPr>
              <a:spLocks noChangeArrowheads="1"/>
            </p:cNvSpPr>
            <p:nvPr/>
          </p:nvSpPr>
          <p:spPr bwMode="auto">
            <a:xfrm>
              <a:off x="2543" y="1584"/>
              <a:ext cx="865" cy="768"/>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sp>
          <p:nvSpPr>
            <p:cNvPr id="128" name="Oval 28"/>
            <p:cNvSpPr>
              <a:spLocks noChangeArrowheads="1"/>
            </p:cNvSpPr>
            <p:nvPr/>
          </p:nvSpPr>
          <p:spPr bwMode="auto">
            <a:xfrm>
              <a:off x="2209" y="1632"/>
              <a:ext cx="959" cy="719"/>
            </a:xfrm>
            <a:prstGeom prst="ellipse">
              <a:avLst/>
            </a:prstGeom>
            <a:solidFill>
              <a:schemeClr val="bg1"/>
            </a:solidFill>
            <a:ln w="9525">
              <a:solidFill>
                <a:schemeClr val="accent2">
                  <a:lumMod val="75000"/>
                </a:schemeClr>
              </a:solidFill>
              <a:round/>
              <a:headEnd/>
              <a:tailEnd/>
            </a:ln>
            <a:effectLst>
              <a:outerShdw dist="35921" dir="2700000" algn="ctr" rotWithShape="0">
                <a:srgbClr val="DBDBDB"/>
              </a:outerShdw>
            </a:effectLst>
          </p:spPr>
          <p:txBody>
            <a:bodyPr wrap="none" anchor="ctr"/>
            <a:lstStyle/>
            <a:p>
              <a:endParaRPr lang="en-US"/>
            </a:p>
          </p:txBody>
        </p:sp>
      </p:grpSp>
      <p:grpSp>
        <p:nvGrpSpPr>
          <p:cNvPr id="7" name="Group 102"/>
          <p:cNvGrpSpPr>
            <a:grpSpLocks/>
          </p:cNvGrpSpPr>
          <p:nvPr/>
        </p:nvGrpSpPr>
        <p:grpSpPr bwMode="auto">
          <a:xfrm>
            <a:off x="1981200" y="3382963"/>
            <a:ext cx="4876800" cy="3017837"/>
            <a:chOff x="1981200" y="2925762"/>
            <a:chExt cx="4876800" cy="3017838"/>
          </a:xfrm>
        </p:grpSpPr>
        <p:cxnSp>
          <p:nvCxnSpPr>
            <p:cNvPr id="22560" name="AutoShape 55"/>
            <p:cNvCxnSpPr>
              <a:cxnSpLocks noChangeShapeType="1"/>
              <a:stCxn id="22569" idx="3"/>
            </p:cNvCxnSpPr>
            <p:nvPr/>
          </p:nvCxnSpPr>
          <p:spPr bwMode="auto">
            <a:xfrm flipV="1">
              <a:off x="4648200" y="4440237"/>
              <a:ext cx="217488" cy="1004888"/>
            </a:xfrm>
            <a:prstGeom prst="curvedConnector2">
              <a:avLst/>
            </a:prstGeom>
            <a:noFill/>
            <a:ln w="12700" cap="sq">
              <a:solidFill>
                <a:schemeClr val="tx1"/>
              </a:solidFill>
              <a:round/>
              <a:headEnd type="none" w="sm" len="sm"/>
              <a:tailEnd type="triangle" w="sm" len="sm"/>
            </a:ln>
          </p:spPr>
        </p:cxnSp>
        <p:grpSp>
          <p:nvGrpSpPr>
            <p:cNvPr id="22561" name="Group 101"/>
            <p:cNvGrpSpPr>
              <a:grpSpLocks/>
            </p:cNvGrpSpPr>
            <p:nvPr/>
          </p:nvGrpSpPr>
          <p:grpSpPr bwMode="auto">
            <a:xfrm>
              <a:off x="1981200" y="2925762"/>
              <a:ext cx="4876800" cy="3017838"/>
              <a:chOff x="1981200" y="2819400"/>
              <a:chExt cx="4876800" cy="3017838"/>
            </a:xfrm>
          </p:grpSpPr>
          <p:sp>
            <p:nvSpPr>
              <p:cNvPr id="22562" name="Text Box 67"/>
              <p:cNvSpPr txBox="1">
                <a:spLocks noChangeArrowheads="1"/>
              </p:cNvSpPr>
              <p:nvPr/>
            </p:nvSpPr>
            <p:spPr bwMode="auto">
              <a:xfrm>
                <a:off x="3429000" y="3886200"/>
                <a:ext cx="381000" cy="274638"/>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(3)</a:t>
                </a:r>
              </a:p>
            </p:txBody>
          </p:sp>
          <p:grpSp>
            <p:nvGrpSpPr>
              <p:cNvPr id="22563" name="Group 100"/>
              <p:cNvGrpSpPr>
                <a:grpSpLocks/>
              </p:cNvGrpSpPr>
              <p:nvPr/>
            </p:nvGrpSpPr>
            <p:grpSpPr bwMode="auto">
              <a:xfrm>
                <a:off x="1981200" y="2819400"/>
                <a:ext cx="4876800" cy="3017838"/>
                <a:chOff x="1981200" y="2819400"/>
                <a:chExt cx="4876800" cy="3017838"/>
              </a:xfrm>
            </p:grpSpPr>
            <p:cxnSp>
              <p:nvCxnSpPr>
                <p:cNvPr id="22565" name="AutoShape 52"/>
                <p:cNvCxnSpPr>
                  <a:cxnSpLocks noChangeShapeType="1"/>
                  <a:stCxn id="22569" idx="7"/>
                </p:cNvCxnSpPr>
                <p:nvPr/>
              </p:nvCxnSpPr>
              <p:spPr bwMode="auto">
                <a:xfrm rot="10800000">
                  <a:off x="2933700" y="4343400"/>
                  <a:ext cx="1485900" cy="995363"/>
                </a:xfrm>
                <a:prstGeom prst="curvedConnector2">
                  <a:avLst/>
                </a:prstGeom>
                <a:noFill/>
                <a:ln w="12700" cap="sq">
                  <a:solidFill>
                    <a:schemeClr val="tx1"/>
                  </a:solidFill>
                  <a:round/>
                  <a:headEnd type="triangle" w="sm" len="sm"/>
                  <a:tailEnd type="triangle" w="sm" len="sm"/>
                </a:ln>
              </p:spPr>
            </p:cxnSp>
            <p:cxnSp>
              <p:nvCxnSpPr>
                <p:cNvPr id="22566" name="AutoShape 53"/>
                <p:cNvCxnSpPr>
                  <a:cxnSpLocks noChangeShapeType="1"/>
                  <a:stCxn id="22569" idx="7"/>
                </p:cNvCxnSpPr>
                <p:nvPr/>
              </p:nvCxnSpPr>
              <p:spPr bwMode="auto">
                <a:xfrm rot="10800000">
                  <a:off x="3352800" y="3276600"/>
                  <a:ext cx="1066800" cy="2062163"/>
                </a:xfrm>
                <a:prstGeom prst="curvedConnector2">
                  <a:avLst/>
                </a:prstGeom>
                <a:noFill/>
                <a:ln w="12700" cap="sq">
                  <a:solidFill>
                    <a:schemeClr val="tx1"/>
                  </a:solidFill>
                  <a:round/>
                  <a:headEnd type="none" w="sm" len="sm"/>
                  <a:tailEnd type="triangle" w="sm" len="sm"/>
                </a:ln>
              </p:spPr>
            </p:cxnSp>
            <p:cxnSp>
              <p:nvCxnSpPr>
                <p:cNvPr id="22567" name="AutoShape 54"/>
                <p:cNvCxnSpPr>
                  <a:cxnSpLocks noChangeShapeType="1"/>
                  <a:stCxn id="22569" idx="7"/>
                </p:cNvCxnSpPr>
                <p:nvPr/>
              </p:nvCxnSpPr>
              <p:spPr bwMode="auto">
                <a:xfrm rot="10800000">
                  <a:off x="4229100" y="3724275"/>
                  <a:ext cx="190500" cy="1614488"/>
                </a:xfrm>
                <a:prstGeom prst="curvedConnector2">
                  <a:avLst/>
                </a:prstGeom>
                <a:noFill/>
                <a:ln w="12700" cap="sq">
                  <a:solidFill>
                    <a:schemeClr val="tx1"/>
                  </a:solidFill>
                  <a:round/>
                  <a:headEnd type="none" w="sm" len="sm"/>
                  <a:tailEnd type="triangle" w="sm" len="sm"/>
                </a:ln>
              </p:spPr>
            </p:cxnSp>
            <p:sp>
              <p:nvSpPr>
                <p:cNvPr id="22568" name="Text Box 61"/>
                <p:cNvSpPr txBox="1">
                  <a:spLocks noChangeArrowheads="1"/>
                </p:cNvSpPr>
                <p:nvPr/>
              </p:nvSpPr>
              <p:spPr bwMode="auto">
                <a:xfrm>
                  <a:off x="4267200" y="2819400"/>
                  <a:ext cx="1676400" cy="457200"/>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Hierarchy of CDN DNS servers </a:t>
                  </a:r>
                </a:p>
              </p:txBody>
            </p:sp>
            <p:sp>
              <p:nvSpPr>
                <p:cNvPr id="22569" name="mainfrm"/>
                <p:cNvSpPr>
                  <a:spLocks noEditPoints="1" noChangeArrowheads="1"/>
                </p:cNvSpPr>
                <p:nvPr/>
              </p:nvSpPr>
              <p:spPr bwMode="auto">
                <a:xfrm>
                  <a:off x="4419600" y="5114925"/>
                  <a:ext cx="228600" cy="447675"/>
                </a:xfrm>
                <a:custGeom>
                  <a:avLst/>
                  <a:gdLst>
                    <a:gd name="T0" fmla="*/ 0 w 21600"/>
                    <a:gd name="T1" fmla="*/ 0 h 21600"/>
                    <a:gd name="T2" fmla="*/ 114300 w 21600"/>
                    <a:gd name="T3" fmla="*/ 0 h 21600"/>
                    <a:gd name="T4" fmla="*/ 228600 w 21600"/>
                    <a:gd name="T5" fmla="*/ 0 h 21600"/>
                    <a:gd name="T6" fmla="*/ 228600 w 21600"/>
                    <a:gd name="T7" fmla="*/ 223838 h 21600"/>
                    <a:gd name="T8" fmla="*/ 218048 w 21600"/>
                    <a:gd name="T9" fmla="*/ 447675 h 21600"/>
                    <a:gd name="T10" fmla="*/ 114300 w 21600"/>
                    <a:gd name="T11" fmla="*/ 447675 h 21600"/>
                    <a:gd name="T12" fmla="*/ 12308 w 21600"/>
                    <a:gd name="T13" fmla="*/ 447675 h 21600"/>
                    <a:gd name="T14" fmla="*/ 0 w 21600"/>
                    <a:gd name="T15" fmla="*/ 223838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22570" name="Text Box 63"/>
                <p:cNvSpPr txBox="1">
                  <a:spLocks noChangeArrowheads="1"/>
                </p:cNvSpPr>
                <p:nvPr/>
              </p:nvSpPr>
              <p:spPr bwMode="auto">
                <a:xfrm>
                  <a:off x="1981200" y="3352800"/>
                  <a:ext cx="1295400" cy="457200"/>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Customer DNS servers </a:t>
                  </a:r>
                </a:p>
              </p:txBody>
            </p:sp>
            <p:sp>
              <p:nvSpPr>
                <p:cNvPr id="22571" name="Freeform 64"/>
                <p:cNvSpPr>
                  <a:spLocks/>
                </p:cNvSpPr>
                <p:nvPr/>
              </p:nvSpPr>
              <p:spPr bwMode="auto">
                <a:xfrm flipV="1">
                  <a:off x="4648200" y="5410200"/>
                  <a:ext cx="533400" cy="152400"/>
                </a:xfrm>
                <a:custGeom>
                  <a:avLst/>
                  <a:gdLst>
                    <a:gd name="T0" fmla="*/ 336 w 336"/>
                    <a:gd name="T1" fmla="*/ 104 h 152"/>
                    <a:gd name="T2" fmla="*/ 144 w 336"/>
                    <a:gd name="T3" fmla="*/ 8 h 152"/>
                    <a:gd name="T4" fmla="*/ 0 w 336"/>
                    <a:gd name="T5" fmla="*/ 152 h 152"/>
                    <a:gd name="T6" fmla="*/ 0 60000 65536"/>
                    <a:gd name="T7" fmla="*/ 0 60000 65536"/>
                    <a:gd name="T8" fmla="*/ 0 60000 65536"/>
                    <a:gd name="T9" fmla="*/ 0 w 336"/>
                    <a:gd name="T10" fmla="*/ 0 h 152"/>
                    <a:gd name="T11" fmla="*/ 336 w 336"/>
                    <a:gd name="T12" fmla="*/ 152 h 152"/>
                  </a:gdLst>
                  <a:ahLst/>
                  <a:cxnLst>
                    <a:cxn ang="T6">
                      <a:pos x="T0" y="T1"/>
                    </a:cxn>
                    <a:cxn ang="T7">
                      <a:pos x="T2" y="T3"/>
                    </a:cxn>
                    <a:cxn ang="T8">
                      <a:pos x="T4" y="T5"/>
                    </a:cxn>
                  </a:cxnLst>
                  <a:rect l="T9" t="T10" r="T11" b="T12"/>
                  <a:pathLst>
                    <a:path w="336" h="152">
                      <a:moveTo>
                        <a:pt x="336" y="104"/>
                      </a:moveTo>
                      <a:cubicBezTo>
                        <a:pt x="268" y="52"/>
                        <a:pt x="200" y="0"/>
                        <a:pt x="144" y="8"/>
                      </a:cubicBezTo>
                      <a:cubicBezTo>
                        <a:pt x="88" y="16"/>
                        <a:pt x="44" y="84"/>
                        <a:pt x="0" y="152"/>
                      </a:cubicBezTo>
                    </a:path>
                  </a:pathLst>
                </a:custGeom>
                <a:noFill/>
                <a:ln w="12700" cap="sq">
                  <a:solidFill>
                    <a:schemeClr val="tx1"/>
                  </a:solidFill>
                  <a:round/>
                  <a:headEnd type="triangle" w="sm" len="sm"/>
                  <a:tailEnd type="triangle" w="sm" len="sm"/>
                </a:ln>
              </p:spPr>
              <p:txBody>
                <a:bodyPr wrap="none"/>
                <a:lstStyle/>
                <a:p>
                  <a:endParaRPr lang="en-US"/>
                </a:p>
              </p:txBody>
            </p:sp>
            <p:sp>
              <p:nvSpPr>
                <p:cNvPr id="22572" name="Text Box 65"/>
                <p:cNvSpPr txBox="1">
                  <a:spLocks noChangeArrowheads="1"/>
                </p:cNvSpPr>
                <p:nvPr/>
              </p:nvSpPr>
              <p:spPr bwMode="auto">
                <a:xfrm>
                  <a:off x="4724400" y="5562600"/>
                  <a:ext cx="381000" cy="274638"/>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(1)</a:t>
                  </a:r>
                </a:p>
              </p:txBody>
            </p:sp>
            <p:sp>
              <p:nvSpPr>
                <p:cNvPr id="22573" name="Text Box 66"/>
                <p:cNvSpPr txBox="1">
                  <a:spLocks noChangeArrowheads="1"/>
                </p:cNvSpPr>
                <p:nvPr/>
              </p:nvSpPr>
              <p:spPr bwMode="auto">
                <a:xfrm>
                  <a:off x="3124200" y="4648200"/>
                  <a:ext cx="381000" cy="274638"/>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(2)</a:t>
                  </a:r>
                </a:p>
              </p:txBody>
            </p:sp>
            <p:sp>
              <p:nvSpPr>
                <p:cNvPr id="22574" name="Text Box 68"/>
                <p:cNvSpPr txBox="1">
                  <a:spLocks noChangeArrowheads="1"/>
                </p:cNvSpPr>
                <p:nvPr/>
              </p:nvSpPr>
              <p:spPr bwMode="auto">
                <a:xfrm>
                  <a:off x="4191000" y="4267200"/>
                  <a:ext cx="381000" cy="274638"/>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(4)</a:t>
                  </a:r>
                </a:p>
              </p:txBody>
            </p:sp>
            <p:sp>
              <p:nvSpPr>
                <p:cNvPr id="22575" name="Text Box 69"/>
                <p:cNvSpPr txBox="1">
                  <a:spLocks noChangeArrowheads="1"/>
                </p:cNvSpPr>
                <p:nvPr/>
              </p:nvSpPr>
              <p:spPr bwMode="auto">
                <a:xfrm>
                  <a:off x="4800600" y="4495800"/>
                  <a:ext cx="381000" cy="274638"/>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(5)</a:t>
                  </a:r>
                </a:p>
              </p:txBody>
            </p:sp>
            <p:sp>
              <p:nvSpPr>
                <p:cNvPr id="22576" name="Text Box 70"/>
                <p:cNvSpPr txBox="1">
                  <a:spLocks noChangeArrowheads="1"/>
                </p:cNvSpPr>
                <p:nvPr/>
              </p:nvSpPr>
              <p:spPr bwMode="auto">
                <a:xfrm>
                  <a:off x="5257800" y="4678363"/>
                  <a:ext cx="381000" cy="274637"/>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(6)</a:t>
                  </a:r>
                </a:p>
              </p:txBody>
            </p:sp>
            <p:sp>
              <p:nvSpPr>
                <p:cNvPr id="22577" name="Text Box 71"/>
                <p:cNvSpPr txBox="1">
                  <a:spLocks noChangeArrowheads="1"/>
                </p:cNvSpPr>
                <p:nvPr/>
              </p:nvSpPr>
              <p:spPr bwMode="auto">
                <a:xfrm>
                  <a:off x="3886200" y="5440363"/>
                  <a:ext cx="609600" cy="274637"/>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LDNS</a:t>
                  </a:r>
                </a:p>
              </p:txBody>
            </p:sp>
            <p:pic>
              <p:nvPicPr>
                <p:cNvPr id="22578" name="Picture 76"/>
                <p:cNvPicPr>
                  <a:picLocks noChangeAspect="1" noChangeArrowheads="1"/>
                </p:cNvPicPr>
                <p:nvPr/>
              </p:nvPicPr>
              <p:blipFill>
                <a:blip r:embed="rId4" cstate="print"/>
                <a:srcRect/>
                <a:stretch>
                  <a:fillRect/>
                </a:stretch>
              </p:blipFill>
              <p:spPr bwMode="auto">
                <a:xfrm>
                  <a:off x="2895600" y="2819400"/>
                  <a:ext cx="990600" cy="422275"/>
                </a:xfrm>
                <a:prstGeom prst="rect">
                  <a:avLst/>
                </a:prstGeom>
                <a:noFill/>
                <a:ln w="9525" algn="ctr">
                  <a:noFill/>
                  <a:miter lim="800000"/>
                  <a:headEnd/>
                  <a:tailEnd/>
                </a:ln>
              </p:spPr>
            </p:pic>
            <p:pic>
              <p:nvPicPr>
                <p:cNvPr id="22579" name="Picture 77"/>
                <p:cNvPicPr>
                  <a:picLocks noChangeAspect="1" noChangeArrowheads="1"/>
                </p:cNvPicPr>
                <p:nvPr/>
              </p:nvPicPr>
              <p:blipFill>
                <a:blip r:embed="rId4" cstate="print"/>
                <a:srcRect/>
                <a:stretch>
                  <a:fillRect/>
                </a:stretch>
              </p:blipFill>
              <p:spPr bwMode="auto">
                <a:xfrm>
                  <a:off x="3810000" y="3276600"/>
                  <a:ext cx="990600" cy="422275"/>
                </a:xfrm>
                <a:prstGeom prst="rect">
                  <a:avLst/>
                </a:prstGeom>
                <a:noFill/>
                <a:ln w="9525" algn="ctr">
                  <a:noFill/>
                  <a:miter lim="800000"/>
                  <a:headEnd/>
                  <a:tailEnd/>
                </a:ln>
              </p:spPr>
            </p:pic>
            <p:pic>
              <p:nvPicPr>
                <p:cNvPr id="22580" name="Picture 78"/>
                <p:cNvPicPr>
                  <a:picLocks noChangeAspect="1" noChangeArrowheads="1"/>
                </p:cNvPicPr>
                <p:nvPr/>
              </p:nvPicPr>
              <p:blipFill>
                <a:blip r:embed="rId4" cstate="print"/>
                <a:srcRect/>
                <a:stretch>
                  <a:fillRect/>
                </a:stretch>
              </p:blipFill>
              <p:spPr bwMode="auto">
                <a:xfrm>
                  <a:off x="4343400" y="3886200"/>
                  <a:ext cx="990600" cy="422275"/>
                </a:xfrm>
                <a:prstGeom prst="rect">
                  <a:avLst/>
                </a:prstGeom>
                <a:noFill/>
                <a:ln w="9525" algn="ctr">
                  <a:noFill/>
                  <a:miter lim="800000"/>
                  <a:headEnd/>
                  <a:tailEnd/>
                </a:ln>
              </p:spPr>
            </p:pic>
            <p:sp>
              <p:nvSpPr>
                <p:cNvPr id="22581" name="Text Box 59"/>
                <p:cNvSpPr txBox="1">
                  <a:spLocks noChangeArrowheads="1"/>
                </p:cNvSpPr>
                <p:nvPr/>
              </p:nvSpPr>
              <p:spPr bwMode="auto">
                <a:xfrm>
                  <a:off x="5105400" y="3810000"/>
                  <a:ext cx="1752600" cy="274638"/>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Web replica servers</a:t>
                  </a:r>
                </a:p>
              </p:txBody>
            </p:sp>
          </p:grpSp>
          <p:pic>
            <p:nvPicPr>
              <p:cNvPr id="22564" name="Picture 79"/>
              <p:cNvPicPr>
                <a:picLocks noChangeAspect="1" noChangeArrowheads="1"/>
              </p:cNvPicPr>
              <p:nvPr/>
            </p:nvPicPr>
            <p:blipFill>
              <a:blip r:embed="rId4" cstate="print"/>
              <a:srcRect/>
              <a:stretch>
                <a:fillRect/>
              </a:stretch>
            </p:blipFill>
            <p:spPr bwMode="auto">
              <a:xfrm>
                <a:off x="2438400" y="3886200"/>
                <a:ext cx="990600" cy="422275"/>
              </a:xfrm>
              <a:prstGeom prst="rect">
                <a:avLst/>
              </a:prstGeom>
              <a:noFill/>
              <a:ln w="9525" algn="ctr">
                <a:noFill/>
                <a:miter lim="800000"/>
                <a:headEnd/>
                <a:tailEnd/>
              </a:ln>
            </p:spPr>
          </p:pic>
        </p:grpSp>
      </p:grpSp>
      <p:sp>
        <p:nvSpPr>
          <p:cNvPr id="99402" name="AutoShape 74"/>
          <p:cNvSpPr>
            <a:spLocks noChangeArrowheads="1"/>
          </p:cNvSpPr>
          <p:nvPr/>
        </p:nvSpPr>
        <p:spPr bwMode="auto">
          <a:xfrm>
            <a:off x="533400" y="2667000"/>
            <a:ext cx="2819400" cy="609600"/>
          </a:xfrm>
          <a:prstGeom prst="wedgeRectCallout">
            <a:avLst>
              <a:gd name="adj1" fmla="val 69916"/>
              <a:gd name="adj2" fmla="val 152265"/>
            </a:avLst>
          </a:prstGeom>
          <a:ln>
            <a:noFill/>
            <a:headEnd type="none" w="sm" len="sm"/>
            <a:tailEnd type="none" w="sm" len="sm"/>
          </a:ln>
        </p:spPr>
        <p:style>
          <a:lnRef idx="1">
            <a:schemeClr val="accent1"/>
          </a:lnRef>
          <a:fillRef idx="2">
            <a:schemeClr val="accent1"/>
          </a:fillRef>
          <a:effectRef idx="1">
            <a:schemeClr val="accent1"/>
          </a:effectRef>
          <a:fontRef idx="minor">
            <a:schemeClr val="dk1"/>
          </a:fontRef>
        </p:style>
        <p:txBody>
          <a:bodyPr/>
          <a:lstStyle/>
          <a:p>
            <a:pPr>
              <a:defRPr/>
            </a:pPr>
            <a:r>
              <a:rPr lang="en-US" altLang="zh-TW" sz="1600" dirty="0"/>
              <a:t>Multiple redirections to find nearby edge servers</a:t>
            </a:r>
          </a:p>
        </p:txBody>
      </p:sp>
      <p:sp>
        <p:nvSpPr>
          <p:cNvPr id="22551" name="AutoShape 58"/>
          <p:cNvSpPr>
            <a:spLocks noChangeArrowheads="1"/>
          </p:cNvSpPr>
          <p:nvPr/>
        </p:nvSpPr>
        <p:spPr bwMode="auto">
          <a:xfrm>
            <a:off x="6477000" y="5516563"/>
            <a:ext cx="533400" cy="533400"/>
          </a:xfrm>
          <a:prstGeom prst="hexagon">
            <a:avLst>
              <a:gd name="adj" fmla="val 25000"/>
              <a:gd name="vf" fmla="val 115470"/>
            </a:avLst>
          </a:prstGeom>
          <a:noFill/>
          <a:ln w="12700" cap="sq">
            <a:noFill/>
            <a:miter lim="800000"/>
            <a:headEnd type="none" w="sm" len="sm"/>
            <a:tailEnd type="none" w="sm" len="sm"/>
          </a:ln>
        </p:spPr>
        <p:txBody>
          <a:bodyPr wrap="none" anchor="ctr"/>
          <a:lstStyle/>
          <a:p>
            <a:endParaRPr lang="en-US"/>
          </a:p>
        </p:txBody>
      </p:sp>
      <p:grpSp>
        <p:nvGrpSpPr>
          <p:cNvPr id="10" name="Group 99"/>
          <p:cNvGrpSpPr>
            <a:grpSpLocks/>
          </p:cNvGrpSpPr>
          <p:nvPr/>
        </p:nvGrpSpPr>
        <p:grpSpPr bwMode="auto">
          <a:xfrm>
            <a:off x="5715000" y="4419600"/>
            <a:ext cx="3048000" cy="1049338"/>
            <a:chOff x="5715001" y="3962400"/>
            <a:chExt cx="3047999" cy="1049338"/>
          </a:xfrm>
        </p:grpSpPr>
        <p:pic>
          <p:nvPicPr>
            <p:cNvPr id="22556" name="Picture 44" descr="MPj03959410000[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34200" y="4343400"/>
              <a:ext cx="838200" cy="668338"/>
            </a:xfrm>
            <a:prstGeom prst="rect">
              <a:avLst/>
            </a:prstGeom>
            <a:noFill/>
            <a:ln w="9525">
              <a:noFill/>
              <a:miter lim="800000"/>
              <a:headEnd/>
              <a:tailEnd/>
            </a:ln>
          </p:spPr>
        </p:pic>
        <p:cxnSp>
          <p:nvCxnSpPr>
            <p:cNvPr id="22557" name="AutoShape 56"/>
            <p:cNvCxnSpPr>
              <a:cxnSpLocks noChangeShapeType="1"/>
            </p:cNvCxnSpPr>
            <p:nvPr/>
          </p:nvCxnSpPr>
          <p:spPr bwMode="auto">
            <a:xfrm rot="10800000">
              <a:off x="5715001" y="4385924"/>
              <a:ext cx="1248023" cy="414675"/>
            </a:xfrm>
            <a:prstGeom prst="curvedConnector2">
              <a:avLst/>
            </a:prstGeom>
            <a:noFill/>
            <a:ln w="12700" cap="sq">
              <a:solidFill>
                <a:schemeClr val="tx1"/>
              </a:solidFill>
              <a:round/>
              <a:headEnd type="none" w="sm" len="sm"/>
              <a:tailEnd type="triangle" w="sm" len="sm"/>
            </a:ln>
          </p:spPr>
        </p:cxnSp>
        <p:cxnSp>
          <p:nvCxnSpPr>
            <p:cNvPr id="22558" name="AutoShape 57"/>
            <p:cNvCxnSpPr>
              <a:cxnSpLocks noChangeShapeType="1"/>
            </p:cNvCxnSpPr>
            <p:nvPr/>
          </p:nvCxnSpPr>
          <p:spPr bwMode="auto">
            <a:xfrm rot="5400000">
              <a:off x="6411119" y="4447381"/>
              <a:ext cx="169862" cy="876300"/>
            </a:xfrm>
            <a:prstGeom prst="curvedConnector2">
              <a:avLst/>
            </a:prstGeom>
            <a:noFill/>
            <a:ln w="12700" cap="sq">
              <a:solidFill>
                <a:schemeClr val="tx1"/>
              </a:solidFill>
              <a:round/>
              <a:headEnd type="none" w="sm" len="sm"/>
              <a:tailEnd type="triangle" w="sm" len="sm"/>
            </a:ln>
          </p:spPr>
        </p:cxnSp>
        <p:sp>
          <p:nvSpPr>
            <p:cNvPr id="22559" name="Text Box 60"/>
            <p:cNvSpPr txBox="1">
              <a:spLocks noChangeArrowheads="1"/>
            </p:cNvSpPr>
            <p:nvPr/>
          </p:nvSpPr>
          <p:spPr bwMode="auto">
            <a:xfrm>
              <a:off x="7010400" y="3962400"/>
              <a:ext cx="1752600" cy="276999"/>
            </a:xfrm>
            <a:prstGeom prst="rect">
              <a:avLst/>
            </a:prstGeom>
            <a:noFill/>
            <a:ln w="12700" cap="sq">
              <a:noFill/>
              <a:miter lim="800000"/>
              <a:headEnd type="none" w="sm" len="sm"/>
              <a:tailEnd type="none" w="sm" len="sm"/>
            </a:ln>
          </p:spPr>
          <p:txBody>
            <a:bodyPr>
              <a:spAutoFit/>
            </a:bodyPr>
            <a:lstStyle/>
            <a:p>
              <a:pPr>
                <a:spcBef>
                  <a:spcPct val="50000"/>
                </a:spcBef>
              </a:pPr>
              <a:r>
                <a:rPr lang="en-US" altLang="zh-TW" sz="1200" b="1">
                  <a:latin typeface="Arial" charset="0"/>
                  <a:ea typeface="新細明體" pitchFamily="18" charset="-120"/>
                </a:rPr>
                <a:t>Another web client</a:t>
              </a:r>
            </a:p>
          </p:txBody>
        </p:sp>
      </p:grpSp>
      <p:sp>
        <p:nvSpPr>
          <p:cNvPr id="22553"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
        <p:nvSpPr>
          <p:cNvPr id="134" name="AutoShape 75"/>
          <p:cNvSpPr>
            <a:spLocks noChangeArrowheads="1"/>
          </p:cNvSpPr>
          <p:nvPr/>
        </p:nvSpPr>
        <p:spPr bwMode="auto">
          <a:xfrm>
            <a:off x="1752600" y="4724400"/>
            <a:ext cx="3048000" cy="609600"/>
          </a:xfrm>
          <a:prstGeom prst="wedgeRectCallout">
            <a:avLst>
              <a:gd name="adj1" fmla="val 62968"/>
              <a:gd name="adj2" fmla="val 21356"/>
            </a:avLst>
          </a:prstGeom>
          <a:ln>
            <a:noFill/>
            <a:headEnd type="none" w="sm" len="sm"/>
            <a:tailEnd type="none" w="sm" len="sm"/>
          </a:ln>
        </p:spPr>
        <p:style>
          <a:lnRef idx="1">
            <a:schemeClr val="accent1"/>
          </a:lnRef>
          <a:fillRef idx="2">
            <a:schemeClr val="accent1"/>
          </a:fillRef>
          <a:effectRef idx="1">
            <a:schemeClr val="accent1"/>
          </a:effectRef>
          <a:fontRef idx="minor">
            <a:schemeClr val="dk1"/>
          </a:fontRef>
        </p:style>
        <p:txBody>
          <a:bodyPr/>
          <a:lstStyle/>
          <a:p>
            <a:pPr>
              <a:defRPr/>
            </a:pPr>
            <a:r>
              <a:rPr lang="en-US" altLang="zh-TW" sz="1600" dirty="0"/>
              <a:t>Client is given 2 </a:t>
            </a:r>
            <a:r>
              <a:rPr lang="en-US" altLang="zh-TW" sz="1600" dirty="0"/>
              <a:t>web </a:t>
            </a:r>
            <a:r>
              <a:rPr lang="en-US" altLang="zh-TW" sz="1600" dirty="0"/>
              <a:t>replica servers (</a:t>
            </a:r>
            <a:r>
              <a:rPr lang="en-US" altLang="zh-TW" sz="1600" dirty="0"/>
              <a:t>fault </a:t>
            </a:r>
            <a:r>
              <a:rPr lang="en-US" altLang="zh-TW" sz="1600" dirty="0"/>
              <a:t>tolerance)</a:t>
            </a:r>
          </a:p>
        </p:txBody>
      </p:sp>
      <p:sp>
        <p:nvSpPr>
          <p:cNvPr id="135" name="AutoShape 75"/>
          <p:cNvSpPr>
            <a:spLocks noChangeArrowheads="1"/>
          </p:cNvSpPr>
          <p:nvPr/>
        </p:nvSpPr>
        <p:spPr bwMode="auto">
          <a:xfrm>
            <a:off x="1905000" y="4419600"/>
            <a:ext cx="2743200" cy="609600"/>
          </a:xfrm>
          <a:prstGeom prst="wedgeRectCallout">
            <a:avLst>
              <a:gd name="adj1" fmla="val 80302"/>
              <a:gd name="adj2" fmla="val 81356"/>
            </a:avLst>
          </a:prstGeom>
          <a:ln>
            <a:noFill/>
            <a:headEnd type="none" w="sm" len="sm"/>
            <a:tailEnd type="none" w="sm" len="sm"/>
          </a:ln>
        </p:spPr>
        <p:style>
          <a:lnRef idx="1">
            <a:schemeClr val="accent1"/>
          </a:lnRef>
          <a:fillRef idx="2">
            <a:schemeClr val="accent1"/>
          </a:fillRef>
          <a:effectRef idx="1">
            <a:schemeClr val="accent1"/>
          </a:effectRef>
          <a:fontRef idx="minor">
            <a:schemeClr val="dk1"/>
          </a:fontRef>
        </p:style>
        <p:txBody>
          <a:bodyPr/>
          <a:lstStyle/>
          <a:p>
            <a:pPr>
              <a:defRPr/>
            </a:pPr>
            <a:r>
              <a:rPr lang="en-US" altLang="zh-TW" sz="1600" dirty="0"/>
              <a:t>Clients and replica servers are “nearby” [SIGCOMM ’06]</a:t>
            </a:r>
            <a:endParaRPr lang="en-US" altLang="zh-TW"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401"/>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940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40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940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3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940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99400" grpId="0" animBg="1"/>
      <p:bldP spid="99400" grpId="1" animBg="1"/>
      <p:bldP spid="99401" grpId="0" animBg="1"/>
      <p:bldP spid="99401" grpId="1" animBg="1"/>
      <p:bldP spid="99402" grpId="0" animBg="1"/>
      <p:bldP spid="99402" grpId="1" animBg="1"/>
      <p:bldP spid="134" grpId="0" animBg="1"/>
      <p:bldP spid="134" grpId="1" animBg="1"/>
      <p:bldP spid="1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5045075"/>
            <a:ext cx="8001000" cy="1127125"/>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endParaRPr lang="en-US">
              <a:solidFill>
                <a:srgbClr val="000000"/>
              </a:solidFill>
            </a:endParaRPr>
          </a:p>
        </p:txBody>
      </p:sp>
      <p:sp>
        <p:nvSpPr>
          <p:cNvPr id="2" name="Title 1"/>
          <p:cNvSpPr>
            <a:spLocks noGrp="1"/>
          </p:cNvSpPr>
          <p:nvPr>
            <p:ph type="title"/>
          </p:nvPr>
        </p:nvSpPr>
        <p:spPr/>
        <p:txBody>
          <a:bodyPr>
            <a:normAutofit fontScale="90000"/>
          </a:bodyPr>
          <a:lstStyle/>
          <a:p>
            <a:pPr>
              <a:defRPr/>
            </a:pPr>
            <a:r>
              <a:rPr lang="en-US" dirty="0" smtClean="0"/>
              <a:t>Reusing CDNs’ network views (Cont)</a:t>
            </a:r>
            <a:endParaRPr lang="en-US" dirty="0"/>
          </a:p>
        </p:txBody>
      </p:sp>
      <p:sp>
        <p:nvSpPr>
          <p:cNvPr id="3" name="Content Placeholder 2"/>
          <p:cNvSpPr>
            <a:spLocks noGrp="1"/>
          </p:cNvSpPr>
          <p:nvPr>
            <p:ph idx="1"/>
          </p:nvPr>
        </p:nvSpPr>
        <p:spPr/>
        <p:txBody>
          <a:bodyPr>
            <a:normAutofit/>
          </a:bodyPr>
          <a:lstStyle/>
          <a:p>
            <a:r>
              <a:rPr lang="en-US" sz="3300" smtClean="0"/>
              <a:t>Hypotheses</a:t>
            </a:r>
          </a:p>
          <a:p>
            <a:pPr lvl="1"/>
            <a:r>
              <a:rPr lang="en-US" sz="2600" smtClean="0"/>
              <a:t>Links between “nearby” hosts cross few ISPs</a:t>
            </a:r>
          </a:p>
          <a:p>
            <a:pPr lvl="1"/>
            <a:r>
              <a:rPr lang="en-US" sz="2600" smtClean="0"/>
              <a:t>If two hosts are close to the same CDN replica servers, they are close to each other</a:t>
            </a:r>
            <a:endParaRPr lang="en-US" sz="3000" smtClean="0"/>
          </a:p>
          <a:p>
            <a:r>
              <a:rPr lang="en-US" sz="3300" smtClean="0"/>
              <a:t>Advantages</a:t>
            </a:r>
          </a:p>
          <a:p>
            <a:pPr lvl="1"/>
            <a:r>
              <a:rPr lang="en-US" sz="3000" smtClean="0"/>
              <a:t>Requires no additional infrastructure</a:t>
            </a:r>
          </a:p>
          <a:p>
            <a:pPr lvl="1"/>
            <a:r>
              <a:rPr lang="en-US" sz="3000" smtClean="0"/>
              <a:t>Needs no topological information</a:t>
            </a:r>
          </a:p>
          <a:p>
            <a:pPr lvl="1"/>
            <a:r>
              <a:rPr lang="en-US" sz="3000" smtClean="0"/>
              <a:t>Avoids the trust issue between ISPs and P2P</a:t>
            </a:r>
          </a:p>
          <a:p>
            <a:pPr lvl="1"/>
            <a:r>
              <a:rPr lang="en-US" sz="3000" smtClean="0"/>
              <a:t>Reduces cross-ISP traffic …</a:t>
            </a:r>
          </a:p>
          <a:p>
            <a:pPr lvl="1"/>
            <a:r>
              <a:rPr lang="en-US" sz="3000" smtClean="0"/>
              <a:t>while improving users’ transfer performance</a:t>
            </a:r>
          </a:p>
        </p:txBody>
      </p:sp>
      <p:sp>
        <p:nvSpPr>
          <p:cNvPr id="4" name="Slide Number Placeholder 3"/>
          <p:cNvSpPr>
            <a:spLocks noGrp="1"/>
          </p:cNvSpPr>
          <p:nvPr>
            <p:ph type="sldNum" sz="quarter" idx="11"/>
          </p:nvPr>
        </p:nvSpPr>
        <p:spPr/>
        <p:txBody>
          <a:bodyPr/>
          <a:lstStyle/>
          <a:p>
            <a:fld id="{9D811961-E23A-4636-B4F2-F5138122ED37}" type="slidenum">
              <a:rPr lang="en-US"/>
              <a:pPr/>
              <a:t>9</a:t>
            </a:fld>
            <a:endParaRPr lang="en-US"/>
          </a:p>
        </p:txBody>
      </p:sp>
      <p:sp>
        <p:nvSpPr>
          <p:cNvPr id="23558" name="Footer Placeholder 3"/>
          <p:cNvSpPr>
            <a:spLocks noGrp="1"/>
          </p:cNvSpPr>
          <p:nvPr>
            <p:ph type="ftr"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t>David Choffnes, Taming the Torrent, SIGCOMM 2008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aming the torrent a practical approach to reducing cross-isp traffic in peer-to-peer systems">
  <a:themeElements>
    <a:clrScheme name="1_aqualab01 8">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6666FF"/>
      </a:hlink>
      <a:folHlink>
        <a:srgbClr val="5BA2CD"/>
      </a:folHlink>
    </a:clrScheme>
    <a:fontScheme name="1_aqualab0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aqualab01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1_aqualab01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1_aqualab0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qualab01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1_aqualab01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1_aqualab01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
      <a:clrScheme name="1_aqualab01 7">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6666FF"/>
        </a:hlink>
        <a:folHlink>
          <a:srgbClr val="71B79C"/>
        </a:folHlink>
      </a:clrScheme>
      <a:clrMap bg1="lt1" tx1="dk1" bg2="lt2" tx2="dk2" accent1="accent1" accent2="accent2" accent3="accent3" accent4="accent4" accent5="accent5" accent6="accent6" hlink="hlink" folHlink="folHlink"/>
    </a:extraClrScheme>
    <a:extraClrScheme>
      <a:clrScheme name="1_aqualab01 8">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6666FF"/>
        </a:hlink>
        <a:folHlink>
          <a:srgbClr val="5BA2C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Taming the torrent a practical approach to reducing cross-isp traffic in peer-to-peer systems</Template>
  <TotalTime>1</TotalTime>
  <Words>1752</Words>
  <Application>Microsoft Office PowerPoint</Application>
  <PresentationFormat>On-screen Show (4:3)</PresentationFormat>
  <Paragraphs>284</Paragraphs>
  <Slides>23</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Times New Roman</vt:lpstr>
      <vt:lpstr>Arial</vt:lpstr>
      <vt:lpstr>Tahoma</vt:lpstr>
      <vt:lpstr>Wingdings</vt:lpstr>
      <vt:lpstr>Calibri</vt:lpstr>
      <vt:lpstr>Georgia</vt:lpstr>
      <vt:lpstr>Arial Narrow</vt:lpstr>
      <vt:lpstr>新細明體</vt:lpstr>
      <vt:lpstr>Taming the torrent a practical approach to reducing cross-isp traffic in peer-to-peer systems</vt:lpstr>
      <vt:lpstr>Taming the Torrent  (Can’t P2P and ISPs just get along?)</vt:lpstr>
      <vt:lpstr>Peer-to-Peer Systems</vt:lpstr>
      <vt:lpstr>The BitTorrent protocol</vt:lpstr>
      <vt:lpstr>The ISP Perspective</vt:lpstr>
      <vt:lpstr>All fun and games until someone gets a subpoena</vt:lpstr>
      <vt:lpstr>A straightforward approach</vt:lpstr>
      <vt:lpstr>An alternative, practical approach</vt:lpstr>
      <vt:lpstr>Reusing CDNs’ network views </vt:lpstr>
      <vt:lpstr>Reusing CDNs’ network views (Cont)</vt:lpstr>
      <vt:lpstr>Deployment</vt:lpstr>
      <vt:lpstr>Coverage</vt:lpstr>
      <vt:lpstr>Implementation</vt:lpstr>
      <vt:lpstr>Experimental dataset</vt:lpstr>
      <vt:lpstr>Reducing cross-ISP traffic</vt:lpstr>
      <vt:lpstr>Finding nearby peers</vt:lpstr>
      <vt:lpstr>Improving transfer performance</vt:lpstr>
      <vt:lpstr>… with the right bandwidth allocation policy</vt:lpstr>
      <vt:lpstr>Helpful ISPs can help themselves</vt:lpstr>
      <vt:lpstr>Discussion</vt:lpstr>
      <vt:lpstr>That’s all fine and good, but why not …?</vt:lpstr>
      <vt:lpstr>Summary</vt:lpstr>
      <vt:lpstr>Extra, Extra…</vt:lpstr>
      <vt:lpstr>Fin</vt:lpstr>
    </vt:vector>
  </TitlesOfParts>
  <Company>HKPU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the Torrent  (Can’t P2P and ISPs just get along?)</dc:title>
  <dc:subject>Ono</dc:subject>
  <dc:creator>Steven Lai</dc:creator>
  <dc:description>Presentation of SIGCOMM08 paper.</dc:description>
  <cp:lastModifiedBy>Steven Lai</cp:lastModifiedBy>
  <cp:revision>1</cp:revision>
  <dcterms:created xsi:type="dcterms:W3CDTF">2010-05-30T07:15:55Z</dcterms:created>
  <dcterms:modified xsi:type="dcterms:W3CDTF">2010-05-30T07:17:37Z</dcterms:modified>
</cp:coreProperties>
</file>