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418" r:id="rId3"/>
    <p:sldId id="457" r:id="rId4"/>
    <p:sldId id="464" r:id="rId5"/>
    <p:sldId id="465" r:id="rId6"/>
    <p:sldId id="466" r:id="rId7"/>
    <p:sldId id="463" r:id="rId8"/>
    <p:sldId id="458" r:id="rId9"/>
    <p:sldId id="467" r:id="rId10"/>
    <p:sldId id="437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9" r:id="rId20"/>
    <p:sldId id="460" r:id="rId21"/>
    <p:sldId id="452" r:id="rId22"/>
    <p:sldId id="453" r:id="rId23"/>
    <p:sldId id="454" r:id="rId24"/>
    <p:sldId id="431" r:id="rId25"/>
    <p:sldId id="434" r:id="rId26"/>
    <p:sldId id="433" r:id="rId27"/>
    <p:sldId id="435" r:id="rId28"/>
    <p:sldId id="461" r:id="rId29"/>
    <p:sldId id="462" r:id="rId30"/>
    <p:sldId id="436" r:id="rId31"/>
    <p:sldId id="456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5DE"/>
    <a:srgbClr val="E7B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2568" autoAdjust="0"/>
  </p:normalViewPr>
  <p:slideViewPr>
    <p:cSldViewPr>
      <p:cViewPr varScale="1">
        <p:scale>
          <a:sx n="107" d="100"/>
          <a:sy n="107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CD6352E-F01A-4867-A5F8-E170216E0CFC}" type="datetimeFigureOut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F77A0F-831F-4CAE-8F37-EA25D8C0A5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22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1" name="圓角矩形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2" name="圓角矩形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矩形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5" name="矩形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1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2AB1-569F-4EA1-8227-17B5877E1ACA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18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84922-13DC-41BF-A887-2FB914B8B95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5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B43BD-2313-467F-BDF1-9A27914F3121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0B361-1E75-4E8F-8FE5-6DC59375B9A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3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BBB81-EF1E-485D-A00A-37573799C966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18DE1-031C-4DD3-9906-34B3969FF04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2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22656-6C5B-452C-AB94-1E0A68A03312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DD679-FC93-4B0B-9341-37522004028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AC21B-BEDF-4ED3-B39D-2487F26E5B00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23FB4-0096-431F-949A-1539721183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CD595-C4D4-4DBB-A3A7-6C530FA3E9D3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587E3-C4F6-47B4-9E28-D7C8B2D52C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7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A074BC-0862-404F-88F2-3D48035FAC97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1506DC-C7EC-43D0-8DCD-38D07F275D31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9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D4316-E116-4515-9555-2E07D0DAE1F2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BE7A2-9CD8-4F6D-B1E1-42BB5E99BCB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2BF5-9D65-4DE4-8861-7BCAEF5AFDAF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D4BD5-64A5-4D41-A489-4A44562B87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C209B-24B1-4811-9B81-F32B4211BF36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A5897-DCC3-4947-913A-CC004318FA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7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0EAD7-FCB7-4B45-A2B5-FDA17B2251AE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F8345-5C7C-4177-9033-A4EA8383C1A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9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9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40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50425-0AF7-4F7A-8ADA-B28967DDDB16}" type="datetime1">
              <a:rPr lang="zh-TW" altLang="en-US"/>
              <a:pPr>
                <a:defRPr/>
              </a:pPr>
              <a:t>2017/11/14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B8E79ADB-03BA-43D1-A68B-826E3AA50C2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77" r:id="rId2"/>
    <p:sldLayoutId id="2147484378" r:id="rId3"/>
    <p:sldLayoutId id="2147484379" r:id="rId4"/>
    <p:sldLayoutId id="2147484386" r:id="rId5"/>
    <p:sldLayoutId id="2147484387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Courier New" pitchFamily="49" charset="0"/>
          <a:ea typeface="+mj-ea"/>
          <a:cs typeface="Courier New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urier New" pitchFamily="49" charset="0"/>
          <a:ea typeface="微軟正黑體" pitchFamily="34" charset="-120"/>
          <a:cs typeface="Courier New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urier New" pitchFamily="49" charset="0"/>
          <a:ea typeface="微軟正黑體" pitchFamily="34" charset="-120"/>
          <a:cs typeface="Courier New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urier New" pitchFamily="49" charset="0"/>
          <a:ea typeface="微軟正黑體" pitchFamily="34" charset="-120"/>
          <a:cs typeface="Courier New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urier New" pitchFamily="49" charset="0"/>
          <a:ea typeface="微軟正黑體" pitchFamily="34" charset="-120"/>
          <a:cs typeface="Courier New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zh-TW" altLang="en-US"/>
              <a:t>微算機概論實習</a:t>
            </a:r>
          </a:p>
        </p:txBody>
      </p:sp>
      <p:sp>
        <p:nvSpPr>
          <p:cNvPr id="5123" name="副標題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進階程序</a:t>
            </a:r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3500" eaLnBrk="1" hangingPunct="1"/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3500" eaLnBrk="1" hangingPunct="1"/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AEFE6-A517-444B-9CB1-DA225F5EB6A7}" type="slidenum">
              <a:rPr kumimoji="0" lang="zh-TW" altLang="en-US">
                <a:solidFill>
                  <a:schemeClr val="bg1"/>
                </a:solidFill>
                <a:latin typeface="Georgia" panose="02040502050405020303" pitchFamily="18" charset="0"/>
              </a:rPr>
              <a:pPr eaLnBrk="1" hangingPunct="1"/>
              <a:t>1</a:t>
            </a:fld>
            <a:endParaRPr kumimoji="0" lang="zh-TW" altLang="en-US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堆疊參數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程序呼叫時若輸入參數及輸出參數太多，而暫存器的數目有限，可利用堆疊傳遞參數。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呼叫者傳遞給程序的值稱為引數。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當被呼叫者收到那些數值時它們稱之為參數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8D9E72-8ECA-48CC-B691-B6D1BD548C3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10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3250" y="3716338"/>
            <a:ext cx="5614987" cy="720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呼叫程式時需將引數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進堆疊中</a:t>
            </a:r>
          </a:p>
        </p:txBody>
      </p:sp>
      <p:sp>
        <p:nvSpPr>
          <p:cNvPr id="7" name="矩形 6"/>
          <p:cNvSpPr/>
          <p:nvPr/>
        </p:nvSpPr>
        <p:spPr>
          <a:xfrm>
            <a:off x="2052637" y="4790212"/>
            <a:ext cx="5256212" cy="1512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v1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v2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AddTwo</a:t>
            </a:r>
            <a:endParaRPr lang="zh-TW" alt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堆疊運作結構</a:t>
            </a: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建立堆疊框的步驟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9AD32E-61C4-45D2-9C30-8418A9775424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11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738" y="3213100"/>
            <a:ext cx="5614987" cy="1871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參數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進堆疊中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呼叫程序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(call)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，返回位址會被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進堆疊中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當新程序開始時，要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BP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進堆疊中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將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BP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設定等於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SP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，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BP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可視為所有參數的參考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將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SP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減去一個值來增加區域變數的空間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返回未呼叫前的程序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,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並消除傳入之引數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(1/12)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3B27CD-7BC7-4EC3-BF89-5FDF1BD3264D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12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11188" y="3500438"/>
            <a:ext cx="36036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271" name="群組 17"/>
          <p:cNvGrpSpPr>
            <a:grpSpLocks/>
          </p:cNvGrpSpPr>
          <p:nvPr/>
        </p:nvGrpSpPr>
        <p:grpSpPr bwMode="auto">
          <a:xfrm>
            <a:off x="1476375" y="6475413"/>
            <a:ext cx="792163" cy="338137"/>
            <a:chOff x="1476204" y="4674622"/>
            <a:chExt cx="791540" cy="338553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grpSp>
        <p:nvGrpSpPr>
          <p:cNvPr id="11273" name="群組 6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1280" name="群組 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281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1274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1275" name="群組 33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35" name="矩形 34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9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(2/12)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1136-5373-4508-B5A5-6B7C1DB1C7E5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13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11188" y="3787775"/>
            <a:ext cx="3603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grpSp>
        <p:nvGrpSpPr>
          <p:cNvPr id="12296" name="群組 17"/>
          <p:cNvGrpSpPr>
            <a:grpSpLocks/>
          </p:cNvGrpSpPr>
          <p:nvPr/>
        </p:nvGrpSpPr>
        <p:grpSpPr bwMode="auto">
          <a:xfrm>
            <a:off x="1476375" y="6165850"/>
            <a:ext cx="792163" cy="338138"/>
            <a:chOff x="1476204" y="4674622"/>
            <a:chExt cx="791540" cy="338553"/>
          </a:xfrm>
        </p:grpSpPr>
        <p:cxnSp>
          <p:nvCxnSpPr>
            <p:cNvPr id="37" name="直線單箭頭接點 36"/>
            <p:cNvCxnSpPr/>
            <p:nvPr/>
          </p:nvCxnSpPr>
          <p:spPr>
            <a:xfrm>
              <a:off x="1907664" y="4870125"/>
              <a:ext cx="36008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5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2297" name="群組 38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2304" name="群組 39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305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2298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2299" name="群組 48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50" name="矩形 49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3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(3/12)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0B1723-C3A6-4425-A7AB-9B68A1FD3921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14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11188" y="4075113"/>
            <a:ext cx="36036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grpSp>
        <p:nvGrpSpPr>
          <p:cNvPr id="13320" name="群組 17"/>
          <p:cNvGrpSpPr>
            <a:grpSpLocks/>
          </p:cNvGrpSpPr>
          <p:nvPr/>
        </p:nvGrpSpPr>
        <p:grpSpPr bwMode="auto">
          <a:xfrm>
            <a:off x="1476375" y="5805488"/>
            <a:ext cx="792163" cy="338137"/>
            <a:chOff x="1476204" y="4674622"/>
            <a:chExt cx="791540" cy="338553"/>
          </a:xfrm>
        </p:grpSpPr>
        <p:cxnSp>
          <p:nvCxnSpPr>
            <p:cNvPr id="15" name="直線單箭頭接點 14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9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3321" name="群組 17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3328" name="群組 18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329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3322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3323" name="群組 27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29" name="矩形 28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7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(4/12)</a:t>
            </a:r>
            <a:endParaRPr lang="zh-TW" altLang="en-US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AAB7AC-AADE-456D-914E-3F6827D879A0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15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5" name="肘形接點 14"/>
          <p:cNvCxnSpPr/>
          <p:nvPr/>
        </p:nvCxnSpPr>
        <p:spPr>
          <a:xfrm flipV="1">
            <a:off x="2627313" y="2708275"/>
            <a:ext cx="2376487" cy="136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4344" name="群組 17"/>
          <p:cNvGrpSpPr>
            <a:grpSpLocks/>
          </p:cNvGrpSpPr>
          <p:nvPr/>
        </p:nvGrpSpPr>
        <p:grpSpPr bwMode="auto">
          <a:xfrm>
            <a:off x="1476375" y="5516563"/>
            <a:ext cx="792163" cy="339725"/>
            <a:chOff x="1476204" y="4674622"/>
            <a:chExt cx="791540" cy="338553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1907664" y="4869210"/>
              <a:ext cx="360080" cy="1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3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345" name="群組 29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4352" name="群組 30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53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4346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4347" name="群組 39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41" name="矩形 40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1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(5/12)</a:t>
            </a:r>
            <a:endParaRPr lang="zh-TW" altLang="en-US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00D1BF-87ED-491E-BF80-B06667356764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16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2924175"/>
            <a:ext cx="5032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368" name="群組 17"/>
          <p:cNvGrpSpPr>
            <a:grpSpLocks/>
          </p:cNvGrpSpPr>
          <p:nvPr/>
        </p:nvGrpSpPr>
        <p:grpSpPr bwMode="auto">
          <a:xfrm>
            <a:off x="1476375" y="5192713"/>
            <a:ext cx="792163" cy="338137"/>
            <a:chOff x="1476204" y="4674622"/>
            <a:chExt cx="791540" cy="338553"/>
          </a:xfrm>
        </p:grpSpPr>
        <p:cxnSp>
          <p:nvCxnSpPr>
            <p:cNvPr id="15" name="直線單箭頭接點 14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7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5369" name="群組 16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5376" name="群組 18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377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5370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5371" name="群組 27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29" name="矩形 28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5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(6/12)</a:t>
            </a:r>
            <a:endParaRPr lang="zh-TW" altLang="en-US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575127-17DC-473A-8E8B-F0A39BC2215F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17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3211513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392" name="群組 1"/>
          <p:cNvGrpSpPr>
            <a:grpSpLocks/>
          </p:cNvGrpSpPr>
          <p:nvPr/>
        </p:nvGrpSpPr>
        <p:grpSpPr bwMode="auto">
          <a:xfrm>
            <a:off x="3490913" y="5260975"/>
            <a:ext cx="1152525" cy="1292225"/>
            <a:chOff x="3491508" y="5261737"/>
            <a:chExt cx="1152525" cy="1291745"/>
          </a:xfrm>
        </p:grpSpPr>
        <p:grpSp>
          <p:nvGrpSpPr>
            <p:cNvPr id="16423" name="群組 22"/>
            <p:cNvGrpSpPr>
              <a:grpSpLocks/>
            </p:cNvGrpSpPr>
            <p:nvPr/>
          </p:nvGrpSpPr>
          <p:grpSpPr bwMode="auto">
            <a:xfrm>
              <a:off x="3491880" y="5261737"/>
              <a:ext cx="863600" cy="338137"/>
              <a:chOff x="3635896" y="6021288"/>
              <a:chExt cx="863724" cy="338137"/>
            </a:xfrm>
          </p:grpSpPr>
          <p:cxnSp>
            <p:nvCxnSpPr>
              <p:cNvPr id="17" name="直線單箭頭接點 16"/>
              <p:cNvCxnSpPr/>
              <p:nvPr/>
            </p:nvCxnSpPr>
            <p:spPr>
              <a:xfrm rot="10800000">
                <a:off x="3635524" y="6164110"/>
                <a:ext cx="36041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30" name="文字方塊 8"/>
              <p:cNvSpPr txBox="1">
                <a:spLocks noChangeArrowheads="1"/>
              </p:cNvSpPr>
              <p:nvPr/>
            </p:nvSpPr>
            <p:spPr bwMode="auto">
              <a:xfrm>
                <a:off x="3851920" y="6021288"/>
                <a:ext cx="6477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BP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6424" name="群組 29"/>
            <p:cNvGrpSpPr>
              <a:grpSpLocks/>
            </p:cNvGrpSpPr>
            <p:nvPr/>
          </p:nvGrpSpPr>
          <p:grpSpPr bwMode="auto">
            <a:xfrm>
              <a:off x="3491508" y="5884791"/>
              <a:ext cx="1152525" cy="668691"/>
              <a:chOff x="3563888" y="5071124"/>
              <a:chExt cx="1152128" cy="668381"/>
            </a:xfrm>
          </p:grpSpPr>
          <p:cxnSp>
            <p:nvCxnSpPr>
              <p:cNvPr id="26" name="直線單箭頭接點 25"/>
              <p:cNvCxnSpPr/>
              <p:nvPr/>
            </p:nvCxnSpPr>
            <p:spPr>
              <a:xfrm rot="10800000">
                <a:off x="3563888" y="5544406"/>
                <a:ext cx="36023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26" name="文字方塊 8"/>
              <p:cNvSpPr txBox="1">
                <a:spLocks noChangeArrowheads="1"/>
              </p:cNvSpPr>
              <p:nvPr/>
            </p:nvSpPr>
            <p:spPr bwMode="auto">
              <a:xfrm>
                <a:off x="3924300" y="5401368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[BP+6]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sp>
            <p:nvSpPr>
              <p:cNvPr id="16427" name="文字方塊 8"/>
              <p:cNvSpPr txBox="1">
                <a:spLocks noChangeArrowheads="1"/>
              </p:cNvSpPr>
              <p:nvPr/>
            </p:nvSpPr>
            <p:spPr bwMode="auto">
              <a:xfrm>
                <a:off x="3924126" y="5071124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rot="10800000">
                <a:off x="3563888" y="5222412"/>
                <a:ext cx="3602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93" name="群組 17"/>
          <p:cNvGrpSpPr>
            <a:grpSpLocks/>
          </p:cNvGrpSpPr>
          <p:nvPr/>
        </p:nvGrpSpPr>
        <p:grpSpPr bwMode="auto">
          <a:xfrm>
            <a:off x="1476375" y="5189538"/>
            <a:ext cx="792163" cy="338137"/>
            <a:chOff x="1476204" y="4674622"/>
            <a:chExt cx="791540" cy="338553"/>
          </a:xfrm>
        </p:grpSpPr>
        <p:cxnSp>
          <p:nvCxnSpPr>
            <p:cNvPr id="21" name="直線單箭頭接點 20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2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6394" name="群組 22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6401" name="群組 2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02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6395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6396" name="群組 35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37" name="矩形 36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00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03800" y="3068737"/>
            <a:ext cx="165576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590075" y="271093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 </a:t>
            </a:r>
            <a:r>
              <a:rPr lang="en-US" altLang="zh-TW" dirty="0" err="1" smtClean="0">
                <a:solidFill>
                  <a:srgbClr val="FF0000"/>
                </a:solidFill>
              </a:rPr>
              <a:t>sp</a:t>
            </a:r>
            <a:r>
              <a:rPr lang="en-US" altLang="zh-TW" dirty="0" smtClean="0">
                <a:solidFill>
                  <a:srgbClr val="FF0000"/>
                </a:solidFill>
              </a:rPr>
              <a:t> - 2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(7/12)</a:t>
            </a:r>
            <a:endParaRPr lang="zh-TW" altLang="en-US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1FD03D-59FD-4E05-B8D7-A6FD31A4CD1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18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3500438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416" name="群組 19"/>
          <p:cNvGrpSpPr>
            <a:grpSpLocks/>
          </p:cNvGrpSpPr>
          <p:nvPr/>
        </p:nvGrpSpPr>
        <p:grpSpPr bwMode="auto">
          <a:xfrm>
            <a:off x="3490913" y="5260975"/>
            <a:ext cx="1152525" cy="1292225"/>
            <a:chOff x="3491508" y="5261737"/>
            <a:chExt cx="1152525" cy="1291745"/>
          </a:xfrm>
        </p:grpSpPr>
        <p:grpSp>
          <p:nvGrpSpPr>
            <p:cNvPr id="17447" name="群組 22"/>
            <p:cNvGrpSpPr>
              <a:grpSpLocks/>
            </p:cNvGrpSpPr>
            <p:nvPr/>
          </p:nvGrpSpPr>
          <p:grpSpPr bwMode="auto">
            <a:xfrm>
              <a:off x="3491880" y="5261737"/>
              <a:ext cx="863600" cy="338137"/>
              <a:chOff x="3635896" y="6021288"/>
              <a:chExt cx="863724" cy="338137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 rot="10800000">
                <a:off x="3635524" y="6164110"/>
                <a:ext cx="36041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54" name="文字方塊 8"/>
              <p:cNvSpPr txBox="1">
                <a:spLocks noChangeArrowheads="1"/>
              </p:cNvSpPr>
              <p:nvPr/>
            </p:nvSpPr>
            <p:spPr bwMode="auto">
              <a:xfrm>
                <a:off x="3851920" y="6021288"/>
                <a:ext cx="6477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BP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7448" name="群組 29"/>
            <p:cNvGrpSpPr>
              <a:grpSpLocks/>
            </p:cNvGrpSpPr>
            <p:nvPr/>
          </p:nvGrpSpPr>
          <p:grpSpPr bwMode="auto">
            <a:xfrm>
              <a:off x="3491508" y="5884791"/>
              <a:ext cx="1152525" cy="668691"/>
              <a:chOff x="3563888" y="5071124"/>
              <a:chExt cx="1152128" cy="668381"/>
            </a:xfrm>
          </p:grpSpPr>
          <p:cxnSp>
            <p:nvCxnSpPr>
              <p:cNvPr id="23" name="直線單箭頭接點 22"/>
              <p:cNvCxnSpPr/>
              <p:nvPr/>
            </p:nvCxnSpPr>
            <p:spPr>
              <a:xfrm rot="10800000">
                <a:off x="3563888" y="5544406"/>
                <a:ext cx="36023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50" name="文字方塊 8"/>
              <p:cNvSpPr txBox="1">
                <a:spLocks noChangeArrowheads="1"/>
              </p:cNvSpPr>
              <p:nvPr/>
            </p:nvSpPr>
            <p:spPr bwMode="auto">
              <a:xfrm>
                <a:off x="3924300" y="5401368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[BP+6]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sp>
            <p:nvSpPr>
              <p:cNvPr id="17451" name="文字方塊 8"/>
              <p:cNvSpPr txBox="1">
                <a:spLocks noChangeArrowheads="1"/>
              </p:cNvSpPr>
              <p:nvPr/>
            </p:nvSpPr>
            <p:spPr bwMode="auto">
              <a:xfrm>
                <a:off x="3924126" y="5071124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 rot="10800000">
                <a:off x="3563888" y="5222412"/>
                <a:ext cx="3602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17" name="群組 17"/>
          <p:cNvGrpSpPr>
            <a:grpSpLocks/>
          </p:cNvGrpSpPr>
          <p:nvPr/>
        </p:nvGrpSpPr>
        <p:grpSpPr bwMode="auto">
          <a:xfrm>
            <a:off x="1476375" y="4868863"/>
            <a:ext cx="792163" cy="338137"/>
            <a:chOff x="1476204" y="4674622"/>
            <a:chExt cx="791540" cy="338553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46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7418" name="群組 33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7425" name="群組 3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26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7419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7420" name="群組 43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45" name="矩形 44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0005h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24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(8/12)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5CFFB0-CC07-4DB4-A517-6924EA330B54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19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3787775"/>
            <a:ext cx="5032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440" name="群組 19"/>
          <p:cNvGrpSpPr>
            <a:grpSpLocks/>
          </p:cNvGrpSpPr>
          <p:nvPr/>
        </p:nvGrpSpPr>
        <p:grpSpPr bwMode="auto">
          <a:xfrm>
            <a:off x="3490913" y="5260975"/>
            <a:ext cx="1152525" cy="1292225"/>
            <a:chOff x="3491508" y="5261737"/>
            <a:chExt cx="1152525" cy="1291745"/>
          </a:xfrm>
        </p:grpSpPr>
        <p:grpSp>
          <p:nvGrpSpPr>
            <p:cNvPr id="18471" name="群組 22"/>
            <p:cNvGrpSpPr>
              <a:grpSpLocks/>
            </p:cNvGrpSpPr>
            <p:nvPr/>
          </p:nvGrpSpPr>
          <p:grpSpPr bwMode="auto">
            <a:xfrm>
              <a:off x="3491880" y="5261737"/>
              <a:ext cx="863600" cy="338137"/>
              <a:chOff x="3635896" y="6021288"/>
              <a:chExt cx="863724" cy="338137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 rot="10800000">
                <a:off x="3635524" y="6164110"/>
                <a:ext cx="36041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78" name="文字方塊 8"/>
              <p:cNvSpPr txBox="1">
                <a:spLocks noChangeArrowheads="1"/>
              </p:cNvSpPr>
              <p:nvPr/>
            </p:nvSpPr>
            <p:spPr bwMode="auto">
              <a:xfrm>
                <a:off x="3851920" y="6021288"/>
                <a:ext cx="6477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BP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8472" name="群組 29"/>
            <p:cNvGrpSpPr>
              <a:grpSpLocks/>
            </p:cNvGrpSpPr>
            <p:nvPr/>
          </p:nvGrpSpPr>
          <p:grpSpPr bwMode="auto">
            <a:xfrm>
              <a:off x="3491508" y="5884791"/>
              <a:ext cx="1152525" cy="668691"/>
              <a:chOff x="3563888" y="5071124"/>
              <a:chExt cx="1152128" cy="668381"/>
            </a:xfrm>
          </p:grpSpPr>
          <p:cxnSp>
            <p:nvCxnSpPr>
              <p:cNvPr id="23" name="直線單箭頭接點 22"/>
              <p:cNvCxnSpPr/>
              <p:nvPr/>
            </p:nvCxnSpPr>
            <p:spPr>
              <a:xfrm rot="10800000">
                <a:off x="3563888" y="5544406"/>
                <a:ext cx="36023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74" name="文字方塊 8"/>
              <p:cNvSpPr txBox="1">
                <a:spLocks noChangeArrowheads="1"/>
              </p:cNvSpPr>
              <p:nvPr/>
            </p:nvSpPr>
            <p:spPr bwMode="auto">
              <a:xfrm>
                <a:off x="3924300" y="5401368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[BP+6]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sp>
            <p:nvSpPr>
              <p:cNvPr id="18475" name="文字方塊 8"/>
              <p:cNvSpPr txBox="1">
                <a:spLocks noChangeArrowheads="1"/>
              </p:cNvSpPr>
              <p:nvPr/>
            </p:nvSpPr>
            <p:spPr bwMode="auto">
              <a:xfrm>
                <a:off x="3924126" y="5071124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 rot="10800000">
                <a:off x="3563888" y="5222412"/>
                <a:ext cx="3602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41" name="群組 17"/>
          <p:cNvGrpSpPr>
            <a:grpSpLocks/>
          </p:cNvGrpSpPr>
          <p:nvPr/>
        </p:nvGrpSpPr>
        <p:grpSpPr bwMode="auto">
          <a:xfrm>
            <a:off x="1476375" y="4868863"/>
            <a:ext cx="792163" cy="338137"/>
            <a:chOff x="1476204" y="4674622"/>
            <a:chExt cx="791540" cy="338553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0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8442" name="群組 33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8449" name="群組 3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450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8443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8444" name="群組 1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44" name="矩形 43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000Ah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48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 panose="020F0502020204030204" pitchFamily="34" charset="0"/>
              </a:rPr>
              <a:t>Outline</a:t>
            </a:r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副程式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Call</a:t>
            </a:r>
            <a:r>
              <a:rPr lang="zh-TW" altLang="en-US" dirty="0"/>
              <a:t>與</a:t>
            </a:r>
            <a:r>
              <a:rPr lang="en-US" altLang="zh-TW" dirty="0"/>
              <a:t>Ret</a:t>
            </a:r>
            <a:r>
              <a:rPr lang="zh-TW" altLang="en-US" dirty="0"/>
              <a:t>指令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堆疊參數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堆疊運作結構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區域變數</a:t>
            </a:r>
            <a:endParaRPr lang="en-US" altLang="zh-TW" dirty="0"/>
          </a:p>
          <a:p>
            <a:pPr marL="109537" indent="0">
              <a:buFont typeface="Georgia" panose="02040502050405020303" pitchFamily="18" charset="0"/>
              <a:buNone/>
              <a:defRPr/>
            </a:pPr>
            <a:endParaRPr lang="en-US" altLang="zh-TW" dirty="0"/>
          </a:p>
          <a:p>
            <a:pPr marL="109537" indent="0"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0AC436-C60F-41F4-B270-22B6749E9FD9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(9/12)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7846BD-A8FC-42EC-8359-2EC87B63D1E0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20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4075113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9464" name="群組 19"/>
          <p:cNvGrpSpPr>
            <a:grpSpLocks/>
          </p:cNvGrpSpPr>
          <p:nvPr/>
        </p:nvGrpSpPr>
        <p:grpSpPr bwMode="auto">
          <a:xfrm>
            <a:off x="3490913" y="5260975"/>
            <a:ext cx="1152525" cy="1292225"/>
            <a:chOff x="3491508" y="5261737"/>
            <a:chExt cx="1152525" cy="1291745"/>
          </a:xfrm>
        </p:grpSpPr>
        <p:grpSp>
          <p:nvGrpSpPr>
            <p:cNvPr id="19495" name="群組 22"/>
            <p:cNvGrpSpPr>
              <a:grpSpLocks/>
            </p:cNvGrpSpPr>
            <p:nvPr/>
          </p:nvGrpSpPr>
          <p:grpSpPr bwMode="auto">
            <a:xfrm>
              <a:off x="3491880" y="5261737"/>
              <a:ext cx="863600" cy="338137"/>
              <a:chOff x="3635896" y="6021288"/>
              <a:chExt cx="863724" cy="338137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 rot="10800000">
                <a:off x="3635524" y="6164110"/>
                <a:ext cx="36041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02" name="文字方塊 8"/>
              <p:cNvSpPr txBox="1">
                <a:spLocks noChangeArrowheads="1"/>
              </p:cNvSpPr>
              <p:nvPr/>
            </p:nvSpPr>
            <p:spPr bwMode="auto">
              <a:xfrm>
                <a:off x="3851920" y="6021288"/>
                <a:ext cx="6477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BP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9496" name="群組 29"/>
            <p:cNvGrpSpPr>
              <a:grpSpLocks/>
            </p:cNvGrpSpPr>
            <p:nvPr/>
          </p:nvGrpSpPr>
          <p:grpSpPr bwMode="auto">
            <a:xfrm>
              <a:off x="3491508" y="5884791"/>
              <a:ext cx="1152525" cy="668691"/>
              <a:chOff x="3563888" y="5071124"/>
              <a:chExt cx="1152128" cy="668381"/>
            </a:xfrm>
          </p:grpSpPr>
          <p:cxnSp>
            <p:nvCxnSpPr>
              <p:cNvPr id="23" name="直線單箭頭接點 22"/>
              <p:cNvCxnSpPr/>
              <p:nvPr/>
            </p:nvCxnSpPr>
            <p:spPr>
              <a:xfrm rot="10800000">
                <a:off x="3563888" y="5544406"/>
                <a:ext cx="36023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98" name="文字方塊 8"/>
              <p:cNvSpPr txBox="1">
                <a:spLocks noChangeArrowheads="1"/>
              </p:cNvSpPr>
              <p:nvPr/>
            </p:nvSpPr>
            <p:spPr bwMode="auto">
              <a:xfrm>
                <a:off x="3924300" y="5401368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[BP+6]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sp>
            <p:nvSpPr>
              <p:cNvPr id="19499" name="文字方塊 8"/>
              <p:cNvSpPr txBox="1">
                <a:spLocks noChangeArrowheads="1"/>
              </p:cNvSpPr>
              <p:nvPr/>
            </p:nvSpPr>
            <p:spPr bwMode="auto">
              <a:xfrm>
                <a:off x="3924126" y="5071124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 rot="10800000">
                <a:off x="3563888" y="5222412"/>
                <a:ext cx="3602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5" name="群組 17"/>
          <p:cNvGrpSpPr>
            <a:grpSpLocks/>
          </p:cNvGrpSpPr>
          <p:nvPr/>
        </p:nvGrpSpPr>
        <p:grpSpPr bwMode="auto">
          <a:xfrm>
            <a:off x="1476375" y="4868863"/>
            <a:ext cx="792163" cy="338137"/>
            <a:chOff x="1476204" y="4674622"/>
            <a:chExt cx="791540" cy="338553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4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9466" name="群組 33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19473" name="群組 3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4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19467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19468" name="群組 1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44" name="矩形 43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0010h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2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(10/12)</a:t>
            </a:r>
            <a:endParaRPr lang="zh-TW" altLang="en-US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06515A-F44B-4F4C-809C-BD7AE297E42E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21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4364038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488" name="群組 19"/>
          <p:cNvGrpSpPr>
            <a:grpSpLocks/>
          </p:cNvGrpSpPr>
          <p:nvPr/>
        </p:nvGrpSpPr>
        <p:grpSpPr bwMode="auto">
          <a:xfrm>
            <a:off x="3490913" y="5260975"/>
            <a:ext cx="1152525" cy="1292225"/>
            <a:chOff x="3491508" y="5261737"/>
            <a:chExt cx="1152525" cy="1291745"/>
          </a:xfrm>
        </p:grpSpPr>
        <p:grpSp>
          <p:nvGrpSpPr>
            <p:cNvPr id="20519" name="群組 22"/>
            <p:cNvGrpSpPr>
              <a:grpSpLocks/>
            </p:cNvGrpSpPr>
            <p:nvPr/>
          </p:nvGrpSpPr>
          <p:grpSpPr bwMode="auto">
            <a:xfrm>
              <a:off x="3491880" y="5261737"/>
              <a:ext cx="863600" cy="338137"/>
              <a:chOff x="3635896" y="6021288"/>
              <a:chExt cx="863724" cy="338137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 rot="10800000">
                <a:off x="3635524" y="6164110"/>
                <a:ext cx="360414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26" name="文字方塊 8"/>
              <p:cNvSpPr txBox="1">
                <a:spLocks noChangeArrowheads="1"/>
              </p:cNvSpPr>
              <p:nvPr/>
            </p:nvSpPr>
            <p:spPr bwMode="auto">
              <a:xfrm>
                <a:off x="3851920" y="6021288"/>
                <a:ext cx="6477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BP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20520" name="群組 29"/>
            <p:cNvGrpSpPr>
              <a:grpSpLocks/>
            </p:cNvGrpSpPr>
            <p:nvPr/>
          </p:nvGrpSpPr>
          <p:grpSpPr bwMode="auto">
            <a:xfrm>
              <a:off x="3491508" y="5884791"/>
              <a:ext cx="1152525" cy="668691"/>
              <a:chOff x="3563888" y="5071124"/>
              <a:chExt cx="1152128" cy="668381"/>
            </a:xfrm>
          </p:grpSpPr>
          <p:cxnSp>
            <p:nvCxnSpPr>
              <p:cNvPr id="23" name="直線單箭頭接點 22"/>
              <p:cNvCxnSpPr/>
              <p:nvPr/>
            </p:nvCxnSpPr>
            <p:spPr>
              <a:xfrm rot="10800000">
                <a:off x="3563888" y="5544406"/>
                <a:ext cx="36023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22" name="文字方塊 8"/>
              <p:cNvSpPr txBox="1">
                <a:spLocks noChangeArrowheads="1"/>
              </p:cNvSpPr>
              <p:nvPr/>
            </p:nvSpPr>
            <p:spPr bwMode="auto">
              <a:xfrm>
                <a:off x="3924300" y="5401368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[BP+6]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sp>
            <p:nvSpPr>
              <p:cNvPr id="20523" name="文字方塊 8"/>
              <p:cNvSpPr txBox="1">
                <a:spLocks noChangeArrowheads="1"/>
              </p:cNvSpPr>
              <p:nvPr/>
            </p:nvSpPr>
            <p:spPr bwMode="auto">
              <a:xfrm>
                <a:off x="3924126" y="5071124"/>
                <a:ext cx="791716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rot="10800000">
                <a:off x="3563888" y="5222412"/>
                <a:ext cx="36023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9" name="群組 17"/>
          <p:cNvGrpSpPr>
            <a:grpSpLocks/>
          </p:cNvGrpSpPr>
          <p:nvPr/>
        </p:nvGrpSpPr>
        <p:grpSpPr bwMode="auto">
          <a:xfrm>
            <a:off x="1476375" y="5178425"/>
            <a:ext cx="792163" cy="338138"/>
            <a:chOff x="1476204" y="4674622"/>
            <a:chExt cx="791540" cy="338553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1907664" y="4870125"/>
              <a:ext cx="36008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20490" name="群組 33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20497" name="群組 34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498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20492" name="群組 43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45" name="矩形 44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0010h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6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(11/12)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0A5620-E647-4086-BD64-06C530C2B52E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22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00563" y="4579938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1512" name="群組 17"/>
          <p:cNvGrpSpPr>
            <a:grpSpLocks/>
          </p:cNvGrpSpPr>
          <p:nvPr/>
        </p:nvGrpSpPr>
        <p:grpSpPr bwMode="auto">
          <a:xfrm>
            <a:off x="1476375" y="5516563"/>
            <a:ext cx="792163" cy="339725"/>
            <a:chOff x="1476204" y="4674622"/>
            <a:chExt cx="791540" cy="338553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1907664" y="4869210"/>
              <a:ext cx="360080" cy="1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21513" name="群組 16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21520" name="群組 17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0006h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521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21514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21515" name="群組 27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29" name="矩形 28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0010h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19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存取堆疊參數</a:t>
            </a:r>
            <a:r>
              <a:rPr lang="en-US" altLang="zh-TW"/>
              <a:t>(12/12)</a:t>
            </a:r>
            <a:endParaRPr lang="zh-TW" altLang="en-US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EE7664-A977-4EB6-B236-FD20DAD53C3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23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2205038"/>
            <a:ext cx="2592387" cy="230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.data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sum  WORD ?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.code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…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6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push    5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call 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sum,ax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463" y="2205038"/>
            <a:ext cx="4032250" cy="2592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AddTwo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PROC, 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push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bp,sp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 sp, 0fffeh    ;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保留區域變數空間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ax,[bp+4]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add   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ax,[bp+6]</a:t>
            </a: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mov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sp,bp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     pop    </a:t>
            </a:r>
            <a:r>
              <a:rPr lang="en-US" altLang="zh-TW" dirty="0" err="1">
                <a:solidFill>
                  <a:srgbClr val="FFFFFF"/>
                </a:solidFill>
                <a:latin typeface="Cambria Math" pitchFamily="18" charset="0"/>
              </a:rPr>
              <a:t>bp</a:t>
            </a:r>
            <a:endParaRPr lang="en-US" altLang="zh-TW" dirty="0">
              <a:solidFill>
                <a:srgbClr val="FFFFFF"/>
              </a:solidFill>
              <a:latin typeface="Cambria Math" pitchFamily="18" charset="0"/>
            </a:endParaRPr>
          </a:p>
          <a:p>
            <a:pPr>
              <a:defRPr/>
            </a:pP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ret</a:t>
            </a:r>
            <a:r>
              <a:rPr lang="zh-TW" altLang="en-US" dirty="0">
                <a:solidFill>
                  <a:srgbClr val="FFFFFF"/>
                </a:solidFill>
                <a:latin typeface="Cambria Math" pitchFamily="18" charset="0"/>
              </a:rPr>
              <a:t>     </a:t>
            </a:r>
            <a:r>
              <a:rPr lang="en-US" altLang="zh-TW" dirty="0">
                <a:solidFill>
                  <a:srgbClr val="FFFFFF"/>
                </a:solidFill>
                <a:latin typeface="Cambria Math" pitchFamily="18" charset="0"/>
              </a:rPr>
              <a:t>4</a:t>
            </a: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11188" y="4364038"/>
            <a:ext cx="36036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2536" name="群組 17"/>
          <p:cNvGrpSpPr>
            <a:grpSpLocks/>
          </p:cNvGrpSpPr>
          <p:nvPr/>
        </p:nvGrpSpPr>
        <p:grpSpPr bwMode="auto">
          <a:xfrm>
            <a:off x="1476375" y="6453188"/>
            <a:ext cx="792163" cy="338137"/>
            <a:chOff x="1476204" y="4674622"/>
            <a:chExt cx="791540" cy="338553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1907664" y="4870124"/>
              <a:ext cx="36008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65" name="文字方塊 8"/>
            <p:cNvSpPr txBox="1">
              <a:spLocks noChangeArrowheads="1"/>
            </p:cNvSpPr>
            <p:nvPr/>
          </p:nvSpPr>
          <p:spPr bwMode="auto">
            <a:xfrm>
              <a:off x="1476204" y="4674622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22537" name="群組 16"/>
          <p:cNvGrpSpPr>
            <a:grpSpLocks/>
          </p:cNvGrpSpPr>
          <p:nvPr/>
        </p:nvGrpSpPr>
        <p:grpSpPr bwMode="auto">
          <a:xfrm>
            <a:off x="2298700" y="4724400"/>
            <a:ext cx="1912938" cy="2114550"/>
            <a:chOff x="2298590" y="4725144"/>
            <a:chExt cx="1913370" cy="2113941"/>
          </a:xfrm>
        </p:grpSpPr>
        <p:grpSp>
          <p:nvGrpSpPr>
            <p:cNvPr id="22544" name="群組 17"/>
            <p:cNvGrpSpPr>
              <a:grpSpLocks/>
            </p:cNvGrpSpPr>
            <p:nvPr/>
          </p:nvGrpSpPr>
          <p:grpSpPr bwMode="auto">
            <a:xfrm>
              <a:off x="2298590" y="4725144"/>
              <a:ext cx="1152128" cy="1932566"/>
              <a:chOff x="2298590" y="4725144"/>
              <a:chExt cx="1152128" cy="19325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298590" y="633447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545" name="文字方塊 8"/>
            <p:cNvSpPr txBox="1">
              <a:spLocks noChangeArrowheads="1"/>
            </p:cNvSpPr>
            <p:nvPr/>
          </p:nvSpPr>
          <p:spPr bwMode="auto">
            <a:xfrm>
              <a:off x="3492500" y="6500531"/>
              <a:ext cx="719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100H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sp>
        <p:nvSpPr>
          <p:cNvPr id="22538" name="文字方塊 8"/>
          <p:cNvSpPr txBox="1">
            <a:spLocks noChangeArrowheads="1"/>
          </p:cNvSpPr>
          <p:nvPr/>
        </p:nvSpPr>
        <p:spPr bwMode="auto">
          <a:xfrm>
            <a:off x="3492500" y="4602163"/>
            <a:ext cx="719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>
                <a:latin typeface="Cambria Math" panose="02040503050406030204" pitchFamily="18" charset="0"/>
              </a:rPr>
              <a:t> 94H</a:t>
            </a:r>
            <a:endParaRPr lang="zh-TW" altLang="en-US" sz="1600" b="1">
              <a:latin typeface="Cambria Math" panose="02040503050406030204" pitchFamily="18" charset="0"/>
            </a:endParaRPr>
          </a:p>
        </p:txBody>
      </p:sp>
      <p:grpSp>
        <p:nvGrpSpPr>
          <p:cNvPr id="22539" name="群組 27"/>
          <p:cNvGrpSpPr>
            <a:grpSpLocks/>
          </p:cNvGrpSpPr>
          <p:nvPr/>
        </p:nvGrpSpPr>
        <p:grpSpPr bwMode="auto">
          <a:xfrm>
            <a:off x="4770438" y="5483225"/>
            <a:ext cx="1889125" cy="368300"/>
            <a:chOff x="5220072" y="5482896"/>
            <a:chExt cx="1890199" cy="369332"/>
          </a:xfrm>
        </p:grpSpPr>
        <p:sp>
          <p:nvSpPr>
            <p:cNvPr id="29" name="矩形 28"/>
            <p:cNvSpPr/>
            <p:nvPr/>
          </p:nvSpPr>
          <p:spPr>
            <a:xfrm>
              <a:off x="5220072" y="5524452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0010h</a:t>
              </a:r>
              <a:endParaRPr kumimoji="0"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43" name="文字方塊 8"/>
            <p:cNvSpPr txBox="1">
              <a:spLocks noChangeArrowheads="1"/>
            </p:cNvSpPr>
            <p:nvPr/>
          </p:nvSpPr>
          <p:spPr bwMode="auto">
            <a:xfrm>
              <a:off x="6390811" y="5482896"/>
              <a:ext cx="719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 </a:t>
              </a:r>
              <a:r>
                <a:rPr lang="en-US" altLang="zh-TW" b="1">
                  <a:latin typeface="Cambria Math" panose="02040503050406030204" pitchFamily="18" charset="0"/>
                </a:rPr>
                <a:t>ax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區域變數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區域變數有著不同於全域變數的優點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區域變數的存取限制有助於除錯，因為只有少量的程式碼敘述可以修改變數的值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區域變數更有效地使用記憶體，因為儲存空間可以被釋放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同樣的名稱可以在不同的程序中出現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Georgia" panose="02040502050405020303" pitchFamily="18" charset="0"/>
              <a:buNone/>
            </a:pPr>
            <a:endParaRPr lang="en-US" altLang="zh-TW" dirty="0"/>
          </a:p>
          <a:p>
            <a:pPr>
              <a:buFont typeface="Georgia" panose="02040502050405020303" pitchFamily="18" charset="0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2D8392-387E-4BEE-BF49-FE0E61168E5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24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</a:t>
            </a:r>
            <a:r>
              <a:rPr lang="en-US" altLang="zh-TW">
                <a:latin typeface="Calibri" panose="020F0502020204030204" pitchFamily="34" charset="0"/>
              </a:rPr>
              <a:t>LOCAL</a:t>
            </a:r>
            <a:r>
              <a:rPr lang="zh-TW" altLang="en-US"/>
              <a:t>範例</a:t>
            </a:r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必須緊接在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下一行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程序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包含一個區域變數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程序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包含一個區域變數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還有一個名為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9DF62A-C909-4A6C-B173-A8984B752969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25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813" y="3213100"/>
            <a:ext cx="5256212" cy="863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MySub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var1:BYTE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813" y="5229225"/>
            <a:ext cx="5256212" cy="863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var1:WORD,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Flag:BYTE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自動產生的程式碼</a:t>
            </a: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513263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使用區域變數時組譯器究竟產生了甚麼程式碼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109537" indent="0">
              <a:buFont typeface="Georgia" panose="02040502050405020303" pitchFamily="18" charset="0"/>
              <a:buNone/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下面是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Courier New" pitchFamily="49" charset="0"/>
              </a:rPr>
              <a:t>Sum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反組譯程式碼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F513E6-3455-409F-9B9F-D74E7D4AA522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26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813" y="2565400"/>
            <a:ext cx="5256212" cy="13684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v1:WORD, v2:WORD</a:t>
            </a:r>
          </a:p>
          <a:p>
            <a:pPr>
              <a:defRPr/>
            </a:pPr>
            <a:r>
              <a:rPr lang="zh-TW" alt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ret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ENDP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813" y="4608513"/>
            <a:ext cx="5256212" cy="2133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bp,sp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TW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保留呼叫者的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  sp,0FFFCh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TW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=sp-4</a:t>
            </a:r>
          </a:p>
          <a:p>
            <a:pPr>
              <a:defRPr/>
            </a:pP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sp,bp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pop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區域變數的存取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CD02D8-DE59-4249-8A93-3909FBE928AD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27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2662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68313" y="2060575"/>
            <a:ext cx="5256212" cy="1800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LOCAL v1:WORD, v2:WORD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v1,0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v2,1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ENDP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313" y="4294188"/>
            <a:ext cx="5256212" cy="25193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push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bp,sp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TW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保留呼叫者的</a:t>
            </a:r>
            <a:r>
              <a:rPr lang="en-US" altLang="zh-TW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add  sp,0FFFCh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;sp=sp-4</a:t>
            </a:r>
          </a:p>
          <a:p>
            <a:pPr>
              <a:defRPr/>
            </a:pP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WORD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PTR[bp-2],0 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;v1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WORD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PTR[bp-4],1 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;v2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sp,bp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pop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ret</a:t>
            </a:r>
          </a:p>
        </p:txBody>
      </p:sp>
      <p:sp>
        <p:nvSpPr>
          <p:cNvPr id="18" name="向右箭號 17"/>
          <p:cNvSpPr/>
          <p:nvPr/>
        </p:nvSpPr>
        <p:spPr>
          <a:xfrm rot="5400000">
            <a:off x="2699544" y="3933031"/>
            <a:ext cx="431800" cy="287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32" name="文字方塊 20"/>
          <p:cNvSpPr txBox="1">
            <a:spLocks noChangeArrowheads="1"/>
          </p:cNvSpPr>
          <p:nvPr/>
        </p:nvSpPr>
        <p:spPr bwMode="auto">
          <a:xfrm>
            <a:off x="6011863" y="3284538"/>
            <a:ext cx="2592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/>
              <a:t>由</a:t>
            </a:r>
            <a:r>
              <a:rPr lang="en-US" altLang="zh-TW" b="1"/>
              <a:t>SP</a:t>
            </a:r>
            <a:r>
              <a:rPr lang="zh-TW" altLang="en-US" b="1"/>
              <a:t>及</a:t>
            </a:r>
            <a:r>
              <a:rPr lang="en-US" altLang="zh-TW" b="1"/>
              <a:t>BP</a:t>
            </a:r>
            <a:r>
              <a:rPr lang="zh-TW" altLang="en-US" b="1"/>
              <a:t>之間建立一個空間存放區域變數</a:t>
            </a:r>
          </a:p>
        </p:txBody>
      </p:sp>
      <p:grpSp>
        <p:nvGrpSpPr>
          <p:cNvPr id="26633" name="群組 17"/>
          <p:cNvGrpSpPr>
            <a:grpSpLocks/>
          </p:cNvGrpSpPr>
          <p:nvPr/>
        </p:nvGrpSpPr>
        <p:grpSpPr bwMode="auto">
          <a:xfrm>
            <a:off x="5908675" y="4478338"/>
            <a:ext cx="765175" cy="338137"/>
            <a:chOff x="1504731" y="4707116"/>
            <a:chExt cx="763013" cy="338553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1908400" y="4869240"/>
              <a:ext cx="359344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64" name="文字方塊 8"/>
            <p:cNvSpPr txBox="1">
              <a:spLocks noChangeArrowheads="1"/>
            </p:cNvSpPr>
            <p:nvPr/>
          </p:nvSpPr>
          <p:spPr bwMode="auto">
            <a:xfrm>
              <a:off x="1504731" y="4707116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26634" name="群組 1"/>
          <p:cNvGrpSpPr>
            <a:grpSpLocks/>
          </p:cNvGrpSpPr>
          <p:nvPr/>
        </p:nvGrpSpPr>
        <p:grpSpPr bwMode="auto">
          <a:xfrm>
            <a:off x="6711950" y="4632325"/>
            <a:ext cx="1154113" cy="1608138"/>
            <a:chOff x="2298590" y="4725144"/>
            <a:chExt cx="1153716" cy="1609326"/>
          </a:xfrm>
        </p:grpSpPr>
        <p:grpSp>
          <p:nvGrpSpPr>
            <p:cNvPr id="26647" name="群組 33"/>
            <p:cNvGrpSpPr>
              <a:grpSpLocks/>
            </p:cNvGrpSpPr>
            <p:nvPr/>
          </p:nvGrpSpPr>
          <p:grpSpPr bwMode="auto">
            <a:xfrm>
              <a:off x="2298590" y="4725144"/>
              <a:ext cx="1152128" cy="1286086"/>
              <a:chOff x="2298590" y="4725144"/>
              <a:chExt cx="1152128" cy="128608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298590" y="568799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400" dirty="0">
                    <a:latin typeface="Times New Roman" pitchFamily="18" charset="0"/>
                    <a:cs typeface="Times New Roman" pitchFamily="18" charset="0"/>
                  </a:rPr>
                  <a:t>Return add</a:t>
                </a:r>
                <a:endParaRPr kumimoji="0"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98590" y="536475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 err="1">
                    <a:latin typeface="Times New Roman" pitchFamily="18" charset="0"/>
                    <a:cs typeface="Times New Roman" pitchFamily="18" charset="0"/>
                  </a:rPr>
                  <a:t>bp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98590" y="504838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v1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98590" y="4725144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v2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300178" y="6011230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b="1" dirty="0">
                  <a:latin typeface="Times New Roman" pitchFamily="18" charset="0"/>
                  <a:cs typeface="Times New Roman" pitchFamily="18" charset="0"/>
                </a:rPr>
                <a:t>傳入引數</a:t>
              </a:r>
              <a:endParaRPr kumimoji="0" lang="zh-TW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635" name="群組 2"/>
          <p:cNvGrpSpPr>
            <a:grpSpLocks/>
          </p:cNvGrpSpPr>
          <p:nvPr/>
        </p:nvGrpSpPr>
        <p:grpSpPr bwMode="auto">
          <a:xfrm>
            <a:off x="7883525" y="4487863"/>
            <a:ext cx="1152525" cy="1624012"/>
            <a:chOff x="7883970" y="4487637"/>
            <a:chExt cx="1152724" cy="1623903"/>
          </a:xfrm>
        </p:grpSpPr>
        <p:grpSp>
          <p:nvGrpSpPr>
            <p:cNvPr id="26636" name="群組 20"/>
            <p:cNvGrpSpPr>
              <a:grpSpLocks/>
            </p:cNvGrpSpPr>
            <p:nvPr/>
          </p:nvGrpSpPr>
          <p:grpSpPr bwMode="auto">
            <a:xfrm>
              <a:off x="7883970" y="4487637"/>
              <a:ext cx="1152526" cy="1016153"/>
              <a:chOff x="3491507" y="4583721"/>
              <a:chExt cx="1152526" cy="1016153"/>
            </a:xfrm>
          </p:grpSpPr>
          <p:grpSp>
            <p:nvGrpSpPr>
              <p:cNvPr id="26639" name="群組 22"/>
              <p:cNvGrpSpPr>
                <a:grpSpLocks/>
              </p:cNvGrpSpPr>
              <p:nvPr/>
            </p:nvGrpSpPr>
            <p:grpSpPr bwMode="auto">
              <a:xfrm>
                <a:off x="3491880" y="5261737"/>
                <a:ext cx="863600" cy="338137"/>
                <a:chOff x="3635896" y="6021288"/>
                <a:chExt cx="863724" cy="338137"/>
              </a:xfrm>
            </p:grpSpPr>
            <p:cxnSp>
              <p:nvCxnSpPr>
                <p:cNvPr id="28" name="直線單箭頭接點 27"/>
                <p:cNvCxnSpPr/>
                <p:nvPr/>
              </p:nvCxnSpPr>
              <p:spPr>
                <a:xfrm rot="10800000">
                  <a:off x="3635523" y="6163954"/>
                  <a:ext cx="360477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46" name="文字方塊 8"/>
                <p:cNvSpPr txBox="1">
                  <a:spLocks noChangeArrowheads="1"/>
                </p:cNvSpPr>
                <p:nvPr/>
              </p:nvSpPr>
              <p:spPr bwMode="auto">
                <a:xfrm>
                  <a:off x="3851920" y="6021288"/>
                  <a:ext cx="647700" cy="338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b="1">
                      <a:latin typeface="Cambria Math" panose="02040503050406030204" pitchFamily="18" charset="0"/>
                    </a:rPr>
                    <a:t>BP</a:t>
                  </a:r>
                  <a:endParaRPr lang="zh-TW" altLang="en-US" sz="1600" b="1">
                    <a:latin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6640" name="群組 29"/>
              <p:cNvGrpSpPr>
                <a:grpSpLocks/>
              </p:cNvGrpSpPr>
              <p:nvPr/>
            </p:nvGrpSpPr>
            <p:grpSpPr bwMode="auto">
              <a:xfrm>
                <a:off x="3491507" y="4583721"/>
                <a:ext cx="1152526" cy="668686"/>
                <a:chOff x="3563887" y="3770660"/>
                <a:chExt cx="1152129" cy="668376"/>
              </a:xfrm>
            </p:grpSpPr>
            <p:cxnSp>
              <p:nvCxnSpPr>
                <p:cNvPr id="24" name="直線單箭頭接點 23"/>
                <p:cNvCxnSpPr/>
                <p:nvPr/>
              </p:nvCxnSpPr>
              <p:spPr>
                <a:xfrm rot="10800000">
                  <a:off x="3563887" y="4243484"/>
                  <a:ext cx="360301" cy="158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42" name="文字方塊 8"/>
                <p:cNvSpPr txBox="1">
                  <a:spLocks noChangeArrowheads="1"/>
                </p:cNvSpPr>
                <p:nvPr/>
              </p:nvSpPr>
              <p:spPr bwMode="auto">
                <a:xfrm>
                  <a:off x="3924300" y="4100899"/>
                  <a:ext cx="791716" cy="338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b="1">
                      <a:latin typeface="Cambria Math" panose="02040503050406030204" pitchFamily="18" charset="0"/>
                    </a:rPr>
                    <a:t>[BP-2]</a:t>
                  </a:r>
                  <a:endParaRPr lang="zh-TW" altLang="en-US" sz="1600" b="1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6643" name="文字方塊 8"/>
                <p:cNvSpPr txBox="1">
                  <a:spLocks noChangeArrowheads="1"/>
                </p:cNvSpPr>
                <p:nvPr/>
              </p:nvSpPr>
              <p:spPr bwMode="auto">
                <a:xfrm>
                  <a:off x="3924127" y="3770660"/>
                  <a:ext cx="791716" cy="338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600" b="1">
                      <a:latin typeface="Cambria Math" panose="02040503050406030204" pitchFamily="18" charset="0"/>
                    </a:rPr>
                    <a:t>[BP-4]</a:t>
                  </a:r>
                  <a:endParaRPr lang="zh-TW" altLang="en-US" sz="1600" b="1"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27" name="直線單箭頭接點 26"/>
                <p:cNvCxnSpPr/>
                <p:nvPr/>
              </p:nvCxnSpPr>
              <p:spPr>
                <a:xfrm rot="10800000">
                  <a:off x="3563887" y="3921392"/>
                  <a:ext cx="360301" cy="15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" name="直線單箭頭接點 43"/>
            <p:cNvCxnSpPr/>
            <p:nvPr/>
          </p:nvCxnSpPr>
          <p:spPr bwMode="auto">
            <a:xfrm rot="10800000">
              <a:off x="7883970" y="5916291"/>
              <a:ext cx="3604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8" name="文字方塊 8"/>
            <p:cNvSpPr txBox="1">
              <a:spLocks noChangeArrowheads="1"/>
            </p:cNvSpPr>
            <p:nvPr/>
          </p:nvSpPr>
          <p:spPr bwMode="auto">
            <a:xfrm>
              <a:off x="8244705" y="5773246"/>
              <a:ext cx="791989" cy="33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 b="1">
                  <a:latin typeface="Cambria Math" panose="02040503050406030204" pitchFamily="18" charset="0"/>
                </a:rPr>
                <a:t>[BP+4]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</a:t>
            </a:r>
            <a:r>
              <a:rPr lang="zh-TW" altLang="en-US" dirty="0"/>
              <a:t>參考點</a:t>
            </a: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BP+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找傳入參數</a:t>
            </a:r>
            <a:r>
              <a:rPr lang="zh-TW" altLang="en-US" sz="2400" dirty="0"/>
              <a:t>，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BP-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找區域變數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在副程式中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會成為關鍵性的參考點</a:t>
            </a:r>
            <a:r>
              <a:rPr lang="zh-TW" altLang="en-US" sz="2400" dirty="0"/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因此進出副程式要確保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指標是否儲存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回歸</a:t>
            </a:r>
            <a:r>
              <a:rPr lang="zh-TW" altLang="en-US" sz="2400" dirty="0"/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是否有將參考位置丟給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使用堆疊參數進入副程式必要程序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/>
              <a:t>push </a:t>
            </a:r>
            <a:r>
              <a:rPr lang="en-US" altLang="zh-TW" sz="2400" dirty="0" err="1"/>
              <a:t>bp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mov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bp,sp</a:t>
            </a:r>
            <a:endParaRPr lang="en-US" altLang="zh-TW" sz="2400" dirty="0"/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使用堆疊參數離開副程式必要程序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 err="1"/>
              <a:t>mov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sp,bp</a:t>
            </a:r>
            <a:endParaRPr lang="en-US" altLang="zh-TW" sz="2400" dirty="0"/>
          </a:p>
          <a:p>
            <a:pPr lvl="1"/>
            <a:r>
              <a:rPr lang="en-US" altLang="zh-TW" sz="2400" dirty="0"/>
              <a:t>pop </a:t>
            </a:r>
            <a:r>
              <a:rPr lang="en-US" altLang="zh-TW" sz="2400" dirty="0" err="1"/>
              <a:t>bp</a:t>
            </a:r>
            <a:endParaRPr lang="en-US" altLang="zh-TW" sz="2400" dirty="0"/>
          </a:p>
          <a:p>
            <a:pPr lvl="1"/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BA0D5C-2D47-4651-8DF8-CC72138EF2EE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28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grpSp>
        <p:nvGrpSpPr>
          <p:cNvPr id="27653" name="群組 17"/>
          <p:cNvGrpSpPr>
            <a:grpSpLocks/>
          </p:cNvGrpSpPr>
          <p:nvPr/>
        </p:nvGrpSpPr>
        <p:grpSpPr bwMode="auto">
          <a:xfrm>
            <a:off x="5364088" y="4365104"/>
            <a:ext cx="763588" cy="338138"/>
            <a:chOff x="1504731" y="4707116"/>
            <a:chExt cx="763013" cy="338553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1907652" y="4869240"/>
              <a:ext cx="360092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91" name="文字方塊 8"/>
            <p:cNvSpPr txBox="1">
              <a:spLocks noChangeArrowheads="1"/>
            </p:cNvSpPr>
            <p:nvPr/>
          </p:nvSpPr>
          <p:spPr bwMode="auto">
            <a:xfrm>
              <a:off x="1504731" y="4707116"/>
              <a:ext cx="43178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Cambria Math" panose="02040503050406030204" pitchFamily="18" charset="0"/>
                </a:rPr>
                <a:t>SP</a:t>
              </a:r>
              <a:endParaRPr lang="zh-TW" altLang="en-US" sz="1600" b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27654" name="群組 52"/>
          <p:cNvGrpSpPr>
            <a:grpSpLocks/>
          </p:cNvGrpSpPr>
          <p:nvPr/>
        </p:nvGrpSpPr>
        <p:grpSpPr bwMode="auto">
          <a:xfrm>
            <a:off x="6167363" y="4519092"/>
            <a:ext cx="1152525" cy="1933575"/>
            <a:chOff x="4395918" y="4343322"/>
            <a:chExt cx="1152128" cy="1934036"/>
          </a:xfrm>
        </p:grpSpPr>
        <p:grpSp>
          <p:nvGrpSpPr>
            <p:cNvPr id="27670" name="群組 29"/>
            <p:cNvGrpSpPr>
              <a:grpSpLocks/>
            </p:cNvGrpSpPr>
            <p:nvPr/>
          </p:nvGrpSpPr>
          <p:grpSpPr bwMode="auto">
            <a:xfrm>
              <a:off x="4395918" y="4343322"/>
              <a:ext cx="1152128" cy="1609326"/>
              <a:chOff x="2298590" y="4725144"/>
              <a:chExt cx="1152128" cy="1609326"/>
            </a:xfrm>
          </p:grpSpPr>
          <p:grpSp>
            <p:nvGrpSpPr>
              <p:cNvPr id="27674" name="群組 30"/>
              <p:cNvGrpSpPr>
                <a:grpSpLocks/>
              </p:cNvGrpSpPr>
              <p:nvPr/>
            </p:nvGrpSpPr>
            <p:grpSpPr bwMode="auto">
              <a:xfrm>
                <a:off x="2298590" y="4725144"/>
                <a:ext cx="1152128" cy="1286086"/>
                <a:chOff x="2298590" y="4725144"/>
                <a:chExt cx="1152128" cy="1286086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2298590" y="5687990"/>
                  <a:ext cx="1152128" cy="3232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sz="1400" dirty="0">
                      <a:latin typeface="Times New Roman" pitchFamily="18" charset="0"/>
                      <a:cs typeface="Times New Roman" pitchFamily="18" charset="0"/>
                    </a:rPr>
                    <a:t>Return add</a:t>
                  </a:r>
                  <a:endParaRPr kumimoji="0" lang="zh-TW" alt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2298590" y="5364750"/>
                  <a:ext cx="1152128" cy="3232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dirty="0" err="1">
                      <a:latin typeface="Times New Roman" pitchFamily="18" charset="0"/>
                      <a:cs typeface="Times New Roman" pitchFamily="18" charset="0"/>
                    </a:rPr>
                    <a:t>bp</a:t>
                  </a:r>
                  <a:endParaRPr kumimoji="0" lang="zh-TW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298590" y="5048384"/>
                  <a:ext cx="1152128" cy="3232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dirty="0">
                      <a:latin typeface="Times New Roman" pitchFamily="18" charset="0"/>
                      <a:cs typeface="Times New Roman" pitchFamily="18" charset="0"/>
                    </a:rPr>
                    <a:t>v1</a:t>
                  </a:r>
                  <a:endParaRPr kumimoji="0" lang="zh-TW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298590" y="4725144"/>
                  <a:ext cx="1152128" cy="3232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dirty="0">
                      <a:latin typeface="Times New Roman" pitchFamily="18" charset="0"/>
                      <a:cs typeface="Times New Roman" pitchFamily="18" charset="0"/>
                    </a:rPr>
                    <a:t>v2</a:t>
                  </a:r>
                  <a:endParaRPr kumimoji="0" lang="zh-TW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298590" y="6011230"/>
                <a:ext cx="1152128" cy="3232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dirty="0">
                    <a:latin typeface="Times New Roman" pitchFamily="18" charset="0"/>
                    <a:cs typeface="Times New Roman" pitchFamily="18" charset="0"/>
                  </a:rPr>
                  <a:t>0005h</a:t>
                </a:r>
                <a:endParaRPr kumimoji="0"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395918" y="5954118"/>
              <a:ext cx="1152128" cy="323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imes New Roman" pitchFamily="18" charset="0"/>
                  <a:cs typeface="Times New Roman" pitchFamily="18" charset="0"/>
                </a:rPr>
                <a:t>0006h</a:t>
              </a:r>
              <a:endParaRPr kumimoji="0"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655" name="群組 51"/>
          <p:cNvGrpSpPr>
            <a:grpSpLocks/>
          </p:cNvGrpSpPr>
          <p:nvPr/>
        </p:nvGrpSpPr>
        <p:grpSpPr bwMode="auto">
          <a:xfrm>
            <a:off x="7338938" y="4374629"/>
            <a:ext cx="1165225" cy="1947863"/>
            <a:chOff x="5591160" y="4199309"/>
            <a:chExt cx="1165061" cy="1948465"/>
          </a:xfrm>
        </p:grpSpPr>
        <p:grpSp>
          <p:nvGrpSpPr>
            <p:cNvPr id="27656" name="群組 36"/>
            <p:cNvGrpSpPr>
              <a:grpSpLocks/>
            </p:cNvGrpSpPr>
            <p:nvPr/>
          </p:nvGrpSpPr>
          <p:grpSpPr bwMode="auto">
            <a:xfrm>
              <a:off x="5591160" y="4199309"/>
              <a:ext cx="1165061" cy="1623903"/>
              <a:chOff x="7883970" y="4487637"/>
              <a:chExt cx="1165061" cy="1623903"/>
            </a:xfrm>
          </p:grpSpPr>
          <p:grpSp>
            <p:nvGrpSpPr>
              <p:cNvPr id="27659" name="群組 37"/>
              <p:cNvGrpSpPr>
                <a:grpSpLocks/>
              </p:cNvGrpSpPr>
              <p:nvPr/>
            </p:nvGrpSpPr>
            <p:grpSpPr bwMode="auto">
              <a:xfrm>
                <a:off x="7883970" y="4487637"/>
                <a:ext cx="1152526" cy="1016153"/>
                <a:chOff x="3491507" y="4583721"/>
                <a:chExt cx="1152526" cy="1016153"/>
              </a:xfrm>
            </p:grpSpPr>
            <p:grpSp>
              <p:nvGrpSpPr>
                <p:cNvPr id="27662" name="群組 22"/>
                <p:cNvGrpSpPr>
                  <a:grpSpLocks/>
                </p:cNvGrpSpPr>
                <p:nvPr/>
              </p:nvGrpSpPr>
              <p:grpSpPr bwMode="auto">
                <a:xfrm>
                  <a:off x="3491882" y="5261737"/>
                  <a:ext cx="1068699" cy="338137"/>
                  <a:chOff x="3635896" y="6021288"/>
                  <a:chExt cx="1068852" cy="338137"/>
                </a:xfrm>
              </p:grpSpPr>
              <p:cxnSp>
                <p:nvCxnSpPr>
                  <p:cNvPr id="47" name="直線單箭頭接點 46"/>
                  <p:cNvCxnSpPr/>
                  <p:nvPr/>
                </p:nvCxnSpPr>
                <p:spPr>
                  <a:xfrm rot="10800000">
                    <a:off x="3635521" y="6164264"/>
                    <a:ext cx="360364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669" name="文字方塊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51920" y="6021288"/>
                    <a:ext cx="852828" cy="338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600" b="1">
                        <a:latin typeface="Cambria Math" panose="02040503050406030204" pitchFamily="18" charset="0"/>
                      </a:rPr>
                      <a:t> BP</a:t>
                    </a:r>
                    <a:endParaRPr lang="zh-TW" altLang="en-US" sz="1600" b="1">
                      <a:latin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27663" name="群組 29"/>
                <p:cNvGrpSpPr>
                  <a:grpSpLocks/>
                </p:cNvGrpSpPr>
                <p:nvPr/>
              </p:nvGrpSpPr>
              <p:grpSpPr bwMode="auto">
                <a:xfrm>
                  <a:off x="3491507" y="4583721"/>
                  <a:ext cx="1152526" cy="668686"/>
                  <a:chOff x="3563887" y="3770660"/>
                  <a:chExt cx="1152129" cy="668376"/>
                </a:xfrm>
              </p:grpSpPr>
              <p:cxnSp>
                <p:nvCxnSpPr>
                  <p:cNvPr id="43" name="直線單箭頭接點 42"/>
                  <p:cNvCxnSpPr/>
                  <p:nvPr/>
                </p:nvCxnSpPr>
                <p:spPr>
                  <a:xfrm rot="10800000">
                    <a:off x="3563887" y="4243662"/>
                    <a:ext cx="36018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665" name="文字方塊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4300" y="4100899"/>
                    <a:ext cx="791716" cy="338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600" b="1">
                        <a:latin typeface="Cambria Math" panose="02040503050406030204" pitchFamily="18" charset="0"/>
                      </a:rPr>
                      <a:t>[BP-2]</a:t>
                    </a:r>
                    <a:endParaRPr lang="zh-TW" altLang="en-US" sz="1600" b="1"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27666" name="文字方塊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4127" y="3770660"/>
                    <a:ext cx="791716" cy="338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1600" b="1">
                        <a:latin typeface="Cambria Math" panose="02040503050406030204" pitchFamily="18" charset="0"/>
                      </a:rPr>
                      <a:t>[BP-4]</a:t>
                    </a:r>
                    <a:endParaRPr lang="zh-TW" altLang="en-US" sz="1600" b="1"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46" name="直線單箭頭接點 45"/>
                  <p:cNvCxnSpPr/>
                  <p:nvPr/>
                </p:nvCxnSpPr>
                <p:spPr>
                  <a:xfrm rot="10800000">
                    <a:off x="3563887" y="3921450"/>
                    <a:ext cx="360188" cy="15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9" name="直線單箭頭接點 38"/>
              <p:cNvCxnSpPr/>
              <p:nvPr/>
            </p:nvCxnSpPr>
            <p:spPr bwMode="auto">
              <a:xfrm rot="10800000">
                <a:off x="7883970" y="5916829"/>
                <a:ext cx="3603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61" name="文字方塊 8"/>
              <p:cNvSpPr txBox="1">
                <a:spLocks noChangeArrowheads="1"/>
              </p:cNvSpPr>
              <p:nvPr/>
            </p:nvSpPr>
            <p:spPr bwMode="auto">
              <a:xfrm>
                <a:off x="8257042" y="5773246"/>
                <a:ext cx="791989" cy="338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600" b="1">
                    <a:latin typeface="Cambria Math" panose="02040503050406030204" pitchFamily="18" charset="0"/>
                  </a:rPr>
                  <a:t>[BP+4]</a:t>
                </a:r>
                <a:endParaRPr lang="zh-TW" altLang="en-US" sz="1600" b="1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0" name="直線單箭頭接點 49"/>
            <p:cNvCxnSpPr/>
            <p:nvPr/>
          </p:nvCxnSpPr>
          <p:spPr bwMode="auto">
            <a:xfrm rot="10800000">
              <a:off x="5603858" y="5952451"/>
              <a:ext cx="3603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58" name="文字方塊 8"/>
            <p:cNvSpPr txBox="1">
              <a:spLocks noChangeArrowheads="1"/>
            </p:cNvSpPr>
            <p:nvPr/>
          </p:nvSpPr>
          <p:spPr bwMode="auto">
            <a:xfrm>
              <a:off x="5964232" y="5809480"/>
              <a:ext cx="791989" cy="33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 b="1" dirty="0">
                  <a:latin typeface="Cambria Math" panose="02040503050406030204" pitchFamily="18" charset="0"/>
                </a:rPr>
                <a:t>[BP+6]</a:t>
              </a:r>
              <a:endParaRPr lang="zh-TW" altLang="en-US" sz="1600" b="1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</a:t>
            </a:r>
            <a:r>
              <a:rPr lang="zh-TW" altLang="en-US" dirty="0"/>
              <a:t>指令的使用</a:t>
            </a: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657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宣告區域變數時，程式會自動產生與設定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因此只要使用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則無需撰寫任何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F4EBC0-E134-4B36-8E33-C247E53F8BE0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29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179388" y="3271202"/>
            <a:ext cx="4032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LOCAL v1:WORD, v2:WORD</a:t>
            </a: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ret</a:t>
            </a:r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179388" y="4516438"/>
            <a:ext cx="43926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Sum: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bp		;</a:t>
            </a:r>
            <a:r>
              <a:rPr lang="zh-TW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電腦自動寫</a:t>
            </a:r>
            <a:endParaRPr lang="en-US" altLang="zh-TW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mov  bp,sp     ;</a:t>
            </a:r>
            <a:r>
              <a:rPr lang="zh-TW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電腦自動寫</a:t>
            </a:r>
            <a:endParaRPr lang="en-US" altLang="zh-TW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sp,0FFFCh ;</a:t>
            </a:r>
            <a:r>
              <a:rPr lang="zh-TW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電腦自動寫</a:t>
            </a:r>
            <a:endParaRPr lang="en-US" altLang="zh-TW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 sp,bp   	;</a:t>
            </a:r>
            <a:r>
              <a:rPr lang="zh-TW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電腦自動寫</a:t>
            </a:r>
            <a:endParaRPr lang="en-US" altLang="zh-TW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pop  bp     	;</a:t>
            </a:r>
            <a:r>
              <a:rPr lang="zh-TW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電腦自動寫</a:t>
            </a:r>
            <a:endParaRPr lang="en-US" altLang="zh-TW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     ret</a:t>
            </a:r>
          </a:p>
        </p:txBody>
      </p:sp>
      <p:sp>
        <p:nvSpPr>
          <p:cNvPr id="7" name="向右箭號 6"/>
          <p:cNvSpPr/>
          <p:nvPr/>
        </p:nvSpPr>
        <p:spPr>
          <a:xfrm rot="5400000">
            <a:off x="899319" y="4509294"/>
            <a:ext cx="431800" cy="287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094163" y="3573463"/>
            <a:ext cx="1990725" cy="2873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681" name="矩形 12"/>
          <p:cNvSpPr>
            <a:spLocks noChangeArrowheads="1"/>
          </p:cNvSpPr>
          <p:nvPr/>
        </p:nvSpPr>
        <p:spPr bwMode="auto">
          <a:xfrm>
            <a:off x="6039644" y="3271202"/>
            <a:ext cx="3132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TW" altLang="en-US" dirty="0"/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要自己寫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bp,sp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要自己寫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sp,bp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要自己寫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要自己寫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8682" name="矩形 13"/>
          <p:cNvSpPr>
            <a:spLocks noChangeArrowheads="1"/>
          </p:cNvSpPr>
          <p:nvPr/>
        </p:nvSpPr>
        <p:spPr bwMode="auto">
          <a:xfrm>
            <a:off x="3851275" y="3935413"/>
            <a:ext cx="2449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若無宣告區域變數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則須自行規劃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</a:rPr>
              <a:t>副程式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當一個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程式執行到一半時，突然停下來而去呼叫另一個子程式來執行，當執完這個子程式後，再返回主程式，然後繼續往下執行。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當這個被呼叫的子程式用於這個主程式次數比較頻繁時，我就可以將這個子程式建立成一個副程式，這樣在我們在主程式中利用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指令就可以呼叫它，而不用再一次重複寫入子程式的內容，只要寫一次子程式就夠了，而用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指令就可完成相同的工作了。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07030A-48F5-43B9-83A7-BA7BD03AB66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3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預留堆疊空間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指引，下列範例預留了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的堆疊空間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800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Sub2</a:t>
            </a:r>
            <a:r>
              <a:rPr lang="zh-TW" altLang="en-US" dirty="0"/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Sub3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這些區域變數將同時佔用堆疊空間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539F41B-D9ED-4E16-B270-4D6E8556D7F4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30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6375" y="2781300"/>
            <a:ext cx="5256213" cy="5762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.stack 4096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823" y="4076693"/>
            <a:ext cx="6481068" cy="2592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Sub1 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array[50]:DWORD  ;200bytes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Sub2 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array2[80]:WORD  ;160bytes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Sub3 PROC</a:t>
            </a:r>
          </a:p>
          <a:p>
            <a:pPr>
              <a:defRPr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LOCAL array3[200]:BYTE ;200bytes</a:t>
            </a:r>
          </a:p>
          <a:p>
            <a:pPr>
              <a:defRPr/>
            </a:pP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3" name="文字方塊 6"/>
          <p:cNvSpPr txBox="1">
            <a:spLocks noChangeArrowheads="1"/>
          </p:cNvSpPr>
          <p:nvPr/>
        </p:nvSpPr>
        <p:spPr bwMode="auto">
          <a:xfrm>
            <a:off x="6767513" y="4365625"/>
            <a:ext cx="2341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/>
              <a:t>堆疊空間必須夠大足以容納所有區域變數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宣告一個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大小的陣列，數值及長度自訂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長度要大於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>
                  <a:defRPr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宣告一個副程式，此副程式接收兩個參數：一個為陣列的位移值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位址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，另一個為陣列的長度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defRPr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透過兩個參數計算此陣列每個數值的相加總和，並將總和存於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ax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暫存器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defRPr/>
                </a:pPr>
                <a:r>
                  <a:rPr lang="en-US" altLang="zh-TW" b="1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HINT:</a:t>
                </a:r>
              </a:p>
              <a:p>
                <a:pPr marL="868362" lvl="1" indent="-457200">
                  <a:buFont typeface="+mj-lt"/>
                  <a:buAutoNum type="arabicPeriod"/>
                  <a:defRPr/>
                </a:pP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接收參數前先將參數</a:t>
                </a:r>
                <a:r>
                  <a:rPr lang="en-US" altLang="zh-TW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push</a:t>
                </a: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</a:t>
                </a:r>
                <a:r>
                  <a:rPr lang="en-US" altLang="zh-TW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stack</a:t>
                </a:r>
              </a:p>
              <a:p>
                <a:pPr marL="868362" lvl="1" indent="-457200">
                  <a:buFont typeface="+mj-lt"/>
                  <a:buAutoNum type="arabicPeriod"/>
                  <a:defRPr/>
                </a:pP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陣列的位移值</a:t>
                </a:r>
                <a:r>
                  <a:rPr lang="en-US" altLang="zh-TW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位址</a:t>
                </a:r>
                <a:r>
                  <a:rPr lang="en-US" altLang="zh-TW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offset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陣列名稱</a:t>
                </a:r>
                <a:endPara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868362" lvl="1" indent="-457200">
                  <a:buFont typeface="+mj-lt"/>
                  <a:buAutoNum type="arabicPeriod"/>
                  <a:defRPr/>
                </a:pP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陣列的長度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LENGTHOF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陣列名稱</a:t>
                </a:r>
                <a:endPara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68362" lvl="1" indent="-457200">
                  <a:buFont typeface="+mj-lt"/>
                  <a:buAutoNum type="arabicPeriod"/>
                  <a:defRPr/>
                </a:pPr>
                <a:r>
                  <a:rPr lang="zh-TW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建議使用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LOOP</a:t>
                </a:r>
              </a:p>
              <a:p>
                <a:pPr>
                  <a:defRPr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驗收方式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lvl="1">
                  <a:defRPr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cv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顯示在記憶體上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defRPr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將總和存於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ax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暫存器，在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cv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環境中顯示結果</a:t>
                </a:r>
              </a:p>
            </p:txBody>
          </p:sp>
        </mc:Choice>
        <mc:Fallback xmlns="">
          <p:sp>
            <p:nvSpPr>
              <p:cNvPr id="2765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5" r="-74" b="-5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282F4C-8B35-41D7-B570-801ECBF22421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31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</a:rPr>
              <a:t>副程式的基本型態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副程式就是具有相同程式功能。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副程式呼叫分成兩種，遠程和近程。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呼叫副程式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指令和</a:t>
            </a:r>
            <a:r>
              <a:rPr lang="en-US" altLang="zh-TW" sz="2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Jmp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指令的不同在於，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指令會把返回的位址存在堆疊中。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近程呼叫：呼叫的位址存入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遠程呼叫：呼叫的位址存入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指令是副程式的返回指令，會將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</a:t>
            </a:r>
            <a:r>
              <a:rPr lang="en-US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存回來。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近程呼叫返回：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會將從堆疊取出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(word)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遠程呼叫返回：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會將從堆疊取出雙字組，低字組存入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，高字組存入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副程式宣告在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區段。</a:t>
            </a:r>
            <a:endParaRPr lang="zh-TW" altLang="en-US" dirty="0"/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07030A-48F5-43B9-83A7-BA7BD03AB66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4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</a:rPr>
              <a:t>副程式</a:t>
            </a:r>
            <a:r>
              <a:rPr lang="en-US" altLang="zh-TW" dirty="0">
                <a:latin typeface="Calibri" panose="020F0502020204030204" pitchFamily="34" charset="0"/>
              </a:rPr>
              <a:t>(PROC)</a:t>
            </a:r>
            <a:r>
              <a:rPr lang="zh-TW" altLang="en-US" dirty="0">
                <a:latin typeface="Calibri" panose="020F0502020204030204" pitchFamily="34" charset="0"/>
              </a:rPr>
              <a:t>介紹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435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537" indent="0" eaLnBrk="1" hangingPunct="1">
              <a:spcBef>
                <a:spcPct val="0"/>
              </a:spcBef>
              <a:buClrTx/>
              <a:buNone/>
            </a:pPr>
            <a:r>
              <a:rPr lang="en-US" altLang="zh-TW" sz="2400" dirty="0">
                <a:solidFill>
                  <a:srgbClr val="03495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3495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Label_Name</a:t>
            </a:r>
            <a:r>
              <a:rPr lang="en-US" altLang="zh-TW" dirty="0">
                <a:solidFill>
                  <a:srgbClr val="03495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副程式的名稱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3495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</a:t>
            </a:r>
            <a:r>
              <a:rPr lang="en-US" altLang="zh-TW" dirty="0">
                <a:solidFill>
                  <a:srgbClr val="03495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為副程式的虛擬指令，代表副程式從此開始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3495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NEAR/FAR</a:t>
            </a:r>
            <a:r>
              <a:rPr lang="en-US" altLang="zh-TW" dirty="0">
                <a:solidFill>
                  <a:srgbClr val="03495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代表此副程式為近程或遠程呼叫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定義而變化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TW" sz="1800" dirty="0"/>
              <a:t>TINY</a:t>
            </a:r>
            <a:r>
              <a:rPr lang="zh-TW" altLang="en-US" sz="1800" dirty="0"/>
              <a:t>、</a:t>
            </a:r>
            <a:r>
              <a:rPr lang="en-US" altLang="zh-TW" sz="1800" dirty="0"/>
              <a:t>SMALL</a:t>
            </a:r>
            <a:r>
              <a:rPr lang="zh-TW" altLang="en-US" sz="1800" dirty="0"/>
              <a:t>、</a:t>
            </a:r>
            <a:r>
              <a:rPr lang="en-US" altLang="zh-TW" sz="1800" dirty="0"/>
              <a:t>COMPACT</a:t>
            </a:r>
            <a:r>
              <a:rPr lang="zh-TW" altLang="en-US" sz="1800" dirty="0"/>
              <a:t>三種記憶體型態時，內定為</a:t>
            </a:r>
            <a:r>
              <a:rPr lang="en-US" altLang="zh-TW" sz="1800" dirty="0" smtClean="0"/>
              <a:t>NEAR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MEDIUM</a:t>
            </a:r>
            <a:r>
              <a:rPr lang="zh-TW" altLang="en-US" sz="1800" dirty="0"/>
              <a:t>、</a:t>
            </a:r>
            <a:r>
              <a:rPr lang="en-US" altLang="zh-TW" sz="1800" dirty="0"/>
              <a:t>LARGE</a:t>
            </a:r>
            <a:r>
              <a:rPr lang="zh-TW" altLang="en-US" sz="1800" dirty="0"/>
              <a:t>、</a:t>
            </a:r>
            <a:r>
              <a:rPr lang="en-US" altLang="zh-TW" sz="1800" dirty="0"/>
              <a:t>HUGE</a:t>
            </a:r>
            <a:r>
              <a:rPr lang="zh-TW" altLang="en-US" sz="1800" dirty="0"/>
              <a:t>三種記憶體型態時，內定為</a:t>
            </a:r>
            <a:r>
              <a:rPr lang="en-US" altLang="zh-TW" sz="1800" dirty="0"/>
              <a:t>FAR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07030A-48F5-43B9-83A7-BA7BD03AB66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5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圓角矩形 3">
            <a:extLst>
              <a:ext uri="{FF2B5EF4-FFF2-40B4-BE49-F238E27FC236}">
                <a16:creationId xmlns:a16="http://schemas.microsoft.com/office/drawing/2014/main" id="{5F9FF50F-165F-43D5-BF8D-A16DB96C9133}"/>
              </a:ext>
            </a:extLst>
          </p:cNvPr>
          <p:cNvSpPr/>
          <p:nvPr/>
        </p:nvSpPr>
        <p:spPr>
          <a:xfrm>
            <a:off x="3122141" y="3279850"/>
            <a:ext cx="2714625" cy="1000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9E194D77-9BFB-4DF8-9EBD-B72C96C8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766" y="3422725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Arial" panose="020B0604020202020204" pitchFamily="34" charset="0"/>
                <a:ea typeface="新細明體" panose="02020500000000000000" pitchFamily="18" charset="-120"/>
              </a:rPr>
              <a:t>程式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Arial" panose="020B0604020202020204" pitchFamily="34" charset="0"/>
                <a:ea typeface="新細明體" panose="02020500000000000000" pitchFamily="18" charset="-120"/>
              </a:rPr>
              <a:t>指令集</a:t>
            </a: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81CFF876-434C-4EF9-A104-0233D57CB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141" y="4422850"/>
            <a:ext cx="314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RET/RETN/RETF [Constant]</a:t>
            </a:r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0190359F-86AA-4DE2-960C-9DBD9950D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891" y="4767337"/>
            <a:ext cx="314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Label_Name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ENDP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1BD68A-ABE8-4316-9D61-0FB50B3D06FC}"/>
              </a:ext>
            </a:extLst>
          </p:cNvPr>
          <p:cNvSpPr/>
          <p:nvPr/>
        </p:nvSpPr>
        <p:spPr>
          <a:xfrm>
            <a:off x="1907704" y="2636912"/>
            <a:ext cx="5143500" cy="257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20D3B97-F52C-408F-B0A8-4A3A7DF3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429" y="2771850"/>
            <a:ext cx="410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dirty="0" err="1">
                <a:latin typeface="Verdana" panose="020B0604030504040204" pitchFamily="34" charset="0"/>
                <a:ea typeface="新細明體" panose="02020500000000000000" pitchFamily="18" charset="-120"/>
              </a:rPr>
              <a:t>Label_Name</a:t>
            </a:r>
            <a:r>
              <a:rPr kumimoji="0"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 PROC [NEAR/FAR]</a:t>
            </a:r>
          </a:p>
        </p:txBody>
      </p:sp>
    </p:spTree>
    <p:extLst>
      <p:ext uri="{BB962C8B-B14F-4D97-AF65-F5344CB8AC3E}">
        <p14:creationId xmlns:p14="http://schemas.microsoft.com/office/powerpoint/2010/main" val="1788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</a:rPr>
              <a:t>副程式</a:t>
            </a:r>
            <a:r>
              <a:rPr lang="en-US" altLang="zh-TW" dirty="0">
                <a:latin typeface="Calibri" panose="020F0502020204030204" pitchFamily="34" charset="0"/>
              </a:rPr>
              <a:t>(PROC)</a:t>
            </a:r>
            <a:r>
              <a:rPr lang="zh-TW" altLang="en-US" dirty="0">
                <a:latin typeface="Calibri" panose="020F0502020204030204" pitchFamily="34" charset="0"/>
              </a:rPr>
              <a:t>介紹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537" indent="0" eaLnBrk="1" hangingPunct="1">
              <a:spcBef>
                <a:spcPct val="0"/>
              </a:spcBef>
              <a:buClrTx/>
              <a:buNone/>
            </a:pPr>
            <a:r>
              <a:rPr lang="en-US" altLang="zh-TW" sz="2400" dirty="0">
                <a:solidFill>
                  <a:srgbClr val="03495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eaLnBrk="1" hangingPunct="1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en-US" altLang="zh-TW" dirty="0"/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副程式返回程式，平常只要寫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就可以。</a:t>
            </a:r>
          </a:p>
          <a:p>
            <a:pPr eaLnBrk="1" hangingPunct="1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r>
              <a:rPr lang="en-US" altLang="zh-TW" dirty="0"/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代表副程式到此結束。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9537" indent="0" eaLnBrk="1" hangingPunct="1">
              <a:buNone/>
            </a:pP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呼叫方式：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label_name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07030A-48F5-43B9-83A7-BA7BD03AB66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6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圓角矩形 3">
            <a:extLst>
              <a:ext uri="{FF2B5EF4-FFF2-40B4-BE49-F238E27FC236}">
                <a16:creationId xmlns:a16="http://schemas.microsoft.com/office/drawing/2014/main" id="{5F9FF50F-165F-43D5-BF8D-A16DB96C9133}"/>
              </a:ext>
            </a:extLst>
          </p:cNvPr>
          <p:cNvSpPr/>
          <p:nvPr/>
        </p:nvSpPr>
        <p:spPr>
          <a:xfrm>
            <a:off x="3122141" y="3279850"/>
            <a:ext cx="2714625" cy="1000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9E194D77-9BFB-4DF8-9EBD-B72C96C8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766" y="3422725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Arial" panose="020B0604020202020204" pitchFamily="34" charset="0"/>
                <a:ea typeface="新細明體" panose="02020500000000000000" pitchFamily="18" charset="-120"/>
              </a:rPr>
              <a:t>程式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Arial" panose="020B0604020202020204" pitchFamily="34" charset="0"/>
                <a:ea typeface="新細明體" panose="02020500000000000000" pitchFamily="18" charset="-120"/>
              </a:rPr>
              <a:t>指令集</a:t>
            </a: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81CFF876-434C-4EF9-A104-0233D57CB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141" y="4422850"/>
            <a:ext cx="314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RET/RETN/RETF [Constant]</a:t>
            </a:r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0190359F-86AA-4DE2-960C-9DBD9950D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891" y="4767337"/>
            <a:ext cx="314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Label_Name ENDP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1BD68A-ABE8-4316-9D61-0FB50B3D06FC}"/>
              </a:ext>
            </a:extLst>
          </p:cNvPr>
          <p:cNvSpPr/>
          <p:nvPr/>
        </p:nvSpPr>
        <p:spPr>
          <a:xfrm>
            <a:off x="1907704" y="2636912"/>
            <a:ext cx="5143500" cy="257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20D3B97-F52C-408F-B0A8-4A3A7DF3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429" y="2771850"/>
            <a:ext cx="410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Verdana" panose="020B0604030504040204" pitchFamily="34" charset="0"/>
                <a:ea typeface="新細明體" panose="02020500000000000000" pitchFamily="18" charset="-120"/>
              </a:rPr>
              <a:t>Label_Name PROC [NEAR/FAR]</a:t>
            </a:r>
          </a:p>
        </p:txBody>
      </p:sp>
    </p:spTree>
    <p:extLst>
      <p:ext uri="{BB962C8B-B14F-4D97-AF65-F5344CB8AC3E}">
        <p14:creationId xmlns:p14="http://schemas.microsoft.com/office/powerpoint/2010/main" val="17474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CALL</a:t>
            </a:r>
            <a:r>
              <a:rPr lang="zh-TW" altLang="en-US" dirty="0">
                <a:latin typeface="Calibri" panose="020F0502020204030204" pitchFamily="34" charset="0"/>
              </a:rPr>
              <a:t>與</a:t>
            </a:r>
            <a:r>
              <a:rPr lang="en-US" altLang="zh-TW" dirty="0">
                <a:latin typeface="Calibri" panose="020F0502020204030204" pitchFamily="34" charset="0"/>
              </a:rPr>
              <a:t>RET</a:t>
            </a:r>
            <a:r>
              <a:rPr lang="zh-TW" altLang="en-US" dirty="0">
                <a:latin typeface="Calibri" panose="020F0502020204030204" pitchFamily="34" charset="0"/>
              </a:rPr>
              <a:t>指令</a:t>
            </a: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會指示處理器在一個新的記憶體位置執行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54062" lvl="1" indent="-342900">
              <a:buFont typeface="+mj-lt"/>
              <a:buAutoNum type="arabicParenR"/>
            </a:pP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SP=SP-2</a:t>
            </a:r>
          </a:p>
          <a:p>
            <a:pPr marL="754062" lvl="1" indent="-342900">
              <a:buFont typeface="+mj-lt"/>
              <a:buAutoNum type="arabicParenR"/>
            </a:pPr>
            <a:r>
              <a:rPr lang="zh-TW" altLang="en-US" sz="1800" dirty="0">
                <a:ea typeface="標楷體" pitchFamily="65" charset="-120"/>
              </a:rPr>
              <a:t>將返回位址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(CALL</a:t>
            </a:r>
            <a:r>
              <a:rPr lang="zh-TW" altLang="en-US" sz="1800" dirty="0">
                <a:ea typeface="標楷體" pitchFamily="65" charset="-120"/>
              </a:rPr>
              <a:t>下行指令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ea typeface="標楷體" pitchFamily="65" charset="-120"/>
              </a:rPr>
              <a:t>存入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Stack (SS:SP) </a:t>
            </a:r>
          </a:p>
          <a:p>
            <a:pPr marL="754062" lvl="1" indent="-342900">
              <a:buFont typeface="+mj-lt"/>
              <a:buAutoNum type="arabicParenR"/>
            </a:pPr>
            <a:r>
              <a:rPr lang="zh-TW" altLang="en-US" sz="1800" dirty="0">
                <a:ea typeface="標楷體" pitchFamily="65" charset="-120"/>
              </a:rPr>
              <a:t>將副程式第一個指令的位置存入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指令會將處理程序帶回到程式呼叫程序的那個點上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25512" lvl="1" indent="-514350">
              <a:buFont typeface="+mj-lt"/>
              <a:buAutoNum type="arabicParenR"/>
            </a:pPr>
            <a:r>
              <a:rPr lang="zh-TW" altLang="en-US" sz="1800" dirty="0">
                <a:ea typeface="標楷體" pitchFamily="65" charset="-120"/>
              </a:rPr>
              <a:t>自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Stack(SS:SP)</a:t>
            </a:r>
            <a:r>
              <a:rPr lang="zh-TW" altLang="en-US" sz="1800" dirty="0">
                <a:ea typeface="標楷體" pitchFamily="65" charset="-120"/>
              </a:rPr>
              <a:t>取出一個字組存入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IP  </a:t>
            </a:r>
          </a:p>
          <a:p>
            <a:pPr marL="925512" lvl="1" indent="-514350">
              <a:buFont typeface="+mj-lt"/>
              <a:buAutoNum type="arabicParenR"/>
            </a:pPr>
            <a:r>
              <a:rPr lang="en-US" altLang="zh-TW" sz="1800" dirty="0">
                <a:ea typeface="標楷體" pitchFamily="65" charset="-12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SP=SP+2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07030A-48F5-43B9-83A7-BA7BD03AB663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7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62F1-68D6-4D73-B0FE-234E6A03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13236"/>
            <a:ext cx="47513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5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EXAMPLE</a:t>
            </a:r>
            <a:endParaRPr lang="zh-TW" altLang="en-US" dirty="0">
              <a:solidFill>
                <a:schemeClr val="tx2">
                  <a:satMod val="130000"/>
                </a:schemeClr>
              </a:solidFill>
              <a:latin typeface="Calibri" pitchFamily="34" charset="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5CEF92D-9105-4FFA-8355-6B927D867735}" type="slidenum">
              <a:rPr kumimoji="0" lang="zh-TW" altLang="en-US">
                <a:solidFill>
                  <a:srgbClr val="FFFFFF"/>
                </a:solidFill>
                <a:latin typeface="Georgia" panose="02040502050405020303" pitchFamily="18" charset="0"/>
              </a:rPr>
              <a:pPr eaLnBrk="1" hangingPunct="1"/>
              <a:t>8</a:t>
            </a:fld>
            <a:endParaRPr kumimoji="0" lang="zh-TW" altLang="en-US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971550" y="2060575"/>
            <a:ext cx="3455988" cy="3600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28600" bIns="2286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main PROC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 ax, 5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cx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, 9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Call 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SumOfAxCX</a:t>
            </a:r>
            <a:endParaRPr kumimoji="0"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 ah, 4ch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 21h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main ENDP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SumOfAxCX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PROC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add ax</a:t>
            </a:r>
            <a:r>
              <a:rPr kumimoji="0" lang="en-US" altLang="zh-TW" sz="1600"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zh-TW" sz="1600" smtClean="0">
                <a:latin typeface="Courier New" pitchFamily="49" charset="0"/>
                <a:cs typeface="Courier New" pitchFamily="49" charset="0"/>
              </a:rPr>
              <a:t>cx</a:t>
            </a:r>
            <a:endParaRPr kumimoji="0"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err="1">
                <a:latin typeface="Courier New" pitchFamily="49" charset="0"/>
                <a:cs typeface="Courier New" pitchFamily="49" charset="0"/>
              </a:rPr>
              <a:t>SumOfAxCX</a:t>
            </a:r>
            <a:r>
              <a:rPr kumimoji="0" lang="en-US" altLang="zh-TW" sz="1600" dirty="0">
                <a:latin typeface="Courier New" pitchFamily="49" charset="0"/>
                <a:cs typeface="Courier New" pitchFamily="49" charset="0"/>
              </a:rPr>
              <a:t> ENDP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END main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5337" y="2781647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imes New Roman" pitchFamily="18" charset="0"/>
                <a:cs typeface="Times New Roman" pitchFamily="18" charset="0"/>
              </a:rPr>
              <a:t>00000025</a:t>
            </a: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5337" y="3213695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75337" y="3645743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299200" y="29257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文字方塊 20"/>
          <p:cNvSpPr txBox="1">
            <a:spLocks noChangeArrowheads="1"/>
          </p:cNvSpPr>
          <p:nvPr/>
        </p:nvSpPr>
        <p:spPr bwMode="auto">
          <a:xfrm>
            <a:off x="6659563" y="2709863"/>
            <a:ext cx="436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Gill Sans MT" pitchFamily="34" charset="0"/>
                <a:ea typeface="微軟正黑體" panose="020B0604030504040204" pitchFamily="34" charset="-120"/>
              </a:rPr>
              <a:t>sp</a:t>
            </a:r>
            <a:endParaRPr kumimoji="0" lang="zh-TW" altLang="en-US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3569" y="2853655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imes New Roman" pitchFamily="18" charset="0"/>
                <a:cs typeface="Times New Roman" pitchFamily="18" charset="0"/>
              </a:rPr>
              <a:t>00000040</a:t>
            </a: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2" name="文字方塊 22"/>
          <p:cNvSpPr txBox="1">
            <a:spLocks noChangeArrowheads="1"/>
          </p:cNvSpPr>
          <p:nvPr/>
        </p:nvSpPr>
        <p:spPr bwMode="auto">
          <a:xfrm>
            <a:off x="7523163" y="357346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Gill Sans MT" pitchFamily="34" charset="0"/>
                <a:ea typeface="微軟正黑體" panose="020B0604030504040204" pitchFamily="34" charset="-120"/>
              </a:rPr>
              <a:t>IP</a:t>
            </a:r>
            <a:endParaRPr kumimoji="0" lang="zh-TW" altLang="en-US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7667625" y="335756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圖說文字 31"/>
          <p:cNvSpPr/>
          <p:nvPr/>
        </p:nvSpPr>
        <p:spPr>
          <a:xfrm>
            <a:off x="4930775" y="2636838"/>
            <a:ext cx="3457575" cy="1657350"/>
          </a:xfrm>
          <a:prstGeom prst="wedgeRectCallout">
            <a:avLst>
              <a:gd name="adj1" fmla="val -85086"/>
              <a:gd name="adj2" fmla="val -99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931321" y="5157911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imes New Roman" pitchFamily="18" charset="0"/>
                <a:cs typeface="Times New Roman" pitchFamily="18" charset="0"/>
              </a:rPr>
              <a:t>00000025</a:t>
            </a: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1321" y="5589959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1321" y="6022007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6154738" y="530225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5" name="文字方塊 36"/>
          <p:cNvSpPr txBox="1">
            <a:spLocks noChangeArrowheads="1"/>
          </p:cNvSpPr>
          <p:nvPr/>
        </p:nvSpPr>
        <p:spPr bwMode="auto">
          <a:xfrm>
            <a:off x="6515100" y="5086350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Gill Sans MT" pitchFamily="34" charset="0"/>
                <a:ea typeface="微軟正黑體" panose="020B0604030504040204" pitchFamily="34" charset="-120"/>
              </a:rPr>
              <a:t>sp</a:t>
            </a:r>
            <a:endParaRPr kumimoji="0" lang="zh-TW" altLang="en-US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19553" y="5229919"/>
            <a:ext cx="11521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imes New Roman" pitchFamily="18" charset="0"/>
                <a:cs typeface="Times New Roman" pitchFamily="18" charset="0"/>
              </a:rPr>
              <a:t>00000025</a:t>
            </a:r>
            <a:endParaRPr kumimoji="0"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29" name="文字方塊 38"/>
          <p:cNvSpPr txBox="1">
            <a:spLocks noChangeArrowheads="1"/>
          </p:cNvSpPr>
          <p:nvPr/>
        </p:nvSpPr>
        <p:spPr bwMode="auto">
          <a:xfrm>
            <a:off x="7380288" y="5949950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Gill Sans MT" pitchFamily="34" charset="0"/>
                <a:ea typeface="微軟正黑體" panose="020B0604030504040204" pitchFamily="34" charset="-120"/>
              </a:rPr>
              <a:t>IP</a:t>
            </a:r>
            <a:endParaRPr kumimoji="0" lang="zh-TW" altLang="en-US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7523163" y="5734050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圖說文字 40"/>
          <p:cNvSpPr/>
          <p:nvPr/>
        </p:nvSpPr>
        <p:spPr>
          <a:xfrm>
            <a:off x="4787900" y="4725988"/>
            <a:ext cx="3455988" cy="1943100"/>
          </a:xfrm>
          <a:prstGeom prst="wedgeRectCallout">
            <a:avLst>
              <a:gd name="adj1" fmla="val -116723"/>
              <a:gd name="adj2" fmla="val -429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2" name="迴轉箭號 41"/>
          <p:cNvSpPr/>
          <p:nvPr/>
        </p:nvSpPr>
        <p:spPr>
          <a:xfrm>
            <a:off x="5722938" y="5086350"/>
            <a:ext cx="1873250" cy="215900"/>
          </a:xfrm>
          <a:prstGeom prst="utur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8233" name="文字方塊 42"/>
          <p:cNvSpPr txBox="1">
            <a:spLocks noChangeArrowheads="1"/>
          </p:cNvSpPr>
          <p:nvPr/>
        </p:nvSpPr>
        <p:spPr bwMode="auto">
          <a:xfrm>
            <a:off x="5507038" y="4797425"/>
            <a:ext cx="2306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</a:t>
            </a:r>
            <a:r>
              <a:rPr kumimoji="0"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所指的值會被</a:t>
            </a:r>
            <a:r>
              <a:rPr kumimoji="0"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</a:t>
            </a:r>
            <a:r>
              <a:rPr kumimoji="0"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</a:t>
            </a:r>
            <a:r>
              <a:rPr kumimoji="0"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kumimoji="0"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F5908-BF73-40DF-9ECA-A2A90F26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跳躍、呼叫指令與巨集的比較</a:t>
            </a:r>
            <a:endParaRPr lang="zh-TW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指令和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jmp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指令的不同在於，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指令會把返回的位址存在堆疊中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近程呼叫：將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存入堆疊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遠程呼叫：將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存入堆疊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指令是副程式的返回指令，會將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CS:IP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存回來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使用跳躍指令和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的指令時，會改變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的內容以達到執行程式的目的，巨集則不會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使用巨集會重複佔用記憶體，但執行速度較快</a:t>
            </a:r>
          </a:p>
          <a:p>
            <a:endPara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967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7158</TotalTime>
  <Words>2271</Words>
  <Application>Microsoft Office PowerPoint</Application>
  <PresentationFormat>如螢幕大小 (4:3)</PresentationFormat>
  <Paragraphs>625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6" baseType="lpstr"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Georgia</vt:lpstr>
      <vt:lpstr>Gill Sans MT</vt:lpstr>
      <vt:lpstr>Times New Roman</vt:lpstr>
      <vt:lpstr>Trebuchet MS</vt:lpstr>
      <vt:lpstr>Verdana</vt:lpstr>
      <vt:lpstr>Wingdings</vt:lpstr>
      <vt:lpstr>Wingdings 2</vt:lpstr>
      <vt:lpstr>都會</vt:lpstr>
      <vt:lpstr>微算機概論實習</vt:lpstr>
      <vt:lpstr>Outline</vt:lpstr>
      <vt:lpstr>副程式</vt:lpstr>
      <vt:lpstr>副程式的基本型態</vt:lpstr>
      <vt:lpstr>副程式(PROC)介紹</vt:lpstr>
      <vt:lpstr>副程式(PROC)介紹</vt:lpstr>
      <vt:lpstr>CALL與RET指令</vt:lpstr>
      <vt:lpstr>EXAMPLE</vt:lpstr>
      <vt:lpstr>跳躍、呼叫指令與巨集的比較</vt:lpstr>
      <vt:lpstr>堆疊參數</vt:lpstr>
      <vt:lpstr>堆疊運作結構</vt:lpstr>
      <vt:lpstr>存取堆疊參數(1/12)</vt:lpstr>
      <vt:lpstr>存取堆疊參數(2/12)</vt:lpstr>
      <vt:lpstr>存取堆疊參數(3/12)</vt:lpstr>
      <vt:lpstr>存取堆疊參數(4/12)</vt:lpstr>
      <vt:lpstr>存取堆疊參數(5/12)</vt:lpstr>
      <vt:lpstr>存取堆疊參數(6/12)</vt:lpstr>
      <vt:lpstr>存取堆疊參數(7/12)</vt:lpstr>
      <vt:lpstr>存取堆疊參數(8/12)</vt:lpstr>
      <vt:lpstr>存取堆疊參數(9/12)</vt:lpstr>
      <vt:lpstr>存取堆疊參數(10/12)</vt:lpstr>
      <vt:lpstr>存取堆疊參數(11/12)</vt:lpstr>
      <vt:lpstr>存取堆疊參數(12/12)</vt:lpstr>
      <vt:lpstr>區域變數</vt:lpstr>
      <vt:lpstr>使用LOCAL範例</vt:lpstr>
      <vt:lpstr>自動產生的程式碼</vt:lpstr>
      <vt:lpstr>區域變數的存取</vt:lpstr>
      <vt:lpstr>BP參考點</vt:lpstr>
      <vt:lpstr>LOCAL指令的使用</vt:lpstr>
      <vt:lpstr>預留堆疊空間</vt:lpstr>
      <vt:lpstr>LAB6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微算機概論實習</dc:title>
  <dc:creator>Adam</dc:creator>
  <cp:lastModifiedBy>Windows User</cp:lastModifiedBy>
  <cp:revision>350</cp:revision>
  <dcterms:modified xsi:type="dcterms:W3CDTF">2017-11-14T06:53:52Z</dcterms:modified>
</cp:coreProperties>
</file>