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1" r:id="rId5"/>
    <p:sldId id="263" r:id="rId6"/>
    <p:sldId id="259" r:id="rId7"/>
    <p:sldId id="266" r:id="rId8"/>
    <p:sldId id="258" r:id="rId9"/>
    <p:sldId id="267" r:id="rId10"/>
    <p:sldId id="265" r:id="rId11"/>
    <p:sldId id="264" r:id="rId12"/>
    <p:sldId id="268" r:id="rId13"/>
    <p:sldId id="269" r:id="rId14"/>
    <p:sldId id="271" r:id="rId15"/>
    <p:sldId id="260" r:id="rId16"/>
    <p:sldId id="270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A39"/>
    <a:srgbClr val="EB614B"/>
    <a:srgbClr val="364145"/>
    <a:srgbClr val="49585D"/>
    <a:srgbClr val="C6D0F3"/>
    <a:srgbClr val="66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054" autoAdjust="0"/>
  </p:normalViewPr>
  <p:slideViewPr>
    <p:cSldViewPr snapToGrid="0">
      <p:cViewPr varScale="1">
        <p:scale>
          <a:sx n="48" d="100"/>
          <a:sy n="48" d="100"/>
        </p:scale>
        <p:origin x="1398" y="4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B3079-CB46-48FB-904D-EEE2EF22FE0D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67AD62ED-186A-4E91-B989-2E13F1555543}">
      <dgm:prSet phldrT="[文字]"/>
      <dgm:spPr>
        <a:solidFill>
          <a:srgbClr val="EB614B"/>
        </a:solidFill>
      </dgm:spPr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gm:t>
    </dgm:pt>
    <dgm:pt modelId="{4DF150AD-5CCF-4EE3-901E-C851DCB42B9C}" type="parTrans" cxnId="{529A95E5-8841-41F9-81E1-E144E490C3F6}">
      <dgm:prSet/>
      <dgm:spPr/>
      <dgm:t>
        <a:bodyPr/>
        <a:lstStyle/>
        <a:p>
          <a:endParaRPr lang="zh-TW" altLang="en-US"/>
        </a:p>
      </dgm:t>
    </dgm:pt>
    <dgm:pt modelId="{E9A89BB2-5756-4036-AE06-844100E8CD70}" type="sibTrans" cxnId="{529A95E5-8841-41F9-81E1-E144E490C3F6}">
      <dgm:prSet/>
      <dgm:spPr/>
      <dgm:t>
        <a:bodyPr/>
        <a:lstStyle/>
        <a:p>
          <a:endParaRPr lang="zh-TW" altLang="en-US"/>
        </a:p>
      </dgm:t>
    </dgm:pt>
    <dgm:pt modelId="{A7C2D7D3-EB81-45D0-B853-6ED14D26AA15}">
      <dgm:prSet phldrT="[文字]"/>
      <dgm:spPr>
        <a:solidFill>
          <a:srgbClr val="EB614B"/>
        </a:solidFill>
      </dgm:spPr>
      <dgm:t>
        <a:bodyPr/>
        <a:lstStyle/>
        <a:p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呈現</a:t>
          </a:r>
        </a:p>
      </dgm:t>
    </dgm:pt>
    <dgm:pt modelId="{A1817173-D73C-4D69-88CE-524653D234D3}" type="parTrans" cxnId="{73049D68-F1BB-4491-8E94-B387A933F41C}">
      <dgm:prSet/>
      <dgm:spPr/>
      <dgm:t>
        <a:bodyPr/>
        <a:lstStyle/>
        <a:p>
          <a:endParaRPr lang="zh-TW" altLang="en-US"/>
        </a:p>
      </dgm:t>
    </dgm:pt>
    <dgm:pt modelId="{513DE47B-ACB1-4F4A-9AF1-B3D0BBC26160}" type="sibTrans" cxnId="{73049D68-F1BB-4491-8E94-B387A933F41C}">
      <dgm:prSet/>
      <dgm:spPr/>
      <dgm:t>
        <a:bodyPr/>
        <a:lstStyle/>
        <a:p>
          <a:endParaRPr lang="zh-TW" altLang="en-US"/>
        </a:p>
      </dgm:t>
    </dgm:pt>
    <dgm:pt modelId="{1503107C-2825-4ACF-AB94-9E215FD5017F}">
      <dgm:prSet phldrT="[文字]"/>
      <dgm:spPr>
        <a:solidFill>
          <a:srgbClr val="EB614B"/>
        </a:solidFill>
      </dgm:spPr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製作過程</a:t>
          </a:r>
        </a:p>
      </dgm:t>
    </dgm:pt>
    <dgm:pt modelId="{38251943-19B4-438E-A5F5-4B20A437F8BE}" type="parTrans" cxnId="{4BCDDE1B-67AE-4F61-9D31-3EC9DA37106A}">
      <dgm:prSet/>
      <dgm:spPr/>
      <dgm:t>
        <a:bodyPr/>
        <a:lstStyle/>
        <a:p>
          <a:endParaRPr lang="zh-TW" altLang="en-US"/>
        </a:p>
      </dgm:t>
    </dgm:pt>
    <dgm:pt modelId="{44E5E13E-D8EA-4F6C-8191-B92AE6C71F80}" type="sibTrans" cxnId="{4BCDDE1B-67AE-4F61-9D31-3EC9DA37106A}">
      <dgm:prSet/>
      <dgm:spPr/>
      <dgm:t>
        <a:bodyPr/>
        <a:lstStyle/>
        <a:p>
          <a:endParaRPr lang="zh-TW" altLang="en-US"/>
        </a:p>
      </dgm:t>
    </dgm:pt>
    <dgm:pt modelId="{7D5C998F-D199-4F44-B5E1-A9097BFCB9C9}">
      <dgm:prSet phldrT="[文字]"/>
      <dgm:spPr>
        <a:solidFill>
          <a:srgbClr val="EB614B"/>
        </a:solidFill>
      </dgm:spPr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</a:p>
      </dgm:t>
    </dgm:pt>
    <dgm:pt modelId="{8D5D39EE-62D9-41FF-AB7C-A97DE4BC67F6}" type="parTrans" cxnId="{B5A17BB0-8AB3-4D8D-A4DD-916C860DE325}">
      <dgm:prSet/>
      <dgm:spPr/>
      <dgm:t>
        <a:bodyPr/>
        <a:lstStyle/>
        <a:p>
          <a:endParaRPr lang="zh-TW" altLang="en-US"/>
        </a:p>
      </dgm:t>
    </dgm:pt>
    <dgm:pt modelId="{5F570A5B-005C-4522-88FF-548DBBFFF840}" type="sibTrans" cxnId="{B5A17BB0-8AB3-4D8D-A4DD-916C860DE325}">
      <dgm:prSet/>
      <dgm:spPr/>
      <dgm:t>
        <a:bodyPr/>
        <a:lstStyle/>
        <a:p>
          <a:endParaRPr lang="zh-TW" altLang="en-US"/>
        </a:p>
      </dgm:t>
    </dgm:pt>
    <dgm:pt modelId="{689E6FE4-95A2-4858-A93D-93DD3A14184D}" type="pres">
      <dgm:prSet presAssocID="{B22B3079-CB46-48FB-904D-EEE2EF22FE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49717D3A-23C3-4D83-A93F-7C80B0D3AA16}" type="pres">
      <dgm:prSet presAssocID="{B22B3079-CB46-48FB-904D-EEE2EF22FE0D}" presName="Name1" presStyleCnt="0"/>
      <dgm:spPr/>
    </dgm:pt>
    <dgm:pt modelId="{7B4C5666-2784-468F-B9AE-EAB677B79C04}" type="pres">
      <dgm:prSet presAssocID="{B22B3079-CB46-48FB-904D-EEE2EF22FE0D}" presName="cycle" presStyleCnt="0"/>
      <dgm:spPr/>
    </dgm:pt>
    <dgm:pt modelId="{78858BB9-AC9D-47A0-9D0A-7248808848C1}" type="pres">
      <dgm:prSet presAssocID="{B22B3079-CB46-48FB-904D-EEE2EF22FE0D}" presName="srcNode" presStyleLbl="node1" presStyleIdx="0" presStyleCnt="4"/>
      <dgm:spPr/>
    </dgm:pt>
    <dgm:pt modelId="{8D362B54-19D4-4D1A-AC9F-B5D5E35E1F45}" type="pres">
      <dgm:prSet presAssocID="{B22B3079-CB46-48FB-904D-EEE2EF22FE0D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E7917BB2-25E3-447D-A349-E1FF79EDD44C}" type="pres">
      <dgm:prSet presAssocID="{B22B3079-CB46-48FB-904D-EEE2EF22FE0D}" presName="extraNode" presStyleLbl="node1" presStyleIdx="0" presStyleCnt="4"/>
      <dgm:spPr/>
    </dgm:pt>
    <dgm:pt modelId="{CC78F249-CD10-432A-A761-24076D277F59}" type="pres">
      <dgm:prSet presAssocID="{B22B3079-CB46-48FB-904D-EEE2EF22FE0D}" presName="dstNode" presStyleLbl="node1" presStyleIdx="0" presStyleCnt="4"/>
      <dgm:spPr/>
    </dgm:pt>
    <dgm:pt modelId="{F7FE3E58-9433-4C36-ADE3-0CA794443E9B}" type="pres">
      <dgm:prSet presAssocID="{67AD62ED-186A-4E91-B989-2E13F15555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3CE21F-58F1-4A11-B01C-76A1B2615FD9}" type="pres">
      <dgm:prSet presAssocID="{67AD62ED-186A-4E91-B989-2E13F1555543}" presName="accent_1" presStyleCnt="0"/>
      <dgm:spPr/>
    </dgm:pt>
    <dgm:pt modelId="{1FD1416D-1840-4AB4-B1FE-8E6ABC51B69F}" type="pres">
      <dgm:prSet presAssocID="{67AD62ED-186A-4E91-B989-2E13F1555543}" presName="accentRepeatNode" presStyleLbl="solidFgAcc1" presStyleIdx="0" presStyleCnt="4"/>
      <dgm:spPr/>
    </dgm:pt>
    <dgm:pt modelId="{E2064454-75B7-46B9-892A-ED384DB4C440}" type="pres">
      <dgm:prSet presAssocID="{A7C2D7D3-EB81-45D0-B853-6ED14D26AA1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10CFB8-26F8-4F16-8BA0-A339EEE3B9FC}" type="pres">
      <dgm:prSet presAssocID="{A7C2D7D3-EB81-45D0-B853-6ED14D26AA15}" presName="accent_2" presStyleCnt="0"/>
      <dgm:spPr/>
    </dgm:pt>
    <dgm:pt modelId="{BAC581ED-7AE4-450E-94FC-DCEB6FEAA51D}" type="pres">
      <dgm:prSet presAssocID="{A7C2D7D3-EB81-45D0-B853-6ED14D26AA15}" presName="accentRepeatNode" presStyleLbl="solidFgAcc1" presStyleIdx="1" presStyleCnt="4"/>
      <dgm:spPr/>
    </dgm:pt>
    <dgm:pt modelId="{8D0E7BFC-2C2C-42C2-882E-61D0BEAF4468}" type="pres">
      <dgm:prSet presAssocID="{1503107C-2825-4ACF-AB94-9E215FD5017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24BFB-F070-40D0-A3B5-9F8A90D93273}" type="pres">
      <dgm:prSet presAssocID="{1503107C-2825-4ACF-AB94-9E215FD5017F}" presName="accent_3" presStyleCnt="0"/>
      <dgm:spPr/>
    </dgm:pt>
    <dgm:pt modelId="{266D3308-EC2D-4E0E-901C-16A3E1E44D38}" type="pres">
      <dgm:prSet presAssocID="{1503107C-2825-4ACF-AB94-9E215FD5017F}" presName="accentRepeatNode" presStyleLbl="solidFgAcc1" presStyleIdx="2" presStyleCnt="4"/>
      <dgm:spPr/>
    </dgm:pt>
    <dgm:pt modelId="{CD05C1B5-FF4A-42DD-B096-2784B93F9DF4}" type="pres">
      <dgm:prSet presAssocID="{7D5C998F-D199-4F44-B5E1-A9097BFCB9C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75E2F7-6EE1-41FB-9D6E-50835A6BCB1F}" type="pres">
      <dgm:prSet presAssocID="{7D5C998F-D199-4F44-B5E1-A9097BFCB9C9}" presName="accent_4" presStyleCnt="0"/>
      <dgm:spPr/>
    </dgm:pt>
    <dgm:pt modelId="{106343EC-3FE7-4F65-95CD-638DBC2FCD15}" type="pres">
      <dgm:prSet presAssocID="{7D5C998F-D199-4F44-B5E1-A9097BFCB9C9}" presName="accentRepeatNode" presStyleLbl="solidFgAcc1" presStyleIdx="3" presStyleCnt="4"/>
      <dgm:spPr/>
    </dgm:pt>
  </dgm:ptLst>
  <dgm:cxnLst>
    <dgm:cxn modelId="{73049D68-F1BB-4491-8E94-B387A933F41C}" srcId="{B22B3079-CB46-48FB-904D-EEE2EF22FE0D}" destId="{A7C2D7D3-EB81-45D0-B853-6ED14D26AA15}" srcOrd="1" destOrd="0" parTransId="{A1817173-D73C-4D69-88CE-524653D234D3}" sibTransId="{513DE47B-ACB1-4F4A-9AF1-B3D0BBC26160}"/>
    <dgm:cxn modelId="{4BCDDE1B-67AE-4F61-9D31-3EC9DA37106A}" srcId="{B22B3079-CB46-48FB-904D-EEE2EF22FE0D}" destId="{1503107C-2825-4ACF-AB94-9E215FD5017F}" srcOrd="2" destOrd="0" parTransId="{38251943-19B4-438E-A5F5-4B20A437F8BE}" sibTransId="{44E5E13E-D8EA-4F6C-8191-B92AE6C71F80}"/>
    <dgm:cxn modelId="{529A95E5-8841-41F9-81E1-E144E490C3F6}" srcId="{B22B3079-CB46-48FB-904D-EEE2EF22FE0D}" destId="{67AD62ED-186A-4E91-B989-2E13F1555543}" srcOrd="0" destOrd="0" parTransId="{4DF150AD-5CCF-4EE3-901E-C851DCB42B9C}" sibTransId="{E9A89BB2-5756-4036-AE06-844100E8CD70}"/>
    <dgm:cxn modelId="{1D63FE3F-77C4-45E9-8C7D-370BC1B766A0}" type="presOf" srcId="{7D5C998F-D199-4F44-B5E1-A9097BFCB9C9}" destId="{CD05C1B5-FF4A-42DD-B096-2784B93F9DF4}" srcOrd="0" destOrd="0" presId="urn:microsoft.com/office/officeart/2008/layout/VerticalCurvedList"/>
    <dgm:cxn modelId="{B23E1BB0-9FAE-42E9-BF23-4C2CFBF5AF46}" type="presOf" srcId="{67AD62ED-186A-4E91-B989-2E13F1555543}" destId="{F7FE3E58-9433-4C36-ADE3-0CA794443E9B}" srcOrd="0" destOrd="0" presId="urn:microsoft.com/office/officeart/2008/layout/VerticalCurvedList"/>
    <dgm:cxn modelId="{772E0A7A-8F73-4BC1-B91A-C3E2A1B9F8E5}" type="presOf" srcId="{1503107C-2825-4ACF-AB94-9E215FD5017F}" destId="{8D0E7BFC-2C2C-42C2-882E-61D0BEAF4468}" srcOrd="0" destOrd="0" presId="urn:microsoft.com/office/officeart/2008/layout/VerticalCurvedList"/>
    <dgm:cxn modelId="{4ED9D8AE-71C2-4576-B051-BE2BD2FC046D}" type="presOf" srcId="{A7C2D7D3-EB81-45D0-B853-6ED14D26AA15}" destId="{E2064454-75B7-46B9-892A-ED384DB4C440}" srcOrd="0" destOrd="0" presId="urn:microsoft.com/office/officeart/2008/layout/VerticalCurvedList"/>
    <dgm:cxn modelId="{E0B767B1-3895-412A-A2BA-3DC6A62E4CD7}" type="presOf" srcId="{E9A89BB2-5756-4036-AE06-844100E8CD70}" destId="{8D362B54-19D4-4D1A-AC9F-B5D5E35E1F45}" srcOrd="0" destOrd="0" presId="urn:microsoft.com/office/officeart/2008/layout/VerticalCurvedList"/>
    <dgm:cxn modelId="{B5A17BB0-8AB3-4D8D-A4DD-916C860DE325}" srcId="{B22B3079-CB46-48FB-904D-EEE2EF22FE0D}" destId="{7D5C998F-D199-4F44-B5E1-A9097BFCB9C9}" srcOrd="3" destOrd="0" parTransId="{8D5D39EE-62D9-41FF-AB7C-A97DE4BC67F6}" sibTransId="{5F570A5B-005C-4522-88FF-548DBBFFF840}"/>
    <dgm:cxn modelId="{1F94B536-05E4-4B94-B155-B630A5A94599}" type="presOf" srcId="{B22B3079-CB46-48FB-904D-EEE2EF22FE0D}" destId="{689E6FE4-95A2-4858-A93D-93DD3A14184D}" srcOrd="0" destOrd="0" presId="urn:microsoft.com/office/officeart/2008/layout/VerticalCurvedList"/>
    <dgm:cxn modelId="{D3C746C2-0544-4948-8ABE-B30F34C71D63}" type="presParOf" srcId="{689E6FE4-95A2-4858-A93D-93DD3A14184D}" destId="{49717D3A-23C3-4D83-A93F-7C80B0D3AA16}" srcOrd="0" destOrd="0" presId="urn:microsoft.com/office/officeart/2008/layout/VerticalCurvedList"/>
    <dgm:cxn modelId="{D769959E-D3C3-42CB-8100-5D151EA94BAB}" type="presParOf" srcId="{49717D3A-23C3-4D83-A93F-7C80B0D3AA16}" destId="{7B4C5666-2784-468F-B9AE-EAB677B79C04}" srcOrd="0" destOrd="0" presId="urn:microsoft.com/office/officeart/2008/layout/VerticalCurvedList"/>
    <dgm:cxn modelId="{D686BA51-E8FA-4EA5-85F3-D53478877BC6}" type="presParOf" srcId="{7B4C5666-2784-468F-B9AE-EAB677B79C04}" destId="{78858BB9-AC9D-47A0-9D0A-7248808848C1}" srcOrd="0" destOrd="0" presId="urn:microsoft.com/office/officeart/2008/layout/VerticalCurvedList"/>
    <dgm:cxn modelId="{567CED88-CD16-4E07-9350-6151525A0E96}" type="presParOf" srcId="{7B4C5666-2784-468F-B9AE-EAB677B79C04}" destId="{8D362B54-19D4-4D1A-AC9F-B5D5E35E1F45}" srcOrd="1" destOrd="0" presId="urn:microsoft.com/office/officeart/2008/layout/VerticalCurvedList"/>
    <dgm:cxn modelId="{8F0B843F-B9C4-41E0-B9BC-658D70A6F476}" type="presParOf" srcId="{7B4C5666-2784-468F-B9AE-EAB677B79C04}" destId="{E7917BB2-25E3-447D-A349-E1FF79EDD44C}" srcOrd="2" destOrd="0" presId="urn:microsoft.com/office/officeart/2008/layout/VerticalCurvedList"/>
    <dgm:cxn modelId="{B6A49337-CA36-4D32-A17F-A13752A87F90}" type="presParOf" srcId="{7B4C5666-2784-468F-B9AE-EAB677B79C04}" destId="{CC78F249-CD10-432A-A761-24076D277F59}" srcOrd="3" destOrd="0" presId="urn:microsoft.com/office/officeart/2008/layout/VerticalCurvedList"/>
    <dgm:cxn modelId="{BC7DB59F-9548-4FAA-A3B8-A1081FEF362F}" type="presParOf" srcId="{49717D3A-23C3-4D83-A93F-7C80B0D3AA16}" destId="{F7FE3E58-9433-4C36-ADE3-0CA794443E9B}" srcOrd="1" destOrd="0" presId="urn:microsoft.com/office/officeart/2008/layout/VerticalCurvedList"/>
    <dgm:cxn modelId="{199BFACF-C240-488E-8695-729EECAFCE66}" type="presParOf" srcId="{49717D3A-23C3-4D83-A93F-7C80B0D3AA16}" destId="{1E3CE21F-58F1-4A11-B01C-76A1B2615FD9}" srcOrd="2" destOrd="0" presId="urn:microsoft.com/office/officeart/2008/layout/VerticalCurvedList"/>
    <dgm:cxn modelId="{4BBAA0E1-FAFA-41DC-BABC-97CD79C07E11}" type="presParOf" srcId="{1E3CE21F-58F1-4A11-B01C-76A1B2615FD9}" destId="{1FD1416D-1840-4AB4-B1FE-8E6ABC51B69F}" srcOrd="0" destOrd="0" presId="urn:microsoft.com/office/officeart/2008/layout/VerticalCurvedList"/>
    <dgm:cxn modelId="{4CE9BE9B-B296-40E3-AC4F-4B33718EF9F6}" type="presParOf" srcId="{49717D3A-23C3-4D83-A93F-7C80B0D3AA16}" destId="{E2064454-75B7-46B9-892A-ED384DB4C440}" srcOrd="3" destOrd="0" presId="urn:microsoft.com/office/officeart/2008/layout/VerticalCurvedList"/>
    <dgm:cxn modelId="{11AE3AC4-BF3A-4EEE-A365-CD58405CAF6E}" type="presParOf" srcId="{49717D3A-23C3-4D83-A93F-7C80B0D3AA16}" destId="{3910CFB8-26F8-4F16-8BA0-A339EEE3B9FC}" srcOrd="4" destOrd="0" presId="urn:microsoft.com/office/officeart/2008/layout/VerticalCurvedList"/>
    <dgm:cxn modelId="{AEB91E7F-4C8C-4459-A455-FA56D087BDEE}" type="presParOf" srcId="{3910CFB8-26F8-4F16-8BA0-A339EEE3B9FC}" destId="{BAC581ED-7AE4-450E-94FC-DCEB6FEAA51D}" srcOrd="0" destOrd="0" presId="urn:microsoft.com/office/officeart/2008/layout/VerticalCurvedList"/>
    <dgm:cxn modelId="{901A2A93-5295-4DA1-9387-4E61192E49E5}" type="presParOf" srcId="{49717D3A-23C3-4D83-A93F-7C80B0D3AA16}" destId="{8D0E7BFC-2C2C-42C2-882E-61D0BEAF4468}" srcOrd="5" destOrd="0" presId="urn:microsoft.com/office/officeart/2008/layout/VerticalCurvedList"/>
    <dgm:cxn modelId="{542F3D55-D0F1-4584-B404-B48D598DB0BE}" type="presParOf" srcId="{49717D3A-23C3-4D83-A93F-7C80B0D3AA16}" destId="{6B024BFB-F070-40D0-A3B5-9F8A90D93273}" srcOrd="6" destOrd="0" presId="urn:microsoft.com/office/officeart/2008/layout/VerticalCurvedList"/>
    <dgm:cxn modelId="{361E58E5-BD29-4637-81A3-47FE28E2B6B1}" type="presParOf" srcId="{6B024BFB-F070-40D0-A3B5-9F8A90D93273}" destId="{266D3308-EC2D-4E0E-901C-16A3E1E44D38}" srcOrd="0" destOrd="0" presId="urn:microsoft.com/office/officeart/2008/layout/VerticalCurvedList"/>
    <dgm:cxn modelId="{F92B1805-F282-4767-9DAF-4D917C588E48}" type="presParOf" srcId="{49717D3A-23C3-4D83-A93F-7C80B0D3AA16}" destId="{CD05C1B5-FF4A-42DD-B096-2784B93F9DF4}" srcOrd="7" destOrd="0" presId="urn:microsoft.com/office/officeart/2008/layout/VerticalCurvedList"/>
    <dgm:cxn modelId="{09567312-B423-4A5F-A541-2DD86228B45A}" type="presParOf" srcId="{49717D3A-23C3-4D83-A93F-7C80B0D3AA16}" destId="{AE75E2F7-6EE1-41FB-9D6E-50835A6BCB1F}" srcOrd="8" destOrd="0" presId="urn:microsoft.com/office/officeart/2008/layout/VerticalCurvedList"/>
    <dgm:cxn modelId="{DABB818D-AA3A-445C-8744-D3BA32747F5C}" type="presParOf" srcId="{AE75E2F7-6EE1-41FB-9D6E-50835A6BCB1F}" destId="{106343EC-3FE7-4F65-95CD-638DBC2FCD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B54-19D4-4D1A-AC9F-B5D5E35E1F45}">
      <dsp:nvSpPr>
        <dsp:cNvPr id="0" name=""/>
        <dsp:cNvSpPr/>
      </dsp:nvSpPr>
      <dsp:spPr>
        <a:xfrm>
          <a:off x="-4514638" y="-692291"/>
          <a:ext cx="5378141" cy="5378141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E3E58-9433-4C36-ADE3-0CA794443E9B}">
      <dsp:nvSpPr>
        <dsp:cNvPr id="0" name=""/>
        <dsp:cNvSpPr/>
      </dsp:nvSpPr>
      <dsp:spPr>
        <a:xfrm>
          <a:off x="452309" y="307024"/>
          <a:ext cx="5483952" cy="614368"/>
        </a:xfrm>
        <a:prstGeom prst="rect">
          <a:avLst/>
        </a:prstGeom>
        <a:solidFill>
          <a:srgbClr val="EB61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5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sp:txBody>
      <dsp:txXfrm>
        <a:off x="452309" y="307024"/>
        <a:ext cx="5483952" cy="614368"/>
      </dsp:txXfrm>
    </dsp:sp>
    <dsp:sp modelId="{1FD1416D-1840-4AB4-B1FE-8E6ABC51B69F}">
      <dsp:nvSpPr>
        <dsp:cNvPr id="0" name=""/>
        <dsp:cNvSpPr/>
      </dsp:nvSpPr>
      <dsp:spPr>
        <a:xfrm>
          <a:off x="68328" y="230228"/>
          <a:ext cx="767961" cy="767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64454-75B7-46B9-892A-ED384DB4C440}">
      <dsp:nvSpPr>
        <dsp:cNvPr id="0" name=""/>
        <dsp:cNvSpPr/>
      </dsp:nvSpPr>
      <dsp:spPr>
        <a:xfrm>
          <a:off x="804540" y="1228737"/>
          <a:ext cx="5131721" cy="614368"/>
        </a:xfrm>
        <a:prstGeom prst="rect">
          <a:avLst/>
        </a:prstGeom>
        <a:solidFill>
          <a:srgbClr val="EB61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5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呈現</a:t>
          </a:r>
        </a:p>
      </dsp:txBody>
      <dsp:txXfrm>
        <a:off x="804540" y="1228737"/>
        <a:ext cx="5131721" cy="614368"/>
      </dsp:txXfrm>
    </dsp:sp>
    <dsp:sp modelId="{BAC581ED-7AE4-450E-94FC-DCEB6FEAA51D}">
      <dsp:nvSpPr>
        <dsp:cNvPr id="0" name=""/>
        <dsp:cNvSpPr/>
      </dsp:nvSpPr>
      <dsp:spPr>
        <a:xfrm>
          <a:off x="420560" y="1151941"/>
          <a:ext cx="767961" cy="767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E7BFC-2C2C-42C2-882E-61D0BEAF4468}">
      <dsp:nvSpPr>
        <dsp:cNvPr id="0" name=""/>
        <dsp:cNvSpPr/>
      </dsp:nvSpPr>
      <dsp:spPr>
        <a:xfrm>
          <a:off x="804540" y="2150451"/>
          <a:ext cx="5131721" cy="614368"/>
        </a:xfrm>
        <a:prstGeom prst="rect">
          <a:avLst/>
        </a:prstGeom>
        <a:solidFill>
          <a:srgbClr val="EB61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5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製作過程</a:t>
          </a:r>
        </a:p>
      </dsp:txBody>
      <dsp:txXfrm>
        <a:off x="804540" y="2150451"/>
        <a:ext cx="5131721" cy="614368"/>
      </dsp:txXfrm>
    </dsp:sp>
    <dsp:sp modelId="{266D3308-EC2D-4E0E-901C-16A3E1E44D38}">
      <dsp:nvSpPr>
        <dsp:cNvPr id="0" name=""/>
        <dsp:cNvSpPr/>
      </dsp:nvSpPr>
      <dsp:spPr>
        <a:xfrm>
          <a:off x="420560" y="2073654"/>
          <a:ext cx="767961" cy="767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5C1B5-FF4A-42DD-B096-2784B93F9DF4}">
      <dsp:nvSpPr>
        <dsp:cNvPr id="0" name=""/>
        <dsp:cNvSpPr/>
      </dsp:nvSpPr>
      <dsp:spPr>
        <a:xfrm>
          <a:off x="452309" y="3072164"/>
          <a:ext cx="5483952" cy="614368"/>
        </a:xfrm>
        <a:prstGeom prst="rect">
          <a:avLst/>
        </a:prstGeom>
        <a:solidFill>
          <a:srgbClr val="EB61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5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</a:p>
      </dsp:txBody>
      <dsp:txXfrm>
        <a:off x="452309" y="3072164"/>
        <a:ext cx="5483952" cy="614368"/>
      </dsp:txXfrm>
    </dsp:sp>
    <dsp:sp modelId="{106343EC-3FE7-4F65-95CD-638DBC2FCD15}">
      <dsp:nvSpPr>
        <dsp:cNvPr id="0" name=""/>
        <dsp:cNvSpPr/>
      </dsp:nvSpPr>
      <dsp:spPr>
        <a:xfrm>
          <a:off x="68328" y="2995368"/>
          <a:ext cx="767961" cy="767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6B75D-F44B-42A3-9FF9-F76FB186E5FB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80B0C-FADF-46C6-9D64-AE4E9403E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5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21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11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5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因科技資訊發達，使用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3C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品所涵蓋的年齡層越來越廣泛，而這些產品也為生活帶來便利，其中智慧型手機更是現代人生活中不可或缺的必須品，但普遍高齡者使用到的手機功能為電話撥接、看簡訊、玩小遊戲，雖然有許多設計給老人使用的生活助理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，不過使用介面對老人並不友善。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6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這是其中一個案例</a:t>
            </a:r>
            <a:endParaRPr lang="en-US" altLang="zh-TW" dirty="0" smtClean="0"/>
          </a:p>
          <a:p>
            <a:r>
              <a:rPr lang="zh-TW" altLang="en-US" dirty="0" smtClean="0"/>
              <a:t>介面的設計文字過小，還有左邊介面完全使用藍色系，對比度低，高齡者使用起來是很吃力的。</a:t>
            </a:r>
            <a:endParaRPr lang="en-US" altLang="zh-TW" dirty="0" smtClean="0"/>
          </a:p>
          <a:p>
            <a:r>
              <a:rPr lang="zh-TW" altLang="en-US" dirty="0" smtClean="0"/>
              <a:t>右邊則是要輸入過多的資訊，甚至老人不會記得自己的帳號密碼。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4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老人辨識度高的色彩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避免使用相近色</a:t>
            </a:r>
            <a:endParaRPr lang="en-US" altLang="zh-TW" dirty="0"/>
          </a:p>
          <a:p>
            <a:r>
              <a:rPr lang="zh-TW" altLang="en-US" dirty="0"/>
              <a:t>圖示的輔助能引導長輩直覺性操作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19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的功能可以省去一些繁雜的輸入，如帳號密碼等文字。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0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藉由人臉辨識取代手動打字登入</a:t>
            </a:r>
            <a:endParaRPr lang="en-US" altLang="zh-TW" dirty="0" smtClean="0"/>
          </a:p>
          <a:p>
            <a:r>
              <a:rPr lang="zh-TW" altLang="en-US" dirty="0" smtClean="0"/>
              <a:t>可避免老人忘記帳號、密碼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41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在台灣地區，最常見的語音辨識都為中文跟英文，老人們習慣說台語，卻沒有台語的語音辨識。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0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其他年齡層的人領藥與吃藥的都會忘記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何況是高齡者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94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0B0C-FADF-46C6-9D64-AE4E9403E6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74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38" y="1529927"/>
            <a:ext cx="3590091" cy="316640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38200" y="4881023"/>
            <a:ext cx="2868168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華康秀風體 Std W3" panose="00050300000000000000" pitchFamily="18" charset="-120"/>
                <a:ea typeface="華康秀風體 Std W3" panose="00050300000000000000" pitchFamily="18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樂活每一天</a:t>
            </a:r>
          </a:p>
        </p:txBody>
      </p:sp>
      <p:sp>
        <p:nvSpPr>
          <p:cNvPr id="9" name="副標題 2"/>
          <p:cNvSpPr txBox="1">
            <a:spLocks/>
          </p:cNvSpPr>
          <p:nvPr userDrawn="1"/>
        </p:nvSpPr>
        <p:spPr>
          <a:xfrm>
            <a:off x="9181338" y="4742911"/>
            <a:ext cx="28681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華康秀風體 Std W3" panose="00050300000000000000" pitchFamily="18" charset="-120"/>
                <a:ea typeface="華康秀風體 Std W3" panose="00050300000000000000" pitchFamily="18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李珥　　　林上恩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游照臨　　陳姝妃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劉啟詳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461230" y="2308733"/>
            <a:ext cx="9144000" cy="2387600"/>
          </a:xfrm>
        </p:spPr>
        <p:txBody>
          <a:bodyPr anchor="b">
            <a:normAutofit/>
          </a:bodyPr>
          <a:lstStyle>
            <a:lvl1pPr algn="ctr">
              <a:defRPr sz="8800" b="1">
                <a:solidFill>
                  <a:srgbClr val="EB614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樂活幫</a:t>
            </a:r>
          </a:p>
        </p:txBody>
      </p:sp>
      <p:sp>
        <p:nvSpPr>
          <p:cNvPr id="10" name="副標題 2"/>
          <p:cNvSpPr txBox="1">
            <a:spLocks/>
          </p:cNvSpPr>
          <p:nvPr userDrawn="1"/>
        </p:nvSpPr>
        <p:spPr>
          <a:xfrm>
            <a:off x="6480810" y="4811173"/>
            <a:ext cx="2868168" cy="719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華康秀風體 Std W3" panose="00050300000000000000" pitchFamily="18" charset="-120"/>
                <a:ea typeface="華康秀風體 Std W3" panose="00050300000000000000" pitchFamily="18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所有隊伍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127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658600" y="794"/>
              <a:ext cx="533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0" y="0"/>
              <a:ext cx="2946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 userDrawn="1"/>
          </p:nvSpPr>
          <p:spPr>
            <a:xfrm>
              <a:off x="365416" y="115210"/>
              <a:ext cx="932867" cy="932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909" y="280335"/>
              <a:ext cx="713880" cy="629631"/>
            </a:xfrm>
            <a:prstGeom prst="rect">
              <a:avLst/>
            </a:prstGeom>
          </p:spPr>
        </p:pic>
        <p:sp>
          <p:nvSpPr>
            <p:cNvPr id="16" name="圓角矩形 15"/>
            <p:cNvSpPr/>
            <p:nvPr userDrawn="1"/>
          </p:nvSpPr>
          <p:spPr>
            <a:xfrm>
              <a:off x="9436795" y="115210"/>
              <a:ext cx="1993900" cy="621646"/>
            </a:xfrm>
            <a:prstGeom prst="round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 userDrawn="1"/>
          </p:nvSpPr>
          <p:spPr>
            <a:xfrm>
              <a:off x="3126616" y="95832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 userDrawn="1"/>
          </p:nvSpPr>
          <p:spPr>
            <a:xfrm>
              <a:off x="5230009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圓角矩形 18"/>
            <p:cNvSpPr/>
            <p:nvPr userDrawn="1"/>
          </p:nvSpPr>
          <p:spPr>
            <a:xfrm>
              <a:off x="7341473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 userDrawn="1"/>
          </p:nvSpPr>
          <p:spPr>
            <a:xfrm>
              <a:off x="3408665" y="212311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創作動機</a:t>
              </a:r>
            </a:p>
          </p:txBody>
        </p:sp>
        <p:sp>
          <p:nvSpPr>
            <p:cNvPr id="21" name="文字方塊 20"/>
            <p:cNvSpPr txBox="1"/>
            <p:nvPr userDrawn="1"/>
          </p:nvSpPr>
          <p:spPr>
            <a:xfrm>
              <a:off x="7598122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製作過程</a:t>
              </a:r>
            </a:p>
          </p:txBody>
        </p:sp>
        <p:sp>
          <p:nvSpPr>
            <p:cNvPr id="22" name="文字方塊 21"/>
            <p:cNvSpPr txBox="1"/>
            <p:nvPr userDrawn="1"/>
          </p:nvSpPr>
          <p:spPr>
            <a:xfrm>
              <a:off x="5512058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產品呈現</a:t>
              </a:r>
            </a:p>
          </p:txBody>
        </p:sp>
        <p:sp>
          <p:nvSpPr>
            <p:cNvPr id="23" name="文字方塊 22"/>
            <p:cNvSpPr txBox="1"/>
            <p:nvPr userDrawn="1"/>
          </p:nvSpPr>
          <p:spPr>
            <a:xfrm>
              <a:off x="9718844" y="250743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總結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2638269" y="794"/>
              <a:ext cx="9553731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0"/>
              <a:ext cx="2946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 userDrawn="1"/>
          </p:nvSpPr>
          <p:spPr>
            <a:xfrm>
              <a:off x="365416" y="115210"/>
              <a:ext cx="932867" cy="932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909" y="280335"/>
              <a:ext cx="713880" cy="629631"/>
            </a:xfrm>
            <a:prstGeom prst="rect">
              <a:avLst/>
            </a:prstGeom>
          </p:spPr>
        </p:pic>
      </p:grpSp>
      <p:sp>
        <p:nvSpPr>
          <p:cNvPr id="26" name="投影片編號版面配置區 8"/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DEF42-B591-49EF-8A1D-32D464080B9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4169579" y="27057"/>
            <a:ext cx="38528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38930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46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7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7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0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2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1597768"/>
          </a:xfrm>
          <a:prstGeom prst="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565136"/>
            <a:ext cx="12192000" cy="529286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426117"/>
            <a:ext cx="10515600" cy="9028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478" y="3088282"/>
            <a:ext cx="2756296" cy="2431011"/>
          </a:xfrm>
          <a:prstGeom prst="rect">
            <a:avLst/>
          </a:prstGeom>
        </p:spPr>
      </p:pic>
      <p:grpSp>
        <p:nvGrpSpPr>
          <p:cNvPr id="14" name="群組 13"/>
          <p:cNvGrpSpPr/>
          <p:nvPr userDrawn="1"/>
        </p:nvGrpSpPr>
        <p:grpSpPr>
          <a:xfrm>
            <a:off x="3696716" y="2231105"/>
            <a:ext cx="5990336" cy="3993558"/>
            <a:chOff x="1867916" y="2231105"/>
            <a:chExt cx="5990336" cy="3993558"/>
          </a:xfrm>
        </p:grpSpPr>
        <p:graphicFrame>
          <p:nvGraphicFramePr>
            <p:cNvPr id="8" name="資料庫圖表 7"/>
            <p:cNvGraphicFramePr/>
            <p:nvPr userDrawn="1">
              <p:extLst>
                <p:ext uri="{D42A27DB-BD31-4B8C-83A1-F6EECF244321}">
                  <p14:modId xmlns:p14="http://schemas.microsoft.com/office/powerpoint/2010/main" val="4164076383"/>
                </p:ext>
              </p:extLst>
            </p:nvPr>
          </p:nvGraphicFramePr>
          <p:xfrm>
            <a:off x="1867916" y="2231105"/>
            <a:ext cx="5990336" cy="39935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0" name="標題 1"/>
            <p:cNvSpPr txBox="1">
              <a:spLocks/>
            </p:cNvSpPr>
            <p:nvPr userDrawn="1"/>
          </p:nvSpPr>
          <p:spPr>
            <a:xfrm>
              <a:off x="1867916" y="2459705"/>
              <a:ext cx="965200" cy="902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defRPr>
              </a:lvl1pPr>
            </a:lstStyle>
            <a:p>
              <a:r>
                <a:rPr lang="zh-TW" altLang="en-US" sz="3200" b="1" dirty="0">
                  <a:solidFill>
                    <a:srgbClr val="3E3A39"/>
                  </a:solidFill>
                </a:rPr>
                <a:t>一</a:t>
              </a:r>
            </a:p>
          </p:txBody>
        </p:sp>
        <p:sp>
          <p:nvSpPr>
            <p:cNvPr id="11" name="標題 1"/>
            <p:cNvSpPr txBox="1">
              <a:spLocks/>
            </p:cNvSpPr>
            <p:nvPr userDrawn="1"/>
          </p:nvSpPr>
          <p:spPr>
            <a:xfrm>
              <a:off x="2209800" y="3362548"/>
              <a:ext cx="965200" cy="902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defRPr>
              </a:lvl1pPr>
            </a:lstStyle>
            <a:p>
              <a:r>
                <a:rPr lang="zh-TW" altLang="en-US" sz="3200" b="1" dirty="0">
                  <a:solidFill>
                    <a:srgbClr val="3E3A39"/>
                  </a:solidFill>
                </a:rPr>
                <a:t>二</a:t>
              </a:r>
            </a:p>
          </p:txBody>
        </p:sp>
        <p:sp>
          <p:nvSpPr>
            <p:cNvPr id="12" name="標題 1"/>
            <p:cNvSpPr txBox="1">
              <a:spLocks/>
            </p:cNvSpPr>
            <p:nvPr userDrawn="1"/>
          </p:nvSpPr>
          <p:spPr>
            <a:xfrm>
              <a:off x="1867916" y="5245027"/>
              <a:ext cx="965200" cy="902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defRPr>
              </a:lvl1pPr>
            </a:lstStyle>
            <a:p>
              <a:r>
                <a:rPr lang="zh-TW" altLang="en-US" sz="3200" b="1" dirty="0">
                  <a:solidFill>
                    <a:srgbClr val="3E3A39"/>
                  </a:solidFill>
                </a:rPr>
                <a:t>四</a:t>
              </a:r>
            </a:p>
          </p:txBody>
        </p:sp>
        <p:sp>
          <p:nvSpPr>
            <p:cNvPr id="13" name="標題 1"/>
            <p:cNvSpPr txBox="1">
              <a:spLocks/>
            </p:cNvSpPr>
            <p:nvPr userDrawn="1"/>
          </p:nvSpPr>
          <p:spPr>
            <a:xfrm>
              <a:off x="2209800" y="4265391"/>
              <a:ext cx="965200" cy="902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defRPr>
              </a:lvl1pPr>
            </a:lstStyle>
            <a:p>
              <a:r>
                <a:rPr lang="zh-TW" altLang="en-US" sz="3200" b="1" dirty="0">
                  <a:solidFill>
                    <a:srgbClr val="3E3A39"/>
                  </a:solidFill>
                </a:rPr>
                <a:t>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4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 userDrawn="1"/>
          </p:nvGrpSpPr>
          <p:grpSpPr>
            <a:xfrm>
              <a:off x="0" y="0"/>
              <a:ext cx="12192000" cy="1048077"/>
              <a:chOff x="0" y="0"/>
              <a:chExt cx="12192000" cy="1048077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11658600" y="794"/>
                <a:ext cx="533400" cy="762000"/>
              </a:xfrm>
              <a:prstGeom prst="rect">
                <a:avLst/>
              </a:prstGeom>
              <a:solidFill>
                <a:srgbClr val="EB6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0" y="0"/>
                <a:ext cx="2946400" cy="762000"/>
              </a:xfrm>
              <a:prstGeom prst="rect">
                <a:avLst/>
              </a:prstGeom>
              <a:solidFill>
                <a:srgbClr val="EB6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圓角矩形 9"/>
              <p:cNvSpPr/>
              <p:nvPr userDrawn="1"/>
            </p:nvSpPr>
            <p:spPr>
              <a:xfrm>
                <a:off x="365416" y="115210"/>
                <a:ext cx="932867" cy="9328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474909" y="280335"/>
                <a:ext cx="713880" cy="629631"/>
              </a:xfrm>
              <a:prstGeom prst="rect">
                <a:avLst/>
              </a:prstGeom>
            </p:spPr>
          </p:pic>
          <p:sp>
            <p:nvSpPr>
              <p:cNvPr id="11" name="圓角矩形 10"/>
              <p:cNvSpPr/>
              <p:nvPr userDrawn="1"/>
            </p:nvSpPr>
            <p:spPr>
              <a:xfrm>
                <a:off x="9436795" y="115210"/>
                <a:ext cx="1993900" cy="621646"/>
              </a:xfrm>
              <a:prstGeom prst="roundRect">
                <a:avLst/>
              </a:prstGeom>
              <a:solidFill>
                <a:srgbClr val="66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圓角矩形 11"/>
              <p:cNvSpPr/>
              <p:nvPr userDrawn="1"/>
            </p:nvSpPr>
            <p:spPr>
              <a:xfrm>
                <a:off x="3126616" y="95832"/>
                <a:ext cx="1993900" cy="621646"/>
              </a:xfrm>
              <a:prstGeom prst="roundRect">
                <a:avLst/>
              </a:prstGeom>
              <a:solidFill>
                <a:srgbClr val="EB6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圓角矩形 12"/>
              <p:cNvSpPr/>
              <p:nvPr userDrawn="1"/>
            </p:nvSpPr>
            <p:spPr>
              <a:xfrm>
                <a:off x="5230009" y="115210"/>
                <a:ext cx="1993900" cy="621646"/>
              </a:xfrm>
              <a:prstGeom prst="roundRect">
                <a:avLst/>
              </a:prstGeom>
              <a:solidFill>
                <a:srgbClr val="66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圓角矩形 13"/>
              <p:cNvSpPr/>
              <p:nvPr userDrawn="1"/>
            </p:nvSpPr>
            <p:spPr>
              <a:xfrm>
                <a:off x="7341473" y="115210"/>
                <a:ext cx="1993900" cy="621646"/>
              </a:xfrm>
              <a:prstGeom prst="roundRect">
                <a:avLst/>
              </a:prstGeom>
              <a:solidFill>
                <a:srgbClr val="66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文字方塊 16"/>
              <p:cNvSpPr txBox="1"/>
              <p:nvPr userDrawn="1"/>
            </p:nvSpPr>
            <p:spPr>
              <a:xfrm>
                <a:off x="3408665" y="212311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創作動機</a:t>
                </a:r>
              </a:p>
            </p:txBody>
          </p:sp>
          <p:sp>
            <p:nvSpPr>
              <p:cNvPr id="18" name="文字方塊 17"/>
              <p:cNvSpPr txBox="1"/>
              <p:nvPr userDrawn="1"/>
            </p:nvSpPr>
            <p:spPr>
              <a:xfrm>
                <a:off x="7598122" y="225818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製作過程</a:t>
                </a:r>
              </a:p>
            </p:txBody>
          </p:sp>
          <p:sp>
            <p:nvSpPr>
              <p:cNvPr id="19" name="文字方塊 18"/>
              <p:cNvSpPr txBox="1"/>
              <p:nvPr userDrawn="1"/>
            </p:nvSpPr>
            <p:spPr>
              <a:xfrm>
                <a:off x="5512058" y="225818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產品呈現</a:t>
                </a:r>
              </a:p>
            </p:txBody>
          </p:sp>
          <p:sp>
            <p:nvSpPr>
              <p:cNvPr id="20" name="文字方塊 19"/>
              <p:cNvSpPr txBox="1"/>
              <p:nvPr userDrawn="1"/>
            </p:nvSpPr>
            <p:spPr>
              <a:xfrm>
                <a:off x="9718844" y="250743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總結</a:t>
                </a:r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62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1658600" y="794"/>
              <a:ext cx="533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0"/>
              <a:ext cx="2946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 userDrawn="1"/>
          </p:nvSpPr>
          <p:spPr>
            <a:xfrm>
              <a:off x="365416" y="115210"/>
              <a:ext cx="932867" cy="932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909" y="280335"/>
              <a:ext cx="713880" cy="629631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 userDrawn="1"/>
          </p:nvSpPr>
          <p:spPr>
            <a:xfrm>
              <a:off x="9436795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 userDrawn="1"/>
          </p:nvSpPr>
          <p:spPr>
            <a:xfrm>
              <a:off x="3126616" y="95832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 userDrawn="1"/>
          </p:nvSpPr>
          <p:spPr>
            <a:xfrm>
              <a:off x="5230009" y="115210"/>
              <a:ext cx="1993900" cy="621646"/>
            </a:xfrm>
            <a:prstGeom prst="round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 userDrawn="1"/>
          </p:nvSpPr>
          <p:spPr>
            <a:xfrm>
              <a:off x="7341473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 userDrawn="1"/>
          </p:nvSpPr>
          <p:spPr>
            <a:xfrm>
              <a:off x="3408665" y="212311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創作動機</a:t>
              </a:r>
            </a:p>
          </p:txBody>
        </p:sp>
        <p:sp>
          <p:nvSpPr>
            <p:cNvPr id="18" name="文字方塊 17"/>
            <p:cNvSpPr txBox="1"/>
            <p:nvPr userDrawn="1"/>
          </p:nvSpPr>
          <p:spPr>
            <a:xfrm>
              <a:off x="7598122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製作過程</a:t>
              </a:r>
            </a:p>
          </p:txBody>
        </p:sp>
        <p:sp>
          <p:nvSpPr>
            <p:cNvPr id="19" name="文字方塊 18"/>
            <p:cNvSpPr txBox="1"/>
            <p:nvPr userDrawn="1"/>
          </p:nvSpPr>
          <p:spPr>
            <a:xfrm>
              <a:off x="5512058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產品呈現</a:t>
              </a:r>
            </a:p>
          </p:txBody>
        </p:sp>
        <p:sp>
          <p:nvSpPr>
            <p:cNvPr id="20" name="文字方塊 19"/>
            <p:cNvSpPr txBox="1"/>
            <p:nvPr userDrawn="1"/>
          </p:nvSpPr>
          <p:spPr>
            <a:xfrm>
              <a:off x="9718844" y="250743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總結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13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 userDrawn="1"/>
        </p:nvSpPr>
        <p:spPr>
          <a:xfrm>
            <a:off x="7340032" y="115210"/>
            <a:ext cx="1993900" cy="621646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1658600" y="794"/>
            <a:ext cx="533400" cy="762000"/>
          </a:xfrm>
          <a:prstGeom prst="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2946400" cy="762000"/>
          </a:xfrm>
          <a:prstGeom prst="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365416" y="115210"/>
            <a:ext cx="932867" cy="9328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909" y="280335"/>
            <a:ext cx="713880" cy="629631"/>
          </a:xfrm>
          <a:prstGeom prst="rect">
            <a:avLst/>
          </a:prstGeom>
        </p:spPr>
      </p:pic>
      <p:sp>
        <p:nvSpPr>
          <p:cNvPr id="11" name="圓角矩形 10"/>
          <p:cNvSpPr/>
          <p:nvPr userDrawn="1"/>
        </p:nvSpPr>
        <p:spPr>
          <a:xfrm>
            <a:off x="9436795" y="115210"/>
            <a:ext cx="1993900" cy="621646"/>
          </a:xfrm>
          <a:prstGeom prst="roundRect">
            <a:avLst/>
          </a:prstGeom>
          <a:solidFill>
            <a:srgbClr val="66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 userDrawn="1"/>
        </p:nvSpPr>
        <p:spPr>
          <a:xfrm>
            <a:off x="3126616" y="95832"/>
            <a:ext cx="1993900" cy="621646"/>
          </a:xfrm>
          <a:prstGeom prst="roundRect">
            <a:avLst/>
          </a:prstGeom>
          <a:solidFill>
            <a:srgbClr val="66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 userDrawn="1"/>
        </p:nvSpPr>
        <p:spPr>
          <a:xfrm>
            <a:off x="5230009" y="115210"/>
            <a:ext cx="1993900" cy="621646"/>
          </a:xfrm>
          <a:prstGeom prst="roundRect">
            <a:avLst/>
          </a:prstGeom>
          <a:solidFill>
            <a:srgbClr val="66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3408665" y="212311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創作動機</a:t>
            </a: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7598122" y="225818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製作過程</a:t>
            </a:r>
          </a:p>
        </p:txBody>
      </p:sp>
      <p:sp>
        <p:nvSpPr>
          <p:cNvPr id="19" name="文字方塊 18"/>
          <p:cNvSpPr txBox="1"/>
          <p:nvPr userDrawn="1"/>
        </p:nvSpPr>
        <p:spPr>
          <a:xfrm>
            <a:off x="5512058" y="225818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產品呈現</a:t>
            </a: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9718844" y="250743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61886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1658600" y="794"/>
            <a:ext cx="533400" cy="762000"/>
          </a:xfrm>
          <a:prstGeom prst="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2946400" cy="762000"/>
          </a:xfrm>
          <a:prstGeom prst="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365416" y="115210"/>
            <a:ext cx="932867" cy="9328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909" y="280335"/>
            <a:ext cx="713880" cy="629631"/>
          </a:xfrm>
          <a:prstGeom prst="rect">
            <a:avLst/>
          </a:prstGeom>
        </p:spPr>
      </p:pic>
      <p:sp>
        <p:nvSpPr>
          <p:cNvPr id="11" name="圓角矩形 10"/>
          <p:cNvSpPr/>
          <p:nvPr userDrawn="1"/>
        </p:nvSpPr>
        <p:spPr>
          <a:xfrm>
            <a:off x="9436795" y="115210"/>
            <a:ext cx="1993900" cy="621646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 userDrawn="1"/>
        </p:nvSpPr>
        <p:spPr>
          <a:xfrm>
            <a:off x="3126616" y="95832"/>
            <a:ext cx="1993900" cy="621646"/>
          </a:xfrm>
          <a:prstGeom prst="roundRect">
            <a:avLst/>
          </a:prstGeom>
          <a:solidFill>
            <a:srgbClr val="66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 userDrawn="1"/>
        </p:nvSpPr>
        <p:spPr>
          <a:xfrm>
            <a:off x="5230009" y="115210"/>
            <a:ext cx="1993900" cy="621646"/>
          </a:xfrm>
          <a:prstGeom prst="roundRect">
            <a:avLst/>
          </a:prstGeom>
          <a:solidFill>
            <a:srgbClr val="66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 userDrawn="1"/>
        </p:nvSpPr>
        <p:spPr>
          <a:xfrm>
            <a:off x="7328773" y="115210"/>
            <a:ext cx="1993900" cy="621646"/>
          </a:xfrm>
          <a:prstGeom prst="roundRect">
            <a:avLst/>
          </a:prstGeom>
          <a:solidFill>
            <a:srgbClr val="66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3408665" y="212311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創作動機</a:t>
            </a: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7598122" y="225818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製作過程</a:t>
            </a:r>
          </a:p>
        </p:txBody>
      </p:sp>
      <p:sp>
        <p:nvSpPr>
          <p:cNvPr id="19" name="文字方塊 18"/>
          <p:cNvSpPr txBox="1"/>
          <p:nvPr userDrawn="1"/>
        </p:nvSpPr>
        <p:spPr>
          <a:xfrm>
            <a:off x="5512058" y="225818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產品呈現</a:t>
            </a: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9718844" y="250743"/>
            <a:ext cx="1429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150430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/>
            <p:cNvGrpSpPr/>
            <p:nvPr userDrawn="1"/>
          </p:nvGrpSpPr>
          <p:grpSpPr>
            <a:xfrm>
              <a:off x="0" y="0"/>
              <a:ext cx="12192000" cy="1048077"/>
              <a:chOff x="0" y="0"/>
              <a:chExt cx="12192000" cy="1048077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11658600" y="794"/>
                <a:ext cx="533400" cy="762000"/>
              </a:xfrm>
              <a:prstGeom prst="rect">
                <a:avLst/>
              </a:prstGeom>
              <a:solidFill>
                <a:srgbClr val="EB6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>
                <a:off x="0" y="0"/>
                <a:ext cx="2946400" cy="762000"/>
              </a:xfrm>
              <a:prstGeom prst="rect">
                <a:avLst/>
              </a:prstGeom>
              <a:solidFill>
                <a:srgbClr val="EB6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圓角矩形 21"/>
              <p:cNvSpPr/>
              <p:nvPr userDrawn="1"/>
            </p:nvSpPr>
            <p:spPr>
              <a:xfrm>
                <a:off x="365416" y="115210"/>
                <a:ext cx="932867" cy="9328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474909" y="280335"/>
                <a:ext cx="713880" cy="629631"/>
              </a:xfrm>
              <a:prstGeom prst="rect">
                <a:avLst/>
              </a:prstGeom>
            </p:spPr>
          </p:pic>
          <p:sp>
            <p:nvSpPr>
              <p:cNvPr id="24" name="圓角矩形 23"/>
              <p:cNvSpPr/>
              <p:nvPr userDrawn="1"/>
            </p:nvSpPr>
            <p:spPr>
              <a:xfrm>
                <a:off x="9436795" y="115210"/>
                <a:ext cx="1993900" cy="621646"/>
              </a:xfrm>
              <a:prstGeom prst="roundRect">
                <a:avLst/>
              </a:prstGeom>
              <a:solidFill>
                <a:srgbClr val="66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圓角矩形 24"/>
              <p:cNvSpPr/>
              <p:nvPr userDrawn="1"/>
            </p:nvSpPr>
            <p:spPr>
              <a:xfrm>
                <a:off x="3126616" y="95832"/>
                <a:ext cx="1993900" cy="621646"/>
              </a:xfrm>
              <a:prstGeom prst="roundRect">
                <a:avLst/>
              </a:prstGeom>
              <a:solidFill>
                <a:srgbClr val="EB6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 userDrawn="1"/>
            </p:nvSpPr>
            <p:spPr>
              <a:xfrm>
                <a:off x="5230009" y="115210"/>
                <a:ext cx="1993900" cy="621646"/>
              </a:xfrm>
              <a:prstGeom prst="roundRect">
                <a:avLst/>
              </a:prstGeom>
              <a:solidFill>
                <a:srgbClr val="66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 userDrawn="1"/>
            </p:nvSpPr>
            <p:spPr>
              <a:xfrm>
                <a:off x="7341473" y="115210"/>
                <a:ext cx="1993900" cy="621646"/>
              </a:xfrm>
              <a:prstGeom prst="roundRect">
                <a:avLst/>
              </a:prstGeom>
              <a:solidFill>
                <a:srgbClr val="66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 userDrawn="1"/>
            </p:nvSpPr>
            <p:spPr>
              <a:xfrm>
                <a:off x="3408665" y="212311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創作動機</a:t>
                </a:r>
              </a:p>
            </p:txBody>
          </p:sp>
          <p:sp>
            <p:nvSpPr>
              <p:cNvPr id="29" name="文字方塊 28"/>
              <p:cNvSpPr txBox="1"/>
              <p:nvPr userDrawn="1"/>
            </p:nvSpPr>
            <p:spPr>
              <a:xfrm>
                <a:off x="7598122" y="225818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製作過程</a:t>
                </a:r>
              </a:p>
            </p:txBody>
          </p:sp>
          <p:sp>
            <p:nvSpPr>
              <p:cNvPr id="30" name="文字方塊 29"/>
              <p:cNvSpPr txBox="1"/>
              <p:nvPr userDrawn="1"/>
            </p:nvSpPr>
            <p:spPr>
              <a:xfrm>
                <a:off x="5512058" y="225818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產品呈現</a:t>
                </a:r>
              </a:p>
            </p:txBody>
          </p:sp>
          <p:sp>
            <p:nvSpPr>
              <p:cNvPr id="31" name="文字方塊 30"/>
              <p:cNvSpPr txBox="1"/>
              <p:nvPr userDrawn="1"/>
            </p:nvSpPr>
            <p:spPr>
              <a:xfrm>
                <a:off x="9718844" y="250743"/>
                <a:ext cx="142980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總結</a:t>
                </a:r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5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658600" y="794"/>
              <a:ext cx="533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0" y="0"/>
              <a:ext cx="2946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 userDrawn="1"/>
          </p:nvSpPr>
          <p:spPr>
            <a:xfrm>
              <a:off x="365416" y="115210"/>
              <a:ext cx="932867" cy="932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909" y="280335"/>
              <a:ext cx="713880" cy="629631"/>
            </a:xfrm>
            <a:prstGeom prst="rect">
              <a:avLst/>
            </a:prstGeom>
          </p:spPr>
        </p:pic>
        <p:sp>
          <p:nvSpPr>
            <p:cNvPr id="16" name="圓角矩形 15"/>
            <p:cNvSpPr/>
            <p:nvPr userDrawn="1"/>
          </p:nvSpPr>
          <p:spPr>
            <a:xfrm>
              <a:off x="9436795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 userDrawn="1"/>
          </p:nvSpPr>
          <p:spPr>
            <a:xfrm>
              <a:off x="3126616" y="95832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 userDrawn="1"/>
          </p:nvSpPr>
          <p:spPr>
            <a:xfrm>
              <a:off x="5230009" y="115210"/>
              <a:ext cx="1993900" cy="621646"/>
            </a:xfrm>
            <a:prstGeom prst="round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圓角矩形 18"/>
            <p:cNvSpPr/>
            <p:nvPr userDrawn="1"/>
          </p:nvSpPr>
          <p:spPr>
            <a:xfrm>
              <a:off x="7341473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 userDrawn="1"/>
          </p:nvSpPr>
          <p:spPr>
            <a:xfrm>
              <a:off x="3408665" y="212311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創作動機</a:t>
              </a:r>
            </a:p>
          </p:txBody>
        </p:sp>
        <p:sp>
          <p:nvSpPr>
            <p:cNvPr id="21" name="文字方塊 20"/>
            <p:cNvSpPr txBox="1"/>
            <p:nvPr userDrawn="1"/>
          </p:nvSpPr>
          <p:spPr>
            <a:xfrm>
              <a:off x="7598122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製作過程</a:t>
              </a:r>
            </a:p>
          </p:txBody>
        </p:sp>
        <p:sp>
          <p:nvSpPr>
            <p:cNvPr id="22" name="文字方塊 21"/>
            <p:cNvSpPr txBox="1"/>
            <p:nvPr userDrawn="1"/>
          </p:nvSpPr>
          <p:spPr>
            <a:xfrm>
              <a:off x="5512058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產品呈現</a:t>
              </a:r>
            </a:p>
          </p:txBody>
        </p:sp>
        <p:sp>
          <p:nvSpPr>
            <p:cNvPr id="23" name="文字方塊 22"/>
            <p:cNvSpPr txBox="1"/>
            <p:nvPr userDrawn="1"/>
          </p:nvSpPr>
          <p:spPr>
            <a:xfrm>
              <a:off x="9718844" y="250743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總結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26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658600" y="794"/>
              <a:ext cx="533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0" y="0"/>
              <a:ext cx="2946400" cy="762000"/>
            </a:xfrm>
            <a:prstGeom prst="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 userDrawn="1"/>
          </p:nvSpPr>
          <p:spPr>
            <a:xfrm>
              <a:off x="365416" y="115210"/>
              <a:ext cx="932867" cy="932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909" y="280335"/>
              <a:ext cx="713880" cy="629631"/>
            </a:xfrm>
            <a:prstGeom prst="rect">
              <a:avLst/>
            </a:prstGeom>
          </p:spPr>
        </p:pic>
        <p:sp>
          <p:nvSpPr>
            <p:cNvPr id="16" name="圓角矩形 15"/>
            <p:cNvSpPr/>
            <p:nvPr userDrawn="1"/>
          </p:nvSpPr>
          <p:spPr>
            <a:xfrm>
              <a:off x="9436795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 userDrawn="1"/>
          </p:nvSpPr>
          <p:spPr>
            <a:xfrm>
              <a:off x="3126616" y="95832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 userDrawn="1"/>
          </p:nvSpPr>
          <p:spPr>
            <a:xfrm>
              <a:off x="5230009" y="115210"/>
              <a:ext cx="1993900" cy="621646"/>
            </a:xfrm>
            <a:prstGeom prst="roundRect">
              <a:avLst/>
            </a:prstGeom>
            <a:solidFill>
              <a:srgbClr val="66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圓角矩形 18"/>
            <p:cNvSpPr/>
            <p:nvPr userDrawn="1"/>
          </p:nvSpPr>
          <p:spPr>
            <a:xfrm>
              <a:off x="7341473" y="115210"/>
              <a:ext cx="1993900" cy="621646"/>
            </a:xfrm>
            <a:prstGeom prst="roundRect">
              <a:avLst/>
            </a:prstGeom>
            <a:solidFill>
              <a:srgbClr val="EB6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 userDrawn="1"/>
          </p:nvSpPr>
          <p:spPr>
            <a:xfrm>
              <a:off x="3408665" y="212311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創作動機</a:t>
              </a:r>
            </a:p>
          </p:txBody>
        </p:sp>
        <p:sp>
          <p:nvSpPr>
            <p:cNvPr id="21" name="文字方塊 20"/>
            <p:cNvSpPr txBox="1"/>
            <p:nvPr userDrawn="1"/>
          </p:nvSpPr>
          <p:spPr>
            <a:xfrm>
              <a:off x="7598122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製作過程</a:t>
              </a:r>
            </a:p>
          </p:txBody>
        </p:sp>
        <p:sp>
          <p:nvSpPr>
            <p:cNvPr id="22" name="文字方塊 21"/>
            <p:cNvSpPr txBox="1"/>
            <p:nvPr userDrawn="1"/>
          </p:nvSpPr>
          <p:spPr>
            <a:xfrm>
              <a:off x="5512058" y="225818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產品呈現</a:t>
              </a:r>
            </a:p>
          </p:txBody>
        </p:sp>
        <p:sp>
          <p:nvSpPr>
            <p:cNvPr id="23" name="文字方塊 22"/>
            <p:cNvSpPr txBox="1"/>
            <p:nvPr userDrawn="1"/>
          </p:nvSpPr>
          <p:spPr>
            <a:xfrm>
              <a:off x="9718844" y="250743"/>
              <a:ext cx="14298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總結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8A33-ACFA-4FD0-BA37-717176D9A1D1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EF42-B591-49EF-8A1D-32D464080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64" r:id="rId9"/>
    <p:sldLayoutId id="214748366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hyperlink" Target="lunch.mp4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hyperlink" Target="activity.mp4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ace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weather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edicine.mp4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mb.mp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jpe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4387"/>
          <a:stretch/>
        </p:blipFill>
        <p:spPr>
          <a:xfrm>
            <a:off x="-743565" y="-3156917"/>
            <a:ext cx="6439516" cy="13318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r="14134"/>
          <a:stretch/>
        </p:blipFill>
        <p:spPr>
          <a:xfrm>
            <a:off x="-762614" y="-3175037"/>
            <a:ext cx="6458565" cy="133370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61230" y="1965833"/>
            <a:ext cx="9144000" cy="2387600"/>
          </a:xfrm>
        </p:spPr>
        <p:txBody>
          <a:bodyPr/>
          <a:lstStyle/>
          <a:p>
            <a:r>
              <a:rPr lang="zh-TW" altLang="en-US" dirty="0"/>
              <a:t>樂活幫</a:t>
            </a:r>
          </a:p>
        </p:txBody>
      </p:sp>
    </p:spTree>
    <p:extLst>
      <p:ext uri="{BB962C8B-B14F-4D97-AF65-F5344CB8AC3E}">
        <p14:creationId xmlns:p14="http://schemas.microsoft.com/office/powerpoint/2010/main" val="18473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手作料理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07" y="998878"/>
            <a:ext cx="3108375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545" y="998878"/>
            <a:ext cx="3112606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图片 20" descr="https://tokyo-kitchen.icook.network/uploads/recipe/cover/122697/large_95762c4522eb4568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63" y="4695711"/>
            <a:ext cx="1990438" cy="14922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9414607" y="4174841"/>
            <a:ext cx="19407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3E3A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芋香西米</a:t>
            </a:r>
            <a:r>
              <a:rPr lang="zh-TW" altLang="en-US" sz="1950" b="1" dirty="0" smtClean="0">
                <a:solidFill>
                  <a:srgbClr val="3E3A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露</a:t>
            </a:r>
            <a:endParaRPr lang="zh-TW" altLang="en-US" sz="1950" b="1" dirty="0">
              <a:solidFill>
                <a:srgbClr val="3E3A3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8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7933" y="1179266"/>
            <a:ext cx="5157787" cy="823912"/>
          </a:xfrm>
        </p:spPr>
        <p:txBody>
          <a:bodyPr/>
          <a:lstStyle/>
          <a:p>
            <a:r>
              <a:rPr lang="zh-TW" altLang="en-US" dirty="0"/>
              <a:t>樂齡活動</a:t>
            </a:r>
          </a:p>
        </p:txBody>
      </p:sp>
      <p:pic>
        <p:nvPicPr>
          <p:cNvPr id="8" name="圖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210" y="1027906"/>
            <a:ext cx="3108376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215" y="1027906"/>
            <a:ext cx="3105998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916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-209861" y="1478522"/>
            <a:ext cx="2360692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" y="1183815"/>
            <a:ext cx="2150831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簡易運動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56" y="1112343"/>
            <a:ext cx="3087875" cy="5511600"/>
          </a:xfrm>
          <a:ln>
            <a:solidFill>
              <a:schemeClr val="bg1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56" y="1112343"/>
            <a:ext cx="3096011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524" y="1112343"/>
            <a:ext cx="3096011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586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9">
            <a:extLst>
              <a:ext uri="{FF2B5EF4-FFF2-40B4-BE49-F238E27FC236}">
                <a16:creationId xmlns:a16="http://schemas.microsoft.com/office/drawing/2014/main" id="{BD3AEF5D-3FC6-49FC-8019-E329938E9089}"/>
              </a:ext>
            </a:extLst>
          </p:cNvPr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A5DA92B9-6870-4273-8886-DB5EBE72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933" y="1179266"/>
            <a:ext cx="5157787" cy="82391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4D2A3B-4016-4CD8-A9B8-3E6A38A473C7}"/>
              </a:ext>
            </a:extLst>
          </p:cNvPr>
          <p:cNvGrpSpPr/>
          <p:nvPr/>
        </p:nvGrpSpPr>
        <p:grpSpPr>
          <a:xfrm>
            <a:off x="1046670" y="3245626"/>
            <a:ext cx="1984468" cy="1984468"/>
            <a:chOff x="1250103" y="4170947"/>
            <a:chExt cx="1984468" cy="198446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6CC05D3-FF0C-474C-B1E1-71EC84DE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103" y="4170947"/>
              <a:ext cx="1984468" cy="198446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A3211B2-5A74-4DCC-9367-12B0CF3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18213" y="4839057"/>
              <a:ext cx="648247" cy="648247"/>
            </a:xfrm>
            <a:prstGeom prst="rect">
              <a:avLst/>
            </a:prstGeom>
          </p:spPr>
        </p:pic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3E6E58B6-86C1-4B28-8DAA-5EB171858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59" y="3117433"/>
            <a:ext cx="1984468" cy="1984468"/>
          </a:xfrm>
          <a:prstGeom prst="rect">
            <a:avLst/>
          </a:prstGeom>
        </p:spPr>
      </p:pic>
      <p:sp>
        <p:nvSpPr>
          <p:cNvPr id="31" name="箭號: 左-右雙向 30">
            <a:extLst>
              <a:ext uri="{FF2B5EF4-FFF2-40B4-BE49-F238E27FC236}">
                <a16:creationId xmlns:a16="http://schemas.microsoft.com/office/drawing/2014/main" id="{2A620422-D0EC-49CF-B7FD-EB86FE331E36}"/>
              </a:ext>
            </a:extLst>
          </p:cNvPr>
          <p:cNvSpPr/>
          <p:nvPr/>
        </p:nvSpPr>
        <p:spPr>
          <a:xfrm>
            <a:off x="2938073" y="4029233"/>
            <a:ext cx="1256777" cy="417251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2" name="箭號: 左-右雙向 31">
            <a:extLst>
              <a:ext uri="{FF2B5EF4-FFF2-40B4-BE49-F238E27FC236}">
                <a16:creationId xmlns:a16="http://schemas.microsoft.com/office/drawing/2014/main" id="{67A4C2B9-BB5D-431C-8056-BC50AE9AC26F}"/>
              </a:ext>
            </a:extLst>
          </p:cNvPr>
          <p:cNvSpPr/>
          <p:nvPr/>
        </p:nvSpPr>
        <p:spPr>
          <a:xfrm>
            <a:off x="7155455" y="4029232"/>
            <a:ext cx="1256777" cy="417251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版面配置區 2">
            <a:extLst>
              <a:ext uri="{FF2B5EF4-FFF2-40B4-BE49-F238E27FC236}">
                <a16:creationId xmlns:a16="http://schemas.microsoft.com/office/drawing/2014/main" id="{A9BC1A4B-9D1D-4BBB-A315-46CC9A93854E}"/>
              </a:ext>
            </a:extLst>
          </p:cNvPr>
          <p:cNvSpPr txBox="1">
            <a:spLocks/>
          </p:cNvSpPr>
          <p:nvPr/>
        </p:nvSpPr>
        <p:spPr>
          <a:xfrm>
            <a:off x="1205387" y="5230093"/>
            <a:ext cx="1667032" cy="911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Terminal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版面配置區 2">
            <a:extLst>
              <a:ext uri="{FF2B5EF4-FFF2-40B4-BE49-F238E27FC236}">
                <a16:creationId xmlns:a16="http://schemas.microsoft.com/office/drawing/2014/main" id="{76954E4C-89A6-4322-B884-0CE0EDF46824}"/>
              </a:ext>
            </a:extLst>
          </p:cNvPr>
          <p:cNvSpPr txBox="1">
            <a:spLocks/>
          </p:cNvSpPr>
          <p:nvPr/>
        </p:nvSpPr>
        <p:spPr>
          <a:xfrm>
            <a:off x="4679259" y="5213570"/>
            <a:ext cx="1667032" cy="911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 Server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2B46867-5FF7-43FC-9560-67F8CE04F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61" y="3117433"/>
            <a:ext cx="2112660" cy="2112660"/>
          </a:xfrm>
          <a:prstGeom prst="rect">
            <a:avLst/>
          </a:prstGeom>
        </p:spPr>
      </p:pic>
      <p:sp>
        <p:nvSpPr>
          <p:cNvPr id="37" name="文字版面配置區 2">
            <a:extLst>
              <a:ext uri="{FF2B5EF4-FFF2-40B4-BE49-F238E27FC236}">
                <a16:creationId xmlns:a16="http://schemas.microsoft.com/office/drawing/2014/main" id="{31B1F237-EE38-4740-AF27-9B1F4AD3DC17}"/>
              </a:ext>
            </a:extLst>
          </p:cNvPr>
          <p:cNvSpPr txBox="1">
            <a:spLocks/>
          </p:cNvSpPr>
          <p:nvPr/>
        </p:nvSpPr>
        <p:spPr>
          <a:xfrm>
            <a:off x="8996375" y="5213570"/>
            <a:ext cx="1667032" cy="911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Cloud Server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1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83" y="2103744"/>
            <a:ext cx="4773582" cy="20240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00" y="2736510"/>
            <a:ext cx="3103133" cy="695004"/>
          </a:xfrm>
          <a:prstGeom prst="rect">
            <a:avLst/>
          </a:prstGeom>
        </p:spPr>
      </p:pic>
      <p:sp>
        <p:nvSpPr>
          <p:cNvPr id="8" name="圓角矩形 9">
            <a:extLst>
              <a:ext uri="{FF2B5EF4-FFF2-40B4-BE49-F238E27FC236}">
                <a16:creationId xmlns:a16="http://schemas.microsoft.com/office/drawing/2014/main" id="{06FFF0BD-7783-465A-8DFF-8CBCB0002FF1}"/>
              </a:ext>
            </a:extLst>
          </p:cNvPr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83DB76EA-6C09-4407-BF8F-A9C8F506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179" y="1166014"/>
            <a:ext cx="5157787" cy="82391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語言及框架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EB7AC47-09EF-42B0-8153-A3DF0D923B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0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43" y="4074906"/>
            <a:ext cx="1616765" cy="161676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2EFF9D0-86DB-4218-99B8-4C47969CC321}"/>
              </a:ext>
            </a:extLst>
          </p:cNvPr>
          <p:cNvSpPr txBox="1"/>
          <p:nvPr/>
        </p:nvSpPr>
        <p:spPr>
          <a:xfrm>
            <a:off x="2938072" y="4605614"/>
            <a:ext cx="236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OLAMI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21" name="圖形 20">
            <a:extLst>
              <a:ext uri="{FF2B5EF4-FFF2-40B4-BE49-F238E27FC236}">
                <a16:creationId xmlns:a16="http://schemas.microsoft.com/office/drawing/2014/main" id="{3E0657D6-F15C-4783-A9FA-8AD4E664BB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2425" y="4542597"/>
            <a:ext cx="3000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9">
            <a:extLst>
              <a:ext uri="{FF2B5EF4-FFF2-40B4-BE49-F238E27FC236}">
                <a16:creationId xmlns:a16="http://schemas.microsoft.com/office/drawing/2014/main" id="{70C0B21C-97BB-4155-9F84-BC1DA3ED8700}"/>
              </a:ext>
            </a:extLst>
          </p:cNvPr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C6FD1EF2-07DA-468D-B4A5-D315ABD4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40" y="1576832"/>
            <a:ext cx="5157787" cy="823912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198B9D-7414-43BA-8492-0AF74C49C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499054"/>
            <a:ext cx="5048250" cy="33242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1E8CF5-950F-4EB7-8F92-4800201B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75" y="2400744"/>
            <a:ext cx="5466998" cy="34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0"/>
          <p:cNvSpPr txBox="1">
            <a:spLocks/>
          </p:cNvSpPr>
          <p:nvPr/>
        </p:nvSpPr>
        <p:spPr>
          <a:xfrm>
            <a:off x="591162" y="1439373"/>
            <a:ext cx="11242622" cy="5096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陳肇堯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）高齡者科技接受度之研究－以南部地區為例，崑山科技大學學報第十期 第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132~144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蔡旺晉等（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）高齡者操作產品介面知識需求之探討，第二十四屆人因工程學會年會暨學術研討會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徐以臻等（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）年長者於數位遊戲使用現況之探討，福祉科技與服務管理學刊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7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0"/>
          <p:cNvSpPr txBox="1">
            <a:spLocks/>
          </p:cNvSpPr>
          <p:nvPr/>
        </p:nvSpPr>
        <p:spPr>
          <a:xfrm>
            <a:off x="591162" y="1300225"/>
            <a:ext cx="11242622" cy="5096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臺中市樂齡學習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https://moe.senioredu.moe.gov.tw/HomeSon/Taichung/TaichungIndex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多媒體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雲端教育平台中國醫藥大學附設醫院（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https://www.youtube.com/watch?v=9P8CDMj6qgw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料理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://icook.tw/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迎接高齡時代的設計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https://abujiuhaobb.wordpress.com</a:t>
            </a: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2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084181" y="1630363"/>
            <a:ext cx="10953750" cy="40211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3C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普遍化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高齡者對科技產品接受度高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給高齡者使用的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不甚友善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29" y="1086600"/>
            <a:ext cx="2987605" cy="53139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18" y="1085131"/>
            <a:ext cx="2988431" cy="531542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02654" y="1104181"/>
            <a:ext cx="856342" cy="366299"/>
          </a:xfrm>
          <a:prstGeom prst="rect">
            <a:avLst/>
          </a:prstGeom>
          <a:solidFill>
            <a:srgbClr val="C6D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 flipH="1">
            <a:off x="2332286" y="5075583"/>
            <a:ext cx="5703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4"/>
          <p:cNvSpPr txBox="1">
            <a:spLocks/>
          </p:cNvSpPr>
          <p:nvPr/>
        </p:nvSpPr>
        <p:spPr>
          <a:xfrm>
            <a:off x="364169" y="4836798"/>
            <a:ext cx="2074231" cy="2685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畫面不清楚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2332286" y="3452191"/>
            <a:ext cx="7024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4"/>
          <p:cNvSpPr txBox="1">
            <a:spLocks/>
          </p:cNvSpPr>
          <p:nvPr/>
        </p:nvSpPr>
        <p:spPr>
          <a:xfrm>
            <a:off x="702050" y="3200154"/>
            <a:ext cx="2074231" cy="2685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文字過小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9070701" y="2109343"/>
            <a:ext cx="7024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4"/>
          <p:cNvSpPr txBox="1">
            <a:spLocks/>
          </p:cNvSpPr>
          <p:nvPr/>
        </p:nvSpPr>
        <p:spPr>
          <a:xfrm>
            <a:off x="9741614" y="1886059"/>
            <a:ext cx="2074231" cy="104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要輸入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文字內容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-209861" y="1478522"/>
            <a:ext cx="2503356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版面配置區 6"/>
          <p:cNvSpPr txBox="1">
            <a:spLocks/>
          </p:cNvSpPr>
          <p:nvPr/>
        </p:nvSpPr>
        <p:spPr>
          <a:xfrm>
            <a:off x="323760" y="154955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市面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4"/>
          <p:cNvSpPr txBox="1">
            <a:spLocks/>
          </p:cNvSpPr>
          <p:nvPr/>
        </p:nvSpPr>
        <p:spPr>
          <a:xfrm>
            <a:off x="1920026" y="1660372"/>
            <a:ext cx="5181600" cy="445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個主色調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高對比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橘、灰黑</a:t>
            </a:r>
            <a:b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避免藍綠色調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介面簡化設計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簡單的操作手勢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介面簡化設計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減少使用鍵盤輸入資料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大圖示與文字</a:t>
            </a:r>
          </a:p>
          <a:p>
            <a:pPr marL="0" indent="0">
              <a:buNone/>
            </a:pP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06107" y="978795"/>
            <a:ext cx="3149401" cy="552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76" y="598209"/>
            <a:ext cx="3471974" cy="587491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787" y="584599"/>
            <a:ext cx="3497732" cy="59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09861" y="1478522"/>
            <a:ext cx="2503356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694643" y="1190228"/>
            <a:ext cx="5157787" cy="823912"/>
          </a:xfrm>
        </p:spPr>
        <p:txBody>
          <a:bodyPr/>
          <a:lstStyle/>
          <a:p>
            <a:r>
              <a:rPr lang="zh-TW" altLang="en-US" dirty="0"/>
              <a:t>帳號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694644" y="2069646"/>
            <a:ext cx="5157787" cy="368458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376" y="1037808"/>
            <a:ext cx="3112920" cy="551215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886" y="1038366"/>
            <a:ext cx="3105998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013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133" y="970143"/>
            <a:ext cx="3108376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圓角矩形 12"/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359179" y="1681163"/>
            <a:ext cx="5157787" cy="823912"/>
          </a:xfrm>
        </p:spPr>
        <p:txBody>
          <a:bodyPr/>
          <a:lstStyle/>
          <a:p>
            <a:r>
              <a:rPr lang="zh-TW" altLang="en-US" dirty="0"/>
              <a:t>人臉辨識登入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987" y="987004"/>
            <a:ext cx="3090413" cy="54797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內容版面配置區 13"/>
          <p:cNvPicPr>
            <a:picLocks noGrp="1" noChangeAspect="1"/>
          </p:cNvPicPr>
          <p:nvPr>
            <p:ph sz="quarter" idx="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1"/>
          <a:stretch/>
        </p:blipFill>
        <p:spPr>
          <a:xfrm>
            <a:off x="4329332" y="1938028"/>
            <a:ext cx="2386261" cy="2364150"/>
          </a:xfrm>
        </p:spPr>
      </p:pic>
    </p:spTree>
    <p:extLst>
      <p:ext uri="{BB962C8B-B14F-4D97-AF65-F5344CB8AC3E}">
        <p14:creationId xmlns:p14="http://schemas.microsoft.com/office/powerpoint/2010/main" val="3801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26" y="1077389"/>
            <a:ext cx="3110224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029" y="1077389"/>
            <a:ext cx="3108376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圓角矩形 9"/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版面配置區 8"/>
          <p:cNvSpPr>
            <a:spLocks noGrp="1"/>
          </p:cNvSpPr>
          <p:nvPr>
            <p:ph type="body" idx="1"/>
          </p:nvPr>
        </p:nvSpPr>
        <p:spPr>
          <a:xfrm>
            <a:off x="359179" y="1194257"/>
            <a:ext cx="5157787" cy="823912"/>
          </a:xfrm>
        </p:spPr>
        <p:txBody>
          <a:bodyPr/>
          <a:lstStyle/>
          <a:p>
            <a:r>
              <a:rPr lang="zh-TW" altLang="en-US" dirty="0"/>
              <a:t>台語語音辨識</a:t>
            </a:r>
          </a:p>
        </p:txBody>
      </p:sp>
    </p:spTree>
    <p:extLst>
      <p:ext uri="{BB962C8B-B14F-4D97-AF65-F5344CB8AC3E}">
        <p14:creationId xmlns:p14="http://schemas.microsoft.com/office/powerpoint/2010/main" val="7854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839788" y="1086077"/>
            <a:ext cx="5157787" cy="823912"/>
          </a:xfrm>
        </p:spPr>
        <p:txBody>
          <a:bodyPr/>
          <a:lstStyle/>
          <a:p>
            <a:r>
              <a:rPr lang="zh-TW" altLang="en-US" dirty="0"/>
              <a:t>領藥功能</a:t>
            </a:r>
          </a:p>
        </p:txBody>
      </p:sp>
      <p:pic>
        <p:nvPicPr>
          <p:cNvPr id="16" name="圖片 1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921" y="1086077"/>
            <a:ext cx="3102087" cy="550466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506" y="1086077"/>
            <a:ext cx="3102087" cy="55004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569" y="1074925"/>
            <a:ext cx="3108376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圓角矩形 20"/>
          <p:cNvSpPr/>
          <p:nvPr/>
        </p:nvSpPr>
        <p:spPr>
          <a:xfrm>
            <a:off x="-809577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8"/>
          <p:cNvSpPr>
            <a:spLocks noGrp="1"/>
          </p:cNvSpPr>
          <p:nvPr>
            <p:ph type="body" idx="1"/>
          </p:nvPr>
        </p:nvSpPr>
        <p:spPr>
          <a:xfrm>
            <a:off x="0" y="1177642"/>
            <a:ext cx="5157787" cy="823912"/>
          </a:xfrm>
        </p:spPr>
        <p:txBody>
          <a:bodyPr/>
          <a:lstStyle/>
          <a:p>
            <a:r>
              <a:rPr lang="zh-TW" altLang="en-US" dirty="0"/>
              <a:t>吃藥與領藥提醒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86" y="1909989"/>
            <a:ext cx="2320541" cy="23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812" y="1047410"/>
            <a:ext cx="3108376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圓角矩形 4"/>
          <p:cNvSpPr/>
          <p:nvPr/>
        </p:nvSpPr>
        <p:spPr>
          <a:xfrm>
            <a:off x="-209861" y="1478522"/>
            <a:ext cx="3147934" cy="614597"/>
          </a:xfrm>
          <a:prstGeom prst="roundRect">
            <a:avLst/>
          </a:prstGeom>
          <a:solidFill>
            <a:srgbClr val="EB6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8"/>
          <p:cNvSpPr>
            <a:spLocks noGrp="1"/>
          </p:cNvSpPr>
          <p:nvPr>
            <p:ph type="body" idx="1"/>
          </p:nvPr>
        </p:nvSpPr>
        <p:spPr>
          <a:xfrm>
            <a:off x="0" y="1209247"/>
            <a:ext cx="2938074" cy="823912"/>
          </a:xfrm>
        </p:spPr>
        <p:txBody>
          <a:bodyPr/>
          <a:lstStyle/>
          <a:p>
            <a:pPr algn="ctr"/>
            <a:r>
              <a:rPr lang="zh-TW" altLang="en-US" dirty="0"/>
              <a:t>緊急救護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39" y="1047410"/>
            <a:ext cx="3100275" cy="551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946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449</Words>
  <Application>Microsoft Office PowerPoint</Application>
  <PresentationFormat>寬螢幕</PresentationFormat>
  <Paragraphs>70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華康秀風體 Std W3</vt:lpstr>
      <vt:lpstr>微軟正黑體</vt:lpstr>
      <vt:lpstr>新細明體</vt:lpstr>
      <vt:lpstr>Arial</vt:lpstr>
      <vt:lpstr>Calibri</vt:lpstr>
      <vt:lpstr>Calibri Light</vt:lpstr>
      <vt:lpstr>Office 佈景主題</vt:lpstr>
      <vt:lpstr>樂活幫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59</cp:revision>
  <dcterms:created xsi:type="dcterms:W3CDTF">2018-09-01T03:36:58Z</dcterms:created>
  <dcterms:modified xsi:type="dcterms:W3CDTF">2018-09-02T03:12:39Z</dcterms:modified>
</cp:coreProperties>
</file>