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1" r:id="rId4"/>
    <p:sldId id="258" r:id="rId5"/>
    <p:sldId id="265" r:id="rId6"/>
    <p:sldId id="259" r:id="rId7"/>
    <p:sldId id="260" r:id="rId8"/>
    <p:sldId id="262" r:id="rId9"/>
    <p:sldId id="263" r:id="rId10"/>
    <p:sldId id="275" r:id="rId11"/>
    <p:sldId id="274" r:id="rId12"/>
    <p:sldId id="266" r:id="rId13"/>
    <p:sldId id="267" r:id="rId14"/>
    <p:sldId id="269" r:id="rId15"/>
    <p:sldId id="268" r:id="rId16"/>
    <p:sldId id="270" r:id="rId17"/>
    <p:sldId id="272" r:id="rId18"/>
    <p:sldId id="271" r:id="rId19"/>
    <p:sldId id="264"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78159"/>
  </p:normalViewPr>
  <p:slideViewPr>
    <p:cSldViewPr snapToGrid="0" snapToObjects="1">
      <p:cViewPr varScale="1">
        <p:scale>
          <a:sx n="82" d="100"/>
          <a:sy n="82" d="100"/>
        </p:scale>
        <p:origin x="2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67533-9AB4-DF42-A2A2-222A3E8B065B}" type="datetimeFigureOut">
              <a:rPr kumimoji="1" lang="zh-CN" altLang="en-US" smtClean="0"/>
              <a:t>16/11/29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3FC94-9A18-BA4E-B6C6-7718DD079366}" type="slidenum">
              <a:rPr kumimoji="1" lang="zh-CN" altLang="en-US" smtClean="0"/>
              <a:t>‹#›</a:t>
            </a:fld>
            <a:endParaRPr kumimoji="1" lang="zh-CN" altLang="en-US"/>
          </a:p>
        </p:txBody>
      </p:sp>
    </p:spTree>
    <p:extLst>
      <p:ext uri="{BB962C8B-B14F-4D97-AF65-F5344CB8AC3E}">
        <p14:creationId xmlns:p14="http://schemas.microsoft.com/office/powerpoint/2010/main" val="123849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baike.baidu.com/view/1666283.ht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之前的组会介绍了很多关于犯罪网络的特征以及一些适用的算法。今天拿两</a:t>
            </a:r>
            <a:r>
              <a:rPr kumimoji="1" lang="zh-CN" altLang="en-US" dirty="0" smtClean="0"/>
              <a:t>个</a:t>
            </a:r>
            <a:r>
              <a:rPr kumimoji="1" lang="zh-CN" altLang="en-US" dirty="0" smtClean="0"/>
              <a:t>真实</a:t>
            </a:r>
            <a:r>
              <a:rPr kumimoji="1" lang="zh-CN" altLang="en-US" dirty="0" smtClean="0"/>
              <a:t>网络</a:t>
            </a:r>
            <a:r>
              <a:rPr kumimoji="1" lang="zh-CN" altLang="en-US" dirty="0" smtClean="0"/>
              <a:t>来实际操作一下做一下对比。</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a:t>
            </a:fld>
            <a:endParaRPr kumimoji="1" lang="zh-CN" altLang="en-US"/>
          </a:p>
        </p:txBody>
      </p:sp>
    </p:spTree>
    <p:extLst>
      <p:ext uri="{BB962C8B-B14F-4D97-AF65-F5344CB8AC3E}">
        <p14:creationId xmlns:p14="http://schemas.microsoft.com/office/powerpoint/2010/main" val="110252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该恐怖组织的网络结构图。</a:t>
            </a:r>
          </a:p>
          <a:p>
            <a:r>
              <a:rPr kumimoji="1" lang="zh-CN" altLang="en-US" dirty="0" smtClean="0"/>
              <a:t>遗憾的是，我找到的数据只有网络的结构信息，没有详细的节点信息。节点对应的人物以及其他信息都没有。目前能做的就是从拓扑结构出发挖掘一点信息。</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10</a:t>
            </a:fld>
            <a:endParaRPr kumimoji="1" lang="zh-CN" altLang="en-US"/>
          </a:p>
        </p:txBody>
      </p:sp>
    </p:spTree>
    <p:extLst>
      <p:ext uri="{BB962C8B-B14F-4D97-AF65-F5344CB8AC3E}">
        <p14:creationId xmlns:p14="http://schemas.microsoft.com/office/powerpoint/2010/main" val="474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短</a:t>
            </a:r>
            <a:r>
              <a:rPr kumimoji="1" lang="zh-CN" altLang="en-US" dirty="0" smtClean="0"/>
              <a:t>时间</a:t>
            </a:r>
            <a:r>
              <a:rPr kumimoji="1" lang="zh-CN" altLang="en-US" dirty="0" smtClean="0"/>
              <a:t>内被</a:t>
            </a:r>
            <a:r>
              <a:rPr kumimoji="1" lang="zh-CN" altLang="en-US" dirty="0" smtClean="0"/>
              <a:t>抓捕</a:t>
            </a:r>
          </a:p>
          <a:p>
            <a:r>
              <a:rPr kumimoji="1" lang="zh-CN" altLang="en-US" dirty="0" smtClean="0"/>
              <a:t>核心节点的隐蔽中心性太差，暴露明显。</a:t>
            </a:r>
            <a:endParaRPr kumimoji="1" lang="zh-CN" altLang="en-US" dirty="0" smtClean="0"/>
          </a:p>
          <a:p>
            <a:r>
              <a:rPr kumimoji="1" lang="zh-CN" altLang="en-US" dirty="0" smtClean="0"/>
              <a:t>就结果而言，作为恐怖分子，袭击本身是成功的，但是整个组织被一锅端，成本巨大，没有可持续发展。就组织结构而言是失败的。</a:t>
            </a:r>
          </a:p>
          <a:p>
            <a:r>
              <a:rPr kumimoji="1" lang="zh-CN" altLang="en-US" dirty="0" smtClean="0"/>
              <a:t>相反，基地组织长久以来采用单元式的网络结构，难以打击。</a:t>
            </a:r>
          </a:p>
          <a:p>
            <a:r>
              <a:rPr kumimoji="1" lang="zh-CN" altLang="en-US" dirty="0" smtClean="0"/>
              <a:t>据报道称，炸弹袭击发生前一名基地组织成员与本次爆炸的策划者有过碰面。大多数调查者都认为本次袭击与基地组织有关。但仅仅一次碰面也很难讲基地组织与爆炸袭击扯上关系。</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11</a:t>
            </a:fld>
            <a:endParaRPr kumimoji="1" lang="zh-CN" altLang="en-US"/>
          </a:p>
        </p:txBody>
      </p:sp>
    </p:spTree>
    <p:extLst>
      <p:ext uri="{BB962C8B-B14F-4D97-AF65-F5344CB8AC3E}">
        <p14:creationId xmlns:p14="http://schemas.microsoft.com/office/powerpoint/2010/main" val="139274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作为对比，再来看一下雨果著名小说 悲惨世界 的人物关系图。</a:t>
            </a:r>
          </a:p>
          <a:p>
            <a:r>
              <a:rPr kumimoji="1" lang="zh-CN" altLang="en-US" dirty="0" smtClean="0"/>
              <a:t>一共出现了</a:t>
            </a:r>
            <a:r>
              <a:rPr kumimoji="1" lang="en-US" altLang="zh-CN" dirty="0" smtClean="0"/>
              <a:t>77</a:t>
            </a:r>
            <a:r>
              <a:rPr kumimoji="1" lang="zh-CN" altLang="en-US" dirty="0" smtClean="0"/>
              <a:t>个人物，有</a:t>
            </a:r>
            <a:r>
              <a:rPr kumimoji="1" lang="en-US" altLang="zh-CN" dirty="0" smtClean="0"/>
              <a:t>234</a:t>
            </a:r>
            <a:r>
              <a:rPr kumimoji="1" lang="zh-CN" altLang="en-US" dirty="0" smtClean="0"/>
              <a:t>条连边。</a:t>
            </a:r>
          </a:p>
          <a:p>
            <a:r>
              <a:rPr kumimoji="1" lang="zh-CN" altLang="en-US" dirty="0" smtClean="0"/>
              <a:t>连边代表两个人物在书中同一章节出现过。共同出现的次数表示边权重。</a:t>
            </a:r>
          </a:p>
          <a:p>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12</a:t>
            </a:fld>
            <a:endParaRPr kumimoji="1" lang="zh-CN" altLang="en-US"/>
          </a:p>
        </p:txBody>
      </p:sp>
    </p:spTree>
    <p:extLst>
      <p:ext uri="{BB962C8B-B14F-4D97-AF65-F5344CB8AC3E}">
        <p14:creationId xmlns:p14="http://schemas.microsoft.com/office/powerpoint/2010/main" val="249672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这是网络结构图，巨大的粉色点是小说的主角</a:t>
            </a:r>
            <a:r>
              <a:rPr lang="zh-CN" altLang="en-US" sz="1200" b="0" i="0" u="none" strike="noStrike" kern="1200" dirty="0" smtClean="0">
                <a:solidFill>
                  <a:schemeClr val="tx1"/>
                </a:solidFill>
                <a:effectLst/>
                <a:latin typeface="+mn-lt"/>
                <a:ea typeface="+mn-ea"/>
                <a:cs typeface="+mn-cs"/>
                <a:hlinkClick r:id="rId3"/>
              </a:rPr>
              <a:t>冉</a:t>
            </a:r>
            <a:r>
              <a:rPr lang="en-US" altLang="zh-CN" sz="1200" b="0" i="0" u="none" strike="noStrike" kern="1200" dirty="0" smtClean="0">
                <a:solidFill>
                  <a:schemeClr val="tx1"/>
                </a:solidFill>
                <a:effectLst/>
                <a:latin typeface="+mn-lt"/>
                <a:ea typeface="+mn-ea"/>
                <a:cs typeface="+mn-cs"/>
                <a:hlinkClick r:id="rId3"/>
              </a:rPr>
              <a:t>·</a:t>
            </a:r>
            <a:r>
              <a:rPr lang="zh-CN" altLang="en-US" sz="1200" b="0" i="0" u="none" strike="noStrike" kern="1200" dirty="0" smtClean="0">
                <a:solidFill>
                  <a:schemeClr val="tx1"/>
                </a:solidFill>
                <a:effectLst/>
                <a:latin typeface="+mn-lt"/>
                <a:ea typeface="+mn-ea"/>
                <a:cs typeface="+mn-cs"/>
                <a:hlinkClick r:id="rId3"/>
              </a:rPr>
              <a:t>阿让</a:t>
            </a:r>
            <a:endParaRPr lang="zh-CN" altLang="en-US" sz="1200" b="0" i="0" u="none" strike="noStrike" kern="1200" dirty="0" smtClean="0">
              <a:solidFill>
                <a:schemeClr val="tx1"/>
              </a:solidFill>
              <a:effectLst/>
              <a:latin typeface="+mn-lt"/>
              <a:ea typeface="+mn-ea"/>
              <a:cs typeface="+mn-cs"/>
            </a:endParaRPr>
          </a:p>
          <a:p>
            <a:r>
              <a:rPr kumimoji="1" lang="zh-CN" altLang="en-US" dirty="0" smtClean="0"/>
              <a:t>深绿色最大的点是女主角 芳汀</a:t>
            </a:r>
          </a:p>
          <a:p>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13</a:t>
            </a:fld>
            <a:endParaRPr kumimoji="1" lang="zh-CN" altLang="en-US"/>
          </a:p>
        </p:txBody>
      </p:sp>
    </p:spTree>
    <p:extLst>
      <p:ext uri="{BB962C8B-B14F-4D97-AF65-F5344CB8AC3E}">
        <p14:creationId xmlns:p14="http://schemas.microsoft.com/office/powerpoint/2010/main" val="3947392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首先看一下网络连边的权重分布以及节点的度分</a:t>
            </a:r>
            <a:r>
              <a:rPr kumimoji="1" lang="zh-CN" altLang="en-US" dirty="0" smtClean="0"/>
              <a:t>布</a:t>
            </a:r>
            <a:endParaRPr kumimoji="1" lang="zh-CN" altLang="en-US" dirty="0" smtClean="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14</a:t>
            </a:fld>
            <a:endParaRPr kumimoji="1" lang="zh-CN" altLang="en-US"/>
          </a:p>
        </p:txBody>
      </p:sp>
    </p:spTree>
    <p:extLst>
      <p:ext uri="{BB962C8B-B14F-4D97-AF65-F5344CB8AC3E}">
        <p14:creationId xmlns:p14="http://schemas.microsoft.com/office/powerpoint/2010/main" val="332061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按照权值由高到低的顺序动态演示了网络的连边以及结构</a:t>
            </a:r>
            <a:endParaRPr lang="zh-CN" altLang="en-US" dirty="0"/>
          </a:p>
        </p:txBody>
      </p:sp>
      <p:sp>
        <p:nvSpPr>
          <p:cNvPr id="4" name="灯片编号占位符 3"/>
          <p:cNvSpPr>
            <a:spLocks noGrp="1"/>
          </p:cNvSpPr>
          <p:nvPr>
            <p:ph type="sldNum" sz="quarter" idx="10"/>
          </p:nvPr>
        </p:nvSpPr>
        <p:spPr/>
        <p:txBody>
          <a:bodyPr/>
          <a:lstStyle/>
          <a:p>
            <a:fld id="{AC73FC94-9A18-BA4E-B6C6-7718DD079366}" type="slidenum">
              <a:rPr kumimoji="1" lang="zh-CN" altLang="en-US" smtClean="0"/>
              <a:t>15</a:t>
            </a:fld>
            <a:endParaRPr kumimoji="1" lang="zh-CN" altLang="en-US"/>
          </a:p>
        </p:txBody>
      </p:sp>
    </p:spTree>
    <p:extLst>
      <p:ext uri="{BB962C8B-B14F-4D97-AF65-F5344CB8AC3E}">
        <p14:creationId xmlns:p14="http://schemas.microsoft.com/office/powerpoint/2010/main" val="234868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经典中心性算法下的节点的表现</a:t>
            </a:r>
            <a:endParaRPr kumimoji="1" lang="zh-CN" altLang="en-US" dirty="0" smtClean="0"/>
          </a:p>
          <a:p>
            <a:r>
              <a:rPr kumimoji="1" lang="en-US" altLang="zh-CN" dirty="0" smtClean="0"/>
              <a:t>11</a:t>
            </a:r>
            <a:r>
              <a:rPr kumimoji="1" lang="zh-CN" altLang="en-US" dirty="0" smtClean="0"/>
              <a:t>号节点是小说的主角冉阿让，毫无疑问的占据所有指标的榜首。</a:t>
            </a:r>
          </a:p>
          <a:p>
            <a:r>
              <a:rPr kumimoji="1" lang="en-US" altLang="zh-CN" dirty="0" smtClean="0"/>
              <a:t>55</a:t>
            </a:r>
            <a:r>
              <a:rPr kumimoji="1" lang="zh-CN" altLang="en-US" dirty="0" smtClean="0"/>
              <a:t>号是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悲惨世界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a:t>
            </a:r>
            <a:r>
              <a:rPr lang="zh-CN" altLang="en-US" sz="1200" b="0" i="0" kern="1200" dirty="0" smtClean="0">
                <a:solidFill>
                  <a:schemeClr val="tx1"/>
                </a:solidFill>
                <a:effectLst/>
                <a:latin typeface="+mn-lt"/>
                <a:ea typeface="+mn-ea"/>
                <a:cs typeface="+mn-cs"/>
              </a:rPr>
              <a:t>男二</a:t>
            </a:r>
            <a:r>
              <a:rPr lang="en-US" altLang="zh-CN" sz="1200" b="0" i="0" kern="1200" dirty="0" err="1" smtClean="0">
                <a:solidFill>
                  <a:schemeClr val="tx1"/>
                </a:solidFill>
                <a:effectLst/>
                <a:latin typeface="+mn-lt"/>
                <a:ea typeface="+mn-ea"/>
                <a:cs typeface="+mn-cs"/>
              </a:rPr>
              <a:t>marius</a:t>
            </a:r>
            <a:r>
              <a:rPr lang="zh-CN" altLang="en-US" sz="1200" b="0" i="0" kern="1200" dirty="0" smtClean="0">
                <a:solidFill>
                  <a:schemeClr val="tx1"/>
                </a:solidFill>
                <a:effectLst/>
                <a:latin typeface="+mn-lt"/>
                <a:ea typeface="+mn-ea"/>
                <a:cs typeface="+mn-cs"/>
              </a:rPr>
              <a:t>， 一个高富帅，在起义中被主角所救。</a:t>
            </a:r>
          </a:p>
          <a:p>
            <a:r>
              <a:rPr kumimoji="1" lang="en-US" altLang="zh-CN" sz="1200" b="0" i="0" kern="1200" dirty="0" smtClean="0">
                <a:solidFill>
                  <a:schemeClr val="tx1"/>
                </a:solidFill>
                <a:effectLst/>
                <a:latin typeface="+mn-lt"/>
                <a:ea typeface="+mn-ea"/>
                <a:cs typeface="+mn-cs"/>
              </a:rPr>
              <a:t>23</a:t>
            </a:r>
            <a:r>
              <a:rPr kumimoji="1" lang="zh-CN" altLang="en-US" sz="1200" b="0" i="0" kern="1200" dirty="0" smtClean="0">
                <a:solidFill>
                  <a:schemeClr val="tx1"/>
                </a:solidFill>
                <a:effectLst/>
                <a:latin typeface="+mn-lt"/>
                <a:ea typeface="+mn-ea"/>
                <a:cs typeface="+mn-cs"/>
              </a:rPr>
              <a:t>号是女主人公芳烃，</a:t>
            </a:r>
            <a:r>
              <a:rPr lang="en-US" altLang="zh-CN" sz="1200" b="1" i="0" kern="1200" dirty="0" err="1" smtClean="0">
                <a:solidFill>
                  <a:schemeClr val="tx1"/>
                </a:solidFill>
                <a:effectLst/>
                <a:latin typeface="+mn-lt"/>
                <a:ea typeface="+mn-ea"/>
                <a:cs typeface="+mn-cs"/>
              </a:rPr>
              <a:t>Fantin</a:t>
            </a:r>
            <a:r>
              <a:rPr lang="en-US" altLang="zh-CN" sz="1200" b="1" i="0" kern="1200" dirty="0" err="1" smtClean="0">
                <a:solidFill>
                  <a:schemeClr val="tx1"/>
                </a:solidFill>
                <a:effectLst/>
                <a:latin typeface="+mn-lt"/>
                <a:ea typeface="+mn-ea"/>
                <a:cs typeface="+mn-cs"/>
              </a:rPr>
              <a:t>e</a:t>
            </a:r>
            <a:endParaRPr kumimoji="1" lang="zh-CN" altLang="en-US" dirty="0" smtClean="0"/>
          </a:p>
          <a:p>
            <a:r>
              <a:rPr kumimoji="1" lang="en-US" altLang="zh-CN" dirty="0" smtClean="0"/>
              <a:t>48</a:t>
            </a:r>
            <a:r>
              <a:rPr kumimoji="1" lang="zh-CN" altLang="en-US" dirty="0" smtClean="0"/>
              <a:t>号是</a:t>
            </a:r>
            <a:r>
              <a:rPr lang="zh-CN" altLang="en-US" sz="1200" b="1" i="0" kern="1200" dirty="0" smtClean="0">
                <a:solidFill>
                  <a:schemeClr val="tx1"/>
                </a:solidFill>
                <a:effectLst/>
                <a:latin typeface="+mn-lt"/>
                <a:ea typeface="+mn-ea"/>
                <a:cs typeface="+mn-cs"/>
              </a:rPr>
              <a:t>加夫罗契，</a:t>
            </a:r>
            <a:r>
              <a:rPr lang="zh-CN" altLang="en-US" sz="1200" b="1" i="0" kern="1200" dirty="0" smtClean="0">
                <a:solidFill>
                  <a:schemeClr val="tx1"/>
                </a:solidFill>
                <a:effectLst/>
                <a:latin typeface="+mn-lt"/>
                <a:ea typeface="+mn-ea"/>
                <a:cs typeface="+mn-cs"/>
              </a:rPr>
              <a:t>一个推动剧情发展的重要配角。</a:t>
            </a:r>
            <a:endParaRPr kumimoji="1" lang="zh-CN" altLang="en-US" dirty="0" smtClean="0"/>
          </a:p>
          <a:p>
            <a:r>
              <a:rPr kumimoji="1" lang="en-US" altLang="zh-CN" dirty="0" smtClean="0"/>
              <a:t>0</a:t>
            </a:r>
            <a:r>
              <a:rPr kumimoji="1" lang="zh-CN" altLang="en-US" dirty="0" smtClean="0"/>
              <a:t>号节点在介数中心性中异军突起。他是</a:t>
            </a:r>
            <a:r>
              <a:rPr lang="zh-CN" altLang="en-US" sz="1200" b="0" i="0" kern="1200" dirty="0" smtClean="0">
                <a:solidFill>
                  <a:schemeClr val="tx1"/>
                </a:solidFill>
                <a:effectLst/>
                <a:latin typeface="+mn-lt"/>
                <a:ea typeface="+mn-ea"/>
                <a:cs typeface="+mn-cs"/>
              </a:rPr>
              <a:t>主教米礼爱</a:t>
            </a:r>
            <a:r>
              <a:rPr lang="en-US" altLang="zh-CN" sz="1200" b="0" i="0" kern="1200" dirty="0" smtClean="0">
                <a:solidFill>
                  <a:schemeClr val="tx1"/>
                </a:solidFill>
                <a:effectLst/>
                <a:latin typeface="+mn-lt"/>
                <a:ea typeface="+mn-ea"/>
                <a:cs typeface="+mn-cs"/>
              </a:rPr>
              <a:t>(Bishop </a:t>
            </a:r>
            <a:r>
              <a:rPr lang="en-US" altLang="zh-CN" sz="1200" b="0" i="0" kern="1200" dirty="0" err="1" smtClean="0">
                <a:solidFill>
                  <a:schemeClr val="tx1"/>
                </a:solidFill>
                <a:effectLst/>
                <a:latin typeface="+mn-lt"/>
                <a:ea typeface="+mn-ea"/>
                <a:cs typeface="+mn-cs"/>
              </a:rPr>
              <a:t>Myriel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是主角</a:t>
            </a:r>
            <a:r>
              <a:rPr lang="zh-CN" altLang="en-US" sz="1200" b="0" i="0" kern="1200" dirty="0" smtClean="0">
                <a:solidFill>
                  <a:schemeClr val="tx1"/>
                </a:solidFill>
                <a:effectLst/>
                <a:latin typeface="+mn-lt"/>
                <a:ea typeface="+mn-ea"/>
                <a:cs typeface="+mn-cs"/>
              </a:rPr>
              <a:t>出狱后惟一愿意收容他的人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改变了</a:t>
            </a:r>
            <a:r>
              <a:rPr lang="zh-CN" altLang="en-US" sz="1200" b="0" i="0" kern="1200" dirty="0" smtClean="0">
                <a:solidFill>
                  <a:schemeClr val="tx1"/>
                </a:solidFill>
                <a:effectLst/>
                <a:latin typeface="+mn-lt"/>
                <a:ea typeface="+mn-ea"/>
                <a:cs typeface="+mn-cs"/>
              </a:rPr>
              <a:t>主角</a:t>
            </a:r>
            <a:r>
              <a:rPr lang="zh-CN" altLang="en-US" sz="1200" b="0" i="0" kern="1200" dirty="0" smtClean="0">
                <a:solidFill>
                  <a:schemeClr val="tx1"/>
                </a:solidFill>
                <a:effectLst/>
                <a:latin typeface="+mn-lt"/>
                <a:ea typeface="+mn-ea"/>
                <a:cs typeface="+mn-cs"/>
              </a:rPr>
              <a:t>的一生。</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16</a:t>
            </a:fld>
            <a:endParaRPr kumimoji="1" lang="zh-CN" altLang="en-US"/>
          </a:p>
        </p:txBody>
      </p:sp>
    </p:spTree>
    <p:extLst>
      <p:ext uri="{BB962C8B-B14F-4D97-AF65-F5344CB8AC3E}">
        <p14:creationId xmlns:p14="http://schemas.microsoft.com/office/powerpoint/2010/main" val="361435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3FC94-9A18-BA4E-B6C6-7718DD079366}" type="slidenum">
              <a:rPr kumimoji="1" lang="zh-CN" altLang="en-US" smtClean="0"/>
              <a:t>17</a:t>
            </a:fld>
            <a:endParaRPr kumimoji="1" lang="zh-CN" altLang="en-US"/>
          </a:p>
        </p:txBody>
      </p:sp>
    </p:spTree>
    <p:extLst>
      <p:ext uri="{BB962C8B-B14F-4D97-AF65-F5344CB8AC3E}">
        <p14:creationId xmlns:p14="http://schemas.microsoft.com/office/powerpoint/2010/main" val="158167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可以看到，不同</a:t>
            </a:r>
            <a:r>
              <a:rPr kumimoji="1" lang="en-US" altLang="zh-CN" dirty="0" smtClean="0"/>
              <a:t>r</a:t>
            </a:r>
            <a:r>
              <a:rPr kumimoji="1" lang="zh-CN" altLang="en-US" dirty="0" smtClean="0"/>
              <a:t>的取值下，小说中主要人物都没有出现在榜单中。</a:t>
            </a:r>
          </a:p>
          <a:p>
            <a:r>
              <a:rPr kumimoji="1" lang="zh-CN" altLang="en-US" dirty="0" smtClean="0"/>
              <a:t>不难发现，上榜的节点都是网络边缘地带的人物，和小说故事情节的发展没有多大关系。</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18</a:t>
            </a:fld>
            <a:endParaRPr kumimoji="1" lang="zh-CN" altLang="en-US"/>
          </a:p>
        </p:txBody>
      </p:sp>
    </p:spTree>
    <p:extLst>
      <p:ext uri="{BB962C8B-B14F-4D97-AF65-F5344CB8AC3E}">
        <p14:creationId xmlns:p14="http://schemas.microsoft.com/office/powerpoint/2010/main" val="1993748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19</a:t>
            </a:fld>
            <a:endParaRPr kumimoji="1" lang="zh-CN" altLang="en-US"/>
          </a:p>
        </p:txBody>
      </p:sp>
    </p:spTree>
    <p:extLst>
      <p:ext uri="{BB962C8B-B14F-4D97-AF65-F5344CB8AC3E}">
        <p14:creationId xmlns:p14="http://schemas.microsoft.com/office/powerpoint/2010/main" val="62958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我找的是 </a:t>
            </a:r>
            <a:r>
              <a:rPr kumimoji="1" lang="en-US" altLang="zh-CN" dirty="0" smtClean="0"/>
              <a:t>2004</a:t>
            </a:r>
            <a:r>
              <a:rPr kumimoji="1" lang="zh-CN" altLang="en-US" dirty="0" smtClean="0"/>
              <a:t>年马德里火车爆炸的恐怖组织网络。这起爆炸案造成了</a:t>
            </a:r>
            <a:r>
              <a:rPr kumimoji="1" lang="en-US" altLang="zh-CN" dirty="0" smtClean="0"/>
              <a:t>192</a:t>
            </a:r>
            <a:r>
              <a:rPr kumimoji="1" lang="zh-CN" altLang="en-US" dirty="0" smtClean="0"/>
              <a:t>人死亡，</a:t>
            </a:r>
            <a:r>
              <a:rPr kumimoji="1" lang="en-US" altLang="zh-CN" dirty="0" smtClean="0"/>
              <a:t>2000</a:t>
            </a:r>
            <a:r>
              <a:rPr kumimoji="1" lang="zh-CN" altLang="en-US" dirty="0" smtClean="0"/>
              <a:t>多人受伤。</a:t>
            </a:r>
          </a:p>
          <a:p>
            <a:r>
              <a:rPr lang="zh-CN" altLang="en-US" sz="1200" b="0" i="0" kern="1200" dirty="0" smtClean="0">
                <a:solidFill>
                  <a:schemeClr val="tx1"/>
                </a:solidFill>
                <a:effectLst/>
                <a:latin typeface="+mn-lt"/>
                <a:ea typeface="+mn-ea"/>
                <a:cs typeface="+mn-cs"/>
              </a:rPr>
              <a:t>经过调查，</a:t>
            </a:r>
            <a:r>
              <a:rPr lang="en-US" altLang="zh-CN" sz="1200" b="0" i="0" kern="1200" dirty="0" smtClean="0">
                <a:solidFill>
                  <a:schemeClr val="tx1"/>
                </a:solidFill>
                <a:effectLst/>
                <a:latin typeface="+mn-lt"/>
                <a:ea typeface="+mn-ea"/>
                <a:cs typeface="+mn-cs"/>
              </a:rPr>
              <a:t>311</a:t>
            </a:r>
            <a:r>
              <a:rPr lang="zh-CN" altLang="en-US" sz="1200" b="0" i="0" kern="1200" dirty="0" smtClean="0">
                <a:solidFill>
                  <a:schemeClr val="tx1"/>
                </a:solidFill>
                <a:effectLst/>
                <a:latin typeface="+mn-lt"/>
                <a:ea typeface="+mn-ea"/>
                <a:cs typeface="+mn-cs"/>
              </a:rPr>
              <a:t>炸弹袭击是</a:t>
            </a:r>
            <a:r>
              <a:rPr lang="zh-CN" altLang="en-US" sz="1200" b="0" i="0" kern="1200" dirty="0" smtClean="0">
                <a:solidFill>
                  <a:schemeClr val="tx1"/>
                </a:solidFill>
                <a:effectLst/>
                <a:latin typeface="+mn-lt"/>
                <a:ea typeface="+mn-ea"/>
                <a:cs typeface="+mn-cs"/>
              </a:rPr>
              <a:t>由摩洛哥</a:t>
            </a:r>
            <a:r>
              <a:rPr lang="zh-CN" altLang="en-US" sz="1200" b="0" i="0" kern="1200" dirty="0" smtClean="0">
                <a:solidFill>
                  <a:schemeClr val="tx1"/>
                </a:solidFill>
                <a:effectLst/>
                <a:latin typeface="+mn-lt"/>
                <a:ea typeface="+mn-ea"/>
                <a:cs typeface="+mn-cs"/>
              </a:rPr>
              <a:t>伊斯兰战斗团策划组织的</a:t>
            </a:r>
            <a:r>
              <a:rPr lang="zh-CN" alt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疑似基地组织参与</a:t>
            </a:r>
            <a:endParaRPr lang="zh-CN" altLang="en-US" sz="1200" b="0" i="0" kern="1200" dirty="0" smtClean="0">
              <a:solidFill>
                <a:schemeClr val="tx1"/>
              </a:solidFill>
              <a:effectLst/>
              <a:latin typeface="+mn-lt"/>
              <a:ea typeface="+mn-ea"/>
              <a:cs typeface="+mn-cs"/>
            </a:endParaRPr>
          </a:p>
          <a:p>
            <a:r>
              <a:rPr kumimoji="1" lang="zh-CN" altLang="en-US" dirty="0" smtClean="0"/>
              <a:t>然后我找到了这个恐怖组织网络的复原结构数据。</a:t>
            </a:r>
          </a:p>
          <a:p>
            <a:r>
              <a:rPr kumimoji="1" lang="zh-CN" altLang="en-US" dirty="0" smtClean="0"/>
              <a:t>网络有</a:t>
            </a:r>
            <a:r>
              <a:rPr kumimoji="1" lang="en-US" altLang="zh-CN" dirty="0" smtClean="0"/>
              <a:t>64</a:t>
            </a:r>
            <a:r>
              <a:rPr kumimoji="1" lang="zh-CN" altLang="en-US" dirty="0" smtClean="0"/>
              <a:t>位成员，</a:t>
            </a:r>
            <a:r>
              <a:rPr kumimoji="1" lang="en-US" altLang="zh-CN" dirty="0" smtClean="0"/>
              <a:t>243</a:t>
            </a:r>
            <a:r>
              <a:rPr kumimoji="1" lang="zh-CN" altLang="en-US" dirty="0" smtClean="0"/>
              <a:t>条连边组成。整个网络是无向、加权网络。边的权重代表了成员间联系的紧密程度。</a:t>
            </a:r>
          </a:p>
          <a:p>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2</a:t>
            </a:fld>
            <a:endParaRPr kumimoji="1" lang="zh-CN" altLang="en-US"/>
          </a:p>
        </p:txBody>
      </p:sp>
    </p:spTree>
    <p:extLst>
      <p:ext uri="{BB962C8B-B14F-4D97-AF65-F5344CB8AC3E}">
        <p14:creationId xmlns:p14="http://schemas.microsoft.com/office/powerpoint/2010/main" val="78336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该恐怖组织的网络结构图。</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3</a:t>
            </a:fld>
            <a:endParaRPr kumimoji="1" lang="zh-CN" altLang="en-US"/>
          </a:p>
        </p:txBody>
      </p:sp>
    </p:spTree>
    <p:extLst>
      <p:ext uri="{BB962C8B-B14F-4D97-AF65-F5344CB8AC3E}">
        <p14:creationId xmlns:p14="http://schemas.microsoft.com/office/powerpoint/2010/main" val="130345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首先看一下网络连边的权重分布以及节点的度分布。</a:t>
            </a:r>
          </a:p>
          <a:p>
            <a:r>
              <a:rPr kumimoji="1" lang="zh-CN" altLang="en-US" dirty="0" smtClean="0"/>
              <a:t>可以看到大部分的边的权重都是 </a:t>
            </a:r>
            <a:r>
              <a:rPr kumimoji="1" lang="en-US" altLang="zh-CN" dirty="0" smtClean="0"/>
              <a:t>1</a:t>
            </a:r>
            <a:r>
              <a:rPr kumimoji="1" lang="zh-CN" altLang="en-US" dirty="0" smtClean="0"/>
              <a:t> </a:t>
            </a:r>
            <a:r>
              <a:rPr kumimoji="1" lang="zh-CN" altLang="en-US" dirty="0" smtClean="0"/>
              <a:t>，</a:t>
            </a:r>
            <a:r>
              <a:rPr kumimoji="1" lang="zh-CN" altLang="en-US" dirty="0" smtClean="0"/>
              <a:t>大多数的参与者都是边缘炮灰。</a:t>
            </a:r>
          </a:p>
          <a:p>
            <a:r>
              <a:rPr kumimoji="1" lang="zh-CN" altLang="en-US" dirty="0" smtClean="0"/>
              <a:t>只有</a:t>
            </a:r>
            <a:r>
              <a:rPr kumimoji="1" lang="zh-CN" altLang="en-US" dirty="0" smtClean="0"/>
              <a:t>极</a:t>
            </a:r>
            <a:r>
              <a:rPr kumimoji="1" lang="zh-CN" altLang="en-US" dirty="0" smtClean="0"/>
              <a:t>少数</a:t>
            </a:r>
            <a:r>
              <a:rPr kumimoji="1" lang="zh-CN" altLang="en-US" dirty="0" smtClean="0"/>
              <a:t>的连边拥有大的权重， 那我们可以认为这是整个网络中的核心成员间的联络</a:t>
            </a:r>
            <a:r>
              <a:rPr kumimoji="1" lang="zh-CN" altLang="en-US" dirty="0" smtClean="0"/>
              <a:t>。</a:t>
            </a:r>
            <a:r>
              <a:rPr kumimoji="1" lang="zh-CN" altLang="en-US" dirty="0" smtClean="0"/>
              <a:t>基本可以认定</a:t>
            </a:r>
            <a:r>
              <a:rPr kumimoji="1" lang="zh-CN" altLang="en-US" dirty="0" smtClean="0"/>
              <a:t>是</a:t>
            </a:r>
            <a:r>
              <a:rPr kumimoji="1" lang="zh-CN" altLang="en-US" dirty="0" smtClean="0"/>
              <a:t>袭击的</a:t>
            </a:r>
            <a:r>
              <a:rPr kumimoji="1" lang="zh-CN" altLang="en-US" dirty="0" smtClean="0"/>
              <a:t>策划者。</a:t>
            </a:r>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4</a:t>
            </a:fld>
            <a:endParaRPr kumimoji="1" lang="zh-CN" altLang="en-US"/>
          </a:p>
        </p:txBody>
      </p:sp>
    </p:spTree>
    <p:extLst>
      <p:ext uri="{BB962C8B-B14F-4D97-AF65-F5344CB8AC3E}">
        <p14:creationId xmlns:p14="http://schemas.microsoft.com/office/powerpoint/2010/main" val="35005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直观的从可视化图中看一下。</a:t>
            </a:r>
          </a:p>
          <a:p>
            <a:r>
              <a:rPr kumimoji="1" lang="zh-CN" altLang="en-US" dirty="0" smtClean="0"/>
              <a:t>这张动态图依次向网络中添加权重为</a:t>
            </a:r>
            <a:r>
              <a:rPr kumimoji="1" lang="en-US" altLang="zh-CN" dirty="0" smtClean="0"/>
              <a:t>4</a:t>
            </a:r>
            <a:r>
              <a:rPr kumimoji="1" lang="zh-CN" altLang="en-US" dirty="0" smtClean="0"/>
              <a:t>、</a:t>
            </a:r>
            <a:r>
              <a:rPr kumimoji="1" lang="en-US" altLang="zh-CN" dirty="0" smtClean="0"/>
              <a:t>3</a:t>
            </a:r>
            <a:r>
              <a:rPr kumimoji="1" lang="zh-CN" altLang="en-US" dirty="0" smtClean="0"/>
              <a:t>、</a:t>
            </a:r>
            <a:r>
              <a:rPr kumimoji="1" lang="en-US" altLang="zh-CN" dirty="0" smtClean="0"/>
              <a:t>2</a:t>
            </a:r>
            <a:r>
              <a:rPr kumimoji="1" lang="zh-CN" altLang="en-US" dirty="0" smtClean="0"/>
              <a:t>、</a:t>
            </a:r>
            <a:r>
              <a:rPr kumimoji="1" lang="en-US" altLang="zh-CN" dirty="0" smtClean="0"/>
              <a:t>1</a:t>
            </a:r>
            <a:r>
              <a:rPr kumimoji="1" lang="zh-CN" altLang="en-US" dirty="0" smtClean="0"/>
              <a:t>的边。</a:t>
            </a:r>
            <a:endParaRPr kumimoji="1" lang="en-US" altLang="zh-CN" dirty="0" smtClean="0"/>
          </a:p>
          <a:p>
            <a:r>
              <a:rPr kumimoji="1" lang="en-US" altLang="zh-CN" dirty="0" smtClean="0"/>
              <a:t>1.</a:t>
            </a:r>
            <a:r>
              <a:rPr kumimoji="1" lang="zh-CN" altLang="en-US" dirty="0" smtClean="0"/>
              <a:t>当</a:t>
            </a:r>
            <a:r>
              <a:rPr kumimoji="1" lang="zh-CN" altLang="en-US" dirty="0" smtClean="0"/>
              <a:t>边权重</a:t>
            </a:r>
            <a:r>
              <a:rPr kumimoji="1" lang="zh-CN" altLang="en-US" dirty="0" smtClean="0"/>
              <a:t>为</a:t>
            </a:r>
            <a:r>
              <a:rPr kumimoji="1" lang="en-US" altLang="zh-CN" dirty="0" smtClean="0"/>
              <a:t>4</a:t>
            </a:r>
            <a:r>
              <a:rPr kumimoji="1" lang="zh-CN" altLang="en-US" dirty="0" smtClean="0"/>
              <a:t>时的网络图，可以看到只有</a:t>
            </a:r>
            <a:r>
              <a:rPr kumimoji="1" lang="en-US" altLang="zh-CN" dirty="0" smtClean="0"/>
              <a:t>3</a:t>
            </a:r>
            <a:r>
              <a:rPr kumimoji="1" lang="zh-CN" altLang="en-US" dirty="0" smtClean="0"/>
              <a:t>个节点存在。这就是组织的</a:t>
            </a:r>
            <a:r>
              <a:rPr kumimoji="1" lang="zh-CN" altLang="en-US" dirty="0" smtClean="0"/>
              <a:t>最</a:t>
            </a:r>
            <a:r>
              <a:rPr kumimoji="1" lang="zh-CN" altLang="en-US" dirty="0" smtClean="0"/>
              <a:t>核心</a:t>
            </a:r>
            <a:r>
              <a:rPr kumimoji="1" lang="zh-CN" altLang="en-US" dirty="0" smtClean="0"/>
              <a:t>成员</a:t>
            </a:r>
            <a:r>
              <a:rPr kumimoji="1" lang="zh-CN" altLang="en-US" dirty="0" smtClean="0"/>
              <a:t>，也是本次恐怖组织的策划集团。</a:t>
            </a:r>
          </a:p>
          <a:p>
            <a:r>
              <a:rPr kumimoji="1" lang="en-US" altLang="zh-CN" dirty="0" smtClean="0"/>
              <a:t>2.</a:t>
            </a:r>
            <a:r>
              <a:rPr kumimoji="1" lang="zh-CN" altLang="en-US" dirty="0" smtClean="0"/>
              <a:t>当边权重为</a:t>
            </a:r>
            <a:r>
              <a:rPr kumimoji="1" lang="en-US" altLang="zh-CN" dirty="0" smtClean="0"/>
              <a:t>3</a:t>
            </a:r>
            <a:r>
              <a:rPr kumimoji="1" lang="zh-CN" altLang="en-US" dirty="0" smtClean="0"/>
              <a:t>、</a:t>
            </a:r>
            <a:r>
              <a:rPr kumimoji="1" lang="en-US" altLang="zh-CN" dirty="0" smtClean="0"/>
              <a:t>4</a:t>
            </a:r>
            <a:r>
              <a:rPr kumimoji="1" lang="zh-CN" altLang="en-US" dirty="0" smtClean="0"/>
              <a:t>时，网络由</a:t>
            </a:r>
            <a:r>
              <a:rPr kumimoji="1" lang="en-US" altLang="zh-CN" dirty="0" smtClean="0"/>
              <a:t>8</a:t>
            </a:r>
            <a:r>
              <a:rPr kumimoji="1" lang="zh-CN" altLang="en-US" dirty="0" smtClean="0"/>
              <a:t>名成员组成。</a:t>
            </a:r>
          </a:p>
          <a:p>
            <a:r>
              <a:rPr kumimoji="1" lang="en-US" altLang="zh-CN" dirty="0" smtClean="0"/>
              <a:t>3.</a:t>
            </a:r>
            <a:r>
              <a:rPr kumimoji="1" lang="zh-CN" altLang="en-US" dirty="0" smtClean="0"/>
              <a:t>当边权重为</a:t>
            </a:r>
            <a:r>
              <a:rPr kumimoji="1" lang="en-US" altLang="zh-CN" dirty="0" smtClean="0"/>
              <a:t>2</a:t>
            </a:r>
            <a:r>
              <a:rPr kumimoji="1" lang="zh-CN" altLang="en-US" dirty="0" smtClean="0"/>
              <a:t>、</a:t>
            </a:r>
            <a:r>
              <a:rPr kumimoji="1" lang="en-US" altLang="zh-CN" dirty="0" smtClean="0"/>
              <a:t>3</a:t>
            </a:r>
            <a:r>
              <a:rPr kumimoji="1" lang="zh-CN" altLang="en-US" dirty="0" smtClean="0"/>
              <a:t>、</a:t>
            </a:r>
            <a:r>
              <a:rPr kumimoji="1" lang="en-US" altLang="zh-CN" dirty="0" smtClean="0"/>
              <a:t>4</a:t>
            </a:r>
            <a:r>
              <a:rPr kumimoji="1" lang="zh-CN" altLang="en-US" dirty="0" smtClean="0"/>
              <a:t>时，网络由</a:t>
            </a:r>
            <a:r>
              <a:rPr kumimoji="1" lang="en-US" altLang="zh-CN" dirty="0" smtClean="0"/>
              <a:t>19</a:t>
            </a:r>
            <a:r>
              <a:rPr kumimoji="1" lang="zh-CN" altLang="en-US" dirty="0" smtClean="0"/>
              <a:t>名成员组成。</a:t>
            </a:r>
          </a:p>
          <a:p>
            <a:r>
              <a:rPr kumimoji="1" lang="zh-CN" altLang="en-US" dirty="0" smtClean="0"/>
              <a:t>根据最后的案件总结，本次袭击的主要策划者为</a:t>
            </a:r>
            <a:r>
              <a:rPr kumimoji="1" lang="en-US" altLang="zh-CN" dirty="0" smtClean="0"/>
              <a:t>3</a:t>
            </a:r>
            <a:r>
              <a:rPr kumimoji="1" lang="zh-CN" altLang="en-US" dirty="0" smtClean="0"/>
              <a:t>名，直接参与成员</a:t>
            </a:r>
            <a:r>
              <a:rPr kumimoji="1" lang="en-US" altLang="zh-CN" dirty="0" smtClean="0"/>
              <a:t>16</a:t>
            </a:r>
            <a:r>
              <a:rPr kumimoji="1" lang="zh-CN" altLang="en-US" dirty="0" smtClean="0"/>
              <a:t>名，与上述网络结构相一致。</a:t>
            </a:r>
            <a:endParaRPr kumimoji="1" lang="zh-CN" altLang="en-US" dirty="0" smtClean="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5</a:t>
            </a:fld>
            <a:endParaRPr kumimoji="1" lang="zh-CN" altLang="en-US"/>
          </a:p>
        </p:txBody>
      </p:sp>
    </p:spTree>
    <p:extLst>
      <p:ext uri="{BB962C8B-B14F-4D97-AF65-F5344CB8AC3E}">
        <p14:creationId xmlns:p14="http://schemas.microsoft.com/office/powerpoint/2010/main" val="145057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这两张图是节点的介数中心性以及接近中心性的分布情况</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6</a:t>
            </a:fld>
            <a:endParaRPr kumimoji="1" lang="zh-CN" altLang="en-US"/>
          </a:p>
        </p:txBody>
      </p:sp>
    </p:spTree>
    <p:extLst>
      <p:ext uri="{BB962C8B-B14F-4D97-AF65-F5344CB8AC3E}">
        <p14:creationId xmlns:p14="http://schemas.microsoft.com/office/powerpoint/2010/main" val="52159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这里</a:t>
            </a:r>
            <a:r>
              <a:rPr kumimoji="1" lang="zh-CN" altLang="en-US" dirty="0" smtClean="0"/>
              <a:t>选取</a:t>
            </a:r>
            <a:r>
              <a:rPr kumimoji="1" lang="en-US" altLang="zh-CN" dirty="0" smtClean="0"/>
              <a:t>3</a:t>
            </a:r>
            <a:r>
              <a:rPr kumimoji="1" lang="zh-CN" altLang="en-US" dirty="0" smtClean="0"/>
              <a:t>种常见</a:t>
            </a:r>
            <a:r>
              <a:rPr kumimoji="1" lang="zh-CN" altLang="en-US" dirty="0" smtClean="0"/>
              <a:t>中心性</a:t>
            </a:r>
            <a:r>
              <a:rPr kumimoji="1" lang="zh-CN" altLang="en-US" dirty="0" smtClean="0"/>
              <a:t>看一下网络节点的情况。</a:t>
            </a:r>
          </a:p>
          <a:p>
            <a:r>
              <a:rPr kumimoji="1" lang="zh-CN" altLang="en-US" dirty="0" smtClean="0"/>
              <a:t>取每个指标前十的列出来做个比较。</a:t>
            </a:r>
          </a:p>
          <a:p>
            <a:r>
              <a:rPr kumimoji="1" lang="en-US" altLang="zh-CN" dirty="0" smtClean="0"/>
              <a:t>1</a:t>
            </a:r>
            <a:r>
              <a:rPr kumimoji="1" lang="zh-CN" altLang="en-US" dirty="0" smtClean="0"/>
              <a:t>、</a:t>
            </a:r>
            <a:r>
              <a:rPr kumimoji="1" lang="en-US" altLang="zh-CN" dirty="0" smtClean="0"/>
              <a:t>3</a:t>
            </a:r>
            <a:r>
              <a:rPr kumimoji="1" lang="zh-CN" altLang="en-US" dirty="0" smtClean="0"/>
              <a:t>、</a:t>
            </a:r>
            <a:r>
              <a:rPr kumimoji="1" lang="en-US" altLang="zh-CN" dirty="0" smtClean="0"/>
              <a:t>7</a:t>
            </a:r>
            <a:r>
              <a:rPr kumimoji="1" lang="zh-CN" altLang="en-US" dirty="0" smtClean="0"/>
              <a:t> </a:t>
            </a:r>
            <a:r>
              <a:rPr kumimoji="1" lang="zh-CN" altLang="en-US" dirty="0" smtClean="0"/>
              <a:t>三个节点在三种中心性指标下中都占据了很高的位置。（权重</a:t>
            </a:r>
            <a:r>
              <a:rPr kumimoji="1" lang="en-US" altLang="zh-CN" dirty="0" smtClean="0"/>
              <a:t>4</a:t>
            </a:r>
            <a:r>
              <a:rPr kumimoji="1" lang="zh-CN" altLang="en-US" dirty="0" smtClean="0"/>
              <a:t>的网络中出现的</a:t>
            </a:r>
            <a:r>
              <a:rPr kumimoji="1" lang="en-US" altLang="zh-CN" dirty="0" smtClean="0"/>
              <a:t>10</a:t>
            </a:r>
            <a:r>
              <a:rPr kumimoji="1" lang="zh-CN" altLang="en-US" dirty="0" smtClean="0"/>
              <a:t>号节点的</a:t>
            </a:r>
            <a:r>
              <a:rPr kumimoji="1" lang="en-US" altLang="zh-CN" dirty="0" err="1" smtClean="0"/>
              <a:t>bc</a:t>
            </a:r>
            <a:r>
              <a:rPr kumimoji="1" lang="zh-CN" altLang="en-US" dirty="0" smtClean="0"/>
              <a:t>排在</a:t>
            </a:r>
            <a:r>
              <a:rPr kumimoji="1" lang="en-US" altLang="zh-CN" dirty="0" smtClean="0"/>
              <a:t>11</a:t>
            </a:r>
            <a:r>
              <a:rPr kumimoji="1" lang="zh-CN" altLang="en-US" dirty="0" smtClean="0"/>
              <a:t>位）</a:t>
            </a:r>
          </a:p>
          <a:p>
            <a:r>
              <a:rPr kumimoji="1" lang="zh-CN" altLang="en-US" dirty="0" smtClean="0"/>
              <a:t>对照前面的图也不难发现，这些排位高的节点的确组成了网络的核心部分。</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7</a:t>
            </a:fld>
            <a:endParaRPr kumimoji="1" lang="zh-CN" altLang="en-US"/>
          </a:p>
        </p:txBody>
      </p:sp>
    </p:spTree>
    <p:extLst>
      <p:ext uri="{BB962C8B-B14F-4D97-AF65-F5344CB8AC3E}">
        <p14:creationId xmlns:p14="http://schemas.microsoft.com/office/powerpoint/2010/main" val="29470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针对犯罪网络这一特性，我把上次介绍的隐蔽中心性加进来作为参考。</a:t>
            </a:r>
          </a:p>
          <a:p>
            <a:r>
              <a:rPr kumimoji="1" lang="zh-CN" altLang="en-US" dirty="0" smtClean="0"/>
              <a:t>隐蔽中心性对一个节点在网络中的伪装能力与通信能力的一个综合考量。</a:t>
            </a:r>
          </a:p>
          <a:p>
            <a:r>
              <a:rPr kumimoji="1" lang="zh-CN" altLang="en-US" dirty="0" smtClean="0"/>
              <a:t>由两部分组成。</a:t>
            </a:r>
          </a:p>
          <a:p>
            <a:r>
              <a:rPr kumimoji="1" lang="en-US" altLang="zh-CN" dirty="0" smtClean="0"/>
              <a:t>Commonness</a:t>
            </a:r>
            <a:r>
              <a:rPr kumimoji="1" lang="zh-CN" altLang="en-US" dirty="0" smtClean="0"/>
              <a:t>衡量节点隐藏在网络中的能力。</a:t>
            </a:r>
          </a:p>
          <a:p>
            <a:r>
              <a:rPr kumimoji="1" lang="en-US" altLang="zh-CN" dirty="0" smtClean="0"/>
              <a:t>Communication</a:t>
            </a:r>
            <a:r>
              <a:rPr kumimoji="1" lang="zh-CN" altLang="en-US" dirty="0" smtClean="0"/>
              <a:t> </a:t>
            </a:r>
            <a:r>
              <a:rPr kumimoji="1" lang="en-US" altLang="zh-CN" dirty="0" smtClean="0"/>
              <a:t>potential</a:t>
            </a:r>
            <a:r>
              <a:rPr kumimoji="1" lang="zh-CN" altLang="en-US" dirty="0" smtClean="0"/>
              <a:t>衡量了节点的通信能力。</a:t>
            </a:r>
          </a:p>
          <a:p>
            <a:r>
              <a:rPr kumimoji="1" lang="zh-CN" altLang="en-US" dirty="0" smtClean="0"/>
              <a:t>具体的计算不再重复</a:t>
            </a:r>
            <a:endParaRPr kumimoji="1" lang="zh-CN" altLang="en-US" dirty="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8</a:t>
            </a:fld>
            <a:endParaRPr kumimoji="1" lang="zh-CN" altLang="en-US"/>
          </a:p>
        </p:txBody>
      </p:sp>
    </p:spTree>
    <p:extLst>
      <p:ext uri="{BB962C8B-B14F-4D97-AF65-F5344CB8AC3E}">
        <p14:creationId xmlns:p14="http://schemas.microsoft.com/office/powerpoint/2010/main" val="70517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根据影响因子</a:t>
            </a:r>
            <a:r>
              <a:rPr kumimoji="1" lang="zh-CN" altLang="en-US" baseline="0" dirty="0" smtClean="0"/>
              <a:t> </a:t>
            </a:r>
            <a:r>
              <a:rPr kumimoji="1" lang="en-US" altLang="zh-CN" dirty="0" smtClean="0"/>
              <a:t>r</a:t>
            </a:r>
            <a:r>
              <a:rPr kumimoji="1" lang="zh-CN" altLang="en-US" dirty="0" smtClean="0"/>
              <a:t> 的不同取值，我得到了如下的表格。</a:t>
            </a:r>
          </a:p>
          <a:p>
            <a:r>
              <a:rPr kumimoji="1" lang="en-US" altLang="zh-CN" dirty="0" smtClean="0"/>
              <a:t>r</a:t>
            </a:r>
            <a:r>
              <a:rPr kumimoji="1" lang="zh-CN" altLang="en-US" dirty="0" smtClean="0"/>
              <a:t> 的大小通俗理解为  </a:t>
            </a:r>
            <a:r>
              <a:rPr kumimoji="1" lang="en-US" altLang="zh-CN" dirty="0" smtClean="0"/>
              <a:t>r</a:t>
            </a:r>
            <a:r>
              <a:rPr kumimoji="1" lang="zh-CN" altLang="en-US" dirty="0" smtClean="0"/>
              <a:t>  越大，算法更偏向于节点的 一般性 ，就是节点的隐藏能力。</a:t>
            </a:r>
          </a:p>
          <a:p>
            <a:r>
              <a:rPr kumimoji="1" lang="zh-CN" altLang="en-US" dirty="0" smtClean="0"/>
              <a:t>当</a:t>
            </a:r>
            <a:r>
              <a:rPr kumimoji="1" lang="en-US" altLang="zh-CN" dirty="0" smtClean="0"/>
              <a:t>r</a:t>
            </a:r>
            <a:r>
              <a:rPr kumimoji="1" lang="zh-CN" altLang="en-US" dirty="0" smtClean="0"/>
              <a:t>取</a:t>
            </a:r>
            <a:r>
              <a:rPr kumimoji="1" lang="en-US" altLang="zh-CN" dirty="0" smtClean="0"/>
              <a:t>0.51</a:t>
            </a:r>
            <a:r>
              <a:rPr kumimoji="1" lang="zh-CN" altLang="en-US" dirty="0" smtClean="0"/>
              <a:t>的时候，</a:t>
            </a:r>
            <a:r>
              <a:rPr kumimoji="1" lang="en-US" altLang="zh-CN" dirty="0" smtClean="0"/>
              <a:t>1</a:t>
            </a:r>
            <a:r>
              <a:rPr kumimoji="1" lang="zh-CN" altLang="en-US" dirty="0" smtClean="0"/>
              <a:t>、</a:t>
            </a:r>
            <a:r>
              <a:rPr kumimoji="1" lang="en-US" altLang="zh-CN" dirty="0" smtClean="0"/>
              <a:t>3</a:t>
            </a:r>
            <a:r>
              <a:rPr kumimoji="1" lang="zh-CN" altLang="en-US" dirty="0" smtClean="0"/>
              <a:t> 号节点的表现最好，但是当</a:t>
            </a:r>
            <a:r>
              <a:rPr kumimoji="1" lang="en-US" altLang="zh-CN" dirty="0" smtClean="0"/>
              <a:t>r</a:t>
            </a:r>
            <a:r>
              <a:rPr kumimoji="1" lang="zh-CN" altLang="en-US" dirty="0" smtClean="0"/>
              <a:t>的取值越来越大，算法更加倾向节点的一般性时，</a:t>
            </a:r>
            <a:r>
              <a:rPr kumimoji="1" lang="en-US" altLang="zh-CN" dirty="0" smtClean="0"/>
              <a:t>1</a:t>
            </a:r>
            <a:r>
              <a:rPr kumimoji="1" lang="zh-CN" altLang="en-US" dirty="0" smtClean="0"/>
              <a:t>、</a:t>
            </a:r>
            <a:r>
              <a:rPr kumimoji="1" lang="en-US" altLang="zh-CN" dirty="0" smtClean="0"/>
              <a:t>3</a:t>
            </a:r>
            <a:r>
              <a:rPr kumimoji="1" lang="zh-CN" altLang="en-US" dirty="0" smtClean="0"/>
              <a:t>号节点慢慢退出了表单。</a:t>
            </a:r>
          </a:p>
          <a:p>
            <a:r>
              <a:rPr kumimoji="1" lang="en-US" altLang="zh-CN" dirty="0" smtClean="0"/>
              <a:t>4</a:t>
            </a:r>
            <a:r>
              <a:rPr kumimoji="1" lang="zh-CN" altLang="en-US" dirty="0" smtClean="0"/>
              <a:t>、</a:t>
            </a:r>
            <a:r>
              <a:rPr kumimoji="1" lang="en-US" altLang="zh-CN" dirty="0" smtClean="0"/>
              <a:t>5</a:t>
            </a:r>
            <a:r>
              <a:rPr kumimoji="1" lang="zh-CN" altLang="en-US" baseline="0" dirty="0" smtClean="0"/>
              <a:t> 号节点表现确很稳定。对照上图。可以看到，</a:t>
            </a:r>
            <a:r>
              <a:rPr kumimoji="1" lang="en-US" altLang="zh-CN" baseline="0" dirty="0" smtClean="0"/>
              <a:t>4</a:t>
            </a:r>
            <a:r>
              <a:rPr kumimoji="1" lang="zh-CN" altLang="en-US" baseline="0" dirty="0" smtClean="0"/>
              <a:t>、</a:t>
            </a:r>
            <a:r>
              <a:rPr kumimoji="1" lang="en-US" altLang="zh-CN" baseline="0" dirty="0" smtClean="0"/>
              <a:t>5</a:t>
            </a:r>
            <a:r>
              <a:rPr kumimoji="1" lang="zh-CN" altLang="en-US" baseline="0" dirty="0" smtClean="0"/>
              <a:t>节点的位置并不突出，却也是靠近网络核心部分。符合隐蔽中心性的要求。</a:t>
            </a:r>
            <a:endParaRPr kumimoji="1" lang="zh-CN" altLang="en-US" dirty="0" smtClean="0"/>
          </a:p>
        </p:txBody>
      </p:sp>
      <p:sp>
        <p:nvSpPr>
          <p:cNvPr id="4" name="幻灯片编号占位符 3"/>
          <p:cNvSpPr>
            <a:spLocks noGrp="1"/>
          </p:cNvSpPr>
          <p:nvPr>
            <p:ph type="sldNum" sz="quarter" idx="10"/>
          </p:nvPr>
        </p:nvSpPr>
        <p:spPr/>
        <p:txBody>
          <a:bodyPr/>
          <a:lstStyle/>
          <a:p>
            <a:fld id="{AC73FC94-9A18-BA4E-B6C6-7718DD079366}" type="slidenum">
              <a:rPr kumimoji="1" lang="zh-CN" altLang="en-US" smtClean="0"/>
              <a:t>9</a:t>
            </a:fld>
            <a:endParaRPr kumimoji="1" lang="zh-CN" altLang="en-US"/>
          </a:p>
        </p:txBody>
      </p:sp>
    </p:spTree>
    <p:extLst>
      <p:ext uri="{BB962C8B-B14F-4D97-AF65-F5344CB8AC3E}">
        <p14:creationId xmlns:p14="http://schemas.microsoft.com/office/powerpoint/2010/main" val="64675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Recent</a:t>
            </a:r>
            <a:r>
              <a:rPr kumimoji="1" lang="zh-CN" altLang="en-US" dirty="0" smtClean="0"/>
              <a:t> </a:t>
            </a:r>
            <a:r>
              <a:rPr kumimoji="1" lang="en-US" altLang="zh-CN" dirty="0" smtClean="0"/>
              <a:t>Work</a:t>
            </a:r>
            <a:endParaRPr kumimoji="1" lang="zh-CN" altLang="en-US" dirty="0"/>
          </a:p>
        </p:txBody>
      </p:sp>
      <p:sp>
        <p:nvSpPr>
          <p:cNvPr id="3" name="副标题 2"/>
          <p:cNvSpPr>
            <a:spLocks noGrp="1"/>
          </p:cNvSpPr>
          <p:nvPr>
            <p:ph type="subTitle" idx="1"/>
          </p:nvPr>
        </p:nvSpPr>
        <p:spPr/>
        <p:txBody>
          <a:bodyPr/>
          <a:lstStyle/>
          <a:p>
            <a:r>
              <a:rPr kumimoji="1" lang="en-US" altLang="zh-CN" dirty="0" smtClean="0"/>
              <a:t>2016.11</a:t>
            </a:r>
            <a:r>
              <a:rPr kumimoji="1" lang="zh-CN" altLang="en-US" dirty="0" smtClean="0"/>
              <a:t>  高亦乐</a:t>
            </a:r>
            <a:endParaRPr kumimoji="1" lang="zh-CN" alt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4456"/>
            <a:ext cx="12192000" cy="6862456"/>
          </a:xfrm>
          <a:prstGeom prst="rect">
            <a:avLst/>
          </a:prstGeom>
        </p:spPr>
      </p:pic>
    </p:spTree>
    <p:extLst>
      <p:ext uri="{BB962C8B-B14F-4D97-AF65-F5344CB8AC3E}">
        <p14:creationId xmlns:p14="http://schemas.microsoft.com/office/powerpoint/2010/main" val="1582482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lstStyle/>
          <a:p>
            <a:r>
              <a:rPr kumimoji="1" lang="zh-CN" altLang="en-US" dirty="0" smtClean="0"/>
              <a:t>主犯在</a:t>
            </a:r>
            <a:r>
              <a:rPr kumimoji="1" lang="en-US" altLang="zh-CN" dirty="0" smtClean="0"/>
              <a:t>6</a:t>
            </a:r>
            <a:r>
              <a:rPr kumimoji="1" lang="zh-CN" altLang="en-US" dirty="0" smtClean="0"/>
              <a:t>个月之内悉数被捕</a:t>
            </a:r>
          </a:p>
          <a:p>
            <a:endParaRPr kumimoji="1" lang="zh-CN" altLang="en-US" dirty="0"/>
          </a:p>
          <a:p>
            <a:r>
              <a:rPr kumimoji="1" lang="zh-CN" altLang="en-US" dirty="0" smtClean="0"/>
              <a:t>网络结构不安全，重要成员隐蔽性太差</a:t>
            </a:r>
          </a:p>
          <a:p>
            <a:endParaRPr kumimoji="1" lang="zh-CN" altLang="en-US" dirty="0"/>
          </a:p>
          <a:p>
            <a:r>
              <a:rPr kumimoji="1" lang="zh-CN" altLang="en-US" dirty="0" smtClean="0"/>
              <a:t>基地组织  单元结构   难以一网打尽</a:t>
            </a:r>
            <a:endParaRPr kumimoji="1" lang="zh-CN" altLang="en-US" dirty="0"/>
          </a:p>
        </p:txBody>
      </p:sp>
      <p:pic>
        <p:nvPicPr>
          <p:cNvPr id="4" name="内容占位符 3"/>
          <p:cNvPicPr>
            <a:picLocks noChangeAspect="1"/>
          </p:cNvPicPr>
          <p:nvPr/>
        </p:nvPicPr>
        <p:blipFill>
          <a:blip r:embed="rId3"/>
          <a:stretch>
            <a:fillRect/>
          </a:stretch>
        </p:blipFill>
        <p:spPr>
          <a:xfrm>
            <a:off x="6554405" y="4029074"/>
            <a:ext cx="5053825" cy="2235935"/>
          </a:xfrm>
          <a:prstGeom prst="rect">
            <a:avLst/>
          </a:prstGeom>
        </p:spPr>
      </p:pic>
    </p:spTree>
    <p:extLst>
      <p:ext uri="{BB962C8B-B14F-4D97-AF65-F5344CB8AC3E}">
        <p14:creationId xmlns:p14="http://schemas.microsoft.com/office/powerpoint/2010/main" val="99181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Network</a:t>
            </a:r>
            <a:r>
              <a:rPr kumimoji="1" lang="zh-CN" altLang="en-US" dirty="0" smtClean="0"/>
              <a:t> </a:t>
            </a:r>
            <a:r>
              <a:rPr kumimoji="1" lang="en-US" altLang="zh-CN" dirty="0" smtClean="0"/>
              <a:t>Information</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Name</a:t>
            </a:r>
            <a:r>
              <a:rPr kumimoji="1" lang="zh-CN" altLang="en-US" dirty="0" smtClean="0"/>
              <a:t>：</a:t>
            </a:r>
            <a:r>
              <a:rPr lang="en-US" altLang="zh-CN" b="1" dirty="0" smtClean="0"/>
              <a:t>Les-miserable</a:t>
            </a:r>
          </a:p>
          <a:p>
            <a:r>
              <a:rPr kumimoji="1" lang="en-US" altLang="zh-CN" dirty="0" smtClean="0"/>
              <a:t>Size</a:t>
            </a:r>
            <a:r>
              <a:rPr kumimoji="1" lang="zh-CN" altLang="en-US" dirty="0" smtClean="0"/>
              <a:t>：</a:t>
            </a:r>
            <a:r>
              <a:rPr kumimoji="1" lang="en-US" altLang="zh-CN" b="1" dirty="0" smtClean="0"/>
              <a:t>77</a:t>
            </a:r>
            <a:r>
              <a:rPr kumimoji="1" lang="en-US" altLang="zh-CN" dirty="0" smtClean="0"/>
              <a:t> vertices(character) </a:t>
            </a:r>
          </a:p>
          <a:p>
            <a:pPr marL="457200" lvl="1" indent="0">
              <a:buNone/>
            </a:pPr>
            <a:r>
              <a:rPr kumimoji="1" lang="en-US" altLang="zh-CN" dirty="0"/>
              <a:t>	 </a:t>
            </a:r>
            <a:r>
              <a:rPr kumimoji="1" lang="en-US" altLang="zh-CN" dirty="0" smtClean="0"/>
              <a:t>  </a:t>
            </a:r>
            <a:r>
              <a:rPr kumimoji="1" lang="en-US" altLang="zh-CN" sz="2400" b="1" dirty="0" smtClean="0"/>
              <a:t>234</a:t>
            </a:r>
            <a:r>
              <a:rPr kumimoji="1" lang="en-US" altLang="zh-CN" sz="2400" dirty="0" smtClean="0"/>
              <a:t> edges (appear in same section)</a:t>
            </a:r>
          </a:p>
          <a:p>
            <a:r>
              <a:rPr kumimoji="1" lang="en-US" altLang="zh-CN" dirty="0" smtClean="0"/>
              <a:t>Type:  Undirected   &amp;   Weighted   Graph</a:t>
            </a:r>
          </a:p>
        </p:txBody>
      </p:sp>
      <p:pic>
        <p:nvPicPr>
          <p:cNvPr id="6" name="图片 5"/>
          <p:cNvPicPr>
            <a:picLocks noChangeAspect="1"/>
          </p:cNvPicPr>
          <p:nvPr/>
        </p:nvPicPr>
        <p:blipFill>
          <a:blip r:embed="rId3"/>
          <a:stretch>
            <a:fillRect/>
          </a:stretch>
        </p:blipFill>
        <p:spPr>
          <a:xfrm>
            <a:off x="7042871" y="523875"/>
            <a:ext cx="4257675" cy="5810250"/>
          </a:xfrm>
          <a:prstGeom prst="rect">
            <a:avLst/>
          </a:prstGeom>
        </p:spPr>
      </p:pic>
    </p:spTree>
    <p:extLst>
      <p:ext uri="{BB962C8B-B14F-4D97-AF65-F5344CB8AC3E}">
        <p14:creationId xmlns:p14="http://schemas.microsoft.com/office/powerpoint/2010/main" val="1520538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382982" y="706582"/>
            <a:ext cx="7633854" cy="5444836"/>
          </a:xfrm>
          <a:prstGeom prst="rect">
            <a:avLst/>
          </a:prstGeom>
        </p:spPr>
      </p:pic>
    </p:spTree>
    <p:extLst>
      <p:ext uri="{BB962C8B-B14F-4D97-AF65-F5344CB8AC3E}">
        <p14:creationId xmlns:p14="http://schemas.microsoft.com/office/powerpoint/2010/main" val="1573583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Weight &amp; Degree</a:t>
            </a:r>
            <a:endParaRPr kumimoji="1" lang="zh-CN" altLang="en-US" dirty="0"/>
          </a:p>
        </p:txBody>
      </p:sp>
      <p:pic>
        <p:nvPicPr>
          <p:cNvPr id="3" name="图片 2"/>
          <p:cNvPicPr>
            <a:picLocks noChangeAspect="1"/>
          </p:cNvPicPr>
          <p:nvPr/>
        </p:nvPicPr>
        <p:blipFill>
          <a:blip r:embed="rId3"/>
          <a:stretch>
            <a:fillRect/>
          </a:stretch>
        </p:blipFill>
        <p:spPr>
          <a:xfrm>
            <a:off x="1572493" y="2451955"/>
            <a:ext cx="4523507" cy="3392630"/>
          </a:xfrm>
          <a:prstGeom prst="rect">
            <a:avLst/>
          </a:prstGeom>
        </p:spPr>
      </p:pic>
      <p:pic>
        <p:nvPicPr>
          <p:cNvPr id="7" name="图片 6"/>
          <p:cNvPicPr>
            <a:picLocks noChangeAspect="1"/>
          </p:cNvPicPr>
          <p:nvPr/>
        </p:nvPicPr>
        <p:blipFill>
          <a:blip r:embed="rId4"/>
          <a:stretch>
            <a:fillRect/>
          </a:stretch>
        </p:blipFill>
        <p:spPr>
          <a:xfrm>
            <a:off x="6223721" y="2451955"/>
            <a:ext cx="4402715" cy="3342529"/>
          </a:xfrm>
          <a:prstGeom prst="rect">
            <a:avLst/>
          </a:prstGeom>
        </p:spPr>
      </p:pic>
    </p:spTree>
    <p:extLst>
      <p:ext uri="{BB962C8B-B14F-4D97-AF65-F5344CB8AC3E}">
        <p14:creationId xmlns:p14="http://schemas.microsoft.com/office/powerpoint/2010/main" val="252108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61" y="262465"/>
            <a:ext cx="10703839" cy="6258372"/>
          </a:xfrm>
        </p:spPr>
      </p:pic>
    </p:spTree>
    <p:extLst>
      <p:ext uri="{BB962C8B-B14F-4D97-AF65-F5344CB8AC3E}">
        <p14:creationId xmlns:p14="http://schemas.microsoft.com/office/powerpoint/2010/main" val="3131804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Classical</a:t>
            </a:r>
            <a:r>
              <a:rPr kumimoji="1" lang="zh-CN" altLang="en-US" dirty="0" smtClean="0"/>
              <a:t> </a:t>
            </a:r>
            <a:r>
              <a:rPr kumimoji="1" lang="en-US" altLang="zh-CN" dirty="0"/>
              <a:t>Centrality</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70575321"/>
              </p:ext>
            </p:extLst>
          </p:nvPr>
        </p:nvGraphicFramePr>
        <p:xfrm>
          <a:off x="1420836" y="2286004"/>
          <a:ext cx="9475761" cy="3697867"/>
        </p:xfrm>
        <a:graphic>
          <a:graphicData uri="http://schemas.openxmlformats.org/drawingml/2006/table">
            <a:tbl>
              <a:tblPr firstRow="1" firstCol="1" bandRow="1">
                <a:tableStyleId>{5C22544A-7EE6-4342-B048-85BDC9FD1C3A}</a:tableStyleId>
              </a:tblPr>
              <a:tblGrid>
                <a:gridCol w="844062"/>
                <a:gridCol w="1716259"/>
                <a:gridCol w="1420837"/>
                <a:gridCol w="1537525"/>
                <a:gridCol w="1319026"/>
                <a:gridCol w="1319026"/>
                <a:gridCol w="1319026"/>
              </a:tblGrid>
              <a:tr h="341296">
                <a:tc>
                  <a:txBody>
                    <a:bodyPr/>
                    <a:lstStyle/>
                    <a:p>
                      <a:pPr algn="ctr" fontAlgn="b"/>
                      <a:r>
                        <a:rPr lang="zh-CN" altLang="en-US" sz="1800" u="none" strike="noStrike" dirty="0" smtClean="0">
                          <a:effectLst/>
                        </a:rPr>
                        <a:t>排名</a:t>
                      </a:r>
                      <a:endParaRPr lang="zh-CN" altLang="en-US" sz="1800" b="0" i="0" u="none" strike="noStrike" dirty="0">
                        <a:solidFill>
                          <a:srgbClr val="000000"/>
                        </a:solidFill>
                        <a:effectLst/>
                        <a:latin typeface="宋体" charset="0"/>
                      </a:endParaRPr>
                    </a:p>
                  </a:txBody>
                  <a:tcPr marL="10587" marR="10587" marT="10587" marB="0" anchor="b"/>
                </a:tc>
                <a:tc gridSpan="2">
                  <a:txBody>
                    <a:bodyPr/>
                    <a:lstStyle/>
                    <a:p>
                      <a:pPr algn="ctr" fontAlgn="b"/>
                      <a:r>
                        <a:rPr lang="en-US" sz="1800" u="none" strike="noStrike" dirty="0">
                          <a:effectLst/>
                        </a:rPr>
                        <a:t>Degree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c gridSpan="2">
                  <a:txBody>
                    <a:bodyPr/>
                    <a:lstStyle/>
                    <a:p>
                      <a:pPr algn="ctr" fontAlgn="b"/>
                      <a:r>
                        <a:rPr lang="en-US" sz="1800" u="none" strike="noStrike" dirty="0">
                          <a:effectLst/>
                        </a:rPr>
                        <a:t>Closeness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c gridSpan="2">
                  <a:txBody>
                    <a:bodyPr/>
                    <a:lstStyle/>
                    <a:p>
                      <a:pPr algn="ctr" fontAlgn="b"/>
                      <a:r>
                        <a:rPr lang="en-US" sz="1800" u="none" strike="noStrike" dirty="0" err="1">
                          <a:effectLst/>
                        </a:rPr>
                        <a:t>Betweenness</a:t>
                      </a:r>
                      <a:r>
                        <a:rPr lang="en-US" sz="1800" u="none" strike="noStrike" dirty="0">
                          <a:effectLst/>
                        </a:rPr>
                        <a:t>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r>
              <a:tr h="341296">
                <a:tc>
                  <a:txBody>
                    <a:bodyPr/>
                    <a:lstStyle/>
                    <a:p>
                      <a:pPr algn="ctr" fontAlgn="b"/>
                      <a:r>
                        <a:rPr lang="en-US" altLang="zh-CN" sz="1800" u="none" strike="noStrike" dirty="0">
                          <a:effectLst/>
                        </a:rPr>
                        <a:t>1</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35</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0.725877193</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1663.187</a:t>
                      </a:r>
                    </a:p>
                  </a:txBody>
                  <a:tcPr marL="9525" marR="9525" marT="9525" marB="0" anchor="ctr"/>
                </a:tc>
              </a:tr>
              <a:tr h="341296">
                <a:tc>
                  <a:txBody>
                    <a:bodyPr/>
                    <a:lstStyle/>
                    <a:p>
                      <a:pPr algn="ctr" fontAlgn="b"/>
                      <a:r>
                        <a:rPr lang="en-US" altLang="zh-CN" sz="1800" u="none" strike="noStrike" dirty="0">
                          <a:effectLst/>
                        </a:rPr>
                        <a:t>2</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55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18</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55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0.596491228</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0</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504</a:t>
                      </a:r>
                    </a:p>
                  </a:txBody>
                  <a:tcPr marL="9525" marR="9525" marT="9525" marB="0" anchor="ctr"/>
                </a:tc>
              </a:tr>
              <a:tr h="341296">
                <a:tc>
                  <a:txBody>
                    <a:bodyPr/>
                    <a:lstStyle/>
                    <a:p>
                      <a:pPr algn="ctr" fontAlgn="b"/>
                      <a:r>
                        <a:rPr lang="en-US" altLang="zh-CN" sz="1800" u="none" strike="noStrike" dirty="0">
                          <a:effectLst/>
                        </a:rPr>
                        <a:t>3</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48</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17</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0.581140351</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48</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442.8985</a:t>
                      </a:r>
                    </a:p>
                  </a:txBody>
                  <a:tcPr marL="9525" marR="9525" marT="9525" marB="0" anchor="ctr"/>
                </a:tc>
              </a:tr>
              <a:tr h="341296">
                <a:tc>
                  <a:txBody>
                    <a:bodyPr/>
                    <a:lstStyle/>
                    <a:p>
                      <a:pPr algn="ctr" fontAlgn="b"/>
                      <a:r>
                        <a:rPr lang="en-US" altLang="zh-CN" sz="1800" u="none" strike="noStrike" dirty="0">
                          <a:effectLst/>
                        </a:rPr>
                        <a:t>4</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25</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16</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48</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0.570175439</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55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415.7867</a:t>
                      </a:r>
                    </a:p>
                  </a:txBody>
                  <a:tcPr marL="9525" marR="9525" marT="9525" marB="0" anchor="ctr"/>
                </a:tc>
              </a:tr>
              <a:tr h="341296">
                <a:tc>
                  <a:txBody>
                    <a:bodyPr/>
                    <a:lstStyle/>
                    <a:p>
                      <a:pPr algn="ctr" fontAlgn="b"/>
                      <a:r>
                        <a:rPr lang="en-US" altLang="zh-CN" sz="1800" u="none" strike="noStrike" dirty="0">
                          <a:effectLst/>
                        </a:rPr>
                        <a:t>5</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27</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15</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27</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0.566885965</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23</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369.1219</a:t>
                      </a:r>
                    </a:p>
                  </a:txBody>
                  <a:tcPr marL="9525" marR="9525" marT="9525" marB="0" anchor="ctr"/>
                </a:tc>
              </a:tr>
              <a:tr h="341296">
                <a:tc>
                  <a:txBody>
                    <a:bodyPr/>
                    <a:lstStyle/>
                    <a:p>
                      <a:pPr algn="ctr" fontAlgn="b"/>
                      <a:r>
                        <a:rPr lang="en-US" altLang="zh-CN" sz="1800" u="none" strike="noStrike" dirty="0">
                          <a:effectLst/>
                        </a:rPr>
                        <a:t>6</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23</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23</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0.539473684</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25</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245.2411</a:t>
                      </a:r>
                    </a:p>
                  </a:txBody>
                  <a:tcPr marL="9525" marR="9525" marT="9525" marB="0" anchor="ctr"/>
                </a:tc>
              </a:tr>
              <a:tr h="341296">
                <a:tc>
                  <a:txBody>
                    <a:bodyPr/>
                    <a:lstStyle/>
                    <a:p>
                      <a:pPr algn="ctr" fontAlgn="b"/>
                      <a:r>
                        <a:rPr lang="en-US" altLang="zh-CN" sz="1800" u="none" strike="noStrike" dirty="0">
                          <a:effectLst/>
                        </a:rPr>
                        <a:t>7</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64</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12</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58</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0.532894737</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27</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137.4219</a:t>
                      </a:r>
                    </a:p>
                  </a:txBody>
                  <a:tcPr marL="9525" marR="9525" marT="9525" marB="0" anchor="ctr"/>
                </a:tc>
              </a:tr>
              <a:tr h="176374">
                <a:tc>
                  <a:txBody>
                    <a:bodyPr/>
                    <a:lstStyle/>
                    <a:p>
                      <a:pPr algn="ctr" fontAlgn="b"/>
                      <a:r>
                        <a:rPr lang="en-US" altLang="zh-CN" sz="1800" u="none" strike="noStrike" dirty="0">
                          <a:effectLst/>
                        </a:rPr>
                        <a:t>8</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58</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12</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64</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0.520833333</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51</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136.0216</a:t>
                      </a:r>
                    </a:p>
                  </a:txBody>
                  <a:tcPr marL="9525" marR="9525" marT="9525" marB="0" anchor="ctr"/>
                </a:tc>
              </a:tr>
              <a:tr h="341296">
                <a:tc>
                  <a:txBody>
                    <a:bodyPr/>
                    <a:lstStyle/>
                    <a:p>
                      <a:pPr algn="ctr" fontAlgn="b"/>
                      <a:r>
                        <a:rPr lang="en-US" altLang="zh-CN" sz="1800" u="none" strike="noStrike" dirty="0">
                          <a:effectLst/>
                        </a:rPr>
                        <a:t>9</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61</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26</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0.513157895</a:t>
                      </a:r>
                    </a:p>
                  </a:txBody>
                  <a:tcPr marL="9525" marR="9525" marT="9525" marB="0" anchor="ctr"/>
                </a:tc>
                <a:tc>
                  <a:txBody>
                    <a:bodyPr/>
                    <a:lstStyle/>
                    <a:p>
                      <a:pPr algn="ctr" fontAlgn="ctr"/>
                      <a:r>
                        <a:rPr lang="en-US" altLang="zh-CN" sz="16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118.5304</a:t>
                      </a:r>
                    </a:p>
                  </a:txBody>
                  <a:tcPr marL="9525" marR="9525" marT="9525" marB="0" anchor="ctr"/>
                </a:tc>
              </a:tr>
              <a:tr h="341296">
                <a:tc>
                  <a:txBody>
                    <a:bodyPr/>
                    <a:lstStyle/>
                    <a:p>
                      <a:pPr algn="ctr" fontAlgn="b"/>
                      <a:r>
                        <a:rPr lang="en-US" altLang="zh-CN" sz="1800" u="none" strike="noStrike" dirty="0">
                          <a:effectLst/>
                        </a:rPr>
                        <a:t>10</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62</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24</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0.510964912</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64</a:t>
                      </a:r>
                    </a:p>
                  </a:txBody>
                  <a:tcPr marL="9525" marR="9525" marT="9525" marB="0" anchor="ctr"/>
                </a:tc>
                <a:tc>
                  <a:txBody>
                    <a:bodyPr/>
                    <a:lstStyle/>
                    <a:p>
                      <a:pPr algn="ctr" fontAlgn="ctr"/>
                      <a:r>
                        <a:rPr lang="en-US" altLang="zh-CN" sz="1600" b="1" i="0" u="none" strike="noStrike" dirty="0">
                          <a:solidFill>
                            <a:srgbClr val="000000"/>
                          </a:solidFill>
                          <a:effectLst/>
                          <a:latin typeface="宋体" panose="02010600030101010101" pitchFamily="2" charset="-122"/>
                          <a:ea typeface="宋体" panose="02010600030101010101" pitchFamily="2" charset="-122"/>
                        </a:rPr>
                        <a:t>115.9099</a:t>
                      </a:r>
                    </a:p>
                  </a:txBody>
                  <a:tcPr marL="9525" marR="9525" marT="9525" marB="0" anchor="ctr"/>
                </a:tc>
              </a:tr>
            </a:tbl>
          </a:graphicData>
        </a:graphic>
      </p:graphicFrame>
    </p:spTree>
    <p:extLst>
      <p:ext uri="{BB962C8B-B14F-4D97-AF65-F5344CB8AC3E}">
        <p14:creationId xmlns:p14="http://schemas.microsoft.com/office/powerpoint/2010/main" val="3708435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61" y="262465"/>
            <a:ext cx="10703839" cy="6258372"/>
          </a:xfrm>
        </p:spPr>
      </p:pic>
      <p:pic>
        <p:nvPicPr>
          <p:cNvPr id="11" name="图片 10"/>
          <p:cNvPicPr>
            <a:picLocks noChangeAspect="1"/>
          </p:cNvPicPr>
          <p:nvPr/>
        </p:nvPicPr>
        <p:blipFill>
          <a:blip r:embed="rId4"/>
          <a:stretch>
            <a:fillRect/>
          </a:stretch>
        </p:blipFill>
        <p:spPr>
          <a:xfrm>
            <a:off x="95250" y="190500"/>
            <a:ext cx="12001500" cy="6477000"/>
          </a:xfrm>
          <a:prstGeom prst="rect">
            <a:avLst/>
          </a:prstGeom>
        </p:spPr>
      </p:pic>
    </p:spTree>
    <p:extLst>
      <p:ext uri="{BB962C8B-B14F-4D97-AF65-F5344CB8AC3E}">
        <p14:creationId xmlns:p14="http://schemas.microsoft.com/office/powerpoint/2010/main" val="1370363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Covertness Centrality</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1269559"/>
              </p:ext>
            </p:extLst>
          </p:nvPr>
        </p:nvGraphicFramePr>
        <p:xfrm>
          <a:off x="2120897" y="2285999"/>
          <a:ext cx="8351840" cy="3671888"/>
        </p:xfrm>
        <a:graphic>
          <a:graphicData uri="http://schemas.openxmlformats.org/drawingml/2006/table">
            <a:tbl>
              <a:tblPr firstRow="1" firstCol="1" bandRow="1">
                <a:tableStyleId>{F5AB1C69-6EDB-4FF4-983F-18BD219EF322}</a:tableStyleId>
              </a:tblPr>
              <a:tblGrid>
                <a:gridCol w="1193120"/>
                <a:gridCol w="1193120"/>
                <a:gridCol w="1193120"/>
                <a:gridCol w="1193120"/>
                <a:gridCol w="1193120"/>
                <a:gridCol w="1193120"/>
                <a:gridCol w="1193120"/>
              </a:tblGrid>
              <a:tr h="333808">
                <a:tc>
                  <a:txBody>
                    <a:bodyPr/>
                    <a:lstStyle/>
                    <a:p>
                      <a:pPr algn="ctr" fontAlgn="b"/>
                      <a:r>
                        <a:rPr lang="zh-CN" altLang="en-US" sz="1600" b="1" u="none" strike="noStrike" dirty="0">
                          <a:effectLst/>
                        </a:rPr>
                        <a:t>排名</a:t>
                      </a:r>
                      <a:endParaRPr lang="zh-CN" altLang="en-US" sz="1600" b="1" i="0" u="none" strike="noStrike" dirty="0">
                        <a:solidFill>
                          <a:srgbClr val="000000"/>
                        </a:solidFill>
                        <a:effectLst/>
                        <a:latin typeface="宋体" charset="0"/>
                      </a:endParaRPr>
                    </a:p>
                  </a:txBody>
                  <a:tcPr marL="12700" marR="12700" marT="12700" marB="0" anchor="b"/>
                </a:tc>
                <a:tc gridSpan="2">
                  <a:txBody>
                    <a:bodyPr/>
                    <a:lstStyle/>
                    <a:p>
                      <a:pPr algn="ctr" fontAlgn="b"/>
                      <a:r>
                        <a:rPr lang="en-US" altLang="zh-CN" sz="1600" b="1" u="none" strike="noStrike">
                          <a:effectLst/>
                        </a:rPr>
                        <a:t>r=0.51</a:t>
                      </a:r>
                      <a:endParaRPr lang="en-US" altLang="zh-CN" sz="1600" b="1" i="0" u="none" strike="noStrike">
                        <a:solidFill>
                          <a:srgbClr val="000000"/>
                        </a:solidFill>
                        <a:effectLst/>
                        <a:latin typeface="宋体" charset="0"/>
                      </a:endParaRPr>
                    </a:p>
                  </a:txBody>
                  <a:tcPr marL="12700" marR="12700" marT="12700" marB="0" anchor="b"/>
                </a:tc>
                <a:tc hMerge="1">
                  <a:txBody>
                    <a:bodyPr/>
                    <a:lstStyle/>
                    <a:p>
                      <a:endParaRPr lang="zh-CN" altLang="en-US"/>
                    </a:p>
                  </a:txBody>
                  <a:tcPr/>
                </a:tc>
                <a:tc gridSpan="2">
                  <a:txBody>
                    <a:bodyPr/>
                    <a:lstStyle/>
                    <a:p>
                      <a:pPr algn="ctr" fontAlgn="b"/>
                      <a:r>
                        <a:rPr lang="en-US" altLang="zh-CN" sz="1600" b="1" u="none" strike="noStrike" dirty="0" smtClean="0">
                          <a:effectLst/>
                        </a:rPr>
                        <a:t>r=0.4</a:t>
                      </a:r>
                      <a:endParaRPr lang="en-US" altLang="zh-CN" sz="1600" b="1" i="0" u="none" strike="noStrike" dirty="0">
                        <a:solidFill>
                          <a:srgbClr val="000000"/>
                        </a:solidFill>
                        <a:effectLst/>
                        <a:latin typeface="宋体" charset="0"/>
                      </a:endParaRPr>
                    </a:p>
                  </a:txBody>
                  <a:tcPr marL="12700" marR="12700" marT="12700" marB="0" anchor="b"/>
                </a:tc>
                <a:tc hMerge="1">
                  <a:txBody>
                    <a:bodyPr/>
                    <a:lstStyle/>
                    <a:p>
                      <a:endParaRPr lang="zh-CN" altLang="en-US"/>
                    </a:p>
                  </a:txBody>
                  <a:tcPr/>
                </a:tc>
                <a:tc gridSpan="2">
                  <a:txBody>
                    <a:bodyPr/>
                    <a:lstStyle/>
                    <a:p>
                      <a:pPr algn="ctr" fontAlgn="b"/>
                      <a:r>
                        <a:rPr lang="en-US" altLang="zh-CN" sz="1600" b="1" u="none" strike="noStrike" dirty="0" smtClean="0">
                          <a:effectLst/>
                        </a:rPr>
                        <a:t>r=0.3</a:t>
                      </a:r>
                      <a:endParaRPr lang="en-US" altLang="zh-CN" sz="1600" b="1" i="0" u="none" strike="noStrike" dirty="0">
                        <a:solidFill>
                          <a:srgbClr val="000000"/>
                        </a:solidFill>
                        <a:effectLst/>
                        <a:latin typeface="宋体" charset="0"/>
                      </a:endParaRPr>
                    </a:p>
                  </a:txBody>
                  <a:tcPr marL="12700" marR="12700" marT="12700" marB="0" anchor="b"/>
                </a:tc>
                <a:tc hMerge="1">
                  <a:txBody>
                    <a:bodyPr/>
                    <a:lstStyle/>
                    <a:p>
                      <a:endParaRPr lang="zh-CN" altLang="en-US"/>
                    </a:p>
                  </a:txBody>
                  <a:tcPr/>
                </a:tc>
              </a:tr>
              <a:tr h="333808">
                <a:tc>
                  <a:txBody>
                    <a:bodyPr/>
                    <a:lstStyle/>
                    <a:p>
                      <a:pPr algn="ctr" fontAlgn="b"/>
                      <a:r>
                        <a:rPr lang="en-US" altLang="zh-CN" sz="1600" b="1" u="none" strike="noStrike">
                          <a:effectLst/>
                        </a:rPr>
                        <a:t>1</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10</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0.30067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0.3208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26</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0.3424</a:t>
                      </a:r>
                    </a:p>
                  </a:txBody>
                  <a:tcPr marL="12700" marR="12700" marT="12700" marB="0" anchor="b"/>
                </a:tc>
              </a:tr>
              <a:tr h="333808">
                <a:tc>
                  <a:txBody>
                    <a:bodyPr/>
                    <a:lstStyle/>
                    <a:p>
                      <a:pPr algn="ctr" fontAlgn="b"/>
                      <a:r>
                        <a:rPr lang="en-US" altLang="zh-CN" sz="1600" b="1" u="none" strike="noStrike">
                          <a:effectLst/>
                        </a:rPr>
                        <a:t>2</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13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0.30067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0.3208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0.3391</a:t>
                      </a:r>
                    </a:p>
                  </a:txBody>
                  <a:tcPr marL="12700" marR="12700" marT="12700" marB="0" anchor="b"/>
                </a:tc>
              </a:tr>
              <a:tr h="333808">
                <a:tc>
                  <a:txBody>
                    <a:bodyPr/>
                    <a:lstStyle/>
                    <a:p>
                      <a:pPr algn="ctr" fontAlgn="b"/>
                      <a:r>
                        <a:rPr lang="en-US" altLang="zh-CN" sz="1600" b="1" u="none" strike="noStrike">
                          <a:effectLst/>
                        </a:rPr>
                        <a:t>3</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14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0.30067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0.3208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13</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0.3391</a:t>
                      </a:r>
                    </a:p>
                  </a:txBody>
                  <a:tcPr marL="12700" marR="12700" marT="12700" marB="0" anchor="b"/>
                </a:tc>
              </a:tr>
              <a:tr h="333808">
                <a:tc>
                  <a:txBody>
                    <a:bodyPr/>
                    <a:lstStyle/>
                    <a:p>
                      <a:pPr algn="ctr" fontAlgn="b"/>
                      <a:r>
                        <a:rPr lang="en-US" altLang="zh-CN" sz="1600" b="1" u="none" strike="noStrike">
                          <a:effectLst/>
                        </a:rPr>
                        <a:t>4</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15</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0.30067</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15</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0.3208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0.3391</a:t>
                      </a:r>
                    </a:p>
                  </a:txBody>
                  <a:tcPr marL="12700" marR="12700" marT="12700" marB="0" anchor="b"/>
                </a:tc>
              </a:tr>
              <a:tr h="333808">
                <a:tc>
                  <a:txBody>
                    <a:bodyPr/>
                    <a:lstStyle/>
                    <a:p>
                      <a:pPr algn="ctr" fontAlgn="b"/>
                      <a:r>
                        <a:rPr lang="en-US" altLang="zh-CN" sz="1600" b="1" u="none" strike="noStrike">
                          <a:effectLst/>
                        </a:rPr>
                        <a:t>5</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32</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0.30067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0.3208</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15</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0.3391</a:t>
                      </a:r>
                    </a:p>
                  </a:txBody>
                  <a:tcPr marL="12700" marR="12700" marT="12700" marB="0" anchor="b"/>
                </a:tc>
              </a:tr>
              <a:tr h="333808">
                <a:tc>
                  <a:txBody>
                    <a:bodyPr/>
                    <a:lstStyle/>
                    <a:p>
                      <a:pPr algn="ctr" fontAlgn="b"/>
                      <a:r>
                        <a:rPr lang="en-US" altLang="zh-CN" sz="1600" b="1" u="none" strike="noStrike">
                          <a:effectLst/>
                        </a:rPr>
                        <a:t>6</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40</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0.27519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26</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0.2972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0.3391</a:t>
                      </a:r>
                    </a:p>
                  </a:txBody>
                  <a:tcPr marL="12700" marR="12700" marT="12700" marB="0" anchor="b"/>
                </a:tc>
              </a:tr>
              <a:tr h="333808">
                <a:tc>
                  <a:txBody>
                    <a:bodyPr/>
                    <a:lstStyle/>
                    <a:p>
                      <a:pPr algn="ctr" fontAlgn="b"/>
                      <a:r>
                        <a:rPr lang="en-US" altLang="zh-CN" sz="1600" b="1" u="none" strike="noStrike">
                          <a:effectLst/>
                        </a:rPr>
                        <a:t>7</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53</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0.25853</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68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0.2934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68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0.3358</a:t>
                      </a:r>
                    </a:p>
                  </a:txBody>
                  <a:tcPr marL="12700" marR="12700" marT="12700" marB="0" anchor="b"/>
                </a:tc>
              </a:tr>
              <a:tr h="333808">
                <a:tc>
                  <a:txBody>
                    <a:bodyPr/>
                    <a:lstStyle/>
                    <a:p>
                      <a:pPr algn="ctr" fontAlgn="b"/>
                      <a:r>
                        <a:rPr lang="en-US" altLang="zh-CN" sz="1600" b="1" u="none" strike="noStrike">
                          <a:effectLst/>
                        </a:rPr>
                        <a:t>8</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12</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0.25592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69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0.2934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69</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0.3358</a:t>
                      </a:r>
                    </a:p>
                  </a:txBody>
                  <a:tcPr marL="12700" marR="12700" marT="12700" marB="0" anchor="b"/>
                </a:tc>
              </a:tr>
              <a:tr h="333808">
                <a:tc>
                  <a:txBody>
                    <a:bodyPr/>
                    <a:lstStyle/>
                    <a:p>
                      <a:pPr algn="ctr" fontAlgn="b"/>
                      <a:r>
                        <a:rPr lang="en-US" altLang="zh-CN" sz="1600" b="1" u="none" strike="noStrike">
                          <a:effectLst/>
                        </a:rPr>
                        <a:t>9</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a:solidFill>
                            <a:srgbClr val="000000"/>
                          </a:solidFill>
                          <a:effectLst/>
                          <a:latin typeface="宋体" charset="0"/>
                        </a:rPr>
                        <a:t>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0.25559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0.2898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0.3305</a:t>
                      </a:r>
                    </a:p>
                  </a:txBody>
                  <a:tcPr marL="12700" marR="12700" marT="12700" marB="0" anchor="b"/>
                </a:tc>
              </a:tr>
              <a:tr h="333808">
                <a:tc>
                  <a:txBody>
                    <a:bodyPr/>
                    <a:lstStyle/>
                    <a:p>
                      <a:pPr algn="ctr" fontAlgn="b"/>
                      <a:r>
                        <a:rPr lang="en-US" altLang="zh-CN" sz="1600" b="1" u="none" strike="noStrike">
                          <a:effectLst/>
                        </a:rPr>
                        <a:t>10</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0.25559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40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0.2896</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70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0.3281</a:t>
                      </a:r>
                    </a:p>
                  </a:txBody>
                  <a:tcPr marL="12700" marR="12700" marT="12700" marB="0" anchor="b"/>
                </a:tc>
              </a:tr>
            </a:tbl>
          </a:graphicData>
        </a:graphic>
      </p:graphicFrame>
    </p:spTree>
    <p:extLst>
      <p:ext uri="{BB962C8B-B14F-4D97-AF65-F5344CB8AC3E}">
        <p14:creationId xmlns:p14="http://schemas.microsoft.com/office/powerpoint/2010/main" val="3451088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lstStyle/>
          <a:p>
            <a:r>
              <a:rPr kumimoji="1" lang="en-US" altLang="zh-CN" dirty="0" err="1" smtClean="0"/>
              <a:t>V</a:t>
            </a:r>
            <a:r>
              <a:rPr kumimoji="1" lang="en-US" altLang="zh-CN" dirty="0" err="1" smtClean="0"/>
              <a:t>aljean</a:t>
            </a:r>
            <a:r>
              <a:rPr kumimoji="1" lang="zh-CN" altLang="en-US" dirty="0" smtClean="0"/>
              <a:t> 是故事的绝对主角，与原著一致</a:t>
            </a:r>
          </a:p>
          <a:p>
            <a:endParaRPr kumimoji="1" lang="zh-CN" altLang="en-US" dirty="0"/>
          </a:p>
          <a:p>
            <a:r>
              <a:rPr kumimoji="1" lang="zh-CN" altLang="en-US" dirty="0" smtClean="0"/>
              <a:t>小说主要人物隐蔽性低，人物推动剧情，内容充实</a:t>
            </a:r>
          </a:p>
          <a:p>
            <a:endParaRPr kumimoji="1" lang="zh-CN" altLang="en-US" dirty="0"/>
          </a:p>
          <a:p>
            <a:endParaRPr kumimoji="1" lang="zh-CN" altLang="en-US" dirty="0" smtClean="0"/>
          </a:p>
          <a:p>
            <a:endParaRPr kumimoji="1" lang="zh-CN" altLang="en-US" dirty="0"/>
          </a:p>
          <a:p>
            <a:endParaRPr kumimoji="1" lang="zh-CN" altLang="en-US" dirty="0"/>
          </a:p>
        </p:txBody>
      </p:sp>
    </p:spTree>
    <p:extLst>
      <p:ext uri="{BB962C8B-B14F-4D97-AF65-F5344CB8AC3E}">
        <p14:creationId xmlns:p14="http://schemas.microsoft.com/office/powerpoint/2010/main" val="1844400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Network</a:t>
            </a:r>
            <a:r>
              <a:rPr kumimoji="1" lang="zh-CN" altLang="en-US" dirty="0" smtClean="0"/>
              <a:t> </a:t>
            </a:r>
            <a:r>
              <a:rPr kumimoji="1" lang="en-US" altLang="zh-CN" dirty="0" smtClean="0"/>
              <a:t>Information</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Name</a:t>
            </a:r>
            <a:r>
              <a:rPr kumimoji="1" lang="zh-CN" altLang="en-US" dirty="0" smtClean="0"/>
              <a:t>：</a:t>
            </a:r>
            <a:r>
              <a:rPr lang="en-US" altLang="zh-CN" b="1" dirty="0"/>
              <a:t>Train bombing</a:t>
            </a:r>
          </a:p>
          <a:p>
            <a:r>
              <a:rPr kumimoji="1" lang="en-US" altLang="zh-CN" dirty="0" smtClean="0"/>
              <a:t>Size</a:t>
            </a:r>
            <a:r>
              <a:rPr kumimoji="1" lang="zh-CN" altLang="en-US" dirty="0" smtClean="0"/>
              <a:t>：</a:t>
            </a:r>
            <a:r>
              <a:rPr kumimoji="1" lang="en-US" altLang="zh-CN" dirty="0" smtClean="0"/>
              <a:t>64 vertices(terrorists) </a:t>
            </a:r>
          </a:p>
          <a:p>
            <a:pPr marL="457200" lvl="1" indent="0">
              <a:buNone/>
            </a:pPr>
            <a:r>
              <a:rPr kumimoji="1" lang="en-US" altLang="zh-CN" dirty="0"/>
              <a:t>	 </a:t>
            </a:r>
            <a:r>
              <a:rPr kumimoji="1" lang="en-US" altLang="zh-CN" dirty="0" smtClean="0"/>
              <a:t>  </a:t>
            </a:r>
            <a:r>
              <a:rPr kumimoji="1" lang="en-US" altLang="zh-CN" sz="2400" dirty="0" smtClean="0"/>
              <a:t>243 edges (contacts)</a:t>
            </a:r>
          </a:p>
          <a:p>
            <a:r>
              <a:rPr kumimoji="1" lang="en-US" altLang="zh-CN" dirty="0" smtClean="0"/>
              <a:t>Type:  Undirected   &amp;   Weighted   Graph</a:t>
            </a:r>
          </a:p>
        </p:txBody>
      </p:sp>
      <p:pic>
        <p:nvPicPr>
          <p:cNvPr id="5" name="图片 4"/>
          <p:cNvPicPr>
            <a:picLocks noChangeAspect="1"/>
          </p:cNvPicPr>
          <p:nvPr/>
        </p:nvPicPr>
        <p:blipFill>
          <a:blip r:embed="rId3"/>
          <a:stretch>
            <a:fillRect/>
          </a:stretch>
        </p:blipFill>
        <p:spPr>
          <a:xfrm>
            <a:off x="7807668" y="580584"/>
            <a:ext cx="3441700" cy="5753100"/>
          </a:xfrm>
          <a:prstGeom prst="rect">
            <a:avLst/>
          </a:prstGeom>
        </p:spPr>
      </p:pic>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Further </a:t>
            </a:r>
            <a:r>
              <a:rPr lang="en-US" altLang="zh-CN" dirty="0" smtClean="0"/>
              <a:t>Work</a:t>
            </a:r>
            <a:endParaRPr kumimoji="1" lang="zh-CN" altLang="en-US" dirty="0"/>
          </a:p>
        </p:txBody>
      </p:sp>
      <p:sp>
        <p:nvSpPr>
          <p:cNvPr id="3" name="内容占位符 2"/>
          <p:cNvSpPr>
            <a:spLocks noGrp="1"/>
          </p:cNvSpPr>
          <p:nvPr>
            <p:ph idx="1"/>
          </p:nvPr>
        </p:nvSpPr>
        <p:spPr/>
        <p:txBody>
          <a:bodyPr/>
          <a:lstStyle/>
          <a:p>
            <a:r>
              <a:rPr kumimoji="1" lang="zh-CN" altLang="en-US" dirty="0" smtClean="0"/>
              <a:t>根据</a:t>
            </a:r>
            <a:r>
              <a:rPr kumimoji="1" lang="en-US" altLang="zh-CN" dirty="0" smtClean="0"/>
              <a:t>covertness</a:t>
            </a:r>
            <a:r>
              <a:rPr kumimoji="1" lang="zh-CN" altLang="en-US" dirty="0" smtClean="0"/>
              <a:t> </a:t>
            </a:r>
            <a:r>
              <a:rPr kumimoji="1" lang="en-US" altLang="zh-CN" dirty="0" smtClean="0"/>
              <a:t>centrality</a:t>
            </a:r>
            <a:r>
              <a:rPr kumimoji="1" lang="zh-CN" altLang="en-US" dirty="0" smtClean="0"/>
              <a:t>值的排序选取移除节点，看一下网络重塑后的整体杀伤力。</a:t>
            </a:r>
          </a:p>
          <a:p>
            <a:endParaRPr kumimoji="1" lang="zh-CN" altLang="en-US" dirty="0" smtClean="0"/>
          </a:p>
          <a:p>
            <a:r>
              <a:rPr kumimoji="1" lang="zh-CN" altLang="en-US" dirty="0" smtClean="0"/>
              <a:t>找到带有人物属性的网络再做研究。</a:t>
            </a:r>
            <a:endParaRPr kumimoji="1" lang="zh-CN" altLang="en-US" dirty="0"/>
          </a:p>
        </p:txBody>
      </p:sp>
    </p:spTree>
    <p:extLst>
      <p:ext uri="{BB962C8B-B14F-4D97-AF65-F5344CB8AC3E}">
        <p14:creationId xmlns:p14="http://schemas.microsoft.com/office/powerpoint/2010/main" val="195095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4456"/>
            <a:ext cx="12192000" cy="6862456"/>
          </a:xfrm>
          <a:prstGeom prst="rect">
            <a:avLst/>
          </a:prstGeom>
        </p:spPr>
      </p:pic>
    </p:spTree>
    <p:extLst>
      <p:ext uri="{BB962C8B-B14F-4D97-AF65-F5344CB8AC3E}">
        <p14:creationId xmlns:p14="http://schemas.microsoft.com/office/powerpoint/2010/main" val="38904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Weight &amp; Degree</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2451955"/>
            <a:ext cx="4163295" cy="3317875"/>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634" y="2451955"/>
            <a:ext cx="5079414" cy="3349064"/>
          </a:xfrm>
          <a:prstGeom prst="rect">
            <a:avLst/>
          </a:prstGeom>
        </p:spPr>
      </p:pic>
    </p:spTree>
    <p:extLst>
      <p:ext uri="{BB962C8B-B14F-4D97-AF65-F5344CB8AC3E}">
        <p14:creationId xmlns:p14="http://schemas.microsoft.com/office/powerpoint/2010/main" val="39647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897" y="799235"/>
            <a:ext cx="9904205" cy="5345127"/>
          </a:xfrm>
        </p:spPr>
      </p:pic>
    </p:spTree>
    <p:extLst>
      <p:ext uri="{BB962C8B-B14F-4D97-AF65-F5344CB8AC3E}">
        <p14:creationId xmlns:p14="http://schemas.microsoft.com/office/powerpoint/2010/main" val="19374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Classical</a:t>
            </a:r>
            <a:r>
              <a:rPr kumimoji="1" lang="zh-CN" altLang="en-US" dirty="0" smtClean="0"/>
              <a:t> </a:t>
            </a:r>
            <a:r>
              <a:rPr kumimoji="1" lang="en-US" altLang="zh-CN" dirty="0" smtClean="0"/>
              <a:t>Centrality</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408" y="2416787"/>
            <a:ext cx="4852179" cy="3234786"/>
          </a:xfrm>
          <a:prstGeom prst="rect">
            <a:avLst/>
          </a:prstGeom>
        </p:spPr>
      </p:pic>
      <p:pic>
        <p:nvPicPr>
          <p:cNvPr id="8" name="内容占位符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27370" y="2416787"/>
            <a:ext cx="4948139" cy="3317875"/>
          </a:xfrm>
        </p:spPr>
      </p:pic>
    </p:spTree>
    <p:extLst>
      <p:ext uri="{BB962C8B-B14F-4D97-AF65-F5344CB8AC3E}">
        <p14:creationId xmlns:p14="http://schemas.microsoft.com/office/powerpoint/2010/main" val="1472713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Classical</a:t>
            </a:r>
            <a:r>
              <a:rPr kumimoji="1" lang="zh-CN" altLang="en-US" dirty="0" smtClean="0"/>
              <a:t> </a:t>
            </a:r>
            <a:r>
              <a:rPr kumimoji="1" lang="en-US" altLang="zh-CN" dirty="0"/>
              <a:t>Centrality</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97517721"/>
              </p:ext>
            </p:extLst>
          </p:nvPr>
        </p:nvGraphicFramePr>
        <p:xfrm>
          <a:off x="1420836" y="2286004"/>
          <a:ext cx="9475761" cy="3699980"/>
        </p:xfrm>
        <a:graphic>
          <a:graphicData uri="http://schemas.openxmlformats.org/drawingml/2006/table">
            <a:tbl>
              <a:tblPr firstRow="1" firstCol="1" bandRow="1">
                <a:tableStyleId>{5C22544A-7EE6-4342-B048-85BDC9FD1C3A}</a:tableStyleId>
              </a:tblPr>
              <a:tblGrid>
                <a:gridCol w="844062"/>
                <a:gridCol w="1716259"/>
                <a:gridCol w="1420837"/>
                <a:gridCol w="1537525"/>
                <a:gridCol w="1319026"/>
                <a:gridCol w="1319026"/>
                <a:gridCol w="1319026"/>
              </a:tblGrid>
              <a:tr h="341296">
                <a:tc>
                  <a:txBody>
                    <a:bodyPr/>
                    <a:lstStyle/>
                    <a:p>
                      <a:pPr algn="ctr" fontAlgn="b"/>
                      <a:r>
                        <a:rPr lang="zh-CN" altLang="en-US" sz="1800" u="none" strike="noStrike" dirty="0" smtClean="0">
                          <a:effectLst/>
                        </a:rPr>
                        <a:t>排名</a:t>
                      </a:r>
                      <a:endParaRPr lang="zh-CN" altLang="en-US" sz="1800" b="0" i="0" u="none" strike="noStrike" dirty="0">
                        <a:solidFill>
                          <a:srgbClr val="000000"/>
                        </a:solidFill>
                        <a:effectLst/>
                        <a:latin typeface="宋体" charset="0"/>
                      </a:endParaRPr>
                    </a:p>
                  </a:txBody>
                  <a:tcPr marL="10587" marR="10587" marT="10587" marB="0" anchor="b"/>
                </a:tc>
                <a:tc gridSpan="2">
                  <a:txBody>
                    <a:bodyPr/>
                    <a:lstStyle/>
                    <a:p>
                      <a:pPr algn="ctr" fontAlgn="b"/>
                      <a:r>
                        <a:rPr lang="en-US" sz="1800" u="none" strike="noStrike" dirty="0">
                          <a:effectLst/>
                        </a:rPr>
                        <a:t>Degree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c gridSpan="2">
                  <a:txBody>
                    <a:bodyPr/>
                    <a:lstStyle/>
                    <a:p>
                      <a:pPr algn="ctr" fontAlgn="b"/>
                      <a:r>
                        <a:rPr lang="en-US" sz="1800" u="none" strike="noStrike" dirty="0">
                          <a:effectLst/>
                        </a:rPr>
                        <a:t>Closeness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c gridSpan="2">
                  <a:txBody>
                    <a:bodyPr/>
                    <a:lstStyle/>
                    <a:p>
                      <a:pPr algn="ctr" fontAlgn="b"/>
                      <a:r>
                        <a:rPr lang="en-US" sz="1800" u="none" strike="noStrike" dirty="0" err="1">
                          <a:effectLst/>
                        </a:rPr>
                        <a:t>Betweenness</a:t>
                      </a:r>
                      <a:r>
                        <a:rPr lang="en-US" sz="1800" u="none" strike="noStrike" dirty="0">
                          <a:effectLst/>
                        </a:rPr>
                        <a:t> Centrality</a:t>
                      </a:r>
                      <a:endParaRPr lang="en-US" sz="1800" b="0" i="0" u="none" strike="noStrike" dirty="0">
                        <a:solidFill>
                          <a:srgbClr val="000000"/>
                        </a:solidFill>
                        <a:effectLst/>
                        <a:latin typeface="宋体" charset="0"/>
                      </a:endParaRPr>
                    </a:p>
                  </a:txBody>
                  <a:tcPr marL="10587" marR="10587" marT="10587" marB="0" anchor="b"/>
                </a:tc>
                <a:tc hMerge="1">
                  <a:txBody>
                    <a:bodyPr/>
                    <a:lstStyle/>
                    <a:p>
                      <a:endParaRPr lang="zh-CN" altLang="en-US"/>
                    </a:p>
                  </a:txBody>
                  <a:tcPr/>
                </a:tc>
              </a:tr>
              <a:tr h="341296">
                <a:tc>
                  <a:txBody>
                    <a:bodyPr/>
                    <a:lstStyle/>
                    <a:p>
                      <a:pPr algn="ctr" fontAlgn="b"/>
                      <a:r>
                        <a:rPr lang="en-US" altLang="zh-CN" sz="1800" u="none" strike="noStrike" dirty="0">
                          <a:effectLst/>
                        </a:rPr>
                        <a:t>1</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29</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0.583333333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49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448.5200998</a:t>
                      </a:r>
                    </a:p>
                  </a:txBody>
                  <a:tcPr marL="12700" marR="12700" marT="12700" marB="0" anchor="b"/>
                </a:tc>
              </a:tr>
              <a:tr h="341296">
                <a:tc>
                  <a:txBody>
                    <a:bodyPr/>
                    <a:lstStyle/>
                    <a:p>
                      <a:pPr algn="ctr" fontAlgn="b"/>
                      <a:r>
                        <a:rPr lang="en-US" altLang="zh-CN" sz="1800" u="none" strike="noStrike" dirty="0">
                          <a:effectLst/>
                        </a:rPr>
                        <a:t>2</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3</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27</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0.572727273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392.3521719</a:t>
                      </a:r>
                    </a:p>
                  </a:txBody>
                  <a:tcPr marL="12700" marR="12700" marT="12700" marB="0" anchor="b"/>
                </a:tc>
              </a:tr>
              <a:tr h="341296">
                <a:tc>
                  <a:txBody>
                    <a:bodyPr/>
                    <a:lstStyle/>
                    <a:p>
                      <a:pPr algn="ctr" fontAlgn="b"/>
                      <a:r>
                        <a:rPr lang="en-US" altLang="zh-CN" sz="1800" u="none" strike="noStrike" dirty="0">
                          <a:effectLst/>
                        </a:rPr>
                        <a:t>3</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7</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22</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25</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0.508064516</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320.8381859</a:t>
                      </a:r>
                    </a:p>
                  </a:txBody>
                  <a:tcPr marL="12700" marR="12700" marT="12700" marB="0" anchor="b"/>
                </a:tc>
              </a:tr>
              <a:tr h="341296">
                <a:tc>
                  <a:txBody>
                    <a:bodyPr/>
                    <a:lstStyle/>
                    <a:p>
                      <a:pPr algn="ctr" fontAlgn="b"/>
                      <a:r>
                        <a:rPr lang="en-US" altLang="zh-CN" sz="1800" u="none" strike="noStrike" dirty="0">
                          <a:effectLst/>
                        </a:rPr>
                        <a:t>4</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10</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a:effectLst/>
                        </a:rPr>
                        <a:t>18</a:t>
                      </a:r>
                      <a:endParaRPr lang="en-US" altLang="zh-CN" sz="1800" b="1" i="0" u="none" strike="noStrike">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0.5</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268.98479</a:t>
                      </a:r>
                    </a:p>
                  </a:txBody>
                  <a:tcPr marL="12700" marR="12700" marT="12700" marB="0" anchor="b"/>
                </a:tc>
              </a:tr>
              <a:tr h="341296">
                <a:tc>
                  <a:txBody>
                    <a:bodyPr/>
                    <a:lstStyle/>
                    <a:p>
                      <a:pPr algn="ctr" fontAlgn="b"/>
                      <a:r>
                        <a:rPr lang="en-US" altLang="zh-CN" sz="1800" u="none" strike="noStrike" dirty="0">
                          <a:effectLst/>
                        </a:rPr>
                        <a:t>5</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a:effectLst/>
                        </a:rPr>
                        <a:t>25</a:t>
                      </a:r>
                      <a:endParaRPr lang="en-US" altLang="zh-CN" sz="1800" b="1" i="0" u="none" strike="noStrike">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17</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a:solidFill>
                            <a:srgbClr val="000000"/>
                          </a:solidFill>
                          <a:effectLst/>
                          <a:latin typeface="宋体" charset="0"/>
                        </a:rPr>
                        <a:t>22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0.496062992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267.6658761</a:t>
                      </a:r>
                    </a:p>
                  </a:txBody>
                  <a:tcPr marL="12700" marR="12700" marT="12700" marB="0" anchor="b"/>
                </a:tc>
              </a:tr>
              <a:tr h="341296">
                <a:tc>
                  <a:txBody>
                    <a:bodyPr/>
                    <a:lstStyle/>
                    <a:p>
                      <a:pPr algn="ctr" fontAlgn="b"/>
                      <a:r>
                        <a:rPr lang="en-US" altLang="zh-CN" sz="1800" u="none" strike="noStrike" dirty="0">
                          <a:effectLst/>
                        </a:rPr>
                        <a:t>6</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a:effectLst/>
                        </a:rPr>
                        <a:t>16</a:t>
                      </a:r>
                      <a:endParaRPr lang="en-US" altLang="zh-CN" sz="1800" b="1" i="0" u="none" strike="noStrike">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16</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24</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0.488372093</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22</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246.3920752</a:t>
                      </a:r>
                    </a:p>
                  </a:txBody>
                  <a:tcPr marL="12700" marR="12700" marT="12700" marB="0" anchor="b"/>
                </a:tc>
              </a:tr>
              <a:tr h="341296">
                <a:tc>
                  <a:txBody>
                    <a:bodyPr/>
                    <a:lstStyle/>
                    <a:p>
                      <a:pPr algn="ctr" fontAlgn="b"/>
                      <a:r>
                        <a:rPr lang="en-US" altLang="zh-CN" sz="1800" u="none" strike="noStrike" dirty="0">
                          <a:effectLst/>
                        </a:rPr>
                        <a:t>7</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a:effectLst/>
                        </a:rPr>
                        <a:t>18</a:t>
                      </a:r>
                      <a:endParaRPr lang="en-US" altLang="zh-CN" sz="1800" b="1" i="0" u="none" strike="noStrike">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16</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18</a:t>
                      </a:r>
                    </a:p>
                  </a:txBody>
                  <a:tcPr marL="12700" marR="12700" marT="12700" marB="0" anchor="b"/>
                </a:tc>
                <a:tc>
                  <a:txBody>
                    <a:bodyPr/>
                    <a:lstStyle/>
                    <a:p>
                      <a:pPr algn="ctr" fontAlgn="b"/>
                      <a:r>
                        <a:rPr lang="en-US" altLang="zh-CN" sz="1800" b="1" i="0" u="none" strike="noStrike">
                          <a:solidFill>
                            <a:srgbClr val="000000"/>
                          </a:solidFill>
                          <a:effectLst/>
                          <a:latin typeface="宋体" charset="0"/>
                        </a:rPr>
                        <a:t>0.480916031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18</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232.2502077</a:t>
                      </a:r>
                    </a:p>
                  </a:txBody>
                  <a:tcPr marL="12700" marR="12700" marT="12700" marB="0" anchor="b"/>
                </a:tc>
              </a:tr>
              <a:tr h="176374">
                <a:tc>
                  <a:txBody>
                    <a:bodyPr/>
                    <a:lstStyle/>
                    <a:p>
                      <a:pPr algn="ctr" fontAlgn="b"/>
                      <a:r>
                        <a:rPr lang="en-US" altLang="zh-CN" sz="1800" u="none" strike="noStrike" dirty="0">
                          <a:effectLst/>
                        </a:rPr>
                        <a:t>8</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a:effectLst/>
                        </a:rPr>
                        <a:t>17</a:t>
                      </a:r>
                      <a:endParaRPr lang="en-US" altLang="zh-CN" sz="1800" b="1" i="0" u="none" strike="noStrike">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15</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10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0.473684211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175.8186508</a:t>
                      </a:r>
                    </a:p>
                  </a:txBody>
                  <a:tcPr marL="12700" marR="12700" marT="12700" marB="0" anchor="b"/>
                </a:tc>
              </a:tr>
              <a:tr h="341296">
                <a:tc>
                  <a:txBody>
                    <a:bodyPr/>
                    <a:lstStyle/>
                    <a:p>
                      <a:pPr algn="ctr" fontAlgn="b"/>
                      <a:r>
                        <a:rPr lang="en-US" altLang="zh-CN" sz="1800" u="none" strike="noStrike" dirty="0">
                          <a:effectLst/>
                        </a:rPr>
                        <a:t>9</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22</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14</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17</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0.473684211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30</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164.2050783</a:t>
                      </a:r>
                    </a:p>
                  </a:txBody>
                  <a:tcPr marL="12700" marR="12700" marT="12700" marB="0" anchor="b"/>
                </a:tc>
              </a:tr>
              <a:tr h="341296">
                <a:tc>
                  <a:txBody>
                    <a:bodyPr/>
                    <a:lstStyle/>
                    <a:p>
                      <a:pPr algn="ctr" fontAlgn="b"/>
                      <a:r>
                        <a:rPr lang="en-US" altLang="zh-CN" sz="1800" u="none" strike="noStrike" dirty="0">
                          <a:effectLst/>
                        </a:rPr>
                        <a:t>10</a:t>
                      </a:r>
                      <a:endParaRPr lang="en-US" altLang="zh-CN" sz="1800" b="0"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30</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u="none" strike="noStrike" dirty="0">
                          <a:effectLst/>
                        </a:rPr>
                        <a:t>13</a:t>
                      </a:r>
                      <a:endParaRPr lang="en-US" altLang="zh-CN" sz="1800" b="1" i="0" u="none" strike="noStrike" dirty="0">
                        <a:solidFill>
                          <a:srgbClr val="000000"/>
                        </a:solidFill>
                        <a:effectLst/>
                        <a:latin typeface="宋体" charset="0"/>
                      </a:endParaRPr>
                    </a:p>
                  </a:txBody>
                  <a:tcPr marL="10587" marR="10587" marT="10587" marB="0" anchor="b"/>
                </a:tc>
                <a:tc>
                  <a:txBody>
                    <a:bodyPr/>
                    <a:lstStyle/>
                    <a:p>
                      <a:pPr algn="ctr" fontAlgn="b"/>
                      <a:r>
                        <a:rPr lang="en-US" altLang="zh-CN" sz="1800" b="1" i="0" u="none" strike="noStrike" dirty="0">
                          <a:solidFill>
                            <a:srgbClr val="000000"/>
                          </a:solidFill>
                          <a:effectLst/>
                          <a:latin typeface="宋体" charset="0"/>
                        </a:rPr>
                        <a:t>21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0.473684211</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19</a:t>
                      </a:r>
                    </a:p>
                  </a:txBody>
                  <a:tcPr marL="12700" marR="12700" marT="12700" marB="0" anchor="b"/>
                </a:tc>
                <a:tc>
                  <a:txBody>
                    <a:bodyPr/>
                    <a:lstStyle/>
                    <a:p>
                      <a:pPr algn="ctr" fontAlgn="b"/>
                      <a:r>
                        <a:rPr lang="en-US" altLang="zh-CN" sz="1800" b="1" i="0" u="none" strike="noStrike" dirty="0">
                          <a:solidFill>
                            <a:srgbClr val="000000"/>
                          </a:solidFill>
                          <a:effectLst/>
                          <a:latin typeface="宋体" charset="0"/>
                        </a:rPr>
                        <a:t>147.2830891</a:t>
                      </a:r>
                    </a:p>
                  </a:txBody>
                  <a:tcPr marL="12700" marR="12700" marT="12700" marB="0" anchor="b"/>
                </a:tc>
              </a:tr>
            </a:tbl>
          </a:graphicData>
        </a:graphic>
      </p:graphicFrame>
      <p:pic>
        <p:nvPicPr>
          <p:cNvPr id="4" name="图片 3"/>
          <p:cNvPicPr>
            <a:picLocks noChangeAspect="1"/>
          </p:cNvPicPr>
          <p:nvPr/>
        </p:nvPicPr>
        <p:blipFill>
          <a:blip r:embed="rId3"/>
          <a:stretch>
            <a:fillRect/>
          </a:stretch>
        </p:blipFill>
        <p:spPr>
          <a:xfrm>
            <a:off x="0" y="-4456"/>
            <a:ext cx="12192000" cy="6862456"/>
          </a:xfrm>
          <a:prstGeom prst="rect">
            <a:avLst/>
          </a:prstGeom>
        </p:spPr>
      </p:pic>
    </p:spTree>
    <p:extLst>
      <p:ext uri="{BB962C8B-B14F-4D97-AF65-F5344CB8AC3E}">
        <p14:creationId xmlns:p14="http://schemas.microsoft.com/office/powerpoint/2010/main" val="141482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Covertness </a:t>
            </a:r>
            <a:r>
              <a:rPr kumimoji="1" lang="en-US" altLang="zh-CN" dirty="0" smtClean="0"/>
              <a:t>Centrality</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b="1" i="1" smtClean="0">
                        <a:latin typeface="Cambria Math" panose="02040503050406030204" pitchFamily="18" charset="0"/>
                      </a:rPr>
                      <m:t>𝑪𝑪</m:t>
                    </m:r>
                    <m:d>
                      <m:dPr>
                        <m:ctrlPr>
                          <a:rPr lang="en-US" altLang="zh-CN" b="1" i="1">
                            <a:latin typeface="Cambria Math" charset="0"/>
                          </a:rPr>
                        </m:ctrlPr>
                      </m:dPr>
                      <m:e>
                        <m:r>
                          <a:rPr lang="en-US" altLang="zh-CN" b="1" i="1">
                            <a:latin typeface="Cambria Math" panose="02040503050406030204" pitchFamily="18" charset="0"/>
                          </a:rPr>
                          <m:t>𝒗</m:t>
                        </m:r>
                        <m:r>
                          <a:rPr lang="en-US" altLang="zh-CN" b="1" i="1">
                            <a:latin typeface="Cambria Math" panose="02040503050406030204" pitchFamily="18" charset="0"/>
                          </a:rPr>
                          <m:t>,</m:t>
                        </m:r>
                        <m:r>
                          <a:rPr lang="en-US" altLang="zh-CN" b="1" i="1">
                            <a:latin typeface="Cambria Math" panose="02040503050406030204" pitchFamily="18" charset="0"/>
                          </a:rPr>
                          <m:t>𝝀</m:t>
                        </m:r>
                      </m:e>
                    </m:d>
                    <m:r>
                      <a:rPr lang="en-US" altLang="zh-CN" b="1" i="1">
                        <a:latin typeface="Cambria Math" panose="02040503050406030204" pitchFamily="18" charset="0"/>
                      </a:rPr>
                      <m:t>= </m:t>
                    </m:r>
                    <m:d>
                      <m:dPr>
                        <m:begChr m:val="{"/>
                        <m:endChr m:val=""/>
                        <m:ctrlPr>
                          <a:rPr lang="en-US" altLang="zh-CN" b="1" i="1">
                            <a:latin typeface="Cambria Math" charset="0"/>
                          </a:rPr>
                        </m:ctrlPr>
                      </m:dPr>
                      <m:e>
                        <m:eqArr>
                          <m:eqArrPr>
                            <m:ctrlPr>
                              <a:rPr lang="en-US" altLang="zh-CN" b="1" i="1">
                                <a:latin typeface="Cambria Math" charset="0"/>
                              </a:rPr>
                            </m:ctrlPr>
                          </m:eqArrPr>
                          <m:e>
                            <m:r>
                              <a:rPr lang="en-US" altLang="zh-CN" b="1" i="1">
                                <a:latin typeface="Cambria Math" panose="02040503050406030204" pitchFamily="18" charset="0"/>
                              </a:rPr>
                              <m:t>𝟎</m:t>
                            </m:r>
                            <m:r>
                              <a:rPr lang="en-US" altLang="zh-CN" b="1" i="1">
                                <a:latin typeface="Cambria Math" panose="02040503050406030204" pitchFamily="18" charset="0"/>
                              </a:rPr>
                              <m:t>                                                ,    </m:t>
                            </m:r>
                            <m:r>
                              <a:rPr lang="en-US" altLang="zh-CN" b="1" i="1">
                                <a:latin typeface="Cambria Math" panose="02040503050406030204" pitchFamily="18" charset="0"/>
                              </a:rPr>
                              <m:t>𝑪𝑴</m:t>
                            </m:r>
                            <m:d>
                              <m:dPr>
                                <m:ctrlPr>
                                  <a:rPr lang="en-US" altLang="zh-CN" b="1" i="1">
                                    <a:latin typeface="Cambria Math" charset="0"/>
                                  </a:rPr>
                                </m:ctrlPr>
                              </m:dPr>
                              <m:e>
                                <m:r>
                                  <a:rPr lang="en-US" altLang="zh-CN" b="1" i="1">
                                    <a:latin typeface="Cambria Math" panose="02040503050406030204" pitchFamily="18" charset="0"/>
                                  </a:rPr>
                                  <m:t>𝒗</m:t>
                                </m:r>
                              </m:e>
                            </m:d>
                            <m:r>
                              <a:rPr lang="en-US" altLang="zh-CN" b="1" i="1" smtClean="0">
                                <a:latin typeface="Cambria Math" charset="0"/>
                              </a:rPr>
                              <m:t>=</m:t>
                            </m:r>
                            <m:r>
                              <a:rPr lang="en-US" altLang="zh-CN" b="1" i="1">
                                <a:latin typeface="Cambria Math" panose="02040503050406030204" pitchFamily="18" charset="0"/>
                              </a:rPr>
                              <m:t>  </m:t>
                            </m:r>
                            <m:r>
                              <a:rPr lang="en-US" altLang="zh-CN" b="1" i="1" smtClean="0">
                                <a:latin typeface="Cambria Math" charset="0"/>
                              </a:rPr>
                              <m:t>𝟎</m:t>
                            </m:r>
                          </m:e>
                          <m:e>
                            <m:r>
                              <a:rPr lang="en-US" altLang="zh-CN" b="1" i="1">
                                <a:latin typeface="Cambria Math" panose="02040503050406030204" pitchFamily="18" charset="0"/>
                              </a:rPr>
                              <m:t>𝝀</m:t>
                            </m:r>
                            <m:r>
                              <a:rPr lang="en-US" altLang="zh-CN" b="1" i="1">
                                <a:latin typeface="Cambria Math" panose="02040503050406030204" pitchFamily="18" charset="0"/>
                              </a:rPr>
                              <m:t>𝑪𝑴</m:t>
                            </m:r>
                            <m:d>
                              <m:dPr>
                                <m:ctrlPr>
                                  <a:rPr lang="en-US" altLang="zh-CN" b="1" i="1">
                                    <a:latin typeface="Cambria Math" charset="0"/>
                                  </a:rPr>
                                </m:ctrlPr>
                              </m:dPr>
                              <m:e>
                                <m:r>
                                  <a:rPr lang="en-US" altLang="zh-CN" b="1" i="1">
                                    <a:latin typeface="Cambria Math" panose="02040503050406030204" pitchFamily="18" charset="0"/>
                                  </a:rPr>
                                  <m:t>𝒗</m:t>
                                </m:r>
                              </m:e>
                            </m:d>
                            <m:r>
                              <a:rPr lang="en-US" altLang="zh-CN" b="1" i="1">
                                <a:latin typeface="Cambria Math" panose="02040503050406030204" pitchFamily="18" charset="0"/>
                              </a:rPr>
                              <m:t>+</m:t>
                            </m:r>
                            <m:d>
                              <m:dPr>
                                <m:ctrlPr>
                                  <a:rPr lang="en-US" altLang="zh-CN" b="1" i="1">
                                    <a:latin typeface="Cambria Math" charset="0"/>
                                  </a:rPr>
                                </m:ctrlPr>
                              </m:dPr>
                              <m:e>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𝝀</m:t>
                                </m:r>
                              </m:e>
                            </m:d>
                            <m:r>
                              <a:rPr lang="en-US" altLang="zh-CN" b="1" i="1">
                                <a:latin typeface="Cambria Math" panose="02040503050406030204" pitchFamily="18" charset="0"/>
                              </a:rPr>
                              <m:t>𝑪𝑷</m:t>
                            </m:r>
                            <m:d>
                              <m:dPr>
                                <m:ctrlPr>
                                  <a:rPr lang="en-US" altLang="zh-CN" b="1" i="1">
                                    <a:latin typeface="Cambria Math" charset="0"/>
                                  </a:rPr>
                                </m:ctrlPr>
                              </m:dPr>
                              <m:e>
                                <m:r>
                                  <a:rPr lang="en-US" altLang="zh-CN" b="1" i="1">
                                    <a:latin typeface="Cambria Math" panose="02040503050406030204" pitchFamily="18" charset="0"/>
                                  </a:rPr>
                                  <m:t>𝒗</m:t>
                                </m:r>
                              </m:e>
                            </m:d>
                            <m:r>
                              <a:rPr lang="en-US" altLang="zh-CN" b="1" i="1">
                                <a:latin typeface="Cambria Math" panose="02040503050406030204" pitchFamily="18" charset="0"/>
                              </a:rPr>
                              <m:t>  ,    </m:t>
                            </m:r>
                            <m:r>
                              <a:rPr lang="en-US" altLang="zh-CN" b="1" i="1">
                                <a:latin typeface="Cambria Math" panose="02040503050406030204" pitchFamily="18" charset="0"/>
                              </a:rPr>
                              <m:t>𝑪𝑴</m:t>
                            </m:r>
                            <m:d>
                              <m:dPr>
                                <m:ctrlPr>
                                  <a:rPr lang="en-US" altLang="zh-CN" b="1" i="1">
                                    <a:latin typeface="Cambria Math" charset="0"/>
                                  </a:rPr>
                                </m:ctrlPr>
                              </m:dPr>
                              <m:e>
                                <m:r>
                                  <a:rPr lang="en-US" altLang="zh-CN" b="1" i="1">
                                    <a:latin typeface="Cambria Math" panose="02040503050406030204" pitchFamily="18" charset="0"/>
                                  </a:rPr>
                                  <m:t>𝒗</m:t>
                                </m:r>
                              </m:e>
                            </m:d>
                            <m:r>
                              <a:rPr lang="en-US" altLang="zh-CN" b="1" i="1" smtClean="0">
                                <a:latin typeface="Cambria Math" charset="0"/>
                              </a:rPr>
                              <m:t>&gt;</m:t>
                            </m:r>
                            <m:r>
                              <a:rPr lang="en-US" altLang="zh-CN" b="1" i="1">
                                <a:latin typeface="Cambria Math" panose="02040503050406030204" pitchFamily="18" charset="0"/>
                              </a:rPr>
                              <m:t>  </m:t>
                            </m:r>
                            <m:r>
                              <a:rPr lang="en-US" altLang="zh-CN" b="1" i="1" smtClean="0">
                                <a:latin typeface="Cambria Math" charset="0"/>
                              </a:rPr>
                              <m:t>𝟎</m:t>
                            </m:r>
                          </m:e>
                        </m:eqArr>
                      </m:e>
                    </m:d>
                  </m:oMath>
                </a14:m>
                <a:endParaRPr kumimoji="1" lang="zh-CN" altLang="en-US" dirty="0" smtClean="0"/>
              </a:p>
              <a:p>
                <a:r>
                  <a:rPr lang="en-US" altLang="zh-CN" sz="2800" b="1" dirty="0">
                    <a:solidFill>
                      <a:schemeClr val="accent4">
                        <a:lumMod val="60000"/>
                        <a:lumOff val="40000"/>
                      </a:schemeClr>
                    </a:solidFill>
                  </a:rPr>
                  <a:t>Commonness</a:t>
                </a:r>
                <a:r>
                  <a:rPr lang="zh-CN" altLang="en-US" sz="2800" b="1" dirty="0">
                    <a:solidFill>
                      <a:schemeClr val="accent4">
                        <a:lumMod val="60000"/>
                        <a:lumOff val="40000"/>
                      </a:schemeClr>
                    </a:solidFill>
                  </a:rPr>
                  <a:t>： </a:t>
                </a:r>
                <a:r>
                  <a:rPr lang="en-US" altLang="zh-CN" sz="2800" b="1" dirty="0">
                    <a:solidFill>
                      <a:schemeClr val="accent4">
                        <a:lumMod val="60000"/>
                        <a:lumOff val="40000"/>
                      </a:schemeClr>
                    </a:solidFill>
                  </a:rPr>
                  <a:t>CM(a)</a:t>
                </a:r>
              </a:p>
              <a:p>
                <a:r>
                  <a:rPr lang="en-US" altLang="zh-CN" dirty="0"/>
                  <a:t>How well a person hides in a crowd of similar people</a:t>
                </a:r>
              </a:p>
              <a:p>
                <a:r>
                  <a:rPr lang="en-US" altLang="zh-CN" sz="2800" b="1" dirty="0" smtClean="0">
                    <a:solidFill>
                      <a:schemeClr val="accent4">
                        <a:lumMod val="60000"/>
                        <a:lumOff val="40000"/>
                      </a:schemeClr>
                    </a:solidFill>
                  </a:rPr>
                  <a:t>Communication Potential</a:t>
                </a:r>
                <a:r>
                  <a:rPr lang="zh-CN" altLang="en-US" sz="2800" b="1" dirty="0" smtClean="0">
                    <a:solidFill>
                      <a:schemeClr val="accent4">
                        <a:lumMod val="60000"/>
                        <a:lumOff val="40000"/>
                      </a:schemeClr>
                    </a:solidFill>
                  </a:rPr>
                  <a:t>： </a:t>
                </a:r>
                <a:r>
                  <a:rPr lang="en-US" altLang="zh-CN" sz="2800" b="1" dirty="0" smtClean="0">
                    <a:solidFill>
                      <a:schemeClr val="accent4">
                        <a:lumMod val="60000"/>
                        <a:lumOff val="40000"/>
                      </a:schemeClr>
                    </a:solidFill>
                  </a:rPr>
                  <a:t>CP(a</a:t>
                </a:r>
                <a:r>
                  <a:rPr lang="en-US" altLang="zh-CN" sz="2800" b="1" dirty="0">
                    <a:solidFill>
                      <a:schemeClr val="accent4">
                        <a:lumMod val="60000"/>
                        <a:lumOff val="40000"/>
                      </a:schemeClr>
                    </a:solidFill>
                  </a:rPr>
                  <a:t>)</a:t>
                </a:r>
              </a:p>
              <a:p>
                <a:r>
                  <a:rPr lang="en-US" altLang="zh-CN" dirty="0"/>
                  <a:t>The ability to communicate and cooperate to achieve a common objective.</a:t>
                </a:r>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6413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Covertness Centrality</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97276125"/>
              </p:ext>
            </p:extLst>
          </p:nvPr>
        </p:nvGraphicFramePr>
        <p:xfrm>
          <a:off x="2271714" y="2285999"/>
          <a:ext cx="8043861" cy="3757611"/>
        </p:xfrm>
        <a:graphic>
          <a:graphicData uri="http://schemas.openxmlformats.org/drawingml/2006/table">
            <a:tbl>
              <a:tblPr firstRow="1" firstCol="1" bandRow="1">
                <a:tableStyleId>{F5AB1C69-6EDB-4FF4-983F-18BD219EF322}</a:tableStyleId>
              </a:tblPr>
              <a:tblGrid>
                <a:gridCol w="1149123"/>
                <a:gridCol w="1149123"/>
                <a:gridCol w="1149123"/>
                <a:gridCol w="1149123"/>
                <a:gridCol w="1149123"/>
                <a:gridCol w="1149123"/>
                <a:gridCol w="1149123"/>
              </a:tblGrid>
              <a:tr h="341601">
                <a:tc>
                  <a:txBody>
                    <a:bodyPr/>
                    <a:lstStyle/>
                    <a:p>
                      <a:pPr algn="ctr" fontAlgn="b"/>
                      <a:r>
                        <a:rPr lang="zh-CN" altLang="en-US" sz="1600" b="1" u="none" strike="noStrike" dirty="0">
                          <a:effectLst/>
                        </a:rPr>
                        <a:t>排名</a:t>
                      </a:r>
                      <a:endParaRPr lang="zh-CN" altLang="en-US" sz="1600" b="1" i="0" u="none" strike="noStrike" dirty="0">
                        <a:solidFill>
                          <a:srgbClr val="000000"/>
                        </a:solidFill>
                        <a:effectLst/>
                        <a:latin typeface="宋体" charset="0"/>
                      </a:endParaRPr>
                    </a:p>
                  </a:txBody>
                  <a:tcPr marL="12700" marR="12700" marT="12700" marB="0" anchor="b"/>
                </a:tc>
                <a:tc gridSpan="2">
                  <a:txBody>
                    <a:bodyPr/>
                    <a:lstStyle/>
                    <a:p>
                      <a:pPr algn="ctr" fontAlgn="b"/>
                      <a:r>
                        <a:rPr lang="en-US" altLang="zh-CN" sz="1600" b="1" u="none" strike="noStrike">
                          <a:effectLst/>
                        </a:rPr>
                        <a:t>r=0.51</a:t>
                      </a:r>
                      <a:endParaRPr lang="en-US" altLang="zh-CN" sz="1600" b="1" i="0" u="none" strike="noStrike">
                        <a:solidFill>
                          <a:srgbClr val="000000"/>
                        </a:solidFill>
                        <a:effectLst/>
                        <a:latin typeface="宋体" charset="0"/>
                      </a:endParaRPr>
                    </a:p>
                  </a:txBody>
                  <a:tcPr marL="12700" marR="12700" marT="12700" marB="0" anchor="b"/>
                </a:tc>
                <a:tc hMerge="1">
                  <a:txBody>
                    <a:bodyPr/>
                    <a:lstStyle/>
                    <a:p>
                      <a:endParaRPr lang="zh-CN" altLang="en-US"/>
                    </a:p>
                  </a:txBody>
                  <a:tcPr/>
                </a:tc>
                <a:tc gridSpan="2">
                  <a:txBody>
                    <a:bodyPr/>
                    <a:lstStyle/>
                    <a:p>
                      <a:pPr algn="ctr" fontAlgn="b"/>
                      <a:r>
                        <a:rPr lang="en-US" altLang="zh-CN" sz="1600" b="1" u="none" strike="noStrike" dirty="0" smtClean="0">
                          <a:effectLst/>
                        </a:rPr>
                        <a:t>r=0.6</a:t>
                      </a:r>
                      <a:endParaRPr lang="en-US" altLang="zh-CN" sz="1600" b="1" i="0" u="none" strike="noStrike" dirty="0">
                        <a:solidFill>
                          <a:srgbClr val="000000"/>
                        </a:solidFill>
                        <a:effectLst/>
                        <a:latin typeface="宋体" charset="0"/>
                      </a:endParaRPr>
                    </a:p>
                  </a:txBody>
                  <a:tcPr marL="12700" marR="12700" marT="12700" marB="0" anchor="b"/>
                </a:tc>
                <a:tc hMerge="1">
                  <a:txBody>
                    <a:bodyPr/>
                    <a:lstStyle/>
                    <a:p>
                      <a:endParaRPr lang="zh-CN" altLang="en-US"/>
                    </a:p>
                  </a:txBody>
                  <a:tcPr/>
                </a:tc>
                <a:tc gridSpan="2">
                  <a:txBody>
                    <a:bodyPr/>
                    <a:lstStyle/>
                    <a:p>
                      <a:pPr algn="ctr" fontAlgn="b"/>
                      <a:r>
                        <a:rPr lang="en-US" altLang="zh-CN" sz="1600" b="1" u="none" strike="noStrike" dirty="0" smtClean="0">
                          <a:effectLst/>
                        </a:rPr>
                        <a:t>r=0.7</a:t>
                      </a:r>
                      <a:endParaRPr lang="en-US" altLang="zh-CN" sz="1600" b="1" i="0" u="none" strike="noStrike" dirty="0">
                        <a:solidFill>
                          <a:srgbClr val="000000"/>
                        </a:solidFill>
                        <a:effectLst/>
                        <a:latin typeface="宋体" charset="0"/>
                      </a:endParaRPr>
                    </a:p>
                  </a:txBody>
                  <a:tcPr marL="12700" marR="12700" marT="12700" marB="0" anchor="b"/>
                </a:tc>
                <a:tc hMerge="1">
                  <a:txBody>
                    <a:bodyPr/>
                    <a:lstStyle/>
                    <a:p>
                      <a:endParaRPr lang="zh-CN" altLang="en-US"/>
                    </a:p>
                  </a:txBody>
                  <a:tcPr/>
                </a:tc>
              </a:tr>
              <a:tr h="341601">
                <a:tc>
                  <a:txBody>
                    <a:bodyPr/>
                    <a:lstStyle/>
                    <a:p>
                      <a:pPr algn="ctr" fontAlgn="b"/>
                      <a:r>
                        <a:rPr lang="en-US" altLang="zh-CN" sz="1600" b="1" u="none" strike="noStrike" dirty="0">
                          <a:effectLst/>
                        </a:rPr>
                        <a:t>1</a:t>
                      </a:r>
                      <a:endParaRPr lang="en-US" altLang="zh-CN" sz="16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1</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0.28567</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4</a:t>
                      </a:r>
                    </a:p>
                  </a:txBody>
                  <a:tcPr marL="12700" marR="12700" marT="12700" marB="0" anchor="b"/>
                </a:tc>
                <a:tc>
                  <a:txBody>
                    <a:bodyPr/>
                    <a:lstStyle/>
                    <a:p>
                      <a:pPr algn="ctr" fontAlgn="b"/>
                      <a:r>
                        <a:rPr lang="en-US" altLang="zh-CN" sz="1800" b="1" i="0" u="none" strike="noStrike" dirty="0">
                          <a:solidFill>
                            <a:srgbClr val="000000"/>
                          </a:solidFill>
                          <a:effectLst/>
                          <a:latin typeface="+mn-lt"/>
                        </a:rPr>
                        <a:t>0.237</a:t>
                      </a:r>
                    </a:p>
                  </a:txBody>
                  <a:tcPr marL="12700" marR="12700" marT="12700" marB="0" anchor="b"/>
                </a:tc>
                <a:tc>
                  <a:txBody>
                    <a:bodyPr/>
                    <a:lstStyle/>
                    <a:p>
                      <a:pPr algn="ctr" fontAlgn="b"/>
                      <a:r>
                        <a:rPr lang="en-US" altLang="zh-CN" sz="1800" b="1" i="0" u="none" strike="noStrike" dirty="0">
                          <a:solidFill>
                            <a:srgbClr val="000000"/>
                          </a:solidFill>
                          <a:effectLst/>
                          <a:latin typeface="+mn-lt"/>
                        </a:rPr>
                        <a:t>4</a:t>
                      </a:r>
                    </a:p>
                  </a:txBody>
                  <a:tcPr marL="12700" marR="12700" marT="12700" marB="0" anchor="b"/>
                </a:tc>
                <a:tc>
                  <a:txBody>
                    <a:bodyPr/>
                    <a:lstStyle/>
                    <a:p>
                      <a:pPr algn="ctr" fontAlgn="b"/>
                      <a:r>
                        <a:rPr lang="en-US" altLang="zh-CN" sz="1800" b="1" i="0" u="none" strike="noStrike" dirty="0">
                          <a:solidFill>
                            <a:srgbClr val="000000"/>
                          </a:solidFill>
                          <a:effectLst/>
                          <a:latin typeface="+mn-lt"/>
                        </a:rPr>
                        <a:t>0.2015</a:t>
                      </a:r>
                    </a:p>
                  </a:txBody>
                  <a:tcPr marL="12700" marR="12700" marT="12700" marB="0" anchor="b"/>
                </a:tc>
              </a:tr>
              <a:tr h="341601">
                <a:tc>
                  <a:txBody>
                    <a:bodyPr/>
                    <a:lstStyle/>
                    <a:p>
                      <a:pPr algn="ctr" fontAlgn="b"/>
                      <a:r>
                        <a:rPr lang="en-US" altLang="zh-CN" sz="1600" b="1" u="none" strike="noStrike">
                          <a:effectLst/>
                        </a:rPr>
                        <a:t>2</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3</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0.28077</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5</a:t>
                      </a:r>
                    </a:p>
                  </a:txBody>
                  <a:tcPr marL="12700" marR="12700" marT="12700" marB="0" anchor="b"/>
                </a:tc>
                <a:tc>
                  <a:txBody>
                    <a:bodyPr/>
                    <a:lstStyle/>
                    <a:p>
                      <a:pPr algn="ctr" fontAlgn="b"/>
                      <a:r>
                        <a:rPr lang="en-US" altLang="zh-CN" sz="1800" b="1" i="0" u="none" strike="noStrike" dirty="0">
                          <a:solidFill>
                            <a:srgbClr val="000000"/>
                          </a:solidFill>
                          <a:effectLst/>
                          <a:latin typeface="+mn-lt"/>
                        </a:rPr>
                        <a:t>0.237</a:t>
                      </a:r>
                    </a:p>
                  </a:txBody>
                  <a:tcPr marL="12700" marR="12700" marT="12700" marB="0" anchor="b"/>
                </a:tc>
                <a:tc>
                  <a:txBody>
                    <a:bodyPr/>
                    <a:lstStyle/>
                    <a:p>
                      <a:pPr algn="ctr" fontAlgn="b"/>
                      <a:r>
                        <a:rPr lang="en-US" altLang="zh-CN" sz="1800" b="1" i="0" u="none" strike="noStrike" dirty="0">
                          <a:solidFill>
                            <a:srgbClr val="000000"/>
                          </a:solidFill>
                          <a:effectLst/>
                          <a:latin typeface="+mn-lt"/>
                        </a:rPr>
                        <a:t>5</a:t>
                      </a:r>
                    </a:p>
                  </a:txBody>
                  <a:tcPr marL="12700" marR="12700" marT="12700" marB="0" anchor="b"/>
                </a:tc>
                <a:tc>
                  <a:txBody>
                    <a:bodyPr/>
                    <a:lstStyle/>
                    <a:p>
                      <a:pPr algn="ctr" fontAlgn="b"/>
                      <a:r>
                        <a:rPr lang="en-US" altLang="zh-CN" sz="1800" b="1" i="0" u="none" strike="noStrike" dirty="0">
                          <a:solidFill>
                            <a:srgbClr val="000000"/>
                          </a:solidFill>
                          <a:effectLst/>
                          <a:latin typeface="+mn-lt"/>
                        </a:rPr>
                        <a:t>0.2015</a:t>
                      </a:r>
                    </a:p>
                  </a:txBody>
                  <a:tcPr marL="12700" marR="12700" marT="12700" marB="0" anchor="b"/>
                </a:tc>
              </a:tr>
              <a:tr h="341601">
                <a:tc>
                  <a:txBody>
                    <a:bodyPr/>
                    <a:lstStyle/>
                    <a:p>
                      <a:pPr algn="ctr" fontAlgn="b"/>
                      <a:r>
                        <a:rPr lang="en-US" altLang="zh-CN" sz="1600" b="1" u="none" strike="noStrike">
                          <a:effectLst/>
                        </a:rPr>
                        <a:t>3</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4</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0.26895</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26</a:t>
                      </a:r>
                    </a:p>
                  </a:txBody>
                  <a:tcPr marL="12700" marR="12700" marT="12700" marB="0" anchor="b"/>
                </a:tc>
                <a:tc>
                  <a:txBody>
                    <a:bodyPr/>
                    <a:lstStyle/>
                    <a:p>
                      <a:pPr algn="ctr" fontAlgn="b"/>
                      <a:r>
                        <a:rPr lang="en-US" altLang="zh-CN" sz="1800" b="1" i="0" u="none" strike="noStrike" dirty="0">
                          <a:solidFill>
                            <a:srgbClr val="000000"/>
                          </a:solidFill>
                          <a:effectLst/>
                          <a:latin typeface="+mn-lt"/>
                        </a:rPr>
                        <a:t>0.2358</a:t>
                      </a:r>
                    </a:p>
                  </a:txBody>
                  <a:tcPr marL="12700" marR="12700" marT="12700" marB="0" anchor="b"/>
                </a:tc>
                <a:tc>
                  <a:txBody>
                    <a:bodyPr/>
                    <a:lstStyle/>
                    <a:p>
                      <a:pPr algn="ctr" fontAlgn="b"/>
                      <a:r>
                        <a:rPr lang="en-US" altLang="zh-CN" sz="1800" b="1" i="0" u="none" strike="noStrike" dirty="0">
                          <a:solidFill>
                            <a:srgbClr val="000000"/>
                          </a:solidFill>
                          <a:effectLst/>
                          <a:latin typeface="+mn-lt"/>
                        </a:rPr>
                        <a:t>2</a:t>
                      </a:r>
                    </a:p>
                  </a:txBody>
                  <a:tcPr marL="12700" marR="12700" marT="12700" marB="0" anchor="b"/>
                </a:tc>
                <a:tc>
                  <a:txBody>
                    <a:bodyPr/>
                    <a:lstStyle/>
                    <a:p>
                      <a:pPr algn="ctr" fontAlgn="b"/>
                      <a:r>
                        <a:rPr lang="en-US" altLang="zh-CN" sz="1800" b="1" i="0" u="none" strike="noStrike" dirty="0">
                          <a:solidFill>
                            <a:srgbClr val="000000"/>
                          </a:solidFill>
                          <a:effectLst/>
                          <a:latin typeface="+mn-lt"/>
                        </a:rPr>
                        <a:t>0.2008</a:t>
                      </a:r>
                    </a:p>
                  </a:txBody>
                  <a:tcPr marL="12700" marR="12700" marT="12700" marB="0" anchor="b"/>
                </a:tc>
              </a:tr>
              <a:tr h="341601">
                <a:tc>
                  <a:txBody>
                    <a:bodyPr/>
                    <a:lstStyle/>
                    <a:p>
                      <a:pPr algn="ctr" fontAlgn="b"/>
                      <a:r>
                        <a:rPr lang="en-US" altLang="zh-CN" sz="1600" b="1" u="none" strike="noStrike">
                          <a:effectLst/>
                        </a:rPr>
                        <a:t>4</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5</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0.26895</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1</a:t>
                      </a:r>
                    </a:p>
                  </a:txBody>
                  <a:tcPr marL="12700" marR="12700" marT="12700" marB="0" anchor="b"/>
                </a:tc>
                <a:tc>
                  <a:txBody>
                    <a:bodyPr/>
                    <a:lstStyle/>
                    <a:p>
                      <a:pPr algn="ctr" fontAlgn="b"/>
                      <a:r>
                        <a:rPr lang="en-US" altLang="zh-CN" sz="1800" b="1" i="0" u="none" strike="noStrike" dirty="0">
                          <a:solidFill>
                            <a:srgbClr val="000000"/>
                          </a:solidFill>
                          <a:effectLst/>
                          <a:latin typeface="+mn-lt"/>
                        </a:rPr>
                        <a:t>0.2332</a:t>
                      </a:r>
                    </a:p>
                  </a:txBody>
                  <a:tcPr marL="12700" marR="12700" marT="12700" marB="0" anchor="b"/>
                </a:tc>
                <a:tc>
                  <a:txBody>
                    <a:bodyPr/>
                    <a:lstStyle/>
                    <a:p>
                      <a:pPr algn="ctr" fontAlgn="b"/>
                      <a:r>
                        <a:rPr lang="en-US" altLang="zh-CN" sz="1800" b="1" i="0" u="none" strike="noStrike" dirty="0">
                          <a:solidFill>
                            <a:srgbClr val="000000"/>
                          </a:solidFill>
                          <a:effectLst/>
                          <a:latin typeface="+mn-lt"/>
                        </a:rPr>
                        <a:t>26</a:t>
                      </a:r>
                    </a:p>
                  </a:txBody>
                  <a:tcPr marL="12700" marR="12700" marT="12700" marB="0" anchor="b"/>
                </a:tc>
                <a:tc>
                  <a:txBody>
                    <a:bodyPr/>
                    <a:lstStyle/>
                    <a:p>
                      <a:pPr algn="ctr" fontAlgn="b"/>
                      <a:r>
                        <a:rPr lang="en-US" altLang="zh-CN" sz="1800" b="1" i="0" u="none" strike="noStrike" dirty="0">
                          <a:solidFill>
                            <a:srgbClr val="000000"/>
                          </a:solidFill>
                          <a:effectLst/>
                          <a:latin typeface="+mn-lt"/>
                        </a:rPr>
                        <a:t>0.2006</a:t>
                      </a:r>
                    </a:p>
                  </a:txBody>
                  <a:tcPr marL="12700" marR="12700" marT="12700" marB="0" anchor="b"/>
                </a:tc>
              </a:tr>
              <a:tr h="341601">
                <a:tc>
                  <a:txBody>
                    <a:bodyPr/>
                    <a:lstStyle/>
                    <a:p>
                      <a:pPr algn="ctr" fontAlgn="b"/>
                      <a:r>
                        <a:rPr lang="en-US" altLang="zh-CN" sz="1600" b="1" u="none" strike="noStrike">
                          <a:effectLst/>
                        </a:rPr>
                        <a:t>5</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26</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0.26748</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3</a:t>
                      </a:r>
                    </a:p>
                  </a:txBody>
                  <a:tcPr marL="12700" marR="12700" marT="12700" marB="0" anchor="b"/>
                </a:tc>
                <a:tc>
                  <a:txBody>
                    <a:bodyPr/>
                    <a:lstStyle/>
                    <a:p>
                      <a:pPr algn="ctr" fontAlgn="b"/>
                      <a:r>
                        <a:rPr lang="en-US" altLang="zh-CN" sz="1800" b="1" i="0" u="none" strike="noStrike" dirty="0">
                          <a:solidFill>
                            <a:srgbClr val="000000"/>
                          </a:solidFill>
                          <a:effectLst/>
                          <a:latin typeface="+mn-lt"/>
                        </a:rPr>
                        <a:t>0.2292</a:t>
                      </a:r>
                    </a:p>
                  </a:txBody>
                  <a:tcPr marL="12700" marR="12700" marT="12700" marB="0" anchor="b"/>
                </a:tc>
                <a:tc>
                  <a:txBody>
                    <a:bodyPr/>
                    <a:lstStyle/>
                    <a:p>
                      <a:pPr algn="ctr" fontAlgn="b"/>
                      <a:r>
                        <a:rPr lang="en-US" altLang="zh-CN" sz="1800" b="1" i="0" u="none" strike="noStrike" dirty="0">
                          <a:solidFill>
                            <a:srgbClr val="000000"/>
                          </a:solidFill>
                          <a:effectLst/>
                          <a:latin typeface="+mn-lt"/>
                        </a:rPr>
                        <a:t>33</a:t>
                      </a:r>
                    </a:p>
                  </a:txBody>
                  <a:tcPr marL="12700" marR="12700" marT="12700" marB="0" anchor="b"/>
                </a:tc>
                <a:tc>
                  <a:txBody>
                    <a:bodyPr/>
                    <a:lstStyle/>
                    <a:p>
                      <a:pPr algn="ctr" fontAlgn="b"/>
                      <a:r>
                        <a:rPr lang="en-US" altLang="zh-CN" sz="1800" b="1" i="0" u="none" strike="noStrike" dirty="0">
                          <a:solidFill>
                            <a:srgbClr val="000000"/>
                          </a:solidFill>
                          <a:effectLst/>
                          <a:latin typeface="+mn-lt"/>
                        </a:rPr>
                        <a:t>0.1912</a:t>
                      </a:r>
                    </a:p>
                  </a:txBody>
                  <a:tcPr marL="12700" marR="12700" marT="12700" marB="0" anchor="b"/>
                </a:tc>
              </a:tr>
              <a:tr h="341601">
                <a:tc>
                  <a:txBody>
                    <a:bodyPr/>
                    <a:lstStyle/>
                    <a:p>
                      <a:pPr algn="ctr" fontAlgn="b"/>
                      <a:r>
                        <a:rPr lang="en-US" altLang="zh-CN" sz="1600" b="1" u="none" strike="noStrike">
                          <a:effectLst/>
                        </a:rPr>
                        <a:t>6</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50</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0.25197</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2</a:t>
                      </a:r>
                    </a:p>
                  </a:txBody>
                  <a:tcPr marL="12700" marR="12700" marT="12700" marB="0" anchor="b"/>
                </a:tc>
                <a:tc>
                  <a:txBody>
                    <a:bodyPr/>
                    <a:lstStyle/>
                    <a:p>
                      <a:pPr algn="ctr" fontAlgn="b"/>
                      <a:r>
                        <a:rPr lang="en-US" altLang="zh-CN" sz="1800" b="1" i="0" u="none" strike="noStrike" dirty="0">
                          <a:solidFill>
                            <a:srgbClr val="000000"/>
                          </a:solidFill>
                          <a:effectLst/>
                          <a:latin typeface="+mn-lt"/>
                        </a:rPr>
                        <a:t>0.2254</a:t>
                      </a:r>
                    </a:p>
                  </a:txBody>
                  <a:tcPr marL="12700" marR="12700" marT="12700" marB="0" anchor="b"/>
                </a:tc>
                <a:tc>
                  <a:txBody>
                    <a:bodyPr/>
                    <a:lstStyle/>
                    <a:p>
                      <a:pPr algn="ctr" fontAlgn="b"/>
                      <a:r>
                        <a:rPr lang="en-US" altLang="zh-CN" sz="1800" b="1" i="0" u="none" strike="noStrike" dirty="0">
                          <a:solidFill>
                            <a:srgbClr val="000000"/>
                          </a:solidFill>
                          <a:effectLst/>
                          <a:latin typeface="+mn-lt"/>
                        </a:rPr>
                        <a:t>34</a:t>
                      </a:r>
                    </a:p>
                  </a:txBody>
                  <a:tcPr marL="12700" marR="12700" marT="12700" marB="0" anchor="b"/>
                </a:tc>
                <a:tc>
                  <a:txBody>
                    <a:bodyPr/>
                    <a:lstStyle/>
                    <a:p>
                      <a:pPr algn="ctr" fontAlgn="b"/>
                      <a:r>
                        <a:rPr lang="en-US" altLang="zh-CN" sz="1800" b="1" i="0" u="none" strike="noStrike" dirty="0">
                          <a:solidFill>
                            <a:srgbClr val="000000"/>
                          </a:solidFill>
                          <a:effectLst/>
                          <a:latin typeface="+mn-lt"/>
                        </a:rPr>
                        <a:t>0.1912</a:t>
                      </a:r>
                    </a:p>
                  </a:txBody>
                  <a:tcPr marL="12700" marR="12700" marT="12700" marB="0" anchor="b"/>
                </a:tc>
              </a:tr>
              <a:tr h="341601">
                <a:tc>
                  <a:txBody>
                    <a:bodyPr/>
                    <a:lstStyle/>
                    <a:p>
                      <a:pPr algn="ctr" fontAlgn="b"/>
                      <a:r>
                        <a:rPr lang="en-US" altLang="zh-CN" sz="1600" b="1" u="none" strike="noStrike">
                          <a:effectLst/>
                        </a:rPr>
                        <a:t>7</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25</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0.24892</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11</a:t>
                      </a:r>
                    </a:p>
                  </a:txBody>
                  <a:tcPr marL="12700" marR="12700" marT="12700" marB="0" anchor="b"/>
                </a:tc>
                <a:tc>
                  <a:txBody>
                    <a:bodyPr/>
                    <a:lstStyle/>
                    <a:p>
                      <a:pPr algn="ctr" fontAlgn="b"/>
                      <a:r>
                        <a:rPr lang="en-US" altLang="zh-CN" sz="1800" b="1" i="0" u="none" strike="noStrike" dirty="0">
                          <a:solidFill>
                            <a:srgbClr val="000000"/>
                          </a:solidFill>
                          <a:effectLst/>
                          <a:latin typeface="+mn-lt"/>
                        </a:rPr>
                        <a:t>0.2206</a:t>
                      </a:r>
                    </a:p>
                  </a:txBody>
                  <a:tcPr marL="12700" marR="12700" marT="12700" marB="0" anchor="b"/>
                </a:tc>
                <a:tc>
                  <a:txBody>
                    <a:bodyPr/>
                    <a:lstStyle/>
                    <a:p>
                      <a:pPr algn="ctr" fontAlgn="b"/>
                      <a:r>
                        <a:rPr lang="en-US" altLang="zh-CN" sz="1800" b="1" i="0" u="none" strike="noStrike" dirty="0">
                          <a:solidFill>
                            <a:srgbClr val="000000"/>
                          </a:solidFill>
                          <a:effectLst/>
                          <a:latin typeface="+mn-lt"/>
                        </a:rPr>
                        <a:t>37</a:t>
                      </a:r>
                    </a:p>
                  </a:txBody>
                  <a:tcPr marL="12700" marR="12700" marT="12700" marB="0" anchor="b"/>
                </a:tc>
                <a:tc>
                  <a:txBody>
                    <a:bodyPr/>
                    <a:lstStyle/>
                    <a:p>
                      <a:pPr algn="ctr" fontAlgn="b"/>
                      <a:r>
                        <a:rPr lang="en-US" altLang="zh-CN" sz="1800" b="1" i="0" u="none" strike="noStrike" dirty="0">
                          <a:solidFill>
                            <a:srgbClr val="000000"/>
                          </a:solidFill>
                          <a:effectLst/>
                          <a:latin typeface="+mn-lt"/>
                        </a:rPr>
                        <a:t>0.19</a:t>
                      </a:r>
                    </a:p>
                  </a:txBody>
                  <a:tcPr marL="12700" marR="12700" marT="12700" marB="0" anchor="b"/>
                </a:tc>
              </a:tr>
              <a:tr h="341601">
                <a:tc>
                  <a:txBody>
                    <a:bodyPr/>
                    <a:lstStyle/>
                    <a:p>
                      <a:pPr algn="ctr" fontAlgn="b"/>
                      <a:r>
                        <a:rPr lang="en-US" altLang="zh-CN" sz="1600" b="1" u="none" strike="noStrike">
                          <a:effectLst/>
                        </a:rPr>
                        <a:t>8</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11</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0.24886</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12</a:t>
                      </a:r>
                    </a:p>
                  </a:txBody>
                  <a:tcPr marL="12700" marR="12700" marT="12700" marB="0" anchor="b"/>
                </a:tc>
                <a:tc>
                  <a:txBody>
                    <a:bodyPr/>
                    <a:lstStyle/>
                    <a:p>
                      <a:pPr algn="ctr" fontAlgn="b"/>
                      <a:r>
                        <a:rPr lang="en-US" altLang="zh-CN" sz="1800" b="1" i="0" u="none" strike="noStrike" dirty="0">
                          <a:solidFill>
                            <a:srgbClr val="000000"/>
                          </a:solidFill>
                          <a:effectLst/>
                          <a:latin typeface="+mn-lt"/>
                        </a:rPr>
                        <a:t>0.2206</a:t>
                      </a:r>
                    </a:p>
                  </a:txBody>
                  <a:tcPr marL="12700" marR="12700" marT="12700" marB="0" anchor="b"/>
                </a:tc>
                <a:tc>
                  <a:txBody>
                    <a:bodyPr/>
                    <a:lstStyle/>
                    <a:p>
                      <a:pPr algn="ctr" fontAlgn="b"/>
                      <a:r>
                        <a:rPr lang="en-US" altLang="zh-CN" sz="1800" b="1" i="0" u="none" strike="noStrike" dirty="0">
                          <a:solidFill>
                            <a:srgbClr val="000000"/>
                          </a:solidFill>
                          <a:effectLst/>
                          <a:latin typeface="+mn-lt"/>
                        </a:rPr>
                        <a:t>11</a:t>
                      </a:r>
                    </a:p>
                  </a:txBody>
                  <a:tcPr marL="12700" marR="12700" marT="12700" marB="0" anchor="b"/>
                </a:tc>
                <a:tc>
                  <a:txBody>
                    <a:bodyPr/>
                    <a:lstStyle/>
                    <a:p>
                      <a:pPr algn="ctr" fontAlgn="b"/>
                      <a:r>
                        <a:rPr lang="en-US" altLang="zh-CN" sz="1800" b="1" i="0" u="none" strike="noStrike" dirty="0">
                          <a:solidFill>
                            <a:srgbClr val="000000"/>
                          </a:solidFill>
                          <a:effectLst/>
                          <a:latin typeface="+mn-lt"/>
                        </a:rPr>
                        <a:t>0.1892</a:t>
                      </a:r>
                    </a:p>
                  </a:txBody>
                  <a:tcPr marL="12700" marR="12700" marT="12700" marB="0" anchor="b"/>
                </a:tc>
              </a:tr>
              <a:tr h="341601">
                <a:tc>
                  <a:txBody>
                    <a:bodyPr/>
                    <a:lstStyle/>
                    <a:p>
                      <a:pPr algn="ctr" fontAlgn="b"/>
                      <a:r>
                        <a:rPr lang="en-US" altLang="zh-CN" sz="1600" b="1" u="none" strike="noStrike">
                          <a:effectLst/>
                        </a:rPr>
                        <a:t>9</a:t>
                      </a:r>
                      <a:endParaRPr lang="en-US" altLang="zh-CN" sz="16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12</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0.24886</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13</a:t>
                      </a:r>
                    </a:p>
                  </a:txBody>
                  <a:tcPr marL="12700" marR="12700" marT="12700" marB="0" anchor="b"/>
                </a:tc>
                <a:tc>
                  <a:txBody>
                    <a:bodyPr/>
                    <a:lstStyle/>
                    <a:p>
                      <a:pPr algn="ctr" fontAlgn="b"/>
                      <a:r>
                        <a:rPr lang="en-US" altLang="zh-CN" sz="1800" b="1" i="0" u="none" strike="noStrike" dirty="0">
                          <a:solidFill>
                            <a:srgbClr val="000000"/>
                          </a:solidFill>
                          <a:effectLst/>
                          <a:latin typeface="+mn-lt"/>
                        </a:rPr>
                        <a:t>0.2206</a:t>
                      </a:r>
                    </a:p>
                  </a:txBody>
                  <a:tcPr marL="12700" marR="12700" marT="12700" marB="0" anchor="b"/>
                </a:tc>
                <a:tc>
                  <a:txBody>
                    <a:bodyPr/>
                    <a:lstStyle/>
                    <a:p>
                      <a:pPr algn="ctr" fontAlgn="b"/>
                      <a:r>
                        <a:rPr lang="en-US" altLang="zh-CN" sz="1800" b="1" i="0" u="none" strike="noStrike" dirty="0">
                          <a:solidFill>
                            <a:srgbClr val="000000"/>
                          </a:solidFill>
                          <a:effectLst/>
                          <a:latin typeface="+mn-lt"/>
                        </a:rPr>
                        <a:t>12</a:t>
                      </a:r>
                    </a:p>
                  </a:txBody>
                  <a:tcPr marL="12700" marR="12700" marT="12700" marB="0" anchor="b"/>
                </a:tc>
                <a:tc>
                  <a:txBody>
                    <a:bodyPr/>
                    <a:lstStyle/>
                    <a:p>
                      <a:pPr algn="ctr" fontAlgn="b"/>
                      <a:r>
                        <a:rPr lang="en-US" altLang="zh-CN" sz="1800" b="1" i="0" u="none" strike="noStrike" dirty="0">
                          <a:solidFill>
                            <a:srgbClr val="000000"/>
                          </a:solidFill>
                          <a:effectLst/>
                          <a:latin typeface="+mn-lt"/>
                        </a:rPr>
                        <a:t>0.1892</a:t>
                      </a:r>
                    </a:p>
                  </a:txBody>
                  <a:tcPr marL="12700" marR="12700" marT="12700" marB="0" anchor="b"/>
                </a:tc>
              </a:tr>
              <a:tr h="341601">
                <a:tc>
                  <a:txBody>
                    <a:bodyPr/>
                    <a:lstStyle/>
                    <a:p>
                      <a:pPr algn="ctr" fontAlgn="b"/>
                      <a:r>
                        <a:rPr lang="en-US" altLang="zh-CN" sz="1600" b="1" u="none" strike="noStrike" dirty="0">
                          <a:effectLst/>
                        </a:rPr>
                        <a:t>10</a:t>
                      </a:r>
                      <a:endParaRPr lang="en-US" altLang="zh-CN" sz="16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u="none" strike="noStrike">
                          <a:effectLst/>
                        </a:rPr>
                        <a:t>13</a:t>
                      </a:r>
                      <a:endParaRPr lang="en-US" altLang="zh-CN" sz="1800" b="1" i="0" u="none" strike="noStrike">
                        <a:solidFill>
                          <a:srgbClr val="000000"/>
                        </a:solidFill>
                        <a:effectLst/>
                        <a:latin typeface="宋体" charset="0"/>
                      </a:endParaRPr>
                    </a:p>
                  </a:txBody>
                  <a:tcPr marL="12700" marR="12700" marT="12700" marB="0" anchor="b"/>
                </a:tc>
                <a:tc>
                  <a:txBody>
                    <a:bodyPr/>
                    <a:lstStyle/>
                    <a:p>
                      <a:pPr algn="ctr" fontAlgn="b"/>
                      <a:r>
                        <a:rPr lang="en-US" altLang="zh-CN" sz="1800" b="1" u="none" strike="noStrike" dirty="0">
                          <a:effectLst/>
                        </a:rPr>
                        <a:t>0.24886</a:t>
                      </a:r>
                      <a:endParaRPr lang="en-US" altLang="zh-CN" sz="1800" b="1" i="0" u="none" strike="noStrike" dirty="0">
                        <a:solidFill>
                          <a:srgbClr val="000000"/>
                        </a:solidFill>
                        <a:effectLst/>
                        <a:latin typeface="宋体" charset="0"/>
                      </a:endParaRPr>
                    </a:p>
                  </a:txBody>
                  <a:tcPr marL="12700" marR="12700" marT="12700" marB="0" anchor="b"/>
                </a:tc>
                <a:tc>
                  <a:txBody>
                    <a:bodyPr/>
                    <a:lstStyle/>
                    <a:p>
                      <a:pPr algn="ctr" fontAlgn="b"/>
                      <a:r>
                        <a:rPr lang="en-US" altLang="zh-CN" sz="1800" b="1" i="0" u="none" strike="noStrike" dirty="0">
                          <a:solidFill>
                            <a:srgbClr val="000000"/>
                          </a:solidFill>
                          <a:effectLst/>
                          <a:latin typeface="+mn-lt"/>
                        </a:rPr>
                        <a:t>29</a:t>
                      </a:r>
                    </a:p>
                  </a:txBody>
                  <a:tcPr marL="12700" marR="12700" marT="12700" marB="0" anchor="b"/>
                </a:tc>
                <a:tc>
                  <a:txBody>
                    <a:bodyPr/>
                    <a:lstStyle/>
                    <a:p>
                      <a:pPr algn="ctr" fontAlgn="b"/>
                      <a:r>
                        <a:rPr lang="en-US" altLang="zh-CN" sz="1800" b="1" i="0" u="none" strike="noStrike" dirty="0">
                          <a:solidFill>
                            <a:srgbClr val="000000"/>
                          </a:solidFill>
                          <a:effectLst/>
                          <a:latin typeface="+mn-lt"/>
                        </a:rPr>
                        <a:t>0.2206</a:t>
                      </a:r>
                    </a:p>
                  </a:txBody>
                  <a:tcPr marL="12700" marR="12700" marT="12700" marB="0" anchor="b"/>
                </a:tc>
                <a:tc>
                  <a:txBody>
                    <a:bodyPr/>
                    <a:lstStyle/>
                    <a:p>
                      <a:pPr algn="ctr" fontAlgn="b"/>
                      <a:r>
                        <a:rPr lang="en-US" altLang="zh-CN" sz="1800" b="1" i="0" u="none" strike="noStrike" dirty="0">
                          <a:solidFill>
                            <a:srgbClr val="000000"/>
                          </a:solidFill>
                          <a:effectLst/>
                          <a:latin typeface="+mn-lt"/>
                        </a:rPr>
                        <a:t>13</a:t>
                      </a:r>
                    </a:p>
                  </a:txBody>
                  <a:tcPr marL="12700" marR="12700" marT="12700" marB="0" anchor="b"/>
                </a:tc>
                <a:tc>
                  <a:txBody>
                    <a:bodyPr/>
                    <a:lstStyle/>
                    <a:p>
                      <a:pPr algn="ctr" fontAlgn="b"/>
                      <a:r>
                        <a:rPr lang="en-US" altLang="zh-CN" sz="1800" b="1" i="0" u="none" strike="noStrike" dirty="0">
                          <a:solidFill>
                            <a:srgbClr val="000000"/>
                          </a:solidFill>
                          <a:effectLst/>
                          <a:latin typeface="+mn-lt"/>
                        </a:rPr>
                        <a:t>0.1892</a:t>
                      </a:r>
                    </a:p>
                  </a:txBody>
                  <a:tcPr marL="12700" marR="12700" marT="12700" marB="0" anchor="b"/>
                </a:tc>
              </a:tr>
            </a:tbl>
          </a:graphicData>
        </a:graphic>
      </p:graphicFrame>
    </p:spTree>
    <p:extLst>
      <p:ext uri="{BB962C8B-B14F-4D97-AF65-F5344CB8AC3E}">
        <p14:creationId xmlns:p14="http://schemas.microsoft.com/office/powerpoint/2010/main" val="1959343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3504</TotalTime>
  <Words>1476</Words>
  <Application>Microsoft Macintosh PowerPoint</Application>
  <PresentationFormat>宽屏</PresentationFormat>
  <Paragraphs>408</Paragraphs>
  <Slides>20</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Calibri</vt:lpstr>
      <vt:lpstr>Cambria Math</vt:lpstr>
      <vt:lpstr>Garamond</vt:lpstr>
      <vt:lpstr>方正舒体</vt:lpstr>
      <vt:lpstr>宋体</vt:lpstr>
      <vt:lpstr>Arial</vt:lpstr>
      <vt:lpstr>环保</vt:lpstr>
      <vt:lpstr>Recent Work</vt:lpstr>
      <vt:lpstr>Network Information   </vt:lpstr>
      <vt:lpstr>PowerPoint 演示文稿</vt:lpstr>
      <vt:lpstr>Weight &amp; Degree</vt:lpstr>
      <vt:lpstr>PowerPoint 演示文稿</vt:lpstr>
      <vt:lpstr>Classical Centrality</vt:lpstr>
      <vt:lpstr>Classical Centrality</vt:lpstr>
      <vt:lpstr>Covertness Centrality</vt:lpstr>
      <vt:lpstr>Covertness Centrality</vt:lpstr>
      <vt:lpstr>PowerPoint 演示文稿</vt:lpstr>
      <vt:lpstr>Conclusion</vt:lpstr>
      <vt:lpstr>Network Information   </vt:lpstr>
      <vt:lpstr>PowerPoint 演示文稿</vt:lpstr>
      <vt:lpstr>Weight &amp; Degree</vt:lpstr>
      <vt:lpstr>PowerPoint 演示文稿</vt:lpstr>
      <vt:lpstr>Classical Centrality</vt:lpstr>
      <vt:lpstr>PowerPoint 演示文稿</vt:lpstr>
      <vt:lpstr>Covertness Centrality</vt:lpstr>
      <vt:lpstr>Conclusion</vt:lpstr>
      <vt:lpstr>Further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214</cp:revision>
  <dcterms:created xsi:type="dcterms:W3CDTF">2016-11-26T06:55:49Z</dcterms:created>
  <dcterms:modified xsi:type="dcterms:W3CDTF">2016-11-30T05:54:07Z</dcterms:modified>
</cp:coreProperties>
</file>