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1" r:id="rId4"/>
    <p:sldId id="265" r:id="rId5"/>
    <p:sldId id="258" r:id="rId6"/>
    <p:sldId id="259" r:id="rId7"/>
    <p:sldId id="260" r:id="rId8"/>
    <p:sldId id="262" r:id="rId9"/>
    <p:sldId id="263" r:id="rId10"/>
    <p:sldId id="264" r:id="rId11"/>
    <p:sldId id="266" r:id="rId12"/>
    <p:sldId id="267" r:id="rId13"/>
    <p:sldId id="269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主题样式 1 - 个性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/>
    <p:restoredTop sz="78159"/>
  </p:normalViewPr>
  <p:slideViewPr>
    <p:cSldViewPr snapToGrid="0" snapToObjects="1">
      <p:cViewPr varScale="1">
        <p:scale>
          <a:sx n="69" d="100"/>
          <a:sy n="69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67533-9AB4-DF42-A2A2-222A3E8B065B}" type="datetimeFigureOut">
              <a:rPr kumimoji="1" lang="zh-CN" altLang="en-US" smtClean="0"/>
              <a:t>2016/11/29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3FC94-9A18-BA4E-B6C6-7718DD0793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8498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之前的组会介绍了很多关于犯罪网络的特征以及一些适用的算法。今天拿两个网络来实际操作一下做一下对比。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3FC94-9A18-BA4E-B6C6-7718DD07936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3FC94-9A18-BA4E-B6C6-7718DD07936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7392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首先看一下网络连边的权重分布以及节点的度分布。</a:t>
            </a:r>
          </a:p>
          <a:p>
            <a:r>
              <a:rPr kumimoji="1" lang="zh-CN" altLang="en-US" dirty="0" smtClean="0"/>
              <a:t>可以看到大部分的边的权重都是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，只有少数的连边拥有大的权重， 那我们可以认为这是整个网络中的核心成员间的联络。可以认为是几个策划者。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3FC94-9A18-BA4E-B6C6-7718DD07936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0617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3FC94-9A18-BA4E-B6C6-7718DD079366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8684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3FC94-9A18-BA4E-B6C6-7718DD079366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359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3FC94-9A18-BA4E-B6C6-7718DD079366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748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3FC94-9A18-BA4E-B6C6-7718DD079366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1674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我找的是 </a:t>
            </a:r>
            <a:r>
              <a:rPr kumimoji="1" lang="en-US" altLang="zh-CN" dirty="0" smtClean="0"/>
              <a:t>2004</a:t>
            </a:r>
            <a:r>
              <a:rPr kumimoji="1" lang="zh-CN" altLang="en-US" dirty="0" smtClean="0"/>
              <a:t>年马德里火车爆炸的恐怖组织网络。这起爆炸案造成了</a:t>
            </a:r>
            <a:r>
              <a:rPr kumimoji="1" lang="en-US" altLang="zh-CN" dirty="0" smtClean="0"/>
              <a:t>192</a:t>
            </a:r>
            <a:r>
              <a:rPr kumimoji="1" lang="zh-CN" altLang="en-US" dirty="0" smtClean="0"/>
              <a:t>人死亡，</a:t>
            </a:r>
            <a:r>
              <a:rPr kumimoji="1" lang="en-US" altLang="zh-CN" dirty="0" smtClean="0"/>
              <a:t>2000</a:t>
            </a:r>
            <a:r>
              <a:rPr kumimoji="1" lang="zh-CN" altLang="en-US" dirty="0" smtClean="0"/>
              <a:t>多人受伤。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经过调查，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炸弹袭击是由基地组织以及摩洛哥伊斯兰战斗团策划组织的。</a:t>
            </a:r>
          </a:p>
          <a:p>
            <a:r>
              <a:rPr kumimoji="1" lang="zh-CN" altLang="en-US" dirty="0" smtClean="0"/>
              <a:t>然后我找到了这个恐怖组织网络的复原结构数据。</a:t>
            </a:r>
          </a:p>
          <a:p>
            <a:r>
              <a:rPr kumimoji="1" lang="zh-CN" altLang="en-US" dirty="0" smtClean="0"/>
              <a:t>网络有</a:t>
            </a:r>
            <a:r>
              <a:rPr kumimoji="1" lang="en-US" altLang="zh-CN" dirty="0" smtClean="0"/>
              <a:t>64</a:t>
            </a:r>
            <a:r>
              <a:rPr kumimoji="1" lang="zh-CN" altLang="en-US" dirty="0" smtClean="0"/>
              <a:t>位成员，</a:t>
            </a:r>
            <a:r>
              <a:rPr kumimoji="1" lang="en-US" altLang="zh-CN" dirty="0" smtClean="0"/>
              <a:t>243</a:t>
            </a:r>
            <a:r>
              <a:rPr kumimoji="1" lang="zh-CN" altLang="en-US" dirty="0" smtClean="0"/>
              <a:t>条连边组成。整个网络是无向、加权网络。边的权重代表了成员间联系的紧密程度。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3FC94-9A18-BA4E-B6C6-7718DD07936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3FC94-9A18-BA4E-B6C6-7718DD07936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首先看一下网络连边的权重分布以及节点的度分布。</a:t>
            </a:r>
          </a:p>
          <a:p>
            <a:r>
              <a:rPr kumimoji="1" lang="zh-CN" altLang="en-US" dirty="0" smtClean="0"/>
              <a:t>可以看到大部分的边的权重都是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，只有少数的连边拥有大的权重， 那我们可以认为这是整个网络中的核心成员间的联络。可以认为是几个策划者。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3FC94-9A18-BA4E-B6C6-7718DD07936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这两张图是节点的介数中心性以及接近中心性的分布情况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3FC94-9A18-BA4E-B6C6-7718DD07936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这里截取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种常见中心性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3FC94-9A18-BA4E-B6C6-7718DD07936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3FC94-9A18-BA4E-B6C6-7718DD07936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6755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一年时间内被抓捕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3FC94-9A18-BA4E-B6C6-7718DD07936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580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3FC94-9A18-BA4E-B6C6-7718DD07936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6720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Recent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2016.11</a:t>
            </a:r>
            <a:r>
              <a:rPr kumimoji="1" lang="zh-CN" altLang="en-US" dirty="0" smtClean="0"/>
              <a:t>  高亦乐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Conclusion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40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Network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Information</a:t>
            </a:r>
            <a:r>
              <a:rPr kumimoji="1" lang="zh-CN" altLang="en-US" dirty="0" smtClean="0"/>
              <a:t>  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：</a:t>
            </a:r>
            <a:r>
              <a:rPr lang="en-US" altLang="zh-CN" b="1" dirty="0" smtClean="0"/>
              <a:t>Les-miserable</a:t>
            </a:r>
          </a:p>
          <a:p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：</a:t>
            </a:r>
            <a:r>
              <a:rPr kumimoji="1" lang="en-US" altLang="zh-CN" b="1" dirty="0" smtClean="0"/>
              <a:t>77</a:t>
            </a:r>
            <a:r>
              <a:rPr kumimoji="1" lang="en-US" altLang="zh-CN" dirty="0" smtClean="0"/>
              <a:t> vertices(character) 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/>
              <a:t>	 </a:t>
            </a:r>
            <a:r>
              <a:rPr kumimoji="1" lang="en-US" altLang="zh-CN" dirty="0" smtClean="0"/>
              <a:t>  </a:t>
            </a:r>
            <a:r>
              <a:rPr kumimoji="1" lang="en-US" altLang="zh-CN" sz="2400" b="1" dirty="0" smtClean="0"/>
              <a:t>234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smtClean="0"/>
              <a:t>edges </a:t>
            </a:r>
            <a:r>
              <a:rPr kumimoji="1" lang="en-US" altLang="zh-CN" sz="2400" dirty="0" smtClean="0"/>
              <a:t>(appear in same section)</a:t>
            </a:r>
            <a:endParaRPr kumimoji="1" lang="en-US" altLang="zh-CN" sz="2400" dirty="0" smtClean="0"/>
          </a:p>
          <a:p>
            <a:r>
              <a:rPr kumimoji="1" lang="en-US" altLang="zh-CN" dirty="0" smtClean="0"/>
              <a:t>Type:  Undirected   &amp;   Weighted   Graph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871" y="523875"/>
            <a:ext cx="425767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3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982" y="706582"/>
            <a:ext cx="7633854" cy="54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8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Weight &amp; Degree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493" y="2451955"/>
            <a:ext cx="4523507" cy="33926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721" y="2451955"/>
            <a:ext cx="4402715" cy="334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61" y="262465"/>
            <a:ext cx="10703839" cy="6258372"/>
          </a:xfrm>
        </p:spPr>
      </p:pic>
    </p:spTree>
    <p:extLst>
      <p:ext uri="{BB962C8B-B14F-4D97-AF65-F5344CB8AC3E}">
        <p14:creationId xmlns:p14="http://schemas.microsoft.com/office/powerpoint/2010/main" val="313180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Classical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Centrality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738081"/>
              </p:ext>
            </p:extLst>
          </p:nvPr>
        </p:nvGraphicFramePr>
        <p:xfrm>
          <a:off x="1420836" y="2286004"/>
          <a:ext cx="9475761" cy="36673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4062"/>
                <a:gridCol w="1716259"/>
                <a:gridCol w="1420837"/>
                <a:gridCol w="1537525"/>
                <a:gridCol w="1319026"/>
                <a:gridCol w="1319026"/>
                <a:gridCol w="1319026"/>
              </a:tblGrid>
              <a:tr h="34129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 smtClean="0">
                          <a:effectLst/>
                        </a:rPr>
                        <a:t>排名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Degree Centrality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Closeness Centrality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Betweenness</a:t>
                      </a:r>
                      <a:r>
                        <a:rPr lang="en-US" sz="1600" u="none" strike="noStrike" dirty="0">
                          <a:effectLst/>
                        </a:rPr>
                        <a:t> Centrality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12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0.725877193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1663.187</a:t>
                      </a:r>
                    </a:p>
                  </a:txBody>
                  <a:tcPr marL="9525" marR="9525" marT="9525" marB="0" anchor="ctr"/>
                </a:tc>
              </a:tr>
              <a:tr h="3412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0.596491228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504</a:t>
                      </a:r>
                    </a:p>
                  </a:txBody>
                  <a:tcPr marL="9525" marR="9525" marT="9525" marB="0" anchor="ctr"/>
                </a:tc>
              </a:tr>
              <a:tr h="3412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0.581140351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442.8985</a:t>
                      </a:r>
                    </a:p>
                  </a:txBody>
                  <a:tcPr marL="9525" marR="9525" marT="9525" marB="0" anchor="ctr"/>
                </a:tc>
              </a:tr>
              <a:tr h="3412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0.570175439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415.7867</a:t>
                      </a:r>
                    </a:p>
                  </a:txBody>
                  <a:tcPr marL="9525" marR="9525" marT="9525" marB="0" anchor="ctr"/>
                </a:tc>
              </a:tr>
              <a:tr h="3412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0.566885965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369.1219</a:t>
                      </a:r>
                    </a:p>
                  </a:txBody>
                  <a:tcPr marL="9525" marR="9525" marT="9525" marB="0" anchor="ctr"/>
                </a:tc>
              </a:tr>
              <a:tr h="3412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0.539473684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245.2411</a:t>
                      </a:r>
                    </a:p>
                  </a:txBody>
                  <a:tcPr marL="9525" marR="9525" marT="9525" marB="0" anchor="ctr"/>
                </a:tc>
              </a:tr>
              <a:tr h="3412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0.532894737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137.4219</a:t>
                      </a:r>
                    </a:p>
                  </a:txBody>
                  <a:tcPr marL="9525" marR="9525" marT="9525" marB="0" anchor="ctr"/>
                </a:tc>
              </a:tr>
              <a:tr h="17637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0.520833333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136.0216</a:t>
                      </a:r>
                    </a:p>
                  </a:txBody>
                  <a:tcPr marL="9525" marR="9525" marT="9525" marB="0" anchor="ctr"/>
                </a:tc>
              </a:tr>
              <a:tr h="3412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0.513157895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118.5304</a:t>
                      </a:r>
                    </a:p>
                  </a:txBody>
                  <a:tcPr marL="9525" marR="9525" marT="9525" marB="0" anchor="ctr"/>
                </a:tc>
              </a:tr>
              <a:tr h="3412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0.510964912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115.9099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43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Covertness Centrality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2434884" y="2398739"/>
          <a:ext cx="3361004" cy="3608165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1249760"/>
                <a:gridCol w="887356"/>
                <a:gridCol w="1223888"/>
              </a:tblGrid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排名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Covertness Centrality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0.35574</a:t>
                      </a:r>
                    </a:p>
                  </a:txBody>
                  <a:tcPr marL="9525" marR="9525" marT="9525" marB="0" anchor="ctr"/>
                </a:tc>
              </a:tr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0.3324</a:t>
                      </a:r>
                    </a:p>
                  </a:txBody>
                  <a:tcPr marL="9525" marR="9525" marT="9525" marB="0" anchor="ctr"/>
                </a:tc>
              </a:tr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0.3324</a:t>
                      </a:r>
                    </a:p>
                  </a:txBody>
                  <a:tcPr marL="9525" marR="9525" marT="9525" marB="0" anchor="ctr"/>
                </a:tc>
              </a:tr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0.3324</a:t>
                      </a:r>
                    </a:p>
                  </a:txBody>
                  <a:tcPr marL="9525" marR="9525" marT="9525" marB="0" anchor="ctr"/>
                </a:tc>
              </a:tr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0.3324</a:t>
                      </a:r>
                    </a:p>
                  </a:txBody>
                  <a:tcPr marL="9525" marR="9525" marT="9525" marB="0" anchor="ctr"/>
                </a:tc>
              </a:tr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0.3324</a:t>
                      </a:r>
                    </a:p>
                  </a:txBody>
                  <a:tcPr marL="9525" marR="9525" marT="9525" marB="0" anchor="ctr"/>
                </a:tc>
              </a:tr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0.30741</a:t>
                      </a:r>
                    </a:p>
                  </a:txBody>
                  <a:tcPr marL="9525" marR="9525" marT="9525" marB="0" anchor="ctr"/>
                </a:tc>
              </a:tr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0.29204</a:t>
                      </a:r>
                    </a:p>
                  </a:txBody>
                  <a:tcPr marL="9525" marR="9525" marT="9525" marB="0" anchor="ctr"/>
                </a:tc>
              </a:tr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0.28879</a:t>
                      </a:r>
                    </a:p>
                  </a:txBody>
                  <a:tcPr marL="9525" marR="9525" marT="9525" marB="0" anchor="ctr"/>
                </a:tc>
              </a:tr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0.28781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861045" y="2395122"/>
          <a:ext cx="4028540" cy="3611777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07135"/>
                <a:gridCol w="1007135"/>
                <a:gridCol w="1007135"/>
                <a:gridCol w="1007135"/>
              </a:tblGrid>
              <a:tr h="35561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Degree </a:t>
                      </a:r>
                      <a:r>
                        <a:rPr lang="en-US" sz="1400" u="none" strike="noStrike" kern="1200" dirty="0">
                          <a:effectLst/>
                        </a:rPr>
                        <a:t>Centrality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Betweenness</a:t>
                      </a:r>
                      <a:r>
                        <a:rPr lang="en-US" sz="1400" u="none" strike="noStrike" dirty="0">
                          <a:effectLst/>
                        </a:rPr>
                        <a:t> Centrality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56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1663.187</a:t>
                      </a:r>
                    </a:p>
                  </a:txBody>
                  <a:tcPr marL="9525" marR="9525" marT="9525" marB="0" anchor="ctr"/>
                </a:tc>
              </a:tr>
              <a:tr h="3256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504</a:t>
                      </a:r>
                    </a:p>
                  </a:txBody>
                  <a:tcPr marL="9525" marR="9525" marT="9525" marB="0" anchor="ctr"/>
                </a:tc>
              </a:tr>
              <a:tr h="3256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442.8985</a:t>
                      </a:r>
                    </a:p>
                  </a:txBody>
                  <a:tcPr marL="9525" marR="9525" marT="9525" marB="0" anchor="ctr"/>
                </a:tc>
              </a:tr>
              <a:tr h="3256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415.7867</a:t>
                      </a:r>
                    </a:p>
                  </a:txBody>
                  <a:tcPr marL="9525" marR="9525" marT="9525" marB="0" anchor="ctr"/>
                </a:tc>
              </a:tr>
              <a:tr h="3256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369.1219</a:t>
                      </a:r>
                    </a:p>
                  </a:txBody>
                  <a:tcPr marL="9525" marR="9525" marT="9525" marB="0" anchor="ctr"/>
                </a:tc>
              </a:tr>
              <a:tr h="3256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245.2411</a:t>
                      </a:r>
                    </a:p>
                  </a:txBody>
                  <a:tcPr marL="9525" marR="9525" marT="9525" marB="0" anchor="ctr"/>
                </a:tc>
              </a:tr>
              <a:tr h="3256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137.4219</a:t>
                      </a:r>
                    </a:p>
                  </a:txBody>
                  <a:tcPr marL="9525" marR="9525" marT="9525" marB="0" anchor="ctr"/>
                </a:tc>
              </a:tr>
              <a:tr h="3256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136.0216</a:t>
                      </a:r>
                    </a:p>
                  </a:txBody>
                  <a:tcPr marL="9525" marR="9525" marT="9525" marB="0" anchor="ctr"/>
                </a:tc>
              </a:tr>
              <a:tr h="3256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118.5304</a:t>
                      </a:r>
                    </a:p>
                  </a:txBody>
                  <a:tcPr marL="9525" marR="9525" marT="9525" marB="0" anchor="ctr"/>
                </a:tc>
              </a:tr>
              <a:tr h="3256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115.9099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08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61" y="262465"/>
            <a:ext cx="10703839" cy="6258372"/>
          </a:xfr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" y="190500"/>
            <a:ext cx="120015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6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Network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Information</a:t>
            </a:r>
            <a:r>
              <a:rPr kumimoji="1" lang="zh-CN" altLang="en-US" dirty="0" smtClean="0"/>
              <a:t>  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：</a:t>
            </a:r>
            <a:r>
              <a:rPr lang="en-US" altLang="zh-CN" b="1" dirty="0"/>
              <a:t>Train bombing</a:t>
            </a:r>
          </a:p>
          <a:p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64 vertices(terrorists) </a:t>
            </a:r>
          </a:p>
          <a:p>
            <a:pPr marL="457200" lvl="1" indent="0">
              <a:buNone/>
            </a:pPr>
            <a:r>
              <a:rPr kumimoji="1" lang="en-US" altLang="zh-CN" dirty="0"/>
              <a:t>	 </a:t>
            </a:r>
            <a:r>
              <a:rPr kumimoji="1" lang="en-US" altLang="zh-CN" dirty="0" smtClean="0"/>
              <a:t>  </a:t>
            </a:r>
            <a:r>
              <a:rPr kumimoji="1" lang="en-US" altLang="zh-CN" sz="2400" dirty="0" smtClean="0"/>
              <a:t>243 edges (contacts)</a:t>
            </a:r>
          </a:p>
          <a:p>
            <a:r>
              <a:rPr kumimoji="1" lang="en-US" altLang="zh-CN" dirty="0" smtClean="0"/>
              <a:t>Type:  Undirected   &amp;   Weighted   Graph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668" y="580584"/>
            <a:ext cx="34417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456"/>
            <a:ext cx="12192000" cy="686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97" y="756372"/>
            <a:ext cx="9904205" cy="5345127"/>
          </a:xfrm>
        </p:spPr>
      </p:pic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Weight &amp; Degree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451955"/>
            <a:ext cx="4163295" cy="331787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634" y="2451955"/>
            <a:ext cx="5079414" cy="334906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250" y="2357437"/>
            <a:ext cx="28575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Classical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Centrality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408" y="2416787"/>
            <a:ext cx="4852179" cy="3234786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370" y="2416787"/>
            <a:ext cx="4948139" cy="3317875"/>
          </a:xfrm>
        </p:spPr>
      </p:pic>
    </p:spTree>
    <p:extLst>
      <p:ext uri="{BB962C8B-B14F-4D97-AF65-F5344CB8AC3E}">
        <p14:creationId xmlns:p14="http://schemas.microsoft.com/office/powerpoint/2010/main" val="147271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Classical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Centrality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224575"/>
              </p:ext>
            </p:extLst>
          </p:nvPr>
        </p:nvGraphicFramePr>
        <p:xfrm>
          <a:off x="1420836" y="2286004"/>
          <a:ext cx="9475761" cy="3669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4062"/>
                <a:gridCol w="1716259"/>
                <a:gridCol w="1420837"/>
                <a:gridCol w="1537525"/>
                <a:gridCol w="1319026"/>
                <a:gridCol w="1319026"/>
                <a:gridCol w="1319026"/>
              </a:tblGrid>
              <a:tr h="34129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 smtClean="0">
                          <a:effectLst/>
                        </a:rPr>
                        <a:t>排名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Degree Centrality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Closeness Centrality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Betweenness</a:t>
                      </a:r>
                      <a:r>
                        <a:rPr lang="en-US" sz="1600" u="none" strike="noStrike" dirty="0">
                          <a:effectLst/>
                        </a:rPr>
                        <a:t> Centrality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12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29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0.583333333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448.5200998</a:t>
                      </a:r>
                    </a:p>
                  </a:txBody>
                  <a:tcPr marL="12700" marR="12700" marT="12700" marB="0" anchor="b"/>
                </a:tc>
              </a:tr>
              <a:tr h="3412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27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0.572727273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392.3521719</a:t>
                      </a:r>
                    </a:p>
                  </a:txBody>
                  <a:tcPr marL="12700" marR="12700" marT="12700" marB="0" anchor="b"/>
                </a:tc>
              </a:tr>
              <a:tr h="3412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22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0.508064516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320.8381859</a:t>
                      </a:r>
                    </a:p>
                  </a:txBody>
                  <a:tcPr marL="12700" marR="12700" marT="12700" marB="0" anchor="b"/>
                </a:tc>
              </a:tr>
              <a:tr h="3412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>
                          <a:effectLst/>
                        </a:rPr>
                        <a:t>18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268.98479</a:t>
                      </a:r>
                    </a:p>
                  </a:txBody>
                  <a:tcPr marL="12700" marR="12700" marT="12700" marB="0" anchor="b"/>
                </a:tc>
              </a:tr>
              <a:tr h="3412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>
                          <a:effectLst/>
                        </a:rPr>
                        <a:t>25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0.496062992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267.6658761</a:t>
                      </a:r>
                    </a:p>
                  </a:txBody>
                  <a:tcPr marL="12700" marR="12700" marT="12700" marB="0" anchor="b"/>
                </a:tc>
              </a:tr>
              <a:tr h="3412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>
                          <a:effectLst/>
                        </a:rPr>
                        <a:t>16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0.488372093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246.3920752</a:t>
                      </a:r>
                    </a:p>
                  </a:txBody>
                  <a:tcPr marL="12700" marR="12700" marT="12700" marB="0" anchor="b"/>
                </a:tc>
              </a:tr>
              <a:tr h="3412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>
                          <a:effectLst/>
                        </a:rPr>
                        <a:t>18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0.480916031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232.2502077</a:t>
                      </a:r>
                    </a:p>
                  </a:txBody>
                  <a:tcPr marL="12700" marR="12700" marT="12700" marB="0" anchor="b"/>
                </a:tc>
              </a:tr>
              <a:tr h="17637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>
                          <a:effectLst/>
                        </a:rPr>
                        <a:t>17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15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0.473684211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175.8186508</a:t>
                      </a:r>
                    </a:p>
                  </a:txBody>
                  <a:tcPr marL="12700" marR="12700" marT="12700" marB="0" anchor="b"/>
                </a:tc>
              </a:tr>
              <a:tr h="3412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22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14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0.473684211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164.2050783</a:t>
                      </a:r>
                    </a:p>
                  </a:txBody>
                  <a:tcPr marL="12700" marR="12700" marT="12700" marB="0" anchor="b"/>
                </a:tc>
              </a:tr>
              <a:tr h="3412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30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0.473684211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147.2830891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82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Covertness </a:t>
            </a:r>
            <a:r>
              <a:rPr kumimoji="1" lang="en-US" altLang="zh-CN" dirty="0" smtClean="0"/>
              <a:t>Centrality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𝑪𝑪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,    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𝑪𝑴</m:t>
                            </m:r>
                            <m:d>
                              <m:d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en-US" altLang="zh-CN" b="1" i="1" smtClean="0">
                                <a:latin typeface="Cambria Math" charset="0"/>
                              </a:rPr>
                              <m:t>=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b="1" i="1" smtClean="0">
                                <a:latin typeface="Cambria Math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𝑪𝑴</m:t>
                            </m:r>
                            <m:d>
                              <m:d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</m:d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𝑪𝑷</m:t>
                            </m:r>
                            <m:d>
                              <m:d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  ,    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𝑪𝑴</m:t>
                            </m:r>
                            <m:d>
                              <m:d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en-US" altLang="zh-CN" b="1" i="1" smtClean="0">
                                <a:latin typeface="Cambria Math" charset="0"/>
                              </a:rPr>
                              <m:t>&gt;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b="1" i="1" smtClean="0">
                                <a:latin typeface="Cambria Math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kumimoji="1" lang="zh-CN" altLang="en-US" dirty="0" smtClean="0"/>
              </a:p>
              <a:p>
                <a:r>
                  <a:rPr lang="en-US" altLang="zh-CN" sz="2800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Commonness</a:t>
                </a:r>
                <a:r>
                  <a:rPr lang="zh-CN" altLang="en-US" sz="2800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： </a:t>
                </a:r>
                <a:r>
                  <a:rPr lang="en-US" altLang="zh-CN" sz="2800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CM(a)</a:t>
                </a:r>
              </a:p>
              <a:p>
                <a:r>
                  <a:rPr lang="en-US" altLang="zh-CN" dirty="0"/>
                  <a:t>How well a person hides in a crowd of similar people</a:t>
                </a:r>
              </a:p>
              <a:p>
                <a:r>
                  <a:rPr lang="en-US" altLang="zh-CN" sz="2800" b="1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Communication Potential</a:t>
                </a:r>
                <a:r>
                  <a:rPr lang="zh-CN" altLang="en-US" sz="2800" b="1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： </a:t>
                </a:r>
                <a:r>
                  <a:rPr lang="en-US" altLang="zh-CN" sz="2800" b="1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CP(a</a:t>
                </a:r>
                <a:r>
                  <a:rPr lang="en-US" altLang="zh-CN" sz="2800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)</a:t>
                </a:r>
              </a:p>
              <a:p>
                <a:r>
                  <a:rPr lang="en-US" altLang="zh-CN" dirty="0"/>
                  <a:t>The ability to communicate and cooperate to achieve a common objective.</a:t>
                </a: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Covertness Centrality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928577"/>
              </p:ext>
            </p:extLst>
          </p:nvPr>
        </p:nvGraphicFramePr>
        <p:xfrm>
          <a:off x="2434884" y="2398739"/>
          <a:ext cx="3361004" cy="3608165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1249760"/>
                <a:gridCol w="887356"/>
                <a:gridCol w="1223888"/>
              </a:tblGrid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排名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Covertness Centrality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0.28567</a:t>
                      </a:r>
                    </a:p>
                  </a:txBody>
                  <a:tcPr marL="12700" marR="12700" marT="12700" marB="0" anchor="b"/>
                </a:tc>
              </a:tr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0.28077</a:t>
                      </a:r>
                    </a:p>
                  </a:txBody>
                  <a:tcPr marL="12700" marR="12700" marT="12700" marB="0" anchor="b"/>
                </a:tc>
              </a:tr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0.26895</a:t>
                      </a:r>
                    </a:p>
                  </a:txBody>
                  <a:tcPr marL="12700" marR="12700" marT="12700" marB="0" anchor="b"/>
                </a:tc>
              </a:tr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0.26895</a:t>
                      </a:r>
                    </a:p>
                  </a:txBody>
                  <a:tcPr marL="12700" marR="12700" marT="12700" marB="0" anchor="b"/>
                </a:tc>
              </a:tr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0.26748</a:t>
                      </a:r>
                    </a:p>
                  </a:txBody>
                  <a:tcPr marL="12700" marR="12700" marT="12700" marB="0" anchor="b"/>
                </a:tc>
              </a:tr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0.24892</a:t>
                      </a:r>
                    </a:p>
                  </a:txBody>
                  <a:tcPr marL="12700" marR="12700" marT="12700" marB="0" anchor="b"/>
                </a:tc>
              </a:tr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25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0.24886</a:t>
                      </a:r>
                    </a:p>
                  </a:txBody>
                  <a:tcPr marL="12700" marR="12700" marT="12700" marB="0" anchor="b"/>
                </a:tc>
              </a:tr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0.24886</a:t>
                      </a:r>
                    </a:p>
                  </a:txBody>
                  <a:tcPr marL="12700" marR="12700" marT="12700" marB="0" anchor="b"/>
                </a:tc>
              </a:tr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0.24886</a:t>
                      </a:r>
                    </a:p>
                  </a:txBody>
                  <a:tcPr marL="12700" marR="12700" marT="12700" marB="0" anchor="b"/>
                </a:tc>
              </a:tr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0.24886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54552"/>
              </p:ext>
            </p:extLst>
          </p:nvPr>
        </p:nvGraphicFramePr>
        <p:xfrm>
          <a:off x="5861045" y="2395122"/>
          <a:ext cx="4028540" cy="3611777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07135"/>
                <a:gridCol w="1007135"/>
                <a:gridCol w="1007135"/>
                <a:gridCol w="1007135"/>
              </a:tblGrid>
              <a:tr h="35561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Degree </a:t>
                      </a:r>
                      <a:r>
                        <a:rPr lang="en-US" sz="1400" u="none" strike="noStrike" kern="1200" dirty="0">
                          <a:effectLst/>
                        </a:rPr>
                        <a:t>Centrality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Betweenness</a:t>
                      </a:r>
                      <a:r>
                        <a:rPr lang="en-US" sz="1400" u="none" strike="noStrike" dirty="0">
                          <a:effectLst/>
                        </a:rPr>
                        <a:t> Centrality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56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29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448.5200998</a:t>
                      </a:r>
                    </a:p>
                  </a:txBody>
                  <a:tcPr marL="12700" marR="12700" marT="12700" marB="0" anchor="b"/>
                </a:tc>
              </a:tr>
              <a:tr h="3256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27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392.3521719</a:t>
                      </a:r>
                    </a:p>
                  </a:txBody>
                  <a:tcPr marL="12700" marR="12700" marT="12700" marB="0" anchor="b"/>
                </a:tc>
              </a:tr>
              <a:tr h="3256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22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320.8381859</a:t>
                      </a:r>
                    </a:p>
                  </a:txBody>
                  <a:tcPr marL="12700" marR="12700" marT="12700" marB="0" anchor="b"/>
                </a:tc>
              </a:tr>
              <a:tr h="3256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18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268.98479</a:t>
                      </a:r>
                    </a:p>
                  </a:txBody>
                  <a:tcPr marL="12700" marR="12700" marT="12700" marB="0" anchor="b"/>
                </a:tc>
              </a:tr>
              <a:tr h="3256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25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267.6658761</a:t>
                      </a:r>
                    </a:p>
                  </a:txBody>
                  <a:tcPr marL="12700" marR="12700" marT="12700" marB="0" anchor="b"/>
                </a:tc>
              </a:tr>
              <a:tr h="3256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246.3920752</a:t>
                      </a:r>
                    </a:p>
                  </a:txBody>
                  <a:tcPr marL="12700" marR="12700" marT="12700" marB="0" anchor="b"/>
                </a:tc>
              </a:tr>
              <a:tr h="3256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18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232.2502077</a:t>
                      </a:r>
                    </a:p>
                  </a:txBody>
                  <a:tcPr marL="12700" marR="12700" marT="12700" marB="0" anchor="b"/>
                </a:tc>
              </a:tr>
              <a:tr h="3256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15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175.8186508</a:t>
                      </a:r>
                    </a:p>
                  </a:txBody>
                  <a:tcPr marL="12700" marR="12700" marT="12700" marB="0" anchor="b"/>
                </a:tc>
              </a:tr>
              <a:tr h="3256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22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14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164.2050783</a:t>
                      </a:r>
                    </a:p>
                  </a:txBody>
                  <a:tcPr marL="12700" marR="12700" marT="12700" marB="0" anchor="b"/>
                </a:tc>
              </a:tr>
              <a:tr h="3256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30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147.2830891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34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2375</TotalTime>
  <Words>638</Words>
  <Application>Microsoft Office PowerPoint</Application>
  <PresentationFormat>宽屏</PresentationFormat>
  <Paragraphs>350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方正舒体</vt:lpstr>
      <vt:lpstr>宋体</vt:lpstr>
      <vt:lpstr>Arial</vt:lpstr>
      <vt:lpstr>Calibri</vt:lpstr>
      <vt:lpstr>Cambria Math</vt:lpstr>
      <vt:lpstr>Garamond</vt:lpstr>
      <vt:lpstr>环保</vt:lpstr>
      <vt:lpstr>Recent Work</vt:lpstr>
      <vt:lpstr>Network Information   </vt:lpstr>
      <vt:lpstr>PowerPoint 演示文稿</vt:lpstr>
      <vt:lpstr>PowerPoint 演示文稿</vt:lpstr>
      <vt:lpstr>Weight &amp; Degree</vt:lpstr>
      <vt:lpstr>Classical Centrality</vt:lpstr>
      <vt:lpstr>Classical Centrality</vt:lpstr>
      <vt:lpstr>Covertness Centrality</vt:lpstr>
      <vt:lpstr>Covertness Centrality</vt:lpstr>
      <vt:lpstr>Conclusion</vt:lpstr>
      <vt:lpstr>Network Information   </vt:lpstr>
      <vt:lpstr>PowerPoint 演示文稿</vt:lpstr>
      <vt:lpstr>Weight &amp; Degree</vt:lpstr>
      <vt:lpstr>PowerPoint 演示文稿</vt:lpstr>
      <vt:lpstr>Classical Centrality</vt:lpstr>
      <vt:lpstr>Covertness Centrality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inesa</cp:lastModifiedBy>
  <cp:revision>100</cp:revision>
  <dcterms:created xsi:type="dcterms:W3CDTF">2016-11-26T06:55:49Z</dcterms:created>
  <dcterms:modified xsi:type="dcterms:W3CDTF">2016-11-29T08:00:26Z</dcterms:modified>
</cp:coreProperties>
</file>