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teven Zyc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7-26T17:21:16.213">
    <p:pos x="6000" y="0"/>
    <p:text>ADD LAT, LONG ZERO POINT. MAKE DISTPLOT IN SEABORN IF POSSIBLE. ADD CITY LABELS IN PHOTOSHOP.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39288f37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39288f37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39288f37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39288f37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39288f37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39288f37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"What factors bring down the price of a house the most, with least impact to overall quality?"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39288f37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39288f37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ea4537e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ea4537e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ea4537e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ea4537e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ea4537e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ea4537e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ea4537e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ea4537e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ea4537e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ea4537e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39288f37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39288f37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harlfoxem/housesalespredi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evenzych.github.io/linear_regression_and_race_king_county_hou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.dlpng.com/static/png/6495587_preview.png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0725"/>
            <a:ext cx="9144000" cy="353276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-421450"/>
            <a:ext cx="8222100" cy="17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 County Housing</a:t>
            </a:r>
            <a:endParaRPr b="1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1366855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Steven Zych - July 2020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390525" y="21461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you, and happy house hunting!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This project provides a </a:t>
            </a:r>
            <a:r>
              <a:rPr b="1" lang="en" sz="2400">
                <a:solidFill>
                  <a:srgbClr val="000000"/>
                </a:solidFill>
              </a:rPr>
              <a:t>machine learning model </a:t>
            </a:r>
            <a:r>
              <a:rPr lang="en" sz="2400">
                <a:solidFill>
                  <a:srgbClr val="000000"/>
                </a:solidFill>
              </a:rPr>
              <a:t>aimed at helping </a:t>
            </a:r>
            <a:r>
              <a:rPr b="1" lang="en" sz="2400">
                <a:solidFill>
                  <a:srgbClr val="000000"/>
                </a:solidFill>
              </a:rPr>
              <a:t>first-time buyers </a:t>
            </a:r>
            <a:r>
              <a:rPr lang="en" sz="2400">
                <a:solidFill>
                  <a:srgbClr val="000000"/>
                </a:solidFill>
              </a:rPr>
              <a:t>purchase a home in or around </a:t>
            </a:r>
            <a:r>
              <a:rPr b="1" lang="en" sz="2400">
                <a:solidFill>
                  <a:srgbClr val="000000"/>
                </a:solidFill>
              </a:rPr>
              <a:t>Seattle, WA.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All </a:t>
            </a:r>
            <a:r>
              <a:rPr b="1" lang="en" sz="2400">
                <a:solidFill>
                  <a:srgbClr val="000000"/>
                </a:solidFill>
              </a:rPr>
              <a:t>data </a:t>
            </a:r>
            <a:r>
              <a:rPr lang="en" sz="2400">
                <a:solidFill>
                  <a:srgbClr val="000000"/>
                </a:solidFill>
              </a:rPr>
              <a:t>comes from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 sz="2400">
                <a:solidFill>
                  <a:srgbClr val="000000"/>
                </a:solidFill>
              </a:rPr>
              <a:t>, from </a:t>
            </a:r>
            <a:r>
              <a:rPr b="1" lang="en" sz="2400">
                <a:solidFill>
                  <a:srgbClr val="000000"/>
                </a:solidFill>
              </a:rPr>
              <a:t>May 2014 to May 2015.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Baseline Model</a:t>
            </a:r>
            <a:endParaRPr b="1" sz="22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41738"/>
            <a:ext cx="6145174" cy="427354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337025" y="1039450"/>
            <a:ext cx="25878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following models are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based on this one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aim to improve these numbers.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R² of </a:t>
            </a:r>
            <a:r>
              <a:rPr b="1" lang="en" sz="20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0.692</a:t>
            </a:r>
            <a:endParaRPr b="1" sz="20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RMSE of </a:t>
            </a:r>
            <a:r>
              <a:rPr b="1" lang="en" sz="20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$213,446.</a:t>
            </a:r>
            <a:endParaRPr b="1" sz="20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6337025" y="1039450"/>
            <a:ext cx="25878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Almost no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visible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change from previous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Most of the work here happening “under the hood.”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R² of </a:t>
            </a:r>
            <a:r>
              <a:rPr b="1" lang="en" sz="20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0.689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RMSE of </a:t>
            </a:r>
            <a:r>
              <a:rPr b="1" lang="en" sz="2000"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$213,306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Model 2: Mean Normalization of Continuous Variables</a:t>
            </a:r>
            <a:endParaRPr b="1" sz="2200"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641" r="651" t="0"/>
          <a:stretch/>
        </p:blipFill>
        <p:spPr>
          <a:xfrm>
            <a:off x="98250" y="741738"/>
            <a:ext cx="6145173" cy="427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Model 3: Removing Outliers</a:t>
            </a:r>
            <a:endParaRPr b="1" sz="2200"/>
          </a:p>
        </p:txBody>
      </p:sp>
      <p:sp>
        <p:nvSpPr>
          <p:cNvPr id="95" name="Google Shape;95;p17"/>
          <p:cNvSpPr txBox="1"/>
          <p:nvPr/>
        </p:nvSpPr>
        <p:spPr>
          <a:xfrm>
            <a:off x="6337025" y="1039450"/>
            <a:ext cx="25878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Significant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improvements,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plot becomes more readable.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Extremely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pricey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large homes removed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from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R² of </a:t>
            </a:r>
            <a:r>
              <a:rPr b="1" lang="en" sz="2000"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0.693</a:t>
            </a:r>
            <a:endParaRPr b="1" sz="2000">
              <a:highlight>
                <a:srgbClr val="B6D7A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RMSE of </a:t>
            </a:r>
            <a:r>
              <a:rPr b="1" lang="en" sz="2000"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$137,906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592" l="0" r="0" t="592"/>
          <a:stretch/>
        </p:blipFill>
        <p:spPr>
          <a:xfrm>
            <a:off x="98250" y="741738"/>
            <a:ext cx="6145173" cy="427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Model 4: Categorical Variables As Dummies</a:t>
            </a:r>
            <a:endParaRPr b="1" sz="2200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612" l="0" r="0" t="612"/>
          <a:stretch/>
        </p:blipFill>
        <p:spPr>
          <a:xfrm>
            <a:off x="98250" y="741738"/>
            <a:ext cx="6145173" cy="4273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337025" y="1039450"/>
            <a:ext cx="25878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Marginal improvements on RMSE, but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R² much better.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First model where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location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plays a major role.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R² of </a:t>
            </a:r>
            <a:r>
              <a:rPr b="1" lang="en" sz="2000"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0.721</a:t>
            </a:r>
            <a:endParaRPr b="1" sz="2000">
              <a:highlight>
                <a:srgbClr val="B6D7A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RMSE of </a:t>
            </a:r>
            <a:r>
              <a:rPr b="1" lang="en" sz="2000"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$133,961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Model 6: Only P-Values Under 0.05</a:t>
            </a:r>
            <a:endParaRPr b="1" sz="2200"/>
          </a:p>
        </p:txBody>
      </p:sp>
      <p:sp>
        <p:nvSpPr>
          <p:cNvPr id="109" name="Google Shape;109;p19"/>
          <p:cNvSpPr txBox="1"/>
          <p:nvPr/>
        </p:nvSpPr>
        <p:spPr>
          <a:xfrm>
            <a:off x="6337025" y="1039450"/>
            <a:ext cx="25878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model uses only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most reliable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predictors in the dataset.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final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R² of </a:t>
            </a:r>
            <a:r>
              <a:rPr b="1" lang="en" sz="2000">
                <a:highlight>
                  <a:srgbClr val="D9D9D9"/>
                </a:highlight>
                <a:latin typeface="Roboto"/>
                <a:ea typeface="Roboto"/>
                <a:cs typeface="Roboto"/>
                <a:sym typeface="Roboto"/>
              </a:rPr>
              <a:t>0.721</a:t>
            </a:r>
            <a:endParaRPr b="1" sz="2000">
              <a:highlight>
                <a:srgbClr val="D9D9D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RMSE of </a:t>
            </a:r>
            <a:r>
              <a:rPr b="1" lang="en" sz="2000">
                <a:highlight>
                  <a:srgbClr val="B6D7A8"/>
                </a:highlight>
                <a:latin typeface="Roboto"/>
                <a:ea typeface="Roboto"/>
                <a:cs typeface="Roboto"/>
                <a:sym typeface="Roboto"/>
              </a:rPr>
              <a:t>$135,925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98250" y="741738"/>
            <a:ext cx="6145173" cy="427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909250" y="61500"/>
            <a:ext cx="216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(Model 5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omitted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from presentation for time.)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7150" y="4696825"/>
            <a:ext cx="87972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 dots are </a:t>
            </a:r>
            <a:r>
              <a:rPr b="1" lang="en" sz="1800"/>
              <a:t>homes ≤ $300K.</a:t>
            </a:r>
            <a:endParaRPr b="1" sz="18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97320" cy="43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5340975" y="394450"/>
            <a:ext cx="3446400" cy="3018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Findings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Buy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south of Mercer Island.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Buy where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neighbors have big yards.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Don’t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get a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basement.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Don’t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live on the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waterfront.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Research Goals</a:t>
            </a:r>
            <a:endParaRPr b="1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1. </a:t>
            </a:r>
            <a:r>
              <a:rPr b="1" lang="en" sz="1800">
                <a:solidFill>
                  <a:srgbClr val="000000"/>
                </a:solidFill>
              </a:rPr>
              <a:t>RMSE </a:t>
            </a:r>
            <a:r>
              <a:rPr lang="en" sz="1800">
                <a:solidFill>
                  <a:srgbClr val="000000"/>
                </a:solidFill>
              </a:rPr>
              <a:t>value is tolerable as-is, but seriously needs to be </a:t>
            </a:r>
            <a:r>
              <a:rPr b="1" lang="en" sz="1800">
                <a:solidFill>
                  <a:srgbClr val="000000"/>
                </a:solidFill>
              </a:rPr>
              <a:t>reduced.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2. More </a:t>
            </a:r>
            <a:r>
              <a:rPr b="1" lang="en" sz="1800">
                <a:solidFill>
                  <a:srgbClr val="000000"/>
                </a:solidFill>
              </a:rPr>
              <a:t>locational </a:t>
            </a:r>
            <a:r>
              <a:rPr lang="en" sz="1800">
                <a:solidFill>
                  <a:srgbClr val="000000"/>
                </a:solidFill>
              </a:rPr>
              <a:t>data. Sorting </a:t>
            </a:r>
            <a:r>
              <a:rPr b="1" lang="en" sz="1800">
                <a:solidFill>
                  <a:srgbClr val="000000"/>
                </a:solidFill>
              </a:rPr>
              <a:t>zipcodes into cities </a:t>
            </a:r>
            <a:r>
              <a:rPr lang="en" sz="1800">
                <a:solidFill>
                  <a:srgbClr val="000000"/>
                </a:solidFill>
              </a:rPr>
              <a:t>instead of just using </a:t>
            </a:r>
            <a:r>
              <a:rPr b="1" lang="en" sz="1800">
                <a:solidFill>
                  <a:srgbClr val="000000"/>
                </a:solidFill>
              </a:rPr>
              <a:t>lat and long.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3.</a:t>
            </a:r>
            <a:r>
              <a:rPr lang="en" sz="1800">
                <a:solidFill>
                  <a:srgbClr val="000000"/>
                </a:solidFill>
              </a:rPr>
              <a:t> Look at relationship between </a:t>
            </a:r>
            <a:r>
              <a:rPr b="1" lang="en" sz="1800">
                <a:solidFill>
                  <a:srgbClr val="000000"/>
                </a:solidFill>
              </a:rPr>
              <a:t>proximity to cultural institution and price.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4. Look at </a:t>
            </a:r>
            <a:r>
              <a:rPr b="1" lang="en" sz="1800">
                <a:solidFill>
                  <a:srgbClr val="000000"/>
                </a:solidFill>
              </a:rPr>
              <a:t>demographic info </a:t>
            </a:r>
            <a:r>
              <a:rPr lang="en" sz="1800">
                <a:solidFill>
                  <a:srgbClr val="000000"/>
                </a:solidFill>
              </a:rPr>
              <a:t>to </a:t>
            </a:r>
            <a:r>
              <a:rPr b="1" lang="en" sz="1800">
                <a:solidFill>
                  <a:srgbClr val="000000"/>
                </a:solidFill>
              </a:rPr>
              <a:t>avoid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gentrification</a:t>
            </a:r>
            <a:r>
              <a:rPr b="1" lang="en" sz="1800">
                <a:solidFill>
                  <a:srgbClr val="000000"/>
                </a:solidFill>
              </a:rPr>
              <a:t>.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