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939288f37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939288f37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fact: The blue symbolizes the Indian Ocean as well as the countries many lakes and rivers (Wikipedia).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460a3b75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460a3b75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939288f37_0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939288f37_0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Combat the effects of drough-prone dry season.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9396b0a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9396b0a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460a3b75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460a3b75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460a3b75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460a3b75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460a3b75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460a3b75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39288f37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39288f37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39288f37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39288f37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939288f37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939288f37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rivendata.org/competitions/7/pump-it-up-data-mining-the-water-table/page/25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76265"/>
            <a:ext cx="9144000" cy="6096032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24000" y="1989305"/>
            <a:ext cx="8222100" cy="4329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Steven Zych</a:t>
            </a:r>
            <a:r>
              <a:rPr b="1" lang="en">
                <a:solidFill>
                  <a:srgbClr val="FFFFFF"/>
                </a:solidFill>
              </a:rPr>
              <a:t> - </a:t>
            </a:r>
            <a:r>
              <a:rPr b="1" lang="en">
                <a:solidFill>
                  <a:srgbClr val="FFFFFF"/>
                </a:solidFill>
              </a:rPr>
              <a:t>August 2020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9" name="Google Shape;69;p13"/>
          <p:cNvSpPr txBox="1"/>
          <p:nvPr>
            <p:ph type="ctrTitle"/>
          </p:nvPr>
        </p:nvSpPr>
        <p:spPr>
          <a:xfrm>
            <a:off x="324000" y="201000"/>
            <a:ext cx="8222100" cy="175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Tanzanian Wells: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600"/>
              <a:t>Assessing Water Source Failure With Machine Learning</a:t>
            </a:r>
            <a:endParaRPr b="1" i="1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C51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Appendix</a:t>
            </a:r>
            <a:endParaRPr b="1" sz="2400"/>
          </a:p>
        </p:txBody>
      </p:sp>
      <p:sp>
        <p:nvSpPr>
          <p:cNvPr id="136" name="Google Shape;136;p22"/>
          <p:cNvSpPr txBox="1"/>
          <p:nvPr/>
        </p:nvSpPr>
        <p:spPr>
          <a:xfrm>
            <a:off x="621675" y="668550"/>
            <a:ext cx="79818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Overlay violin plot of amount of functional (green) and nonfunctional (red) wells based on extraction method and GPS height (height zero values removed):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613" y="1247725"/>
            <a:ext cx="6763875" cy="3829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C51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Machine learning</a:t>
            </a:r>
            <a:r>
              <a:rPr lang="en" sz="2400">
                <a:solidFill>
                  <a:srgbClr val="000000"/>
                </a:solidFill>
              </a:rPr>
              <a:t> for the Gov’t of Tanzania to </a:t>
            </a:r>
            <a:r>
              <a:rPr b="1" lang="en" sz="2400">
                <a:solidFill>
                  <a:srgbClr val="000000"/>
                </a:solidFill>
              </a:rPr>
              <a:t>predict water well failure, </a:t>
            </a:r>
            <a:r>
              <a:rPr lang="en" sz="2400">
                <a:solidFill>
                  <a:srgbClr val="000000"/>
                </a:solidFill>
              </a:rPr>
              <a:t>and combat the effects of drought-prone dry season.</a:t>
            </a:r>
            <a:endParaRPr b="1" sz="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400">
                <a:solidFill>
                  <a:srgbClr val="000000"/>
                </a:solidFill>
              </a:rPr>
              <a:t>Data </a:t>
            </a:r>
            <a:r>
              <a:rPr lang="en" sz="2400">
                <a:solidFill>
                  <a:srgbClr val="000000"/>
                </a:solidFill>
              </a:rPr>
              <a:t>is available at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DrivenData</a:t>
            </a:r>
            <a:r>
              <a:rPr lang="en" sz="2400">
                <a:solidFill>
                  <a:srgbClr val="000000"/>
                </a:solidFill>
              </a:rPr>
              <a:t> and contains information on </a:t>
            </a:r>
            <a:r>
              <a:rPr b="1" lang="en" sz="2400">
                <a:solidFill>
                  <a:srgbClr val="000000"/>
                </a:solidFill>
              </a:rPr>
              <a:t>~59K wells, </a:t>
            </a:r>
            <a:r>
              <a:rPr lang="en" sz="2400">
                <a:solidFill>
                  <a:srgbClr val="000000"/>
                </a:solidFill>
              </a:rPr>
              <a:t>and classifies wells as </a:t>
            </a:r>
            <a:r>
              <a:rPr b="1" lang="en" sz="2400">
                <a:solidFill>
                  <a:srgbClr val="000000"/>
                </a:solidFill>
                <a:highlight>
                  <a:srgbClr val="D9EAD3"/>
                </a:highlight>
              </a:rPr>
              <a:t>functional, </a:t>
            </a:r>
            <a:r>
              <a:rPr b="1" lang="en" sz="2400">
                <a:solidFill>
                  <a:srgbClr val="000000"/>
                </a:solidFill>
                <a:highlight>
                  <a:srgbClr val="FFF2CC"/>
                </a:highlight>
              </a:rPr>
              <a:t>functional-needs-repairs,</a:t>
            </a:r>
            <a:r>
              <a:rPr b="1" lang="en" sz="2400">
                <a:solidFill>
                  <a:srgbClr val="000000"/>
                </a:solidFill>
              </a:rPr>
              <a:t> and </a:t>
            </a:r>
            <a:r>
              <a:rPr b="1" lang="en" sz="2400">
                <a:solidFill>
                  <a:srgbClr val="000000"/>
                </a:solidFill>
                <a:highlight>
                  <a:srgbClr val="F4CCCC"/>
                </a:highlight>
              </a:rPr>
              <a:t>nonfunctional.</a:t>
            </a:r>
            <a:endParaRPr b="1" sz="2400">
              <a:solidFill>
                <a:srgbClr val="000000"/>
              </a:solidFill>
              <a:highlight>
                <a:srgbClr val="F4CCCC"/>
              </a:highlight>
            </a:endParaRPr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C51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26075" y="203050"/>
            <a:ext cx="2808000" cy="979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Quick Preview Of The Data</a:t>
            </a:r>
            <a:endParaRPr b="1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26075" y="1449725"/>
            <a:ext cx="2808000" cy="316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map shows </a:t>
            </a:r>
            <a:r>
              <a:rPr b="1" lang="en" sz="1800"/>
              <a:t>each dot as a well,</a:t>
            </a:r>
            <a:r>
              <a:rPr lang="en" sz="1800"/>
              <a:t> overlaid on Tanzania, the colors mean: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 sz="1800">
                <a:highlight>
                  <a:srgbClr val="00FF00"/>
                </a:highlight>
              </a:rPr>
              <a:t>Functional</a:t>
            </a:r>
            <a:endParaRPr b="1" sz="1800"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>
                <a:highlight>
                  <a:srgbClr val="0000FF"/>
                </a:highlight>
              </a:rPr>
              <a:t>Functional-needs-repairs</a:t>
            </a:r>
            <a:endParaRPr b="1" sz="1800">
              <a:highlight>
                <a:srgbClr val="0000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>
                <a:highlight>
                  <a:srgbClr val="FF0000"/>
                </a:highlight>
              </a:rPr>
              <a:t>Nonfunctional</a:t>
            </a:r>
            <a:endParaRPr b="1" sz="1800">
              <a:highlight>
                <a:srgbClr val="FF0000"/>
              </a:highlight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11342" r="11342" t="0"/>
          <a:stretch/>
        </p:blipFill>
        <p:spPr>
          <a:xfrm>
            <a:off x="3269625" y="0"/>
            <a:ext cx="5874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C51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26075" y="184000"/>
            <a:ext cx="2808000" cy="979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Extraction Methods</a:t>
            </a:r>
            <a:endParaRPr b="1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26075" y="1025525"/>
            <a:ext cx="2808000" cy="2657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Extraction method</a:t>
            </a:r>
            <a:r>
              <a:rPr b="1" lang="en" sz="1800"/>
              <a:t> “other” </a:t>
            </a:r>
            <a:r>
              <a:rPr lang="en" sz="1800"/>
              <a:t>proved most problematic.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Highest percentage of </a:t>
            </a:r>
            <a:r>
              <a:rPr b="1" lang="en" sz="1800">
                <a:highlight>
                  <a:srgbClr val="FF0000"/>
                </a:highlight>
              </a:rPr>
              <a:t>nonfunctional </a:t>
            </a:r>
            <a:r>
              <a:rPr b="1" lang="en" sz="1800"/>
              <a:t>wells.</a:t>
            </a:r>
            <a:endParaRPr b="1" sz="18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700" y="252638"/>
            <a:ext cx="5449424" cy="46382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0" name="Google Shape;90;p16"/>
          <p:cNvSpPr/>
          <p:nvPr/>
        </p:nvSpPr>
        <p:spPr>
          <a:xfrm>
            <a:off x="5993775" y="2654300"/>
            <a:ext cx="809700" cy="1923900"/>
          </a:xfrm>
          <a:prstGeom prst="donut">
            <a:avLst>
              <a:gd fmla="val 81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C51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8250" y="16350"/>
            <a:ext cx="8826600" cy="610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Height And Extraction Methods</a:t>
            </a:r>
            <a:endParaRPr b="1" sz="2400"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149" l="0" r="0" t="149"/>
          <a:stretch/>
        </p:blipFill>
        <p:spPr>
          <a:xfrm>
            <a:off x="1470826" y="779250"/>
            <a:ext cx="7520776" cy="42861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7" name="Google Shape;97;p17"/>
          <p:cNvSpPr txBox="1"/>
          <p:nvPr/>
        </p:nvSpPr>
        <p:spPr>
          <a:xfrm>
            <a:off x="107325" y="807725"/>
            <a:ext cx="1295400" cy="4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Extraction method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failure depends on height.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Notice </a:t>
            </a:r>
            <a:r>
              <a:rPr b="1" lang="en" sz="1800">
                <a:highlight>
                  <a:srgbClr val="EAD1DC"/>
                </a:highlight>
                <a:latin typeface="Roboto"/>
                <a:ea typeface="Roboto"/>
                <a:cs typeface="Roboto"/>
                <a:sym typeface="Roboto"/>
              </a:rPr>
              <a:t>rope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b="1" lang="en" sz="1800">
                <a:highlight>
                  <a:srgbClr val="C9DAF8"/>
                </a:highlight>
                <a:latin typeface="Roboto"/>
                <a:ea typeface="Roboto"/>
                <a:cs typeface="Roboto"/>
                <a:sym typeface="Roboto"/>
              </a:rPr>
              <a:t>gravity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pumps.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1850400" y="3265175"/>
            <a:ext cx="1219200" cy="1628700"/>
          </a:xfrm>
          <a:prstGeom prst="donut">
            <a:avLst>
              <a:gd fmla="val 81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7775025" y="1179200"/>
            <a:ext cx="1295400" cy="1686000"/>
          </a:xfrm>
          <a:prstGeom prst="donut">
            <a:avLst>
              <a:gd fmla="val 81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C51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26075" y="1025525"/>
            <a:ext cx="2808000" cy="3860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00"/>
                </a:highlight>
              </a:rPr>
              <a:t>77% accuracy</a:t>
            </a:r>
            <a:r>
              <a:rPr lang="en" sz="1800"/>
              <a:t> overall.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Best at predicting </a:t>
            </a:r>
            <a:r>
              <a:rPr b="1" lang="en" sz="1800">
                <a:solidFill>
                  <a:srgbClr val="FFFFFF"/>
                </a:solidFill>
                <a:highlight>
                  <a:srgbClr val="00FF00"/>
                </a:highlight>
              </a:rPr>
              <a:t>functional </a:t>
            </a:r>
            <a:r>
              <a:rPr lang="en" sz="1800">
                <a:solidFill>
                  <a:srgbClr val="FFFFFF"/>
                </a:solidFill>
              </a:rPr>
              <a:t>and </a:t>
            </a:r>
            <a:r>
              <a:rPr b="1" lang="en" sz="1800">
                <a:solidFill>
                  <a:srgbClr val="FFFFFF"/>
                </a:solidFill>
                <a:highlight>
                  <a:srgbClr val="FF0000"/>
                </a:highlight>
              </a:rPr>
              <a:t>nonfunctional </a:t>
            </a:r>
            <a:r>
              <a:rPr lang="en" sz="1800"/>
              <a:t>well status.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Partially affected by a </a:t>
            </a:r>
            <a:r>
              <a:rPr b="1" lang="en" sz="1800"/>
              <a:t>class imbalance.</a:t>
            </a:r>
            <a:endParaRPr b="1" sz="1800"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226075" y="184000"/>
            <a:ext cx="2808000" cy="1183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Classification Model Performance</a:t>
            </a:r>
            <a:endParaRPr b="1"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1883" l="2339" r="44967" t="36574"/>
          <a:stretch/>
        </p:blipFill>
        <p:spPr>
          <a:xfrm>
            <a:off x="4184025" y="184963"/>
            <a:ext cx="4286325" cy="477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7" name="Google Shape;107;p18"/>
          <p:cNvSpPr/>
          <p:nvPr/>
        </p:nvSpPr>
        <p:spPr>
          <a:xfrm>
            <a:off x="4933950" y="761375"/>
            <a:ext cx="869400" cy="866700"/>
          </a:xfrm>
          <a:prstGeom prst="donut">
            <a:avLst>
              <a:gd fmla="val 4908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7296150" y="3247400"/>
            <a:ext cx="869400" cy="866700"/>
          </a:xfrm>
          <a:prstGeom prst="donut">
            <a:avLst>
              <a:gd fmla="val 4908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C51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3"/>
            </a:pPr>
            <a:r>
              <a:rPr lang="en" sz="1800">
                <a:solidFill>
                  <a:srgbClr val="000000"/>
                </a:solidFill>
              </a:rPr>
              <a:t>Dig deeper into ML classifier to </a:t>
            </a:r>
            <a:r>
              <a:rPr b="1" lang="en" sz="1800">
                <a:solidFill>
                  <a:srgbClr val="000000"/>
                </a:solidFill>
              </a:rPr>
              <a:t>improve predictions on nonfunctional wells </a:t>
            </a:r>
            <a:r>
              <a:rPr lang="en" sz="1800">
                <a:solidFill>
                  <a:srgbClr val="000000"/>
                </a:solidFill>
              </a:rPr>
              <a:t>(most vital).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 startAt="3"/>
            </a:pPr>
            <a:r>
              <a:rPr lang="en" sz="1800">
                <a:solidFill>
                  <a:srgbClr val="000000"/>
                </a:solidFill>
              </a:rPr>
              <a:t>See if machine learning </a:t>
            </a:r>
            <a:r>
              <a:rPr b="1" lang="en" sz="1800">
                <a:solidFill>
                  <a:srgbClr val="000000"/>
                </a:solidFill>
              </a:rPr>
              <a:t>model works </a:t>
            </a:r>
            <a:r>
              <a:rPr lang="en" sz="1800">
                <a:solidFill>
                  <a:srgbClr val="000000"/>
                </a:solidFill>
              </a:rPr>
              <a:t>in </a:t>
            </a:r>
            <a:r>
              <a:rPr b="1" lang="en" sz="1800">
                <a:solidFill>
                  <a:srgbClr val="000000"/>
                </a:solidFill>
              </a:rPr>
              <a:t>other East African nations.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Recommendations &amp; Further Research</a:t>
            </a:r>
            <a:endParaRPr b="1"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Investigate relationship between </a:t>
            </a:r>
            <a:r>
              <a:rPr b="1" lang="en" sz="1800">
                <a:solidFill>
                  <a:srgbClr val="000000"/>
                </a:solidFill>
              </a:rPr>
              <a:t>height </a:t>
            </a:r>
            <a:r>
              <a:rPr lang="en" sz="1800">
                <a:solidFill>
                  <a:srgbClr val="000000"/>
                </a:solidFill>
              </a:rPr>
              <a:t>and </a:t>
            </a:r>
            <a:r>
              <a:rPr b="1" lang="en" sz="1800">
                <a:solidFill>
                  <a:srgbClr val="000000"/>
                </a:solidFill>
              </a:rPr>
              <a:t>extraction method </a:t>
            </a:r>
            <a:r>
              <a:rPr lang="en" sz="1800">
                <a:solidFill>
                  <a:srgbClr val="000000"/>
                </a:solidFill>
              </a:rPr>
              <a:t>and </a:t>
            </a:r>
            <a:r>
              <a:rPr b="1" lang="en" sz="1800">
                <a:solidFill>
                  <a:srgbClr val="000000"/>
                </a:solidFill>
              </a:rPr>
              <a:t>well functionality.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Address potential </a:t>
            </a:r>
            <a:r>
              <a:rPr b="1" lang="en" sz="1800">
                <a:solidFill>
                  <a:srgbClr val="000000"/>
                </a:solidFill>
              </a:rPr>
              <a:t>reporting bias </a:t>
            </a:r>
            <a:r>
              <a:rPr lang="en" sz="1800">
                <a:solidFill>
                  <a:srgbClr val="000000"/>
                </a:solidFill>
              </a:rPr>
              <a:t>from data collection based on time of year/weather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C51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76265"/>
            <a:ext cx="9144000" cy="609603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type="ctrTitle"/>
          </p:nvPr>
        </p:nvSpPr>
        <p:spPr>
          <a:xfrm>
            <a:off x="278775" y="130175"/>
            <a:ext cx="8334000" cy="262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000"/>
              <a:t>Asante sana!</a:t>
            </a:r>
            <a:endParaRPr b="1" i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9C51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Appendix</a:t>
            </a:r>
            <a:endParaRPr b="1" sz="24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1224750"/>
            <a:ext cx="2704322" cy="381585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192" y="1224750"/>
            <a:ext cx="4158107" cy="3815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9" name="Google Shape;129;p21"/>
          <p:cNvSpPr txBox="1"/>
          <p:nvPr/>
        </p:nvSpPr>
        <p:spPr>
          <a:xfrm>
            <a:off x="4812675" y="769500"/>
            <a:ext cx="3362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Full summary of the chosen RF model: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21675" y="820950"/>
            <a:ext cx="3362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 of decision tree, unpruned: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