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939288f37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939288f37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a45bd920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a45bd920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a45bd920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a45bd92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39288f37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939288f37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Combat the effects of drough-prone dry season.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a45bd920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a45bd92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a34bdd6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a34bdd6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Squeaky wheel = Loudest complainer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a45bd920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a45bd920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a45bd920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a45bd920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a45bd920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a45bd920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a45bd920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a45bd920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939288f37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939288f37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9FC5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data.world/crowdflower/brands-and-product-emotion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ogodownload.org/wp-content/uploads/2014/09/twitter-logo-4.png"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324" y="588400"/>
            <a:ext cx="6597600" cy="53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03375" y="2138855"/>
            <a:ext cx="8222100" cy="43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Steven Zych</a:t>
            </a:r>
            <a:r>
              <a:rPr b="1" lang="en">
                <a:solidFill>
                  <a:srgbClr val="FFFFFF"/>
                </a:solidFill>
              </a:rPr>
              <a:t> - September </a:t>
            </a:r>
            <a:r>
              <a:rPr b="1" lang="en">
                <a:solidFill>
                  <a:srgbClr val="FFFFFF"/>
                </a:solidFill>
              </a:rPr>
              <a:t>2020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9" name="Google Shape;69;p13"/>
          <p:cNvSpPr txBox="1"/>
          <p:nvPr>
            <p:ph type="ctrTitle"/>
          </p:nvPr>
        </p:nvSpPr>
        <p:spPr>
          <a:xfrm>
            <a:off x="203375" y="350550"/>
            <a:ext cx="8222100" cy="1752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Tweet Sentiment: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rgbClr val="FFFFFF"/>
                </a:solidFill>
              </a:rPr>
              <a:t>Analyzing Public Opinion Through Natural Language Processing</a:t>
            </a:r>
            <a:endParaRPr b="1" i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3"/>
            </a:pPr>
            <a:r>
              <a:rPr lang="en" sz="1800">
                <a:solidFill>
                  <a:srgbClr val="000000"/>
                </a:solidFill>
              </a:rPr>
              <a:t>Create a more </a:t>
            </a:r>
            <a:r>
              <a:rPr b="1" lang="en" sz="1800">
                <a:solidFill>
                  <a:srgbClr val="000000"/>
                </a:solidFill>
              </a:rPr>
              <a:t>homogenous body of data,</a:t>
            </a:r>
            <a:r>
              <a:rPr lang="en" sz="1800">
                <a:solidFill>
                  <a:srgbClr val="000000"/>
                </a:solidFill>
              </a:rPr>
              <a:t> with </a:t>
            </a:r>
            <a:r>
              <a:rPr b="1" lang="en" sz="1800">
                <a:solidFill>
                  <a:srgbClr val="000000"/>
                </a:solidFill>
              </a:rPr>
              <a:t>less linguistic variance.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3"/>
            </a:pPr>
            <a:r>
              <a:rPr lang="en" sz="1800">
                <a:solidFill>
                  <a:srgbClr val="000000"/>
                </a:solidFill>
              </a:rPr>
              <a:t>Implement </a:t>
            </a:r>
            <a:r>
              <a:rPr b="1" lang="en" sz="1800">
                <a:solidFill>
                  <a:srgbClr val="000000"/>
                </a:solidFill>
              </a:rPr>
              <a:t>transfer learning </a:t>
            </a:r>
            <a:r>
              <a:rPr lang="en" sz="1800">
                <a:solidFill>
                  <a:srgbClr val="000000"/>
                </a:solidFill>
              </a:rPr>
              <a:t>trained on similar </a:t>
            </a:r>
            <a:r>
              <a:rPr b="1" lang="en" sz="1800">
                <a:solidFill>
                  <a:srgbClr val="000000"/>
                </a:solidFill>
              </a:rPr>
              <a:t>tech data.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Recommendations For Further Research</a:t>
            </a:r>
            <a:endParaRPr b="1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New model to use </a:t>
            </a:r>
            <a:r>
              <a:rPr b="1" lang="en" sz="1800">
                <a:solidFill>
                  <a:srgbClr val="000000"/>
                </a:solidFill>
              </a:rPr>
              <a:t>Emojis, emoticons,</a:t>
            </a:r>
            <a:r>
              <a:rPr lang="en" sz="1800">
                <a:solidFill>
                  <a:srgbClr val="000000"/>
                </a:solidFill>
              </a:rPr>
              <a:t> and </a:t>
            </a:r>
            <a:r>
              <a:rPr b="1" lang="en" sz="1800">
                <a:solidFill>
                  <a:srgbClr val="000000"/>
                </a:solidFill>
              </a:rPr>
              <a:t>punctuation </a:t>
            </a:r>
            <a:r>
              <a:rPr lang="en" sz="1800">
                <a:solidFill>
                  <a:srgbClr val="000000"/>
                </a:solidFill>
              </a:rPr>
              <a:t>as </a:t>
            </a:r>
            <a:r>
              <a:rPr b="1" lang="en" sz="1800">
                <a:solidFill>
                  <a:srgbClr val="000000"/>
                </a:solidFill>
              </a:rPr>
              <a:t>affect markers.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Investigate relationship between </a:t>
            </a:r>
            <a:r>
              <a:rPr b="1" lang="en" sz="1800">
                <a:solidFill>
                  <a:srgbClr val="000000"/>
                </a:solidFill>
              </a:rPr>
              <a:t>sentiment </a:t>
            </a:r>
            <a:r>
              <a:rPr lang="en" sz="1800">
                <a:solidFill>
                  <a:srgbClr val="000000"/>
                </a:solidFill>
              </a:rPr>
              <a:t>and </a:t>
            </a:r>
            <a:r>
              <a:rPr b="1" lang="en" sz="1800">
                <a:solidFill>
                  <a:srgbClr val="000000"/>
                </a:solidFill>
              </a:rPr>
              <a:t>replies / retweets.</a:t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descr="https://logodownload.org/wp-content/uploads/2014/09/twitter-logo-4.png"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6750" y="1009529"/>
            <a:ext cx="471900" cy="383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ogodownload.org/wp-content/uploads/2014/09/twitter-logo-4.png"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324" y="588400"/>
            <a:ext cx="6597600" cy="53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type="ctrTitle"/>
          </p:nvPr>
        </p:nvSpPr>
        <p:spPr>
          <a:xfrm>
            <a:off x="203375" y="350550"/>
            <a:ext cx="8222100" cy="1752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Thank you!</a:t>
            </a:r>
            <a:endParaRPr b="1" i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pic>
        <p:nvPicPr>
          <p:cNvPr descr="https://logodownload.org/wp-content/uploads/2014/09/twitter-logo-4.png"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225" y="1009529"/>
            <a:ext cx="471900" cy="38394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This project uses NLP </a:t>
            </a:r>
            <a:r>
              <a:rPr lang="en" sz="2400">
                <a:solidFill>
                  <a:srgbClr val="000000"/>
                </a:solidFill>
              </a:rPr>
              <a:t>(natural language processing) to see how </a:t>
            </a:r>
            <a:r>
              <a:rPr b="1" lang="en" sz="2400">
                <a:solidFill>
                  <a:srgbClr val="000000"/>
                </a:solidFill>
              </a:rPr>
              <a:t>Twitter users feel about Google</a:t>
            </a:r>
            <a:r>
              <a:rPr lang="en" sz="2400">
                <a:solidFill>
                  <a:srgbClr val="000000"/>
                </a:solidFill>
              </a:rPr>
              <a:t>,</a:t>
            </a:r>
            <a:r>
              <a:rPr b="1" lang="en" sz="2400">
                <a:solidFill>
                  <a:srgbClr val="000000"/>
                </a:solidFill>
              </a:rPr>
              <a:t> Apple</a:t>
            </a:r>
            <a:r>
              <a:rPr lang="en" sz="2400">
                <a:solidFill>
                  <a:srgbClr val="000000"/>
                </a:solidFill>
              </a:rPr>
              <a:t>,</a:t>
            </a:r>
            <a:r>
              <a:rPr b="1" lang="en" sz="2400">
                <a:solidFill>
                  <a:srgbClr val="000000"/>
                </a:solidFill>
              </a:rPr>
              <a:t> </a:t>
            </a:r>
            <a:r>
              <a:rPr lang="en" sz="2400">
                <a:solidFill>
                  <a:srgbClr val="000000"/>
                </a:solidFill>
              </a:rPr>
              <a:t>and their products.</a:t>
            </a:r>
            <a:endParaRPr sz="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Data </a:t>
            </a:r>
            <a:r>
              <a:rPr lang="en" sz="2400">
                <a:solidFill>
                  <a:srgbClr val="000000"/>
                </a:solidFill>
              </a:rPr>
              <a:t>is available at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data.world</a:t>
            </a:r>
            <a:r>
              <a:rPr lang="en" sz="2400">
                <a:solidFill>
                  <a:srgbClr val="000000"/>
                </a:solidFill>
              </a:rPr>
              <a:t>. It contains </a:t>
            </a:r>
            <a:r>
              <a:rPr b="1" lang="en" sz="2400">
                <a:solidFill>
                  <a:srgbClr val="000000"/>
                </a:solidFill>
              </a:rPr>
              <a:t>8,721 tweets, </a:t>
            </a:r>
            <a:r>
              <a:rPr lang="en" sz="2400">
                <a:solidFill>
                  <a:srgbClr val="000000"/>
                </a:solidFill>
              </a:rPr>
              <a:t>as well as their sentiment, and target brand.</a:t>
            </a:r>
            <a:endParaRPr sz="2400">
              <a:solidFill>
                <a:srgbClr val="000000"/>
              </a:solidFill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163125" y="0"/>
            <a:ext cx="8222100" cy="585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Examples</a:t>
            </a:r>
            <a:endParaRPr b="1" sz="2400"/>
          </a:p>
        </p:txBody>
      </p:sp>
      <p:pic>
        <p:nvPicPr>
          <p:cNvPr descr="https://logodownload.org/wp-content/uploads/2014/09/twitter-logo-4.png"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500" y="160225"/>
            <a:ext cx="325149" cy="2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4294967295" type="body"/>
          </p:nvPr>
        </p:nvSpPr>
        <p:spPr>
          <a:xfrm>
            <a:off x="163125" y="759375"/>
            <a:ext cx="8698500" cy="42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000000"/>
                </a:solidFill>
                <a:highlight>
                  <a:srgbClr val="F4CCCC"/>
                </a:highlight>
              </a:rPr>
              <a:t>Negative</a:t>
            </a:r>
            <a:endParaRPr b="1" sz="1400" u="sng">
              <a:solidFill>
                <a:srgbClr val="000000"/>
              </a:solidFill>
              <a:highlight>
                <a:srgbClr val="F4CC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rgbClr val="000000"/>
              </a:solidFill>
              <a:highlight>
                <a:srgbClr val="F4CCCC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4CCCC"/>
                </a:highlight>
              </a:rPr>
              <a:t>.@wesley83 I have a 3G iPhone. After 3 hrs tweeting at #RISE_Austin, it was dead!  I need to upgrade. Plugin stations at #SXSW.</a:t>
            </a:r>
            <a:endParaRPr sz="1400">
              <a:solidFill>
                <a:srgbClr val="000000"/>
              </a:solidFill>
              <a:highlight>
                <a:srgbClr val="F4CCCC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4CCCC"/>
                </a:highlight>
              </a:rPr>
              <a:t>['3g', 'iphone', '3', 'hrs', 'tweeting', </a:t>
            </a:r>
            <a:r>
              <a:rPr b="1" lang="en" sz="1400">
                <a:solidFill>
                  <a:srgbClr val="000000"/>
                </a:solidFill>
                <a:highlight>
                  <a:srgbClr val="F4CCCC"/>
                </a:highlight>
              </a:rPr>
              <a:t>'dead'</a:t>
            </a:r>
            <a:r>
              <a:rPr lang="en" sz="1400">
                <a:solidFill>
                  <a:srgbClr val="000000"/>
                </a:solidFill>
                <a:highlight>
                  <a:srgbClr val="F4CCCC"/>
                </a:highlight>
              </a:rPr>
              <a:t>, 'need', </a:t>
            </a:r>
            <a:r>
              <a:rPr b="1" lang="en" sz="1400">
                <a:solidFill>
                  <a:srgbClr val="000000"/>
                </a:solidFill>
                <a:highlight>
                  <a:srgbClr val="F4CCCC"/>
                </a:highlight>
              </a:rPr>
              <a:t>'upgrade'</a:t>
            </a:r>
            <a:r>
              <a:rPr lang="en" sz="1400">
                <a:solidFill>
                  <a:srgbClr val="000000"/>
                </a:solidFill>
                <a:highlight>
                  <a:srgbClr val="F4CCCC"/>
                </a:highlight>
              </a:rPr>
              <a:t>, 'plugin', 'stations']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000000"/>
                </a:solidFill>
                <a:highlight>
                  <a:srgbClr val="D9EAD3"/>
                </a:highlight>
              </a:rPr>
              <a:t>Positive</a:t>
            </a:r>
            <a:endParaRPr b="1" sz="1400" u="sng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D9EAD3"/>
                </a:highlight>
              </a:rPr>
              <a:t>@jessedee Know about @fludapp ? Awesome iPad/iPhone app that you'll likely appreciate for its design. Also, they're giving free Ts at #SXSW</a:t>
            </a:r>
            <a:endParaRPr sz="14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D9EAD3"/>
                </a:highlight>
              </a:rPr>
              <a:t>['know', </a:t>
            </a:r>
            <a:r>
              <a:rPr b="1" lang="en" sz="1400">
                <a:solidFill>
                  <a:srgbClr val="000000"/>
                </a:solidFill>
                <a:highlight>
                  <a:srgbClr val="D9EAD3"/>
                </a:highlight>
              </a:rPr>
              <a:t>'awesome'</a:t>
            </a:r>
            <a:r>
              <a:rPr lang="en" sz="1400">
                <a:solidFill>
                  <a:srgbClr val="000000"/>
                </a:solidFill>
                <a:highlight>
                  <a:srgbClr val="D9EAD3"/>
                </a:highlight>
              </a:rPr>
              <a:t>, 'ipadiphone', 'app', 'youll', 'likely', </a:t>
            </a:r>
            <a:r>
              <a:rPr b="1" lang="en" sz="1400">
                <a:solidFill>
                  <a:srgbClr val="000000"/>
                </a:solidFill>
                <a:highlight>
                  <a:srgbClr val="D9EAD3"/>
                </a:highlight>
              </a:rPr>
              <a:t>'appreciate'</a:t>
            </a:r>
            <a:r>
              <a:rPr lang="en" sz="1400">
                <a:solidFill>
                  <a:srgbClr val="000000"/>
                </a:solidFill>
                <a:highlight>
                  <a:srgbClr val="D9EAD3"/>
                </a:highlight>
              </a:rPr>
              <a:t>, 'design', 'also', 'theyre', 'giving', </a:t>
            </a:r>
            <a:r>
              <a:rPr b="1" lang="en" sz="1400">
                <a:solidFill>
                  <a:srgbClr val="000000"/>
                </a:solidFill>
                <a:highlight>
                  <a:srgbClr val="D9EAD3"/>
                </a:highlight>
              </a:rPr>
              <a:t>'free'</a:t>
            </a:r>
            <a:r>
              <a:rPr lang="en" sz="1400">
                <a:solidFill>
                  <a:srgbClr val="000000"/>
                </a:solidFill>
                <a:highlight>
                  <a:srgbClr val="D9EAD3"/>
                </a:highlight>
              </a:rPr>
              <a:t>, 'ts']</a:t>
            </a:r>
            <a:endParaRPr sz="14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000000"/>
                </a:solidFill>
                <a:highlight>
                  <a:srgbClr val="FFF2CC"/>
                </a:highlight>
              </a:rPr>
              <a:t>Neutral</a:t>
            </a:r>
            <a:endParaRPr b="1" sz="1400" u="sng">
              <a:solidFill>
                <a:srgbClr val="000000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2CC"/>
                </a:highlight>
              </a:rPr>
              <a:t>Holler Gram for iPad on the iTunes App Store -  http://t.co/kfN3f5Q (via @marc_is_ken) #sxsw</a:t>
            </a:r>
            <a:endParaRPr sz="1400">
              <a:solidFill>
                <a:srgbClr val="000000"/>
              </a:solidFill>
              <a:highlight>
                <a:srgbClr val="FFF2CC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2CC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2CC"/>
                </a:highlight>
              </a:rPr>
              <a:t>['holler', 'gram', 'ipad', 'itunes', 'app', 'store', 'via']</a:t>
            </a:r>
            <a:endParaRPr sz="1400">
              <a:solidFill>
                <a:srgbClr val="000000"/>
              </a:solidFill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D9EAD3"/>
                </a:highlight>
              </a:rPr>
              <a:t>Benefits</a:t>
            </a:r>
            <a:r>
              <a:rPr b="1" lang="en" sz="1800">
                <a:solidFill>
                  <a:srgbClr val="000000"/>
                </a:solidFill>
              </a:rPr>
              <a:t>: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Unfiltered, honest feedback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Nearly unlimited, constant data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Freely accessible online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4CCCC"/>
                </a:highlight>
              </a:rPr>
              <a:t>Drawbacks</a:t>
            </a:r>
            <a:r>
              <a:rPr b="1" lang="en" sz="1800">
                <a:solidFill>
                  <a:srgbClr val="000000"/>
                </a:solidFill>
              </a:rPr>
              <a:t>: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Unstandardized spelling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Decentralized, no fact checking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Can be bloated by “squeaky wheels”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471900" y="759900"/>
            <a:ext cx="8222100" cy="76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NLP with </a:t>
            </a:r>
            <a:r>
              <a:rPr b="1" i="1" lang="en"/>
              <a:t>Twitter?</a:t>
            </a:r>
            <a:endParaRPr b="1" i="1"/>
          </a:p>
        </p:txBody>
      </p:sp>
      <p:pic>
        <p:nvPicPr>
          <p:cNvPr descr="https://logodownload.org/wp-content/uploads/2014/09/twitter-logo-4.png"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300" y="1030279"/>
            <a:ext cx="471900" cy="383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163125" y="0"/>
            <a:ext cx="8222100" cy="585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Tweets Per Sentiment</a:t>
            </a:r>
            <a:endParaRPr b="1" sz="2400"/>
          </a:p>
        </p:txBody>
      </p:sp>
      <p:pic>
        <p:nvPicPr>
          <p:cNvPr descr="https://logodownload.org/wp-content/uploads/2014/09/twitter-logo-4.png"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650" y="160225"/>
            <a:ext cx="325149" cy="2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163125" y="759375"/>
            <a:ext cx="3095700" cy="42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b="1" lang="en">
                <a:solidFill>
                  <a:srgbClr val="000000"/>
                </a:solidFill>
              </a:rPr>
              <a:t>majority </a:t>
            </a:r>
            <a:r>
              <a:rPr lang="en">
                <a:solidFill>
                  <a:srgbClr val="000000"/>
                </a:solidFill>
              </a:rPr>
              <a:t>of tweets in the data showed </a:t>
            </a:r>
            <a:r>
              <a:rPr b="1" lang="en">
                <a:solidFill>
                  <a:srgbClr val="000000"/>
                </a:solidFill>
              </a:rPr>
              <a:t>“No emotion”</a:t>
            </a:r>
            <a:r>
              <a:rPr lang="en">
                <a:solidFill>
                  <a:srgbClr val="000000"/>
                </a:solidFill>
              </a:rPr>
              <a:t> toward a brand.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Of the </a:t>
            </a:r>
            <a:r>
              <a:rPr b="1" lang="en">
                <a:solidFill>
                  <a:srgbClr val="000000"/>
                </a:solidFill>
              </a:rPr>
              <a:t>emotional </a:t>
            </a:r>
            <a:r>
              <a:rPr lang="en">
                <a:solidFill>
                  <a:srgbClr val="000000"/>
                </a:solidFill>
              </a:rPr>
              <a:t>tweets, </a:t>
            </a:r>
            <a:r>
              <a:rPr b="1" lang="en">
                <a:solidFill>
                  <a:srgbClr val="000000"/>
                </a:solidFill>
              </a:rPr>
              <a:t>positive </a:t>
            </a:r>
            <a:r>
              <a:rPr lang="en">
                <a:solidFill>
                  <a:srgbClr val="000000"/>
                </a:solidFill>
              </a:rPr>
              <a:t>ones dominated.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3425" y="743025"/>
            <a:ext cx="5255570" cy="42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163125" y="0"/>
            <a:ext cx="8222100" cy="585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Tweets Per Sentiment Per Brand/Product</a:t>
            </a:r>
            <a:endParaRPr b="1" sz="2400"/>
          </a:p>
        </p:txBody>
      </p:sp>
      <p:pic>
        <p:nvPicPr>
          <p:cNvPr descr="https://logodownload.org/wp-content/uploads/2014/09/twitter-logo-4.png"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650" y="160225"/>
            <a:ext cx="325149" cy="2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5677" y="849900"/>
            <a:ext cx="5016783" cy="42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idx="4294967295" type="body"/>
          </p:nvPr>
        </p:nvSpPr>
        <p:spPr>
          <a:xfrm>
            <a:off x="163125" y="759375"/>
            <a:ext cx="3095700" cy="42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Sentiment had </a:t>
            </a:r>
            <a:r>
              <a:rPr b="1" lang="en">
                <a:solidFill>
                  <a:srgbClr val="000000"/>
                </a:solidFill>
              </a:rPr>
              <a:t>little impact</a:t>
            </a:r>
            <a:r>
              <a:rPr lang="en">
                <a:solidFill>
                  <a:srgbClr val="000000"/>
                </a:solidFill>
              </a:rPr>
              <a:t> on which brands were tweeted at most.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Positive </a:t>
            </a:r>
            <a:r>
              <a:rPr lang="en">
                <a:solidFill>
                  <a:srgbClr val="000000"/>
                </a:solidFill>
              </a:rPr>
              <a:t>sentiment tweets were </a:t>
            </a:r>
            <a:r>
              <a:rPr b="1" lang="en">
                <a:solidFill>
                  <a:srgbClr val="000000"/>
                </a:solidFill>
              </a:rPr>
              <a:t>most often </a:t>
            </a:r>
            <a:r>
              <a:rPr b="1" lang="en">
                <a:solidFill>
                  <a:srgbClr val="000000"/>
                </a:solidFill>
              </a:rPr>
              <a:t>directed </a:t>
            </a:r>
            <a:r>
              <a:rPr lang="en">
                <a:solidFill>
                  <a:srgbClr val="000000"/>
                </a:solidFill>
              </a:rPr>
              <a:t>at a brand.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Neutral </a:t>
            </a:r>
            <a:r>
              <a:rPr lang="en">
                <a:solidFill>
                  <a:srgbClr val="000000"/>
                </a:solidFill>
              </a:rPr>
              <a:t>tweets are </a:t>
            </a:r>
            <a:r>
              <a:rPr b="1" lang="en">
                <a:solidFill>
                  <a:srgbClr val="000000"/>
                </a:solidFill>
              </a:rPr>
              <a:t>almost never directed.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63125" y="0"/>
            <a:ext cx="8222100" cy="585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Neural Network Architecture</a:t>
            </a:r>
            <a:endParaRPr b="1" sz="2400"/>
          </a:p>
        </p:txBody>
      </p:sp>
      <p:pic>
        <p:nvPicPr>
          <p:cNvPr descr="https://logodownload.org/wp-content/uploads/2014/09/twitter-logo-4.png"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850" y="160225"/>
            <a:ext cx="325149" cy="2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0" l="0" r="20628" t="0"/>
          <a:stretch/>
        </p:blipFill>
        <p:spPr>
          <a:xfrm>
            <a:off x="163088" y="1670725"/>
            <a:ext cx="8840174" cy="30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idx="4294967295" type="body"/>
          </p:nvPr>
        </p:nvSpPr>
        <p:spPr>
          <a:xfrm>
            <a:off x="163125" y="817150"/>
            <a:ext cx="8840100" cy="11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Seven models </a:t>
            </a:r>
            <a:r>
              <a:rPr lang="en">
                <a:solidFill>
                  <a:srgbClr val="000000"/>
                </a:solidFill>
              </a:rPr>
              <a:t>were compiled and trained. This was the </a:t>
            </a:r>
            <a:r>
              <a:rPr b="1" lang="en">
                <a:solidFill>
                  <a:srgbClr val="000000"/>
                </a:solidFill>
              </a:rPr>
              <a:t>best (and final) attempt: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63125" y="0"/>
            <a:ext cx="8222100" cy="585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Neural Network Performance</a:t>
            </a:r>
            <a:endParaRPr b="1" sz="2400"/>
          </a:p>
        </p:txBody>
      </p:sp>
      <p:pic>
        <p:nvPicPr>
          <p:cNvPr descr="https://logodownload.org/wp-content/uploads/2014/09/twitter-logo-4.png"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925" y="160225"/>
            <a:ext cx="325149" cy="2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4">
            <a:alphaModFix/>
          </a:blip>
          <a:srcRect b="49746" l="0" r="0" t="0"/>
          <a:stretch/>
        </p:blipFill>
        <p:spPr>
          <a:xfrm>
            <a:off x="388625" y="2009650"/>
            <a:ext cx="4141875" cy="29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idx="4294967295" type="body"/>
          </p:nvPr>
        </p:nvSpPr>
        <p:spPr>
          <a:xfrm>
            <a:off x="163125" y="817150"/>
            <a:ext cx="8840100" cy="11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The final model was still somewhat </a:t>
            </a:r>
            <a:r>
              <a:rPr b="1" lang="en">
                <a:solidFill>
                  <a:srgbClr val="000000"/>
                </a:solidFill>
              </a:rPr>
              <a:t>overfit, </a:t>
            </a:r>
            <a:r>
              <a:rPr lang="en">
                <a:solidFill>
                  <a:srgbClr val="000000"/>
                </a:solidFill>
              </a:rPr>
              <a:t>but performed best in terms of </a:t>
            </a:r>
            <a:r>
              <a:rPr b="1" lang="en">
                <a:solidFill>
                  <a:srgbClr val="000000"/>
                </a:solidFill>
              </a:rPr>
              <a:t>validation accuracy </a:t>
            </a:r>
            <a:r>
              <a:rPr lang="en">
                <a:solidFill>
                  <a:srgbClr val="000000"/>
                </a:solidFill>
              </a:rPr>
              <a:t>and </a:t>
            </a:r>
            <a:r>
              <a:rPr b="1" lang="en">
                <a:solidFill>
                  <a:srgbClr val="000000"/>
                </a:solidFill>
              </a:rPr>
              <a:t>validation loss.</a:t>
            </a:r>
            <a:r>
              <a:rPr b="1" i="1" lang="en">
                <a:solidFill>
                  <a:srgbClr val="666666"/>
                </a:solidFill>
              </a:rPr>
              <a:t> (</a:t>
            </a:r>
            <a:r>
              <a:rPr i="1" lang="en">
                <a:solidFill>
                  <a:srgbClr val="666666"/>
                </a:solidFill>
              </a:rPr>
              <a:t>Overfitting on other models was significantly more drastic, around 90% training accuracy, 60% validation accuracy.)</a:t>
            </a:r>
            <a:endParaRPr i="1" sz="1800">
              <a:solidFill>
                <a:srgbClr val="666666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4">
            <a:alphaModFix/>
          </a:blip>
          <a:srcRect b="0" l="0" r="0" t="49746"/>
          <a:stretch/>
        </p:blipFill>
        <p:spPr>
          <a:xfrm>
            <a:off x="4530500" y="2009650"/>
            <a:ext cx="4141875" cy="2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3"/>
            </a:pPr>
            <a:r>
              <a:rPr lang="en" sz="1800">
                <a:solidFill>
                  <a:srgbClr val="000000"/>
                </a:solidFill>
              </a:rPr>
              <a:t>Model as a barometer for </a:t>
            </a:r>
            <a:r>
              <a:rPr b="1" lang="en" sz="1800">
                <a:solidFill>
                  <a:srgbClr val="000000"/>
                </a:solidFill>
              </a:rPr>
              <a:t>general public settlement</a:t>
            </a:r>
            <a:r>
              <a:rPr lang="en" sz="1800">
                <a:solidFill>
                  <a:srgbClr val="000000"/>
                </a:solidFill>
              </a:rPr>
              <a:t> of company.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3"/>
            </a:pPr>
            <a:r>
              <a:rPr b="1" lang="en" sz="1800">
                <a:solidFill>
                  <a:srgbClr val="000000"/>
                </a:solidFill>
              </a:rPr>
              <a:t>Positive</a:t>
            </a:r>
            <a:r>
              <a:rPr lang="en" sz="1800">
                <a:solidFill>
                  <a:srgbClr val="000000"/>
                </a:solidFill>
              </a:rPr>
              <a:t>-sentiment messages from </a:t>
            </a:r>
            <a:r>
              <a:rPr b="1" lang="en" sz="1800">
                <a:solidFill>
                  <a:srgbClr val="000000"/>
                </a:solidFill>
              </a:rPr>
              <a:t>popular accounts</a:t>
            </a:r>
            <a:r>
              <a:rPr lang="en" sz="1800">
                <a:solidFill>
                  <a:srgbClr val="000000"/>
                </a:solidFill>
              </a:rPr>
              <a:t> could be filtered out to make </a:t>
            </a:r>
            <a:r>
              <a:rPr b="1" lang="en" sz="1800">
                <a:solidFill>
                  <a:srgbClr val="000000"/>
                </a:solidFill>
              </a:rPr>
              <a:t>brand ambassador deals, etc.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Applications</a:t>
            </a:r>
            <a:endParaRPr b="1"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Filter messages by sentiment, paying most </a:t>
            </a:r>
            <a:r>
              <a:rPr b="1" lang="en" sz="1800">
                <a:solidFill>
                  <a:srgbClr val="000000"/>
                </a:solidFill>
              </a:rPr>
              <a:t>attention to the negative </a:t>
            </a:r>
            <a:r>
              <a:rPr lang="en" sz="1800">
                <a:solidFill>
                  <a:srgbClr val="000000"/>
                </a:solidFill>
              </a:rPr>
              <a:t>ones.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Use same filtering as </a:t>
            </a:r>
            <a:r>
              <a:rPr b="1" lang="en" sz="1800">
                <a:solidFill>
                  <a:srgbClr val="000000"/>
                </a:solidFill>
              </a:rPr>
              <a:t>market research </a:t>
            </a:r>
            <a:r>
              <a:rPr lang="en" sz="1800">
                <a:solidFill>
                  <a:srgbClr val="000000"/>
                </a:solidFill>
              </a:rPr>
              <a:t>on what product </a:t>
            </a:r>
            <a:r>
              <a:rPr b="1" lang="en" sz="1800">
                <a:solidFill>
                  <a:srgbClr val="000000"/>
                </a:solidFill>
              </a:rPr>
              <a:t>features </a:t>
            </a:r>
            <a:r>
              <a:rPr lang="en" sz="1800">
                <a:solidFill>
                  <a:srgbClr val="000000"/>
                </a:solidFill>
              </a:rPr>
              <a:t>cause </a:t>
            </a:r>
            <a:r>
              <a:rPr b="1" lang="en" sz="1800">
                <a:solidFill>
                  <a:srgbClr val="000000"/>
                </a:solidFill>
              </a:rPr>
              <a:t>most negativity.</a:t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descr="https://logodownload.org/wp-content/uploads/2014/09/twitter-logo-4.png"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0" y="1013579"/>
            <a:ext cx="471900" cy="383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