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3" r:id="rId6"/>
    <p:sldId id="264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FC0D17-81E8-4515-9ACA-AC55238A25F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64BBD6E-FE4D-4D2A-9E2C-9AAF10DAAB34}">
      <dgm:prSet/>
      <dgm:spPr/>
      <dgm:t>
        <a:bodyPr/>
        <a:lstStyle/>
        <a:p>
          <a:r>
            <a:rPr lang="en-US" b="0" i="0"/>
            <a:t>The code efficiently extracts attribute sets from combined tables.</a:t>
          </a:r>
          <a:endParaRPr lang="en-US"/>
        </a:p>
      </dgm:t>
    </dgm:pt>
    <dgm:pt modelId="{5A8FE429-C084-4EF1-B96A-EC03B06649A1}" type="parTrans" cxnId="{ED7B7428-7C6A-4342-9965-EDBACA0E58BC}">
      <dgm:prSet/>
      <dgm:spPr/>
      <dgm:t>
        <a:bodyPr/>
        <a:lstStyle/>
        <a:p>
          <a:endParaRPr lang="en-US"/>
        </a:p>
      </dgm:t>
    </dgm:pt>
    <dgm:pt modelId="{79809329-1082-4B83-8C36-DC056D81DD80}" type="sibTrans" cxnId="{ED7B7428-7C6A-4342-9965-EDBACA0E58BC}">
      <dgm:prSet/>
      <dgm:spPr/>
      <dgm:t>
        <a:bodyPr/>
        <a:lstStyle/>
        <a:p>
          <a:endParaRPr lang="en-US"/>
        </a:p>
      </dgm:t>
    </dgm:pt>
    <dgm:pt modelId="{6DBDAE74-F496-4396-8ECB-F4B5EB10D527}">
      <dgm:prSet/>
      <dgm:spPr/>
      <dgm:t>
        <a:bodyPr/>
        <a:lstStyle/>
        <a:p>
          <a:r>
            <a:rPr lang="en-US" b="0" i="0"/>
            <a:t>It systematically discovers Inclusion Dependencies (INDs) by finding intersecting attribute sets.</a:t>
          </a:r>
          <a:endParaRPr lang="en-US"/>
        </a:p>
      </dgm:t>
    </dgm:pt>
    <dgm:pt modelId="{F5C4BA52-32A2-4D3A-9F67-B91FAD1342D8}" type="parTrans" cxnId="{97033597-A14E-4057-88D0-79C87CF5716C}">
      <dgm:prSet/>
      <dgm:spPr/>
      <dgm:t>
        <a:bodyPr/>
        <a:lstStyle/>
        <a:p>
          <a:endParaRPr lang="en-US"/>
        </a:p>
      </dgm:t>
    </dgm:pt>
    <dgm:pt modelId="{DFB2335F-F39E-467B-B351-B196AEEC5413}" type="sibTrans" cxnId="{97033597-A14E-4057-88D0-79C87CF5716C}">
      <dgm:prSet/>
      <dgm:spPr/>
      <dgm:t>
        <a:bodyPr/>
        <a:lstStyle/>
        <a:p>
          <a:endParaRPr lang="en-US"/>
        </a:p>
      </dgm:t>
    </dgm:pt>
    <dgm:pt modelId="{A914AB93-B258-4860-BAFF-37EAF273AFCF}">
      <dgm:prSet/>
      <dgm:spPr/>
      <dgm:t>
        <a:bodyPr/>
        <a:lstStyle/>
        <a:p>
          <a:r>
            <a:rPr lang="en-US" b="0" i="0"/>
            <a:t>Results are sorted and printed, providing insights into the relationships within the data.</a:t>
          </a:r>
          <a:endParaRPr lang="en-US"/>
        </a:p>
      </dgm:t>
    </dgm:pt>
    <dgm:pt modelId="{D8A473A1-A540-4C97-AE48-6B25FDDBC657}" type="parTrans" cxnId="{EE6D9741-12D6-47EB-B823-7FC1DF39F3D8}">
      <dgm:prSet/>
      <dgm:spPr/>
      <dgm:t>
        <a:bodyPr/>
        <a:lstStyle/>
        <a:p>
          <a:endParaRPr lang="en-US"/>
        </a:p>
      </dgm:t>
    </dgm:pt>
    <dgm:pt modelId="{4EA8A62C-DED5-4ABC-9948-FF1EA0395982}" type="sibTrans" cxnId="{EE6D9741-12D6-47EB-B823-7FC1DF39F3D8}">
      <dgm:prSet/>
      <dgm:spPr/>
      <dgm:t>
        <a:bodyPr/>
        <a:lstStyle/>
        <a:p>
          <a:endParaRPr lang="en-US"/>
        </a:p>
      </dgm:t>
    </dgm:pt>
    <dgm:pt modelId="{20EA566D-E842-433C-90B0-4F8DCCA7D738}" type="pres">
      <dgm:prSet presAssocID="{44FC0D17-81E8-4515-9ACA-AC55238A25F7}" presName="linear" presStyleCnt="0">
        <dgm:presLayoutVars>
          <dgm:animLvl val="lvl"/>
          <dgm:resizeHandles val="exact"/>
        </dgm:presLayoutVars>
      </dgm:prSet>
      <dgm:spPr/>
    </dgm:pt>
    <dgm:pt modelId="{939F10F7-74B0-400F-8CFC-DE8EF2CF209D}" type="pres">
      <dgm:prSet presAssocID="{764BBD6E-FE4D-4D2A-9E2C-9AAF10DAAB3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1D52B10-B481-438E-ACA3-03219A6FB263}" type="pres">
      <dgm:prSet presAssocID="{79809329-1082-4B83-8C36-DC056D81DD80}" presName="spacer" presStyleCnt="0"/>
      <dgm:spPr/>
    </dgm:pt>
    <dgm:pt modelId="{553DE5A9-3836-4529-98D0-71DD4541C2B9}" type="pres">
      <dgm:prSet presAssocID="{6DBDAE74-F496-4396-8ECB-F4B5EB10D52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C688D9F-83B9-487B-8E45-BAD7386CA43B}" type="pres">
      <dgm:prSet presAssocID="{DFB2335F-F39E-467B-B351-B196AEEC5413}" presName="spacer" presStyleCnt="0"/>
      <dgm:spPr/>
    </dgm:pt>
    <dgm:pt modelId="{9002064E-9A03-4C08-A112-6890742B0C19}" type="pres">
      <dgm:prSet presAssocID="{A914AB93-B258-4860-BAFF-37EAF273AFC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D7B7428-7C6A-4342-9965-EDBACA0E58BC}" srcId="{44FC0D17-81E8-4515-9ACA-AC55238A25F7}" destId="{764BBD6E-FE4D-4D2A-9E2C-9AAF10DAAB34}" srcOrd="0" destOrd="0" parTransId="{5A8FE429-C084-4EF1-B96A-EC03B06649A1}" sibTransId="{79809329-1082-4B83-8C36-DC056D81DD80}"/>
    <dgm:cxn modelId="{3A6FC92C-4463-49F0-95C7-844E306D143D}" type="presOf" srcId="{A914AB93-B258-4860-BAFF-37EAF273AFCF}" destId="{9002064E-9A03-4C08-A112-6890742B0C19}" srcOrd="0" destOrd="0" presId="urn:microsoft.com/office/officeart/2005/8/layout/vList2"/>
    <dgm:cxn modelId="{EE6D9741-12D6-47EB-B823-7FC1DF39F3D8}" srcId="{44FC0D17-81E8-4515-9ACA-AC55238A25F7}" destId="{A914AB93-B258-4860-BAFF-37EAF273AFCF}" srcOrd="2" destOrd="0" parTransId="{D8A473A1-A540-4C97-AE48-6B25FDDBC657}" sibTransId="{4EA8A62C-DED5-4ABC-9948-FF1EA0395982}"/>
    <dgm:cxn modelId="{4FF90467-B7FB-4034-8AF1-C6FA893BD624}" type="presOf" srcId="{764BBD6E-FE4D-4D2A-9E2C-9AAF10DAAB34}" destId="{939F10F7-74B0-400F-8CFC-DE8EF2CF209D}" srcOrd="0" destOrd="0" presId="urn:microsoft.com/office/officeart/2005/8/layout/vList2"/>
    <dgm:cxn modelId="{97033597-A14E-4057-88D0-79C87CF5716C}" srcId="{44FC0D17-81E8-4515-9ACA-AC55238A25F7}" destId="{6DBDAE74-F496-4396-8ECB-F4B5EB10D527}" srcOrd="1" destOrd="0" parTransId="{F5C4BA52-32A2-4D3A-9F67-B91FAD1342D8}" sibTransId="{DFB2335F-F39E-467B-B351-B196AEEC5413}"/>
    <dgm:cxn modelId="{E1F1EF9B-A083-423D-AE0D-605CF17A92BD}" type="presOf" srcId="{6DBDAE74-F496-4396-8ECB-F4B5EB10D527}" destId="{553DE5A9-3836-4529-98D0-71DD4541C2B9}" srcOrd="0" destOrd="0" presId="urn:microsoft.com/office/officeart/2005/8/layout/vList2"/>
    <dgm:cxn modelId="{2ADF67E1-86AE-49C4-AF68-36FB3C7319A7}" type="presOf" srcId="{44FC0D17-81E8-4515-9ACA-AC55238A25F7}" destId="{20EA566D-E842-433C-90B0-4F8DCCA7D738}" srcOrd="0" destOrd="0" presId="urn:microsoft.com/office/officeart/2005/8/layout/vList2"/>
    <dgm:cxn modelId="{C7272410-C5D0-4CDC-9C55-076DBCD81C92}" type="presParOf" srcId="{20EA566D-E842-433C-90B0-4F8DCCA7D738}" destId="{939F10F7-74B0-400F-8CFC-DE8EF2CF209D}" srcOrd="0" destOrd="0" presId="urn:microsoft.com/office/officeart/2005/8/layout/vList2"/>
    <dgm:cxn modelId="{BD3C59F9-08BD-4C58-AA0C-5CF18E2B9821}" type="presParOf" srcId="{20EA566D-E842-433C-90B0-4F8DCCA7D738}" destId="{71D52B10-B481-438E-ACA3-03219A6FB263}" srcOrd="1" destOrd="0" presId="urn:microsoft.com/office/officeart/2005/8/layout/vList2"/>
    <dgm:cxn modelId="{3BC0AEB6-C1A9-4702-A770-65C29BC8D9E4}" type="presParOf" srcId="{20EA566D-E842-433C-90B0-4F8DCCA7D738}" destId="{553DE5A9-3836-4529-98D0-71DD4541C2B9}" srcOrd="2" destOrd="0" presId="urn:microsoft.com/office/officeart/2005/8/layout/vList2"/>
    <dgm:cxn modelId="{468B9BB2-D143-411D-AF87-D25206BD91E0}" type="presParOf" srcId="{20EA566D-E842-433C-90B0-4F8DCCA7D738}" destId="{0C688D9F-83B9-487B-8E45-BAD7386CA43B}" srcOrd="3" destOrd="0" presId="urn:microsoft.com/office/officeart/2005/8/layout/vList2"/>
    <dgm:cxn modelId="{DAD435D5-CCA9-44B6-9DF7-18C5067C1943}" type="presParOf" srcId="{20EA566D-E842-433C-90B0-4F8DCCA7D738}" destId="{9002064E-9A03-4C08-A112-6890742B0C1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F10F7-74B0-400F-8CFC-DE8EF2CF209D}">
      <dsp:nvSpPr>
        <dsp:cNvPr id="0" name=""/>
        <dsp:cNvSpPr/>
      </dsp:nvSpPr>
      <dsp:spPr>
        <a:xfrm>
          <a:off x="0" y="9918"/>
          <a:ext cx="10515600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/>
            <a:t>The code efficiently extracts attribute sets from combined tables.</a:t>
          </a:r>
          <a:endParaRPr lang="en-US" sz="3300" kern="1200"/>
        </a:p>
      </dsp:txBody>
      <dsp:txXfrm>
        <a:off x="64083" y="74001"/>
        <a:ext cx="10387434" cy="1184574"/>
      </dsp:txXfrm>
    </dsp:sp>
    <dsp:sp modelId="{553DE5A9-3836-4529-98D0-71DD4541C2B9}">
      <dsp:nvSpPr>
        <dsp:cNvPr id="0" name=""/>
        <dsp:cNvSpPr/>
      </dsp:nvSpPr>
      <dsp:spPr>
        <a:xfrm>
          <a:off x="0" y="1417699"/>
          <a:ext cx="10515600" cy="131274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/>
            <a:t>It systematically discovers Inclusion Dependencies (INDs) by finding intersecting attribute sets.</a:t>
          </a:r>
          <a:endParaRPr lang="en-US" sz="3300" kern="1200"/>
        </a:p>
      </dsp:txBody>
      <dsp:txXfrm>
        <a:off x="64083" y="1481782"/>
        <a:ext cx="10387434" cy="1184574"/>
      </dsp:txXfrm>
    </dsp:sp>
    <dsp:sp modelId="{9002064E-9A03-4C08-A112-6890742B0C19}">
      <dsp:nvSpPr>
        <dsp:cNvPr id="0" name=""/>
        <dsp:cNvSpPr/>
      </dsp:nvSpPr>
      <dsp:spPr>
        <a:xfrm>
          <a:off x="0" y="2825479"/>
          <a:ext cx="10515600" cy="13127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/>
            <a:t>Results are sorted and printed, providing insights into the relationships within the data.</a:t>
          </a:r>
          <a:endParaRPr lang="en-US" sz="3300" kern="1200"/>
        </a:p>
      </dsp:txBody>
      <dsp:txXfrm>
        <a:off x="64083" y="2889562"/>
        <a:ext cx="10387434" cy="1184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EF59-E557-7BBC-9EA6-7361EC6E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DF041-5407-2AEE-930B-A067A04B7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A66D0-47FE-AEC8-C770-65F8B504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B612-AB54-475A-BFE0-D38E56FED78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F7C90-D4BF-EBAB-2A27-5BA4A6EA2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B4DA4-65BF-8E3A-9144-876E87F4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A5EC-14D4-468E-9F15-91362F2917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7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880A-9256-FA42-E3FA-59AF7926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39645-AA85-3E4D-FEB9-132E3E2BD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8D2EE-B42B-CF19-19C1-14F089AC6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B612-AB54-475A-BFE0-D38E56FED78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B7A28-8355-9778-1FF1-345CB7D5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ED83E-51AB-0C98-F874-9F9C287C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A5EC-14D4-468E-9F15-91362F2917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7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C36A0-19E4-4C2A-E9D5-84196FD80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570F0-E130-9193-E0D3-C790968F1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66D55-3B9D-F853-37A1-8FC38A7E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B612-AB54-475A-BFE0-D38E56FED78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D23D4-5D3C-EE95-6A5D-4D5B66AA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2909C-27BE-1811-FD1B-4C67DB5F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A5EC-14D4-468E-9F15-91362F2917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7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F52F9-48CB-D858-EDD4-9A90C567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9E2FE-8981-9A07-C322-02DFFB8AA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01B8-225F-4125-4C02-2A9CAF74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B612-AB54-475A-BFE0-D38E56FED78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C49D7-B798-FD22-3E85-C3E302FD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F47CA-6053-F84F-A149-6F070090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A5EC-14D4-468E-9F15-91362F2917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698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CB73-D26B-0964-351B-B8A7CFB82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56C6A-A736-220E-4085-8ABF5AD3A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6F2FE-5159-DD07-B8BB-E76DD94A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B612-AB54-475A-BFE0-D38E56FED78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80BF5-0421-74AE-90D4-98F17E80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0CB07-8B7A-49CF-F55D-D12EB9F6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A5EC-14D4-468E-9F15-91362F2917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05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175F-1A7F-EF12-261A-686C76AE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1B25-3229-78A5-EDF4-61C7CD380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22FB3-2458-DC5E-0884-8B026EF79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BDB27-DD31-9074-FDF8-2F27AC9B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B612-AB54-475A-BFE0-D38E56FED78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B23B8-DA50-F235-7E13-5FF469A5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E9513-FDC7-9D9A-C731-22680C09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A5EC-14D4-468E-9F15-91362F2917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18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F2DA-DBB6-769E-7724-6AAFCC2B0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83545-03CB-9479-71EC-EB0CD5BD5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9699B-1345-1C4D-8E6A-CF8AC404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33CDD-2E49-EFCE-9F50-B2A9ECE36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A4C171-0BFD-4ECB-E989-D51107132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AEFA9-BA78-1EC3-C1E3-2A5B7FC7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B612-AB54-475A-BFE0-D38E56FED78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E15B25-2DDC-4698-D543-11D451AF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92DE98-8F77-E6E6-01D3-AD6B93CB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A5EC-14D4-468E-9F15-91362F2917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51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DAE6-9D03-14E4-2091-25821F0E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B8F9A-D061-195D-34FB-59F19B03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B612-AB54-475A-BFE0-D38E56FED78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C23D6-ADCC-A835-17F2-328BD19D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B33B5-2F72-E6A1-09CF-2A534ED0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A5EC-14D4-468E-9F15-91362F2917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62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4DAB1-55A8-A8A7-75CF-3DDAE5F4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B612-AB54-475A-BFE0-D38E56FED78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98613-5BE7-88F1-2062-35169BC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3A1A5-57CE-8AD1-A95A-3C9BA027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A5EC-14D4-468E-9F15-91362F2917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12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C42D-B328-6262-97E5-358404D5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A4DD5-2499-3360-7A53-20775E09C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B899B-BA2E-0303-4F14-D1827FC74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129FD-C6E1-9A8C-C40E-2BDC833C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B612-AB54-475A-BFE0-D38E56FED78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60A99-6B3A-5158-D27C-42D745CA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1B104-7F63-AF9A-2481-CCF454AE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A5EC-14D4-468E-9F15-91362F2917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59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D4FD-00B9-5F3C-91F2-74CBC385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92A68F-4084-87C0-574B-52CD689AB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BAEF6-6822-51D0-3EF0-D1941B61F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296C0-D56C-2CBA-0CAF-FCE7D85C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B612-AB54-475A-BFE0-D38E56FED78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81C28-7352-1FF9-0F4A-535E0967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74259-E945-CAFA-409E-838AC579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A5EC-14D4-468E-9F15-91362F2917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70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44B82-7CB3-0D3F-52F6-C4942326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F9B7C-CECC-9404-B5FF-6C3A6608D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F07F-DC06-3C62-A366-EE6388F62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AB612-AB54-475A-BFE0-D38E56FED789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836B9-AB64-DE3E-1F7A-9D26F0CC0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DA13-0322-C79B-2888-400C7B074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3A5EC-14D4-468E-9F15-91362F2917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75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veoscar12/Big-Data-with-Apache-Spark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AA2D3A-F54A-31C0-2322-071D3778A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IND Discovery with Apache 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5DFDE-D691-987C-4426-E50C385D9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</a:rPr>
              <a:t>Team Name: </a:t>
            </a:r>
            <a:r>
              <a:rPr lang="en-US" sz="1800" b="0" i="0" dirty="0" err="1">
                <a:solidFill>
                  <a:schemeClr val="tx2"/>
                </a:solidFill>
                <a:effectLst/>
              </a:rPr>
              <a:t>Xcess</a:t>
            </a:r>
            <a:r>
              <a:rPr lang="en-US" sz="1800" b="0" i="0" dirty="0">
                <a:solidFill>
                  <a:schemeClr val="tx2"/>
                </a:solidFill>
                <a:effectLst/>
              </a:rPr>
              <a:t> Denied</a:t>
            </a:r>
            <a:br>
              <a:rPr lang="en-US" sz="1800" dirty="0">
                <a:solidFill>
                  <a:schemeClr val="tx2"/>
                </a:solidFill>
              </a:rPr>
            </a:b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b="0" i="0" dirty="0">
                <a:solidFill>
                  <a:schemeClr val="tx2"/>
                </a:solidFill>
                <a:effectLst/>
              </a:rPr>
              <a:t>2. </a:t>
            </a:r>
            <a:r>
              <a:rPr lang="en-US" sz="1800" b="0" i="0">
                <a:solidFill>
                  <a:schemeClr val="tx2"/>
                </a:solidFill>
                <a:effectLst/>
              </a:rPr>
              <a:t>GitHub repository link:</a:t>
            </a:r>
            <a:br>
              <a:rPr lang="en-US" sz="1800">
                <a:solidFill>
                  <a:schemeClr val="tx2"/>
                </a:solidFill>
              </a:rPr>
            </a:br>
            <a:r>
              <a:rPr lang="en-US" sz="1800" b="0" i="0" u="none" strike="noStrike">
                <a:solidFill>
                  <a:schemeClr val="tx2"/>
                </a:solidFill>
                <a:effectLst/>
                <a:hlinkClick r:id="rId2"/>
              </a:rPr>
              <a:t>https://github.com/steveoscar12/Big-Data-with-Apache-Spark.git</a:t>
            </a:r>
            <a:br>
              <a:rPr lang="en-US" sz="1800">
                <a:solidFill>
                  <a:schemeClr val="tx2"/>
                </a:solidFill>
              </a:rPr>
            </a:b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38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graphs and numbers in 3D">
            <a:extLst>
              <a:ext uri="{FF2B5EF4-FFF2-40B4-BE49-F238E27FC236}">
                <a16:creationId xmlns:a16="http://schemas.microsoft.com/office/drawing/2014/main" id="{22ADDE0E-D9D2-C163-E091-DEC20FD81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91" r="19150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AED35B-FB55-3081-8426-3083093E7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1900" b="1" i="0" dirty="0">
                <a:effectLst/>
                <a:latin typeface="Söhne"/>
              </a:rPr>
              <a:t>Slide Title: </a:t>
            </a:r>
            <a:r>
              <a:rPr lang="en-US" sz="1900" b="1" i="0" dirty="0" err="1">
                <a:effectLst/>
                <a:latin typeface="Söhne"/>
              </a:rPr>
              <a:t>SINDy</a:t>
            </a:r>
            <a:r>
              <a:rPr lang="en-US" sz="1900" b="1" i="0" dirty="0">
                <a:effectLst/>
                <a:latin typeface="Söhne"/>
              </a:rPr>
              <a:t> Algorithm with Apache Spark</a:t>
            </a:r>
            <a:br>
              <a:rPr lang="en-US" sz="1900" b="1" i="0" dirty="0">
                <a:effectLst/>
                <a:latin typeface="Söhne"/>
              </a:rPr>
            </a:br>
            <a:r>
              <a:rPr lang="de-DE" sz="1900" dirty="0"/>
              <a:t>Objective:</a:t>
            </a:r>
            <a:br>
              <a:rPr lang="de-DE" sz="1900" dirty="0"/>
            </a:br>
            <a:br>
              <a:rPr lang="en-US" sz="1900" dirty="0"/>
            </a:br>
            <a:endParaRPr lang="de-DE" sz="1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92276-A39A-90C2-CB1F-6064B465B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Implementing the </a:t>
            </a:r>
            <a:r>
              <a:rPr lang="de-DE" sz="2000" b="1" dirty="0"/>
              <a:t>SINDy (Sparse Identification of Nonlinear Dynamics)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Technology: </a:t>
            </a:r>
            <a:r>
              <a:rPr lang="de-DE" sz="2000" b="1" dirty="0"/>
              <a:t>Utilizing Apache Spark for finding INDs.</a:t>
            </a:r>
          </a:p>
          <a:p>
            <a:pPr marL="0" indent="0">
              <a:buNone/>
            </a:pPr>
            <a:br>
              <a:rPr lang="de-DE" sz="2000" dirty="0"/>
            </a:b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97913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C2244-73A2-5BE6-2C8A-0F63C4F78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Loading: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026F46-5EDB-DB7F-1746-B16CE02474C7}"/>
              </a:ext>
            </a:extLst>
          </p:cNvPr>
          <p:cNvSpPr/>
          <p:nvPr/>
        </p:nvSpPr>
        <p:spPr>
          <a:xfrm>
            <a:off x="-4024" y="3877500"/>
            <a:ext cx="6172050" cy="420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B28BE2-2D61-7EDA-C9C1-151941CFA7E6}"/>
              </a:ext>
            </a:extLst>
          </p:cNvPr>
          <p:cNvSpPr txBox="1"/>
          <p:nvPr/>
        </p:nvSpPr>
        <p:spPr>
          <a:xfrm>
            <a:off x="88043" y="3877500"/>
            <a:ext cx="6079983" cy="1060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59536">
              <a:spcAft>
                <a:spcPts val="600"/>
              </a:spcAft>
            </a:pPr>
            <a:r>
              <a:rPr lang="en-US" altLang="de-DE" sz="1800" b="1" kern="1200" dirty="0">
                <a:solidFill>
                  <a:srgbClr val="374151"/>
                </a:solidFill>
                <a:highlight>
                  <a:srgbClr val="FFFF00"/>
                </a:highlight>
                <a:latin typeface="Söhne"/>
                <a:ea typeface="+mn-ea"/>
                <a:cs typeface="+mn-cs"/>
              </a:rPr>
              <a:t>Read</a:t>
            </a:r>
            <a:r>
              <a:rPr lang="en-US" altLang="de-DE" sz="1800" b="1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data from a specified </a:t>
            </a:r>
            <a:r>
              <a:rPr lang="en-US" altLang="de-DE" sz="1800" b="1" kern="1200" dirty="0">
                <a:solidFill>
                  <a:srgbClr val="374151"/>
                </a:solidFill>
                <a:highlight>
                  <a:srgbClr val="FFFF00"/>
                </a:highlight>
                <a:latin typeface="Söhne"/>
                <a:ea typeface="+mn-ea"/>
                <a:cs typeface="+mn-cs"/>
              </a:rPr>
              <a:t>CSV</a:t>
            </a:r>
            <a:r>
              <a:rPr lang="en-US" altLang="de-DE" sz="1800" b="1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file into a </a:t>
            </a:r>
            <a:r>
              <a:rPr lang="en-US" altLang="de-DE" sz="1800" b="1" kern="1200" dirty="0">
                <a:solidFill>
                  <a:srgbClr val="374151"/>
                </a:solidFill>
                <a:highlight>
                  <a:srgbClr val="FFFF00"/>
                </a:highlight>
                <a:latin typeface="Söhne"/>
                <a:ea typeface="+mn-ea"/>
                <a:cs typeface="+mn-cs"/>
              </a:rPr>
              <a:t>Spark</a:t>
            </a:r>
            <a:r>
              <a:rPr lang="en-US" altLang="de-DE" sz="1800" b="1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en-US" altLang="de-DE" sz="1800" b="1" kern="1200" dirty="0" err="1">
                <a:solidFill>
                  <a:srgbClr val="374151"/>
                </a:solidFill>
                <a:highlight>
                  <a:srgbClr val="FFFF00"/>
                </a:highlight>
                <a:latin typeface="Söhne"/>
                <a:ea typeface="+mn-ea"/>
                <a:cs typeface="+mn-cs"/>
              </a:rPr>
              <a:t>DataFrame</a:t>
            </a:r>
            <a:r>
              <a:rPr lang="en-US" altLang="de-DE" sz="1800" b="1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.</a:t>
            </a:r>
          </a:p>
          <a:p>
            <a:pPr defTabSz="859536">
              <a:spcAft>
                <a:spcPts val="600"/>
              </a:spcAft>
            </a:pPr>
            <a:endParaRPr lang="de-DE" sz="169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spcAft>
                <a:spcPts val="600"/>
              </a:spcAft>
            </a:pPr>
            <a:endParaRPr lang="de-DE" dirty="0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4E77814B-24DC-7086-5A64-9EAFBC30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123" y="2417375"/>
            <a:ext cx="4616648" cy="332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defTabSz="859536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de-DE" sz="112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input (String): Path to the target CSV file.</a:t>
            </a:r>
          </a:p>
          <a:p>
            <a:pPr defTabSz="859536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de-DE" sz="112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spark (</a:t>
            </a:r>
            <a:r>
              <a:rPr lang="en-US" altLang="de-DE" sz="1128" kern="12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SparkSession</a:t>
            </a:r>
            <a:r>
              <a:rPr lang="en-US" altLang="de-DE" sz="112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): </a:t>
            </a:r>
            <a:r>
              <a:rPr lang="en-US" altLang="de-DE" sz="1128" kern="12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SparkSession</a:t>
            </a:r>
            <a:r>
              <a:rPr lang="en-US" altLang="de-DE" sz="112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for Spark functionality.</a:t>
            </a:r>
          </a:p>
          <a:p>
            <a:pPr defTabSz="859536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US" altLang="de-DE" sz="1128" kern="1200" dirty="0">
              <a:solidFill>
                <a:srgbClr val="374151"/>
              </a:solidFill>
              <a:latin typeface="Söhne"/>
              <a:ea typeface="+mn-ea"/>
              <a:cs typeface="+mn-cs"/>
            </a:endParaRPr>
          </a:p>
          <a:p>
            <a:pPr defTabSz="859536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de-DE" sz="1128" kern="1200" dirty="0">
                <a:solidFill>
                  <a:srgbClr val="374151"/>
                </a:solidFill>
                <a:highlight>
                  <a:srgbClr val="FFFF00"/>
                </a:highlight>
                <a:latin typeface="Söhne"/>
                <a:ea typeface="+mn-ea"/>
                <a:cs typeface="+mn-cs"/>
              </a:rPr>
              <a:t>Customized Configuration:</a:t>
            </a:r>
          </a:p>
          <a:p>
            <a:pPr defTabSz="859536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de-DE" sz="1128" kern="12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inferSchema</a:t>
            </a:r>
            <a:r>
              <a:rPr lang="en-US" altLang="de-DE" sz="112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set to "false": Disables automatic schema inference.</a:t>
            </a:r>
          </a:p>
          <a:p>
            <a:pPr defTabSz="859536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de-DE" sz="112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header set to "true": Treats the first row as headers for column identification.</a:t>
            </a:r>
          </a:p>
          <a:p>
            <a:pPr defTabSz="859536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de-DE" sz="112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quote set to \"": Specifies double quotes (") as the quote character.</a:t>
            </a:r>
          </a:p>
          <a:p>
            <a:pPr defTabSz="859536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de-DE" sz="112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delimiter set to ";": Uses semicolon (;) as the field delimiter.</a:t>
            </a:r>
          </a:p>
          <a:p>
            <a:pPr defTabSz="859536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US" altLang="de-DE" sz="1128" b="1" dirty="0">
              <a:solidFill>
                <a:srgbClr val="374151"/>
              </a:solidFill>
              <a:latin typeface="Söhne"/>
            </a:endParaRPr>
          </a:p>
          <a:p>
            <a:pPr defTabSz="859536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de-DE" sz="1128" b="1" kern="1200" dirty="0">
                <a:solidFill>
                  <a:srgbClr val="374151"/>
                </a:solidFill>
                <a:highlight>
                  <a:srgbClr val="FFFF00"/>
                </a:highlight>
                <a:latin typeface="Söhne"/>
                <a:ea typeface="+mn-ea"/>
                <a:cs typeface="+mn-cs"/>
              </a:rPr>
              <a:t>CSV Reading Process:</a:t>
            </a:r>
          </a:p>
          <a:p>
            <a:pPr defTabSz="859536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de-DE" sz="112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Utilizes Spark's read method to process CSV data.</a:t>
            </a:r>
          </a:p>
          <a:p>
            <a:pPr defTabSz="859536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de-DE" sz="112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Configured options ensure specific reading behavior.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8FEF67E-AB16-9BE9-AA59-1BCEAFD29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25" y="1586248"/>
            <a:ext cx="6397992" cy="197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8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D8F4-C4C1-3D47-73D8-272175ED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highlight>
                  <a:srgbClr val="FFFF00"/>
                </a:highlight>
              </a:rPr>
              <a:t>Extract the Data into DF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8FA17A-6DCF-00F5-E580-20E31C7526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7999" b="-1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D416014-2CF8-640D-296D-84A7ECE76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3982" y="3752850"/>
            <a:ext cx="7485413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Loads tables from specified file paths into Spark DataFrames.</a:t>
            </a:r>
          </a:p>
          <a:p>
            <a:r>
              <a:rPr lang="en-US" sz="1800"/>
              <a:t>Combines DataFrames using unionByName to create a single DataFrame (unionDF).</a:t>
            </a:r>
          </a:p>
          <a:p>
            <a:r>
              <a:rPr lang="en-US" sz="1800"/>
              <a:t>Extracts attribute sets from each row of the combined DataFrame, grouping them by attribute values (attributeSets).</a:t>
            </a:r>
          </a:p>
        </p:txBody>
      </p:sp>
    </p:spTree>
    <p:extLst>
      <p:ext uri="{BB962C8B-B14F-4D97-AF65-F5344CB8AC3E}">
        <p14:creationId xmlns:p14="http://schemas.microsoft.com/office/powerpoint/2010/main" val="367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6A21B-E5E8-A2EC-26C8-2F881B48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IND Discovery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F0AB8-F1C6-C79A-4128-B6CD2041E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b="0" i="0">
                <a:effectLst/>
              </a:rPr>
              <a:t>Utilizes attribute sets to systematically discover INDs.</a:t>
            </a:r>
          </a:p>
          <a:p>
            <a:r>
              <a:rPr lang="en-US" sz="1700" b="0" i="0">
                <a:effectLst/>
              </a:rPr>
              <a:t>Generates pairs for each attribute and groups them by the current attribute.</a:t>
            </a:r>
          </a:p>
          <a:p>
            <a:r>
              <a:rPr lang="en-US" sz="1700" b="0" i="0">
                <a:effectLst/>
              </a:rPr>
              <a:t>Computes the intersection of sets within each group, representing the INDs.</a:t>
            </a:r>
          </a:p>
          <a:p>
            <a:r>
              <a:rPr lang="en-US" sz="1700" b="0" i="0">
                <a:effectLst/>
              </a:rPr>
              <a:t>Displays and prints the discovered INDs, sorted by attribute.</a:t>
            </a:r>
          </a:p>
          <a:p>
            <a:r>
              <a:rPr lang="en-US" sz="1700" b="0" i="0">
                <a:effectLst/>
              </a:rPr>
              <a:t>Releases persisted data for optimization.</a:t>
            </a:r>
          </a:p>
          <a:p>
            <a:endParaRPr lang="en-US" sz="17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685159-55DA-5193-94DB-E503EBA299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54296" y="1685810"/>
            <a:ext cx="6903720" cy="348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39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65D79-C526-02F9-F001-D9DE45A4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460" y="401638"/>
            <a:ext cx="5362576" cy="18923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95377E-29AE-5FA0-9826-9B4922CB2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015150"/>
              </p:ext>
            </p:extLst>
          </p:nvPr>
        </p:nvGraphicFramePr>
        <p:xfrm>
          <a:off x="838200" y="2028825"/>
          <a:ext cx="10515600" cy="4148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409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Office Theme</vt:lpstr>
      <vt:lpstr>IND Discovery with Apache Spark</vt:lpstr>
      <vt:lpstr>Slide Title: SINDy Algorithm with Apache Spark Objective:  </vt:lpstr>
      <vt:lpstr>Data Loading: </vt:lpstr>
      <vt:lpstr>Extract the Data into DF</vt:lpstr>
      <vt:lpstr>IND Discovery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Title</dc:title>
  <dc:creator>Steve Oscar</dc:creator>
  <cp:lastModifiedBy>Steve Oscar</cp:lastModifiedBy>
  <cp:revision>6</cp:revision>
  <dcterms:created xsi:type="dcterms:W3CDTF">2024-02-05T17:25:14Z</dcterms:created>
  <dcterms:modified xsi:type="dcterms:W3CDTF">2024-02-05T20:59:40Z</dcterms:modified>
</cp:coreProperties>
</file>