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8" r:id="rId3"/>
    <p:sldId id="259" r:id="rId4"/>
    <p:sldId id="261" r:id="rId5"/>
    <p:sldId id="276" r:id="rId6"/>
    <p:sldId id="275" r:id="rId7"/>
    <p:sldId id="269" r:id="rId8"/>
    <p:sldId id="270" r:id="rId9"/>
    <p:sldId id="271" r:id="rId10"/>
    <p:sldId id="265" r:id="rId11"/>
    <p:sldId id="280" r:id="rId12"/>
    <p:sldId id="272" r:id="rId13"/>
    <p:sldId id="267" r:id="rId14"/>
    <p:sldId id="281" r:id="rId15"/>
    <p:sldId id="278" r:id="rId16"/>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D4552F-C195-46BB-BEBE-952DF34CAF4B}">
          <p14:sldIdLst>
            <p14:sldId id="257"/>
            <p14:sldId id="258"/>
            <p14:sldId id="259"/>
            <p14:sldId id="261"/>
            <p14:sldId id="276"/>
            <p14:sldId id="275"/>
            <p14:sldId id="269"/>
            <p14:sldId id="270"/>
            <p14:sldId id="271"/>
            <p14:sldId id="265"/>
            <p14:sldId id="280"/>
            <p14:sldId id="272"/>
            <p14:sldId id="267"/>
            <p14:sldId id="281"/>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4" autoAdjust="0"/>
    <p:restoredTop sz="88658" autoAdjust="0"/>
  </p:normalViewPr>
  <p:slideViewPr>
    <p:cSldViewPr>
      <p:cViewPr>
        <p:scale>
          <a:sx n="80" d="100"/>
          <a:sy n="80" d="100"/>
        </p:scale>
        <p:origin x="1032" y="408"/>
      </p:cViewPr>
      <p:guideLst>
        <p:guide orient="horz" pos="2160"/>
        <p:guide pos="2880"/>
      </p:guideLst>
    </p:cSldViewPr>
  </p:slideViewPr>
  <p:notesTextViewPr>
    <p:cViewPr>
      <p:scale>
        <a:sx n="1" d="1"/>
        <a:sy n="1" d="1"/>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4498664-11D9-4FE2-9F27-67CD3CF085DD}" type="datetimeFigureOut">
              <a:rPr lang="en-GB" smtClean="0"/>
              <a:t>02/06/2017</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7BE835EE-6EEB-4E56-BF77-847447B0DBA4}" type="slidenum">
              <a:rPr lang="en-GB" smtClean="0"/>
              <a:t>‹#›</a:t>
            </a:fld>
            <a:endParaRPr lang="en-GB"/>
          </a:p>
        </p:txBody>
      </p:sp>
    </p:spTree>
    <p:extLst>
      <p:ext uri="{BB962C8B-B14F-4D97-AF65-F5344CB8AC3E}">
        <p14:creationId xmlns:p14="http://schemas.microsoft.com/office/powerpoint/2010/main" val="1693752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6F87A51-12AA-40C4-A78F-577B3C6BE613}" type="datetimeFigureOut">
              <a:rPr lang="en-GB" smtClean="0"/>
              <a:t>02/06/2017</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7C162F9A-7511-4C9E-8F27-1F194DD55EF0}" type="slidenum">
              <a:rPr lang="en-GB" smtClean="0"/>
              <a:t>‹#›</a:t>
            </a:fld>
            <a:endParaRPr lang="en-GB"/>
          </a:p>
        </p:txBody>
      </p:sp>
    </p:spTree>
    <p:extLst>
      <p:ext uri="{BB962C8B-B14F-4D97-AF65-F5344CB8AC3E}">
        <p14:creationId xmlns:p14="http://schemas.microsoft.com/office/powerpoint/2010/main" val="89832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www.businessballs.com/consciouscompetencelearningmodel.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 Warwick</a:t>
            </a:r>
            <a:r>
              <a:rPr lang="en-GB" baseline="0" dirty="0" smtClean="0"/>
              <a:t> and UCL</a:t>
            </a:r>
            <a:endParaRPr lang="en-GB" dirty="0" smtClean="0"/>
          </a:p>
          <a:p>
            <a:endParaRPr lang="en-GB" dirty="0"/>
          </a:p>
        </p:txBody>
      </p:sp>
      <p:sp>
        <p:nvSpPr>
          <p:cNvPr id="4" name="Slide Number Placeholder 3"/>
          <p:cNvSpPr>
            <a:spLocks noGrp="1"/>
          </p:cNvSpPr>
          <p:nvPr>
            <p:ph type="sldNum" sz="quarter" idx="10"/>
          </p:nvPr>
        </p:nvSpPr>
        <p:spPr/>
        <p:txBody>
          <a:bodyPr/>
          <a:lstStyle/>
          <a:p>
            <a:fld id="{7C162F9A-7511-4C9E-8F27-1F194DD55EF0}" type="slidenum">
              <a:rPr lang="en-GB" smtClean="0"/>
              <a:t>1</a:t>
            </a:fld>
            <a:endParaRPr lang="en-GB"/>
          </a:p>
        </p:txBody>
      </p:sp>
    </p:spTree>
    <p:extLst>
      <p:ext uri="{BB962C8B-B14F-4D97-AF65-F5344CB8AC3E}">
        <p14:creationId xmlns:p14="http://schemas.microsoft.com/office/powerpoint/2010/main" val="242458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C162F9A-7511-4C9E-8F27-1F194DD55EF0}" type="slidenum">
              <a:rPr lang="en-GB" smtClean="0"/>
              <a:t>3</a:t>
            </a:fld>
            <a:endParaRPr lang="en-GB"/>
          </a:p>
        </p:txBody>
      </p:sp>
    </p:spTree>
    <p:extLst>
      <p:ext uri="{BB962C8B-B14F-4D97-AF65-F5344CB8AC3E}">
        <p14:creationId xmlns:p14="http://schemas.microsoft.com/office/powerpoint/2010/main" val="241880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Daniel </a:t>
            </a:r>
            <a:r>
              <a:rPr lang="en-US" dirty="0" err="1" smtClean="0"/>
              <a:t>Kahneman</a:t>
            </a:r>
            <a:r>
              <a:rPr lang="en-US" dirty="0" smtClean="0"/>
              <a:t> ‘Thinking Fast, and Slow’: http://</a:t>
            </a:r>
            <a:r>
              <a:rPr lang="en-US" dirty="0" err="1" smtClean="0"/>
              <a:t>www.nytimes.com</a:t>
            </a:r>
            <a:r>
              <a:rPr lang="en-US" dirty="0" smtClean="0"/>
              <a:t>/2011/11/27/books/review/thinking-fast-and-slow-by-</a:t>
            </a:r>
            <a:r>
              <a:rPr lang="en-US" dirty="0" err="1" smtClean="0"/>
              <a:t>daniel</a:t>
            </a:r>
            <a:r>
              <a:rPr lang="en-US" dirty="0" smtClean="0"/>
              <a:t>-</a:t>
            </a:r>
            <a:r>
              <a:rPr lang="en-US" dirty="0" err="1" smtClean="0"/>
              <a:t>kahneman</a:t>
            </a:r>
            <a:r>
              <a:rPr lang="en-US" dirty="0" smtClean="0"/>
              <a:t>-book-</a:t>
            </a:r>
            <a:r>
              <a:rPr lang="en-US" dirty="0" err="1" smtClean="0"/>
              <a:t>review.html</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C162F9A-7511-4C9E-8F27-1F194DD55EF0}" type="slidenum">
              <a:rPr lang="en-GB" smtClean="0"/>
              <a:t>6</a:t>
            </a:fld>
            <a:endParaRPr lang="en-GB"/>
          </a:p>
        </p:txBody>
      </p:sp>
    </p:spTree>
    <p:extLst>
      <p:ext uri="{BB962C8B-B14F-4D97-AF65-F5344CB8AC3E}">
        <p14:creationId xmlns:p14="http://schemas.microsoft.com/office/powerpoint/2010/main" val="114203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Patient Experience And Reflective Learning (PEARL) </a:t>
            </a:r>
            <a:r>
              <a:rPr lang="en-US" sz="1200" b="1" kern="1200" dirty="0" err="1" smtClean="0">
                <a:solidFill>
                  <a:schemeClr val="tx1"/>
                </a:solidFill>
                <a:effectLst/>
                <a:latin typeface="+mn-lt"/>
                <a:ea typeface="+mn-ea"/>
                <a:cs typeface="+mn-cs"/>
              </a:rPr>
              <a:t>programme</a:t>
            </a:r>
            <a:r>
              <a:rPr lang="en-US" sz="1200" b="1" kern="1200" dirty="0" smtClean="0">
                <a:solidFill>
                  <a:schemeClr val="tx1"/>
                </a:solidFill>
                <a:effectLst/>
                <a:latin typeface="+mn-lt"/>
                <a:ea typeface="+mn-ea"/>
                <a:cs typeface="+mn-cs"/>
              </a:rPr>
              <a:t> theory</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PEARL requires that the experiences of patients, families and staff, and relevant clinical performance data, are collected and fed-back to staff in the Intensive Care Units (ICUs) and Acute Medical Units (AMUs) in a manner that fosters </a:t>
            </a:r>
            <a:r>
              <a:rPr lang="en-US" sz="1200" kern="1200" dirty="0" err="1" smtClean="0">
                <a:solidFill>
                  <a:schemeClr val="tx1"/>
                </a:solidFill>
                <a:effectLst/>
                <a:latin typeface="+mn-lt"/>
                <a:ea typeface="+mn-ea"/>
                <a:cs typeface="+mn-cs"/>
              </a:rPr>
              <a:t>interprofessional</a:t>
            </a:r>
            <a:r>
              <a:rPr lang="en-US" sz="1200" kern="1200" dirty="0" smtClean="0">
                <a:solidFill>
                  <a:schemeClr val="tx1"/>
                </a:solidFill>
                <a:effectLst/>
                <a:latin typeface="+mn-lt"/>
                <a:ea typeface="+mn-ea"/>
                <a:cs typeface="+mn-cs"/>
              </a:rPr>
              <a:t> reflective learning at group and individual level to </a:t>
            </a:r>
            <a:r>
              <a:rPr lang="en-US" sz="1200" kern="1200" dirty="0" err="1" smtClean="0">
                <a:solidFill>
                  <a:schemeClr val="tx1"/>
                </a:solidFill>
                <a:effectLst/>
                <a:latin typeface="+mn-lt"/>
                <a:ea typeface="+mn-ea"/>
                <a:cs typeface="+mn-cs"/>
              </a:rPr>
              <a:t>optimise</a:t>
            </a:r>
            <a:r>
              <a:rPr lang="en-US" sz="1200" kern="1200" dirty="0" smtClean="0">
                <a:solidFill>
                  <a:schemeClr val="tx1"/>
                </a:solidFill>
                <a:effectLst/>
                <a:latin typeface="+mn-lt"/>
                <a:ea typeface="+mn-ea"/>
                <a:cs typeface="+mn-cs"/>
              </a:rPr>
              <a:t> clinician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and thereby the experiences of patients, families and staff.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Experiential information will be derived from local and national surveys and multisource feedback.  Relevant performance data may include critical incidents, complaints, timeliness of admission and discharge and data from the GMC trainee survey.  Workplace observations of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will be obtained through social scientists (ethnographers) undertaking direct observations in the clinical environment and through staff enquiry.  The ethnographers will also explore barriers to and facilitators of patient-</a:t>
            </a:r>
            <a:r>
              <a:rPr lang="en-US" sz="1200" kern="1200" dirty="0" err="1" smtClean="0">
                <a:solidFill>
                  <a:schemeClr val="tx1"/>
                </a:solidFill>
                <a:effectLst/>
                <a:latin typeface="+mn-lt"/>
                <a:ea typeface="+mn-ea"/>
                <a:cs typeface="+mn-cs"/>
              </a:rPr>
              <a:t>centred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behaviours</a:t>
            </a:r>
            <a:r>
              <a:rPr lang="en-US" sz="1200" kern="1200" dirty="0" smtClean="0">
                <a:solidFill>
                  <a:schemeClr val="tx1"/>
                </a:solidFill>
                <a:effectLst/>
                <a:latin typeface="+mn-lt"/>
                <a:ea typeface="+mn-ea"/>
                <a:cs typeface="+mn-cs"/>
              </a:rPr>
              <a:t>.  This source material will be aggregated by the ICU and AMU local project teams (senior and junior clinical staff, patients and relatives, and managers) for group discussion before wider dissemination to all staff in the units.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project therefore brings together theories of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change with theories of reflective learning.  We will integrate two theoretical models: one on </a:t>
            </a:r>
            <a:r>
              <a:rPr lang="en-US" sz="1200" kern="1200" dirty="0" err="1" smtClean="0">
                <a:solidFill>
                  <a:schemeClr val="tx1"/>
                </a:solidFill>
                <a:effectLst/>
                <a:latin typeface="+mn-lt"/>
                <a:ea typeface="+mn-ea"/>
                <a:cs typeface="+mn-cs"/>
              </a:rPr>
              <a:t>behavioural</a:t>
            </a:r>
            <a:r>
              <a:rPr lang="en-US" sz="1200" kern="1200" dirty="0" smtClean="0">
                <a:solidFill>
                  <a:schemeClr val="tx1"/>
                </a:solidFill>
                <a:effectLst/>
                <a:latin typeface="+mn-lt"/>
                <a:ea typeface="+mn-ea"/>
                <a:cs typeface="+mn-cs"/>
              </a:rPr>
              <a:t> theory relating to engagement of the staff in the whole process of reflection in social groups that lies at the heart of our proposal; the other specific to reflective learning.</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Behavioural</a:t>
            </a:r>
            <a:r>
              <a:rPr lang="en-US" sz="1200" b="1" kern="1200" dirty="0" smtClean="0">
                <a:solidFill>
                  <a:schemeClr val="tx1"/>
                </a:solidFill>
                <a:effectLst/>
                <a:latin typeface="+mn-lt"/>
                <a:ea typeface="+mn-ea"/>
                <a:cs typeface="+mn-cs"/>
              </a:rPr>
              <a:t> theory</a:t>
            </a:r>
            <a:r>
              <a:rPr lang="en-US" sz="1200" kern="1200" dirty="0" smtClean="0">
                <a:solidFill>
                  <a:schemeClr val="tx1"/>
                </a:solidFill>
                <a:effectLst/>
                <a:latin typeface="+mn-lt"/>
                <a:ea typeface="+mn-ea"/>
                <a:cs typeface="+mn-cs"/>
              </a:rPr>
              <a:t>: A recent review [</a:t>
            </a:r>
            <a:r>
              <a:rPr lang="en-US" sz="1200" kern="1200" dirty="0" err="1" smtClean="0">
                <a:solidFill>
                  <a:schemeClr val="tx1"/>
                </a:solidFill>
                <a:effectLst/>
                <a:latin typeface="+mn-lt"/>
                <a:ea typeface="+mn-ea"/>
                <a:cs typeface="+mn-cs"/>
              </a:rPr>
              <a:t>Michie</a:t>
            </a:r>
            <a:r>
              <a:rPr lang="en-US" sz="1200" kern="1200" dirty="0" smtClean="0">
                <a:solidFill>
                  <a:schemeClr val="tx1"/>
                </a:solidFill>
                <a:effectLst/>
                <a:latin typeface="+mn-lt"/>
                <a:ea typeface="+mn-ea"/>
                <a:cs typeface="+mn-cs"/>
              </a:rPr>
              <a:t> 2014] of nineteen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change frameworks has assimilated them in the form of the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Change Wheel, at the heart of which is ‘COM-B’: Capability, Opportunity and Motivation as drivers of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We will use COM-B as our diagnostic instrument to evaluate staff engagement in reflective learning, focusing on barriers to and facilitators of such engagement.  Barriers and facilitators include capabilities (e.g.: difficulty making time because of irregular service demands), opportunities (e.g.: the social milieu may be </a:t>
            </a:r>
            <a:r>
              <a:rPr lang="en-US" sz="1200" kern="1200" dirty="0" err="1" smtClean="0">
                <a:solidFill>
                  <a:schemeClr val="tx1"/>
                </a:solidFill>
                <a:effectLst/>
                <a:latin typeface="+mn-lt"/>
                <a:ea typeface="+mn-ea"/>
                <a:cs typeface="+mn-cs"/>
              </a:rPr>
              <a:t>unfavourable</a:t>
            </a:r>
            <a:r>
              <a:rPr lang="en-US" sz="1200" kern="1200" dirty="0" smtClean="0">
                <a:solidFill>
                  <a:schemeClr val="tx1"/>
                </a:solidFill>
                <a:effectLst/>
                <a:latin typeface="+mn-lt"/>
                <a:ea typeface="+mn-ea"/>
                <a:cs typeface="+mn-cs"/>
              </a:rPr>
              <a:t>) and motivation (e.g.: staff feel intuitively resentful at the implication that they are not good communicators). Engagement is a necessary but insufficient condition for the program to succeed; engagement must also be accompanied by effective reflective learning.</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Reflective learning theory:</a:t>
            </a:r>
            <a:r>
              <a:rPr lang="en-US" sz="1200" kern="1200" dirty="0" smtClean="0">
                <a:solidFill>
                  <a:schemeClr val="tx1"/>
                </a:solidFill>
                <a:effectLst/>
                <a:latin typeface="+mn-lt"/>
                <a:ea typeface="+mn-ea"/>
                <a:cs typeface="+mn-cs"/>
              </a:rPr>
              <a:t>  Models of reflection involve three fundamental processes in knowledge development: retrospection, self-evaluation and reorientation [Quinn 1988], presented as a four-stage cycle by Kolb [Kolb 1984].  Our </a:t>
            </a:r>
            <a:r>
              <a:rPr lang="en-US" sz="1200" kern="1200" dirty="0" err="1" smtClean="0">
                <a:solidFill>
                  <a:schemeClr val="tx1"/>
                </a:solidFill>
                <a:effectLst/>
                <a:latin typeface="+mn-lt"/>
                <a:ea typeface="+mn-ea"/>
                <a:cs typeface="+mn-cs"/>
              </a:rPr>
              <a:t>programme</a:t>
            </a:r>
            <a:r>
              <a:rPr lang="en-US" sz="1200" kern="1200" dirty="0" smtClean="0">
                <a:solidFill>
                  <a:schemeClr val="tx1"/>
                </a:solidFill>
                <a:effectLst/>
                <a:latin typeface="+mn-lt"/>
                <a:ea typeface="+mn-ea"/>
                <a:cs typeface="+mn-cs"/>
              </a:rPr>
              <a:t> theory takes into account the notion that the knowledge which we will seek to develop is largely tacit. The theory of tacit knowledge has developed in recent years with much empirical support. Of considerable relevance to the PEARL project, it has been shown that tacit knowledge can beget explicit knowledge [Nonaka 2009].  The corollary is that we expect to find that participants are increasingly able to find language to describe at least some aspects of the knowledge they acquire, thereby reducing the cost of communicating with peers [Smith 2001].  However, the conversion of tacit to explicit knowledge is a two-way street, so explicit knowledge can eventually be </a:t>
            </a:r>
            <a:r>
              <a:rPr lang="en-US" sz="1200" kern="1200" dirty="0" err="1" smtClean="0">
                <a:solidFill>
                  <a:schemeClr val="tx1"/>
                </a:solidFill>
                <a:effectLst/>
                <a:latin typeface="+mn-lt"/>
                <a:ea typeface="+mn-ea"/>
                <a:cs typeface="+mn-cs"/>
              </a:rPr>
              <a:t>internalised</a:t>
            </a:r>
            <a:r>
              <a:rPr lang="en-US" sz="1200" kern="1200" dirty="0" smtClean="0">
                <a:solidFill>
                  <a:schemeClr val="tx1"/>
                </a:solidFill>
                <a:effectLst/>
                <a:latin typeface="+mn-lt"/>
                <a:ea typeface="+mn-ea"/>
                <a:cs typeface="+mn-cs"/>
              </a:rPr>
              <a:t>; unconscious incompetence becoming conscious competence and then unconscious competence. Tacit and explicit knowledge mirror </a:t>
            </a:r>
            <a:r>
              <a:rPr lang="en-US" sz="1200" kern="1200" dirty="0" err="1" smtClean="0">
                <a:solidFill>
                  <a:schemeClr val="tx1"/>
                </a:solidFill>
                <a:effectLst/>
                <a:latin typeface="+mn-lt"/>
                <a:ea typeface="+mn-ea"/>
                <a:cs typeface="+mn-cs"/>
              </a:rPr>
              <a:t>Kahneman’s</a:t>
            </a:r>
            <a:r>
              <a:rPr lang="en-US" sz="1200" kern="1200" dirty="0" smtClean="0">
                <a:solidFill>
                  <a:schemeClr val="tx1"/>
                </a:solidFill>
                <a:effectLst/>
                <a:latin typeface="+mn-lt"/>
                <a:ea typeface="+mn-ea"/>
                <a:cs typeface="+mn-cs"/>
              </a:rPr>
              <a:t> System 1 and System 2 thinking respectively.</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Process and Context</a:t>
            </a:r>
            <a:r>
              <a:rPr lang="en-US" sz="1200" kern="1200" dirty="0" smtClean="0">
                <a:solidFill>
                  <a:schemeClr val="tx1"/>
                </a:solidFill>
                <a:effectLst/>
                <a:latin typeface="+mn-lt"/>
                <a:ea typeface="+mn-ea"/>
                <a:cs typeface="+mn-cs"/>
              </a:rPr>
              <a:t>: A feature of tacit knowledge is that it is often acquired in a social context – part of social cognitive theory [Bandura 1977].  This is crucial to the design of our intervention, since the learning sessions will involve a group process. Certain members of the group may have </a:t>
            </a:r>
            <a:r>
              <a:rPr lang="en-US" sz="1200" kern="1200" dirty="0" err="1" smtClean="0">
                <a:solidFill>
                  <a:schemeClr val="tx1"/>
                </a:solidFill>
                <a:effectLst/>
                <a:latin typeface="+mn-lt"/>
                <a:ea typeface="+mn-ea"/>
                <a:cs typeface="+mn-cs"/>
              </a:rPr>
              <a:t>sapiential</a:t>
            </a:r>
            <a:r>
              <a:rPr lang="en-US" sz="1200" kern="1200" dirty="0" smtClean="0">
                <a:solidFill>
                  <a:schemeClr val="tx1"/>
                </a:solidFill>
                <a:effectLst/>
                <a:latin typeface="+mn-lt"/>
                <a:ea typeface="+mn-ea"/>
                <a:cs typeface="+mn-cs"/>
              </a:rPr>
              <a:t> authority which can be used to strengthen or weaken participation in the group [Bion 1943]; the ethnographer will be alert to the possibilities of positive and negative re-enforcement in this setting. The idea of reflection is integral to the development of tacit knowledge and its conversion, where feasible, to explicit knowledge: theoretically reflection is most powerful when it is part of a group displaying a positive attitude.  Reflection is also more effective when undertaken as a shared, rather than an individual activity [Aronson 2011].  Participants will be encouraged to go beyond identifying an alternative plan for similar future situations and identifying reasons for the particular outcome, to a process in which underlying beliefs, frameworks and power relationships are questioned and thus incorporated into reoriented action plans [Aronson 2011].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Outputs: the Reflective Learning Framework</a:t>
            </a:r>
            <a:r>
              <a:rPr lang="en-US" sz="1200" kern="1200" dirty="0" smtClean="0">
                <a:solidFill>
                  <a:schemeClr val="tx1"/>
                </a:solidFill>
                <a:effectLst/>
                <a:latin typeface="+mn-lt"/>
                <a:ea typeface="+mn-ea"/>
                <a:cs typeface="+mn-cs"/>
              </a:rPr>
              <a:t>:  We </a:t>
            </a:r>
            <a:r>
              <a:rPr lang="en-US" sz="1200" kern="1200" dirty="0" err="1" smtClean="0">
                <a:solidFill>
                  <a:schemeClr val="tx1"/>
                </a:solidFill>
                <a:effectLst/>
                <a:latin typeface="+mn-lt"/>
                <a:ea typeface="+mn-ea"/>
                <a:cs typeface="+mn-cs"/>
              </a:rPr>
              <a:t>hypothesise</a:t>
            </a:r>
            <a:r>
              <a:rPr lang="en-US" sz="1200" kern="1200" dirty="0" smtClean="0">
                <a:solidFill>
                  <a:schemeClr val="tx1"/>
                </a:solidFill>
                <a:effectLst/>
                <a:latin typeface="+mn-lt"/>
                <a:ea typeface="+mn-ea"/>
                <a:cs typeface="+mn-cs"/>
              </a:rPr>
              <a:t> that individuals will move from reflection </a:t>
            </a:r>
            <a:r>
              <a:rPr lang="en-US" sz="1200" i="1" kern="1200" dirty="0" smtClean="0">
                <a:solidFill>
                  <a:schemeClr val="tx1"/>
                </a:solidFill>
                <a:effectLst/>
                <a:latin typeface="+mn-lt"/>
                <a:ea typeface="+mn-ea"/>
                <a:cs typeface="+mn-cs"/>
              </a:rPr>
              <a:t>on</a:t>
            </a:r>
            <a:r>
              <a:rPr lang="en-US" sz="1200" kern="1200" dirty="0" smtClean="0">
                <a:solidFill>
                  <a:schemeClr val="tx1"/>
                </a:solidFill>
                <a:effectLst/>
                <a:latin typeface="+mn-lt"/>
                <a:ea typeface="+mn-ea"/>
                <a:cs typeface="+mn-cs"/>
              </a:rPr>
              <a:t> action during group work to reflection </a:t>
            </a:r>
            <a:r>
              <a:rPr lang="en-US" sz="1200" i="1" kern="1200" dirty="0" smtClean="0">
                <a:solidFill>
                  <a:schemeClr val="tx1"/>
                </a:solidFill>
                <a:effectLst/>
                <a:latin typeface="+mn-lt"/>
                <a:ea typeface="+mn-ea"/>
                <a:cs typeface="+mn-cs"/>
              </a:rPr>
              <a:t>in</a:t>
            </a:r>
            <a:r>
              <a:rPr lang="en-US" sz="1200" kern="1200" dirty="0" smtClean="0">
                <a:solidFill>
                  <a:schemeClr val="tx1"/>
                </a:solidFill>
                <a:effectLst/>
                <a:latin typeface="+mn-lt"/>
                <a:ea typeface="+mn-ea"/>
                <a:cs typeface="+mn-cs"/>
              </a:rPr>
              <a:t> action as they provide patient care [</a:t>
            </a:r>
            <a:r>
              <a:rPr lang="en-US" sz="1200" kern="1200" dirty="0" err="1" smtClean="0">
                <a:solidFill>
                  <a:schemeClr val="tx1"/>
                </a:solidFill>
                <a:effectLst/>
                <a:latin typeface="+mn-lt"/>
                <a:ea typeface="+mn-ea"/>
                <a:cs typeface="+mn-cs"/>
              </a:rPr>
              <a:t>Schon</a:t>
            </a:r>
            <a:r>
              <a:rPr lang="en-US" sz="1200" kern="1200" dirty="0" smtClean="0">
                <a:solidFill>
                  <a:schemeClr val="tx1"/>
                </a:solidFill>
                <a:effectLst/>
                <a:latin typeface="+mn-lt"/>
                <a:ea typeface="+mn-ea"/>
                <a:cs typeface="+mn-cs"/>
              </a:rPr>
              <a:t> 1983].  Evidence suggests that feedback and reflection are most effective when combined into a single intervention [</a:t>
            </a:r>
            <a:r>
              <a:rPr lang="en-US" sz="1200" kern="1200" dirty="0" err="1" smtClean="0">
                <a:solidFill>
                  <a:schemeClr val="tx1"/>
                </a:solidFill>
                <a:effectLst/>
                <a:latin typeface="+mn-lt"/>
                <a:ea typeface="+mn-ea"/>
                <a:cs typeface="+mn-cs"/>
              </a:rPr>
              <a:t>Anseel</a:t>
            </a:r>
            <a:r>
              <a:rPr lang="en-US" sz="1200" kern="1200" dirty="0" smtClean="0">
                <a:solidFill>
                  <a:schemeClr val="tx1"/>
                </a:solidFill>
                <a:effectLst/>
                <a:latin typeface="+mn-lt"/>
                <a:ea typeface="+mn-ea"/>
                <a:cs typeface="+mn-cs"/>
              </a:rPr>
              <a:t> 2009].  We will assist staff in the ICUs and AMUs to develop an integrated approach to feedback and reflection [Sargeant 2009], taking into account the impact of techniques of feedback [</a:t>
            </a:r>
            <a:r>
              <a:rPr lang="en-US" sz="1200" kern="1200" dirty="0" err="1" smtClean="0">
                <a:solidFill>
                  <a:schemeClr val="tx1"/>
                </a:solidFill>
                <a:effectLst/>
                <a:latin typeface="+mn-lt"/>
                <a:ea typeface="+mn-ea"/>
                <a:cs typeface="+mn-cs"/>
              </a:rPr>
              <a:t>Smither</a:t>
            </a:r>
            <a:r>
              <a:rPr lang="en-US" sz="1200" kern="1200" dirty="0" smtClean="0">
                <a:solidFill>
                  <a:schemeClr val="tx1"/>
                </a:solidFill>
                <a:effectLst/>
                <a:latin typeface="+mn-lt"/>
                <a:ea typeface="+mn-ea"/>
                <a:cs typeface="+mn-cs"/>
              </a:rPr>
              <a:t> 2005; Van </a:t>
            </a:r>
            <a:r>
              <a:rPr lang="en-US" sz="1200" kern="1200" dirty="0" err="1" smtClean="0">
                <a:solidFill>
                  <a:schemeClr val="tx1"/>
                </a:solidFill>
                <a:effectLst/>
                <a:latin typeface="+mn-lt"/>
                <a:ea typeface="+mn-ea"/>
                <a:cs typeface="+mn-cs"/>
              </a:rPr>
              <a:t>Manen</a:t>
            </a:r>
            <a:r>
              <a:rPr lang="en-US" sz="1200" kern="1200" dirty="0" smtClean="0">
                <a:solidFill>
                  <a:schemeClr val="tx1"/>
                </a:solidFill>
                <a:effectLst/>
                <a:latin typeface="+mn-lt"/>
                <a:ea typeface="+mn-ea"/>
                <a:cs typeface="+mn-cs"/>
              </a:rPr>
              <a:t> 1991].  Participants will also be helped to distinguish between probabilities and values, between knowing how to reach objectives and in selecting which objectives to </a:t>
            </a:r>
            <a:r>
              <a:rPr lang="en-US" sz="1200" kern="1200" dirty="0" err="1" smtClean="0">
                <a:solidFill>
                  <a:schemeClr val="tx1"/>
                </a:solidFill>
                <a:effectLst/>
                <a:latin typeface="+mn-lt"/>
                <a:ea typeface="+mn-ea"/>
                <a:cs typeface="+mn-cs"/>
              </a:rPr>
              <a:t>prioritise</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do not wish to over-specify the way in which these interactions occur, for two reasons.  First, implicit knowledge (allied to </a:t>
            </a:r>
            <a:r>
              <a:rPr lang="en-US" sz="1200" kern="1200" dirty="0" err="1" smtClean="0">
                <a:solidFill>
                  <a:schemeClr val="tx1"/>
                </a:solidFill>
                <a:effectLst/>
                <a:latin typeface="+mn-lt"/>
                <a:ea typeface="+mn-ea"/>
                <a:cs typeface="+mn-cs"/>
              </a:rPr>
              <a:t>Schön’s</a:t>
            </a:r>
            <a:r>
              <a:rPr lang="en-US" sz="1200" kern="1200" dirty="0" smtClean="0">
                <a:solidFill>
                  <a:schemeClr val="tx1"/>
                </a:solidFill>
                <a:effectLst/>
                <a:latin typeface="+mn-lt"/>
                <a:ea typeface="+mn-ea"/>
                <a:cs typeface="+mn-cs"/>
              </a:rPr>
              <a:t> concept of ‘professional artistry’ [Finlay 2008]) is likely to play an important part in the development of the framework; and second, we will use an adaptive process to modify the </a:t>
            </a:r>
            <a:r>
              <a:rPr lang="en-US" sz="1200" kern="1200" dirty="0" err="1" smtClean="0">
                <a:solidFill>
                  <a:schemeClr val="tx1"/>
                </a:solidFill>
                <a:effectLst/>
                <a:latin typeface="+mn-lt"/>
                <a:ea typeface="+mn-ea"/>
                <a:cs typeface="+mn-cs"/>
              </a:rPr>
              <a:t>programme</a:t>
            </a:r>
            <a:r>
              <a:rPr lang="en-US" sz="1200" kern="1200" dirty="0" smtClean="0">
                <a:solidFill>
                  <a:schemeClr val="tx1"/>
                </a:solidFill>
                <a:effectLst/>
                <a:latin typeface="+mn-lt"/>
                <a:ea typeface="+mn-ea"/>
                <a:cs typeface="+mn-cs"/>
              </a:rPr>
              <a:t> theory in the light of experience as the project proceeds.  Local project teams will be asked to keep in mind the twin overarching objectives, of helping staff learn how to </a:t>
            </a:r>
            <a:r>
              <a:rPr lang="en-US" sz="1200" kern="1200" dirty="0" err="1" smtClean="0">
                <a:solidFill>
                  <a:schemeClr val="tx1"/>
                </a:solidFill>
                <a:effectLst/>
                <a:latin typeface="+mn-lt"/>
                <a:ea typeface="+mn-ea"/>
                <a:cs typeface="+mn-cs"/>
              </a:rPr>
              <a:t>maximise</a:t>
            </a:r>
            <a:r>
              <a:rPr lang="en-US" sz="1200" kern="1200" dirty="0" smtClean="0">
                <a:solidFill>
                  <a:schemeClr val="tx1"/>
                </a:solidFill>
                <a:effectLst/>
                <a:latin typeface="+mn-lt"/>
                <a:ea typeface="+mn-ea"/>
                <a:cs typeface="+mn-cs"/>
              </a:rPr>
              <a:t> patient and family psychological welfare and to become more zealous of doing so.</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References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err="1" smtClean="0">
                <a:solidFill>
                  <a:schemeClr val="tx1"/>
                </a:solidFill>
                <a:effectLst/>
                <a:latin typeface="+mn-lt"/>
                <a:ea typeface="+mn-ea"/>
                <a:cs typeface="+mn-cs"/>
              </a:rPr>
              <a:t>Anseel</a:t>
            </a:r>
            <a:r>
              <a:rPr lang="en-US" sz="1200" kern="1200" dirty="0" smtClean="0">
                <a:solidFill>
                  <a:schemeClr val="tx1"/>
                </a:solidFill>
                <a:effectLst/>
                <a:latin typeface="+mn-lt"/>
                <a:ea typeface="+mn-ea"/>
                <a:cs typeface="+mn-cs"/>
              </a:rPr>
              <a:t>, F., F. </a:t>
            </a:r>
            <a:r>
              <a:rPr lang="en-US" sz="1200" kern="1200" dirty="0" err="1" smtClean="0">
                <a:solidFill>
                  <a:schemeClr val="tx1"/>
                </a:solidFill>
                <a:effectLst/>
                <a:latin typeface="+mn-lt"/>
                <a:ea typeface="+mn-ea"/>
                <a:cs typeface="+mn-cs"/>
              </a:rPr>
              <a:t>Lievens</a:t>
            </a:r>
            <a:r>
              <a:rPr lang="en-US" sz="1200" kern="1200" dirty="0" smtClean="0">
                <a:solidFill>
                  <a:schemeClr val="tx1"/>
                </a:solidFill>
                <a:effectLst/>
                <a:latin typeface="+mn-lt"/>
                <a:ea typeface="+mn-ea"/>
                <a:cs typeface="+mn-cs"/>
              </a:rPr>
              <a:t>, and E. </a:t>
            </a:r>
            <a:r>
              <a:rPr lang="en-US" sz="1200" kern="1200" dirty="0" err="1" smtClean="0">
                <a:solidFill>
                  <a:schemeClr val="tx1"/>
                </a:solidFill>
                <a:effectLst/>
                <a:latin typeface="+mn-lt"/>
                <a:ea typeface="+mn-ea"/>
                <a:cs typeface="+mn-cs"/>
              </a:rPr>
              <a:t>Schollaert</a:t>
            </a:r>
            <a:r>
              <a:rPr lang="en-US" sz="1200" kern="1200" dirty="0" smtClean="0">
                <a:solidFill>
                  <a:schemeClr val="tx1"/>
                </a:solidFill>
                <a:effectLst/>
                <a:latin typeface="+mn-lt"/>
                <a:ea typeface="+mn-ea"/>
                <a:cs typeface="+mn-cs"/>
              </a:rPr>
              <a:t>, Reflection as a strategy to enhance task performance after feedback. Organizational Behavior and Human Decision Processes, 2009. 110(1): p. 23-35.</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Aronson, L., Twelve tips for teaching reflection at all levels of medical education. Medical teacher, 2011. 33(3): p. 200-205.</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Bandura A. Social Learning Theory. Englewood Cliffs, NJ: Prentice Hall, 1977</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Bion, W.R. (1943). Intra-group tensions in therapy, Lancet 2: 678/781 - Nov.27, 1943</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Business Balls. Conscious competence learning model. 2015  29/04/2015]; Available from: </a:t>
            </a:r>
            <a:r>
              <a:rPr lang="en-US" sz="1200" u="sng" kern="1200" dirty="0" smtClean="0">
                <a:solidFill>
                  <a:schemeClr val="tx1"/>
                </a:solidFill>
                <a:effectLst/>
                <a:latin typeface="+mn-lt"/>
                <a:ea typeface="+mn-ea"/>
                <a:cs typeface="+mn-cs"/>
                <a:hlinkClick r:id="rId3"/>
              </a:rPr>
              <a:t>http://www.businessballs.com/consciouscompetencelearningmodel.htm</a:t>
            </a:r>
            <a:r>
              <a:rPr lang="en-US" sz="1200" kern="1200" dirty="0" smtClean="0">
                <a:solidFill>
                  <a:schemeClr val="tx1"/>
                </a:solidFill>
                <a:effectLst/>
                <a:latin typeface="+mn-lt"/>
                <a:ea typeface="+mn-ea"/>
                <a:cs typeface="+mn-cs"/>
              </a:rPr>
              <a:t>.</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Kolb, D.A., Experiential learning: Experience as the source of learning and development. 1984, Englewood Cliffs: Prentice Hall.</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Finlay, L., Reflecting on ‘Reflective practice’. Accessed March, 2008. 29: p. 2014.</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err="1" smtClean="0">
                <a:solidFill>
                  <a:schemeClr val="tx1"/>
                </a:solidFill>
                <a:effectLst/>
                <a:latin typeface="+mn-lt"/>
                <a:ea typeface="+mn-ea"/>
                <a:cs typeface="+mn-cs"/>
              </a:rPr>
              <a:t>Michie</a:t>
            </a:r>
            <a:r>
              <a:rPr lang="en-US" sz="1200" kern="1200" dirty="0" smtClean="0">
                <a:solidFill>
                  <a:schemeClr val="tx1"/>
                </a:solidFill>
                <a:effectLst/>
                <a:latin typeface="+mn-lt"/>
                <a:ea typeface="+mn-ea"/>
                <a:cs typeface="+mn-cs"/>
              </a:rPr>
              <a:t>, S., M.M. van </a:t>
            </a:r>
            <a:r>
              <a:rPr lang="en-US" sz="1200" kern="1200" dirty="0" err="1" smtClean="0">
                <a:solidFill>
                  <a:schemeClr val="tx1"/>
                </a:solidFill>
                <a:effectLst/>
                <a:latin typeface="+mn-lt"/>
                <a:ea typeface="+mn-ea"/>
                <a:cs typeface="+mn-cs"/>
              </a:rPr>
              <a:t>Stralen</a:t>
            </a:r>
            <a:r>
              <a:rPr lang="en-US" sz="1200" kern="1200" dirty="0" smtClean="0">
                <a:solidFill>
                  <a:schemeClr val="tx1"/>
                </a:solidFill>
                <a:effectLst/>
                <a:latin typeface="+mn-lt"/>
                <a:ea typeface="+mn-ea"/>
                <a:cs typeface="+mn-cs"/>
              </a:rPr>
              <a:t>, and R. West, The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change wheel: a new method for </a:t>
            </a:r>
            <a:r>
              <a:rPr lang="en-US" sz="1200" kern="1200" dirty="0" err="1" smtClean="0">
                <a:solidFill>
                  <a:schemeClr val="tx1"/>
                </a:solidFill>
                <a:effectLst/>
                <a:latin typeface="+mn-lt"/>
                <a:ea typeface="+mn-ea"/>
                <a:cs typeface="+mn-cs"/>
              </a:rPr>
              <a:t>characterising</a:t>
            </a:r>
            <a:r>
              <a:rPr lang="en-US" sz="1200" kern="1200" dirty="0" smtClean="0">
                <a:solidFill>
                  <a:schemeClr val="tx1"/>
                </a:solidFill>
                <a:effectLst/>
                <a:latin typeface="+mn-lt"/>
                <a:ea typeface="+mn-ea"/>
                <a:cs typeface="+mn-cs"/>
              </a:rPr>
              <a:t> and designing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change interventions. Implementation Science, 2011. 6(1): p. 42.</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Nonaka I, &amp; von Krogh GT. Tacit Knowledge and Knowledge Conversion: Controversy and Advancement in Organizational Knowledge Creation Theory. Organ Sci. 2009; 20(3): 635-52.</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Quinn, F.M., Reflection and reflective practice, in Changing practice in health and social care, L. Finlay and A. </a:t>
            </a:r>
            <a:r>
              <a:rPr lang="en-US" sz="1200" kern="1200" dirty="0" err="1" smtClean="0">
                <a:solidFill>
                  <a:schemeClr val="tx1"/>
                </a:solidFill>
                <a:effectLst/>
                <a:latin typeface="+mn-lt"/>
                <a:ea typeface="+mn-ea"/>
                <a:cs typeface="+mn-cs"/>
              </a:rPr>
              <a:t>Bullman</a:t>
            </a:r>
            <a:r>
              <a:rPr lang="en-US" sz="1200" kern="1200" dirty="0" smtClean="0">
                <a:solidFill>
                  <a:schemeClr val="tx1"/>
                </a:solidFill>
                <a:effectLst/>
                <a:latin typeface="+mn-lt"/>
                <a:ea typeface="+mn-ea"/>
                <a:cs typeface="+mn-cs"/>
              </a:rPr>
              <a:t>, Editors. 1988, Sage: London.</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Sargeant, J.M., et al., Reflection: a link between receiving and using assessment feedback. Advances in health sciences education, 2009. 14(3): p. 399-410.</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err="1" smtClean="0">
                <a:solidFill>
                  <a:schemeClr val="tx1"/>
                </a:solidFill>
                <a:effectLst/>
                <a:latin typeface="+mn-lt"/>
                <a:ea typeface="+mn-ea"/>
                <a:cs typeface="+mn-cs"/>
              </a:rPr>
              <a:t>Smither</a:t>
            </a:r>
            <a:r>
              <a:rPr lang="en-US" sz="1200" kern="1200" dirty="0" smtClean="0">
                <a:solidFill>
                  <a:schemeClr val="tx1"/>
                </a:solidFill>
                <a:effectLst/>
                <a:latin typeface="+mn-lt"/>
                <a:ea typeface="+mn-ea"/>
                <a:cs typeface="+mn-cs"/>
              </a:rPr>
              <a:t>, J.W., M. London, and R.R. Reilly, Does performance improve following multisource feedback? A theoretical model, meta‐analysis, and review of empirical findings. Personnel Psychology, 2005. 58(1): p. 33-66.</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err="1" smtClean="0">
                <a:solidFill>
                  <a:schemeClr val="tx1"/>
                </a:solidFill>
                <a:effectLst/>
                <a:latin typeface="+mn-lt"/>
                <a:ea typeface="+mn-ea"/>
                <a:cs typeface="+mn-cs"/>
              </a:rPr>
              <a:t>Schon</a:t>
            </a:r>
            <a:r>
              <a:rPr lang="en-US" sz="1200" kern="1200" dirty="0" smtClean="0">
                <a:solidFill>
                  <a:schemeClr val="tx1"/>
                </a:solidFill>
                <a:effectLst/>
                <a:latin typeface="+mn-lt"/>
                <a:ea typeface="+mn-ea"/>
                <a:cs typeface="+mn-cs"/>
              </a:rPr>
              <a:t>, D., The reflective practitioner: How professionals think in action. 1983, London: Temple Smith.</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Smith EA. The role of tacit and explicit knowledge in the workplace. J </a:t>
            </a:r>
            <a:r>
              <a:rPr lang="en-US" sz="1200" kern="1200" dirty="0" err="1" smtClean="0">
                <a:solidFill>
                  <a:schemeClr val="tx1"/>
                </a:solidFill>
                <a:effectLst/>
                <a:latin typeface="+mn-lt"/>
                <a:ea typeface="+mn-ea"/>
                <a:cs typeface="+mn-cs"/>
              </a:rPr>
              <a:t>Knowl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Manag</a:t>
            </a:r>
            <a:r>
              <a:rPr lang="en-US" sz="1200" kern="1200" dirty="0" smtClean="0">
                <a:solidFill>
                  <a:schemeClr val="tx1"/>
                </a:solidFill>
                <a:effectLst/>
                <a:latin typeface="+mn-lt"/>
                <a:ea typeface="+mn-ea"/>
                <a:cs typeface="+mn-cs"/>
              </a:rPr>
              <a:t>. 2001; 5(4): 311-21 </a:t>
            </a:r>
            <a:endParaRPr lang="en-GB"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Van </a:t>
            </a:r>
            <a:r>
              <a:rPr lang="en-US" sz="1200" kern="1200" dirty="0" err="1" smtClean="0">
                <a:solidFill>
                  <a:schemeClr val="tx1"/>
                </a:solidFill>
                <a:effectLst/>
                <a:latin typeface="+mn-lt"/>
                <a:ea typeface="+mn-ea"/>
                <a:cs typeface="+mn-cs"/>
              </a:rPr>
              <a:t>Manen</a:t>
            </a:r>
            <a:r>
              <a:rPr lang="en-US" sz="1200" kern="1200" dirty="0" smtClean="0">
                <a:solidFill>
                  <a:schemeClr val="tx1"/>
                </a:solidFill>
                <a:effectLst/>
                <a:latin typeface="+mn-lt"/>
                <a:ea typeface="+mn-ea"/>
                <a:cs typeface="+mn-cs"/>
              </a:rPr>
              <a:t>, M., Reflectivity and the pedagogical moment: the normativity of pedagogical thinking and acting 1. J. Curriculum Studies, 1991. 23(6): p. 507-536.</a:t>
            </a:r>
            <a:endParaRPr lang="en-GB" sz="1200" kern="1200" dirty="0" smtClean="0">
              <a:solidFill>
                <a:schemeClr val="tx1"/>
              </a:solidFill>
              <a:effectLst/>
              <a:latin typeface="+mn-lt"/>
              <a:ea typeface="+mn-ea"/>
              <a:cs typeface="+mn-cs"/>
            </a:endParaRPr>
          </a:p>
          <a:p>
            <a:pPr marL="0" indent="0">
              <a:buFont typeface="Arial"/>
              <a:buNone/>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9A136A-DF6E-47F6-99C4-2D245ADA28AC}" type="slidenum">
              <a:rPr lang="en-GB" smtClean="0"/>
              <a:pPr/>
              <a:t>10</a:t>
            </a:fld>
            <a:endParaRPr lang="en-GB" dirty="0"/>
          </a:p>
        </p:txBody>
      </p:sp>
    </p:spTree>
    <p:extLst>
      <p:ext uri="{BB962C8B-B14F-4D97-AF65-F5344CB8AC3E}">
        <p14:creationId xmlns:p14="http://schemas.microsoft.com/office/powerpoint/2010/main" val="292954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GB" sz="1200" u="sng" kern="1200" dirty="0" smtClean="0">
                <a:solidFill>
                  <a:schemeClr val="tx1"/>
                </a:solidFill>
                <a:effectLst/>
                <a:latin typeface="+mn-lt"/>
                <a:ea typeface="+mn-ea"/>
                <a:cs typeface="+mn-cs"/>
              </a:rPr>
              <a:t>Preliminary</a:t>
            </a:r>
            <a:r>
              <a:rPr lang="en-GB" sz="1200" kern="1200" baseline="0" dirty="0" smtClean="0">
                <a:solidFill>
                  <a:schemeClr val="tx1"/>
                </a:solidFill>
                <a:effectLst/>
                <a:latin typeface="+mn-lt"/>
                <a:ea typeface="+mn-ea"/>
                <a:cs typeface="+mn-cs"/>
              </a:rPr>
              <a:t> programme theory:</a:t>
            </a:r>
          </a:p>
          <a:p>
            <a:pPr marL="0" indent="0">
              <a:buFont typeface="Arial"/>
              <a:buNone/>
            </a:pPr>
            <a:endParaRPr lang="en-GB" sz="1200" kern="1200" baseline="0" dirty="0" smtClean="0">
              <a:solidFill>
                <a:schemeClr val="tx1"/>
              </a:solidFill>
              <a:effectLst/>
              <a:latin typeface="+mn-lt"/>
              <a:ea typeface="+mn-ea"/>
              <a:cs typeface="+mn-cs"/>
            </a:endParaRPr>
          </a:p>
          <a:p>
            <a:pPr marL="228600" indent="-228600">
              <a:buFont typeface="+mj-lt"/>
              <a:buAutoNum type="arabicPeriod"/>
            </a:pPr>
            <a:r>
              <a:rPr lang="en-GB" sz="1200" kern="1200" baseline="0" dirty="0" smtClean="0">
                <a:solidFill>
                  <a:schemeClr val="tx1"/>
                </a:solidFill>
                <a:effectLst/>
                <a:latin typeface="+mn-lt"/>
                <a:ea typeface="+mn-ea"/>
                <a:cs typeface="+mn-cs"/>
              </a:rPr>
              <a:t>Measures of experience will be collected through the two different stakeholder surveys</a:t>
            </a:r>
          </a:p>
          <a:p>
            <a:pPr marL="228600" indent="-228600">
              <a:buFont typeface="+mj-lt"/>
              <a:buAutoNum type="arabicPeriod"/>
            </a:pPr>
            <a:r>
              <a:rPr lang="en-GB" sz="1200" kern="1200" baseline="0" dirty="0" smtClean="0">
                <a:solidFill>
                  <a:schemeClr val="tx1"/>
                </a:solidFill>
                <a:effectLst/>
                <a:latin typeface="+mn-lt"/>
                <a:ea typeface="+mn-ea"/>
                <a:cs typeface="+mn-cs"/>
              </a:rPr>
              <a:t>This will be combined with observations of behaviour from our ethnographic work</a:t>
            </a:r>
          </a:p>
          <a:p>
            <a:pPr marL="228600" indent="-228600">
              <a:buFont typeface="+mj-lt"/>
              <a:buAutoNum type="arabicPeriod"/>
            </a:pPr>
            <a:r>
              <a:rPr lang="en-GB" sz="1200" kern="1200" baseline="0" dirty="0" smtClean="0">
                <a:solidFill>
                  <a:schemeClr val="tx1"/>
                </a:solidFill>
                <a:effectLst/>
                <a:latin typeface="+mn-lt"/>
                <a:ea typeface="+mn-ea"/>
                <a:cs typeface="+mn-cs"/>
              </a:rPr>
              <a:t>From this we will derive an understanding of the barriers and facilitators of behaviour change</a:t>
            </a:r>
          </a:p>
          <a:p>
            <a:pPr marL="228600" indent="-228600">
              <a:buFont typeface="+mj-lt"/>
              <a:buAutoNum type="arabicPeriod"/>
            </a:pPr>
            <a:r>
              <a:rPr lang="en-GB" sz="1200" kern="1200" baseline="0" dirty="0" smtClean="0">
                <a:solidFill>
                  <a:schemeClr val="tx1"/>
                </a:solidFill>
                <a:effectLst/>
                <a:latin typeface="+mn-lt"/>
                <a:ea typeface="+mn-ea"/>
                <a:cs typeface="+mn-cs"/>
              </a:rPr>
              <a:t>We will do this using the COM-B framework which describes behaviour in terms of ‘Capability’, ‘Opportunity’ and ‘Motivation’ </a:t>
            </a:r>
          </a:p>
          <a:p>
            <a:pPr marL="228600" indent="-228600">
              <a:buFont typeface="+mj-lt"/>
              <a:buAutoNum type="arabicPeriod"/>
            </a:pPr>
            <a:r>
              <a:rPr lang="en-GB" sz="1200" kern="1200" baseline="0" dirty="0" smtClean="0">
                <a:solidFill>
                  <a:schemeClr val="tx1"/>
                </a:solidFill>
                <a:effectLst/>
                <a:latin typeface="+mn-lt"/>
                <a:ea typeface="+mn-ea"/>
                <a:cs typeface="+mn-cs"/>
              </a:rPr>
              <a:t>Suboptimal behaviours will be identified that we aim to improve</a:t>
            </a:r>
          </a:p>
          <a:p>
            <a:pPr marL="228600" indent="-228600">
              <a:buFont typeface="+mj-lt"/>
              <a:buAutoNum type="arabicPeriod"/>
            </a:pPr>
            <a:r>
              <a:rPr lang="en-GB" sz="1200" kern="1200" baseline="0" dirty="0" smtClean="0">
                <a:solidFill>
                  <a:schemeClr val="tx1"/>
                </a:solidFill>
                <a:effectLst/>
                <a:latin typeface="+mn-lt"/>
                <a:ea typeface="+mn-ea"/>
                <a:cs typeface="+mn-cs"/>
              </a:rPr>
              <a:t>Exemplary behaviours will also be seen which we aim to sustain</a:t>
            </a:r>
          </a:p>
          <a:p>
            <a:pPr marL="228600" indent="-228600">
              <a:buFont typeface="+mj-lt"/>
              <a:buAutoNum type="arabicPeriod"/>
            </a:pPr>
            <a:r>
              <a:rPr lang="en-GB" sz="1200" kern="1200" baseline="0" dirty="0" smtClean="0">
                <a:solidFill>
                  <a:schemeClr val="tx1"/>
                </a:solidFill>
                <a:effectLst/>
                <a:latin typeface="+mn-lt"/>
                <a:ea typeface="+mn-ea"/>
                <a:cs typeface="+mn-cs"/>
              </a:rPr>
              <a:t>Suboptimal behaviours will be difficult and challenging to deal with and we see this being done initially at the group level – reflection on action</a:t>
            </a:r>
          </a:p>
          <a:p>
            <a:pPr marL="228600" indent="-228600">
              <a:buFont typeface="+mj-lt"/>
              <a:buAutoNum type="arabicPeriod"/>
            </a:pPr>
            <a:r>
              <a:rPr lang="en-GB" sz="1200" kern="1200" dirty="0" smtClean="0">
                <a:solidFill>
                  <a:schemeClr val="tx1"/>
                </a:solidFill>
                <a:effectLst/>
                <a:latin typeface="+mn-lt"/>
                <a:ea typeface="+mn-ea"/>
                <a:cs typeface="+mn-cs"/>
              </a:rPr>
              <a:t>The exemplars of best practice we expect</a:t>
            </a:r>
            <a:r>
              <a:rPr lang="en-GB" sz="1200" kern="1200" baseline="0" dirty="0" smtClean="0">
                <a:solidFill>
                  <a:schemeClr val="tx1"/>
                </a:solidFill>
                <a:effectLst/>
                <a:latin typeface="+mn-lt"/>
                <a:ea typeface="+mn-ea"/>
                <a:cs typeface="+mn-cs"/>
              </a:rPr>
              <a:t> to be visible in daily clinical practice through reflection in action</a:t>
            </a:r>
          </a:p>
          <a:p>
            <a:pPr marL="228600" indent="-228600">
              <a:buFont typeface="+mj-lt"/>
              <a:buAutoNum type="arabicPeriod"/>
            </a:pPr>
            <a:r>
              <a:rPr lang="en-GB" sz="1200" kern="1200" baseline="0" dirty="0" smtClean="0">
                <a:solidFill>
                  <a:schemeClr val="tx1"/>
                </a:solidFill>
                <a:effectLst/>
                <a:latin typeface="+mn-lt"/>
                <a:ea typeface="+mn-ea"/>
                <a:cs typeface="+mn-cs"/>
              </a:rPr>
              <a:t>We see this process occurring through 4 stages of consciousness</a:t>
            </a:r>
          </a:p>
          <a:p>
            <a:pPr marL="228600" indent="-228600">
              <a:buFont typeface="+mj-lt"/>
              <a:buAutoNum type="arabicPeriod"/>
            </a:pPr>
            <a:r>
              <a:rPr lang="en-GB" sz="1200" kern="1200" dirty="0" smtClean="0">
                <a:solidFill>
                  <a:schemeClr val="tx1"/>
                </a:solidFill>
                <a:effectLst/>
                <a:latin typeface="+mn-lt"/>
                <a:ea typeface="+mn-ea"/>
                <a:cs typeface="+mn-cs"/>
              </a:rPr>
              <a:t>Initially we may be unaware of our behaviours</a:t>
            </a:r>
            <a:r>
              <a:rPr lang="en-GB" sz="1200" kern="1200" baseline="0" dirty="0" smtClean="0">
                <a:solidFill>
                  <a:schemeClr val="tx1"/>
                </a:solidFill>
                <a:effectLst/>
                <a:latin typeface="+mn-lt"/>
                <a:ea typeface="+mn-ea"/>
                <a:cs typeface="+mn-cs"/>
              </a:rPr>
              <a:t> which are susceptible to improvement (unconscious incompetence)</a:t>
            </a:r>
          </a:p>
          <a:p>
            <a:pPr marL="228600" indent="-228600">
              <a:buFont typeface="+mj-lt"/>
              <a:buAutoNum type="arabicPeriod"/>
            </a:pPr>
            <a:r>
              <a:rPr lang="en-GB" sz="1200" kern="1200" baseline="0" dirty="0" smtClean="0">
                <a:solidFill>
                  <a:schemeClr val="tx1"/>
                </a:solidFill>
                <a:effectLst/>
                <a:latin typeface="+mn-lt"/>
                <a:ea typeface="+mn-ea"/>
                <a:cs typeface="+mn-cs"/>
              </a:rPr>
              <a:t>These behaviours are to be brought to our conscious awareness (conscious incompetence)</a:t>
            </a:r>
          </a:p>
          <a:p>
            <a:pPr marL="228600" indent="-228600">
              <a:buFont typeface="+mj-lt"/>
              <a:buAutoNum type="arabicPeriod"/>
            </a:pPr>
            <a:r>
              <a:rPr lang="en-GB" sz="1200" kern="1200" baseline="0" dirty="0" smtClean="0">
                <a:solidFill>
                  <a:schemeClr val="tx1"/>
                </a:solidFill>
                <a:effectLst/>
                <a:latin typeface="+mn-lt"/>
                <a:ea typeface="+mn-ea"/>
                <a:cs typeface="+mn-cs"/>
              </a:rPr>
              <a:t>Through collaborative practice behaviour will be modified (conscious competence)</a:t>
            </a:r>
          </a:p>
          <a:p>
            <a:pPr marL="228600" indent="-228600">
              <a:buFont typeface="+mj-lt"/>
              <a:buAutoNum type="arabicPeriod"/>
            </a:pPr>
            <a:r>
              <a:rPr lang="en-GB" sz="1200" kern="1200" baseline="0" dirty="0" smtClean="0">
                <a:solidFill>
                  <a:schemeClr val="tx1"/>
                </a:solidFill>
                <a:effectLst/>
                <a:latin typeface="+mn-lt"/>
                <a:ea typeface="+mn-ea"/>
                <a:cs typeface="+mn-cs"/>
              </a:rPr>
              <a:t>Overtime , these behaviours will be normalised and form part of our conscious competence </a:t>
            </a:r>
          </a:p>
          <a:p>
            <a:pPr marL="228600" indent="-228600">
              <a:buFont typeface="+mj-lt"/>
              <a:buAutoNum type="arabicPeriod"/>
            </a:pPr>
            <a:r>
              <a:rPr lang="en-GB" sz="1200" kern="1200" baseline="0" dirty="0" smtClean="0">
                <a:solidFill>
                  <a:schemeClr val="tx1"/>
                </a:solidFill>
                <a:effectLst/>
                <a:latin typeface="+mn-lt"/>
                <a:ea typeface="+mn-ea"/>
                <a:cs typeface="+mn-cs"/>
              </a:rPr>
              <a:t>With believe this dialogue requires two ways of converting thought to action:</a:t>
            </a:r>
          </a:p>
          <a:p>
            <a:pPr marL="685800" lvl="1" indent="-228600">
              <a:buFont typeface="Arial" panose="020B0604020202020204" pitchFamily="34" charset="0"/>
              <a:buChar char="•"/>
            </a:pPr>
            <a:r>
              <a:rPr lang="en-GB" sz="1200" kern="1200" baseline="0" dirty="0" smtClean="0">
                <a:solidFill>
                  <a:schemeClr val="tx1"/>
                </a:solidFill>
                <a:effectLst/>
                <a:latin typeface="+mn-lt"/>
                <a:ea typeface="+mn-ea"/>
                <a:cs typeface="+mn-cs"/>
              </a:rPr>
              <a:t>System 1, Fast Thinking, Tacit knowledge – Fast, unconscious, intuitive</a:t>
            </a:r>
          </a:p>
          <a:p>
            <a:pPr marL="685800" lvl="1" indent="-228600">
              <a:buFont typeface="Arial" panose="020B0604020202020204" pitchFamily="34" charset="0"/>
              <a:buChar char="•"/>
            </a:pPr>
            <a:r>
              <a:rPr lang="en-GB" sz="1200" kern="1200" baseline="0" dirty="0" smtClean="0">
                <a:solidFill>
                  <a:schemeClr val="tx1"/>
                </a:solidFill>
                <a:effectLst/>
                <a:latin typeface="+mn-lt"/>
                <a:ea typeface="+mn-ea"/>
                <a:cs typeface="+mn-cs"/>
              </a:rPr>
              <a:t>System 2, Slow Thinking, Explicit knowledge – Slow, reflective</a:t>
            </a:r>
          </a:p>
          <a:p>
            <a:pPr marL="228600" lvl="0" indent="-228600">
              <a:buFont typeface="+mj-lt"/>
              <a:buAutoNum type="arabicPeriod"/>
            </a:pPr>
            <a:r>
              <a:rPr lang="en-GB" sz="1200" kern="1200" baseline="0" dirty="0" smtClean="0">
                <a:solidFill>
                  <a:schemeClr val="tx1"/>
                </a:solidFill>
                <a:effectLst/>
                <a:latin typeface="+mn-lt"/>
                <a:ea typeface="+mn-ea"/>
                <a:cs typeface="+mn-cs"/>
              </a:rPr>
              <a:t>This is supported by our theory of reflection outlining the need for ‘retrospection’, ‘self-evaluation’ and ‘reorientation’ </a:t>
            </a:r>
          </a:p>
        </p:txBody>
      </p:sp>
      <p:sp>
        <p:nvSpPr>
          <p:cNvPr id="4" name="Slide Number Placeholder 3"/>
          <p:cNvSpPr>
            <a:spLocks noGrp="1"/>
          </p:cNvSpPr>
          <p:nvPr>
            <p:ph type="sldNum" sz="quarter" idx="10"/>
          </p:nvPr>
        </p:nvSpPr>
        <p:spPr/>
        <p:txBody>
          <a:bodyPr/>
          <a:lstStyle/>
          <a:p>
            <a:fld id="{E19A136A-DF6E-47F6-99C4-2D245ADA28AC}" type="slidenum">
              <a:rPr lang="en-GB" smtClean="0"/>
              <a:pPr/>
              <a:t>11</a:t>
            </a:fld>
            <a:endParaRPr lang="en-GB" dirty="0"/>
          </a:p>
        </p:txBody>
      </p:sp>
    </p:spTree>
    <p:extLst>
      <p:ext uri="{BB962C8B-B14F-4D97-AF65-F5344CB8AC3E}">
        <p14:creationId xmlns:p14="http://schemas.microsoft.com/office/powerpoint/2010/main" val="292954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4932AE5-5C1C-4D18-99C2-3306EFABC6C0}" type="datetimeFigureOut">
              <a:rPr lang="en-GB" smtClean="0"/>
              <a:t>02/06/2017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083B5-E6D5-462E-8493-AB2C443F15AE}" type="slidenum">
              <a:rPr lang="en-GB" smtClean="0"/>
              <a:t>‹#›</a:t>
            </a:fld>
            <a:endParaRPr lang="en-GB"/>
          </a:p>
        </p:txBody>
      </p:sp>
    </p:spTree>
    <p:extLst>
      <p:ext uri="{BB962C8B-B14F-4D97-AF65-F5344CB8AC3E}">
        <p14:creationId xmlns:p14="http://schemas.microsoft.com/office/powerpoint/2010/main" val="365889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932AE5-5C1C-4D18-99C2-3306EFABC6C0}" type="datetimeFigureOut">
              <a:rPr lang="en-GB" smtClean="0"/>
              <a:t>02/06/2017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083B5-E6D5-462E-8493-AB2C443F15AE}" type="slidenum">
              <a:rPr lang="en-GB" smtClean="0"/>
              <a:t>‹#›</a:t>
            </a:fld>
            <a:endParaRPr lang="en-GB"/>
          </a:p>
        </p:txBody>
      </p:sp>
    </p:spTree>
    <p:extLst>
      <p:ext uri="{BB962C8B-B14F-4D97-AF65-F5344CB8AC3E}">
        <p14:creationId xmlns:p14="http://schemas.microsoft.com/office/powerpoint/2010/main" val="368854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932AE5-5C1C-4D18-99C2-3306EFABC6C0}" type="datetimeFigureOut">
              <a:rPr lang="en-GB" smtClean="0"/>
              <a:t>02/06/2017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083B5-E6D5-462E-8493-AB2C443F15AE}" type="slidenum">
              <a:rPr lang="en-GB" smtClean="0"/>
              <a:t>‹#›</a:t>
            </a:fld>
            <a:endParaRPr lang="en-GB"/>
          </a:p>
        </p:txBody>
      </p:sp>
    </p:spTree>
    <p:extLst>
      <p:ext uri="{BB962C8B-B14F-4D97-AF65-F5344CB8AC3E}">
        <p14:creationId xmlns:p14="http://schemas.microsoft.com/office/powerpoint/2010/main" val="145984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932AE5-5C1C-4D18-99C2-3306EFABC6C0}" type="datetimeFigureOut">
              <a:rPr lang="en-GB" smtClean="0"/>
              <a:t>02/06/2017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083B5-E6D5-462E-8493-AB2C443F15AE}" type="slidenum">
              <a:rPr lang="en-GB" smtClean="0"/>
              <a:t>‹#›</a:t>
            </a:fld>
            <a:endParaRPr lang="en-GB"/>
          </a:p>
        </p:txBody>
      </p:sp>
    </p:spTree>
    <p:extLst>
      <p:ext uri="{BB962C8B-B14F-4D97-AF65-F5344CB8AC3E}">
        <p14:creationId xmlns:p14="http://schemas.microsoft.com/office/powerpoint/2010/main" val="419426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932AE5-5C1C-4D18-99C2-3306EFABC6C0}" type="datetimeFigureOut">
              <a:rPr lang="en-GB" smtClean="0"/>
              <a:t>02/06/2017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083B5-E6D5-462E-8493-AB2C443F15AE}" type="slidenum">
              <a:rPr lang="en-GB" smtClean="0"/>
              <a:t>‹#›</a:t>
            </a:fld>
            <a:endParaRPr lang="en-GB"/>
          </a:p>
        </p:txBody>
      </p:sp>
    </p:spTree>
    <p:extLst>
      <p:ext uri="{BB962C8B-B14F-4D97-AF65-F5344CB8AC3E}">
        <p14:creationId xmlns:p14="http://schemas.microsoft.com/office/powerpoint/2010/main" val="235495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4932AE5-5C1C-4D18-99C2-3306EFABC6C0}" type="datetimeFigureOut">
              <a:rPr lang="en-GB" smtClean="0"/>
              <a:t>02/06/2017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083B5-E6D5-462E-8493-AB2C443F15AE}" type="slidenum">
              <a:rPr lang="en-GB" smtClean="0"/>
              <a:t>‹#›</a:t>
            </a:fld>
            <a:endParaRPr lang="en-GB"/>
          </a:p>
        </p:txBody>
      </p:sp>
    </p:spTree>
    <p:extLst>
      <p:ext uri="{BB962C8B-B14F-4D97-AF65-F5344CB8AC3E}">
        <p14:creationId xmlns:p14="http://schemas.microsoft.com/office/powerpoint/2010/main" val="378202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4932AE5-5C1C-4D18-99C2-3306EFABC6C0}" type="datetimeFigureOut">
              <a:rPr lang="en-GB" smtClean="0"/>
              <a:t>02/06/2017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6083B5-E6D5-462E-8493-AB2C443F15AE}" type="slidenum">
              <a:rPr lang="en-GB" smtClean="0"/>
              <a:t>‹#›</a:t>
            </a:fld>
            <a:endParaRPr lang="en-GB"/>
          </a:p>
        </p:txBody>
      </p:sp>
    </p:spTree>
    <p:extLst>
      <p:ext uri="{BB962C8B-B14F-4D97-AF65-F5344CB8AC3E}">
        <p14:creationId xmlns:p14="http://schemas.microsoft.com/office/powerpoint/2010/main" val="50851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4932AE5-5C1C-4D18-99C2-3306EFABC6C0}" type="datetimeFigureOut">
              <a:rPr lang="en-GB" smtClean="0"/>
              <a:t>02/06/2017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6083B5-E6D5-462E-8493-AB2C443F15AE}" type="slidenum">
              <a:rPr lang="en-GB" smtClean="0"/>
              <a:t>‹#›</a:t>
            </a:fld>
            <a:endParaRPr lang="en-GB"/>
          </a:p>
        </p:txBody>
      </p:sp>
    </p:spTree>
    <p:extLst>
      <p:ext uri="{BB962C8B-B14F-4D97-AF65-F5344CB8AC3E}">
        <p14:creationId xmlns:p14="http://schemas.microsoft.com/office/powerpoint/2010/main" val="140739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32AE5-5C1C-4D18-99C2-3306EFABC6C0}" type="datetimeFigureOut">
              <a:rPr lang="en-GB" smtClean="0"/>
              <a:t>02/06/2017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6083B5-E6D5-462E-8493-AB2C443F15AE}" type="slidenum">
              <a:rPr lang="en-GB" smtClean="0"/>
              <a:t>‹#›</a:t>
            </a:fld>
            <a:endParaRPr lang="en-GB"/>
          </a:p>
        </p:txBody>
      </p:sp>
    </p:spTree>
    <p:extLst>
      <p:ext uri="{BB962C8B-B14F-4D97-AF65-F5344CB8AC3E}">
        <p14:creationId xmlns:p14="http://schemas.microsoft.com/office/powerpoint/2010/main" val="28912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932AE5-5C1C-4D18-99C2-3306EFABC6C0}" type="datetimeFigureOut">
              <a:rPr lang="en-GB" smtClean="0"/>
              <a:t>02/06/2017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083B5-E6D5-462E-8493-AB2C443F15AE}" type="slidenum">
              <a:rPr lang="en-GB" smtClean="0"/>
              <a:t>‹#›</a:t>
            </a:fld>
            <a:endParaRPr lang="en-GB"/>
          </a:p>
        </p:txBody>
      </p:sp>
    </p:spTree>
    <p:extLst>
      <p:ext uri="{BB962C8B-B14F-4D97-AF65-F5344CB8AC3E}">
        <p14:creationId xmlns:p14="http://schemas.microsoft.com/office/powerpoint/2010/main" val="354770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932AE5-5C1C-4D18-99C2-3306EFABC6C0}" type="datetimeFigureOut">
              <a:rPr lang="en-GB" smtClean="0"/>
              <a:t>02/06/2017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083B5-E6D5-462E-8493-AB2C443F15AE}" type="slidenum">
              <a:rPr lang="en-GB" smtClean="0"/>
              <a:t>‹#›</a:t>
            </a:fld>
            <a:endParaRPr lang="en-GB"/>
          </a:p>
        </p:txBody>
      </p:sp>
    </p:spTree>
    <p:extLst>
      <p:ext uri="{BB962C8B-B14F-4D97-AF65-F5344CB8AC3E}">
        <p14:creationId xmlns:p14="http://schemas.microsoft.com/office/powerpoint/2010/main" val="14778679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32AE5-5C1C-4D18-99C2-3306EFABC6C0}" type="datetimeFigureOut">
              <a:rPr lang="en-GB" smtClean="0"/>
              <a:t>02/06/2017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083B5-E6D5-462E-8493-AB2C443F15AE}" type="slidenum">
              <a:rPr lang="en-GB" smtClean="0"/>
              <a:t>‹#›</a:t>
            </a:fld>
            <a:endParaRPr lang="en-GB"/>
          </a:p>
        </p:txBody>
      </p:sp>
    </p:spTree>
    <p:extLst>
      <p:ext uri="{BB962C8B-B14F-4D97-AF65-F5344CB8AC3E}">
        <p14:creationId xmlns:p14="http://schemas.microsoft.com/office/powerpoint/2010/main" val="1453426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 Id="rId3" Type="http://schemas.openxmlformats.org/officeDocument/2006/relationships/image" Target="../media/image11.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6946" y="1124744"/>
            <a:ext cx="7970108" cy="1559858"/>
          </a:xfrm>
        </p:spPr>
        <p:txBody>
          <a:bodyPr>
            <a:noAutofit/>
          </a:bodyPr>
          <a:lstStyle/>
          <a:p>
            <a:r>
              <a:rPr lang="en-US" b="1" dirty="0" smtClean="0"/>
              <a:t>Patient Experience And Reflective Learning (PEARL)</a:t>
            </a:r>
            <a:endParaRPr lang="en-US" b="1" dirty="0"/>
          </a:p>
        </p:txBody>
      </p:sp>
      <p:pic>
        <p:nvPicPr>
          <p:cNvPr id="4" name="Picture 3" descr="Birmingham University logo"/>
          <p:cNvPicPr>
            <a:picLocks noChangeAspect="1" noChangeArrowheads="1"/>
          </p:cNvPicPr>
          <p:nvPr/>
        </p:nvPicPr>
        <p:blipFill>
          <a:blip r:embed="rId3" cstate="print"/>
          <a:srcRect/>
          <a:stretch>
            <a:fillRect/>
          </a:stretch>
        </p:blipFill>
        <p:spPr bwMode="auto">
          <a:xfrm>
            <a:off x="1691680" y="6237312"/>
            <a:ext cx="1224136" cy="428234"/>
          </a:xfrm>
          <a:prstGeom prst="rect">
            <a:avLst/>
          </a:prstGeom>
          <a:noFill/>
          <a:ln w="9525">
            <a:noFill/>
            <a:miter lim="800000"/>
            <a:headEnd/>
            <a:tailEnd/>
          </a:ln>
        </p:spPr>
      </p:pic>
      <p:sp>
        <p:nvSpPr>
          <p:cNvPr id="6" name="Rectangle 5"/>
          <p:cNvSpPr/>
          <p:nvPr/>
        </p:nvSpPr>
        <p:spPr>
          <a:xfrm>
            <a:off x="0" y="144795"/>
            <a:ext cx="9143999" cy="907941"/>
          </a:xfrm>
          <a:prstGeom prst="rect">
            <a:avLst/>
          </a:prstGeom>
        </p:spPr>
        <p:txBody>
          <a:bodyPr wrap="square">
            <a:spAutoFit/>
          </a:bodyPr>
          <a:lstStyle/>
          <a:p>
            <a:pPr algn="ctr" defTabSz="342900"/>
            <a:r>
              <a:rPr lang="en-US" sz="1350" b="1" dirty="0" smtClean="0">
                <a:solidFill>
                  <a:prstClr val="black"/>
                </a:solidFill>
              </a:rPr>
              <a:t>UK Critical Care Research Forum 2017</a:t>
            </a:r>
          </a:p>
          <a:p>
            <a:pPr algn="ctr" defTabSz="342900"/>
            <a:r>
              <a:rPr lang="en-GB" sz="1350" b="1" dirty="0" smtClean="0"/>
              <a:t>Friday 9</a:t>
            </a:r>
            <a:r>
              <a:rPr lang="en-GB" sz="1350" b="1" baseline="30000" dirty="0" smtClean="0"/>
              <a:t>th</a:t>
            </a:r>
            <a:r>
              <a:rPr lang="en-GB" sz="1350" b="1" dirty="0" smtClean="0"/>
              <a:t> June 2017</a:t>
            </a:r>
          </a:p>
          <a:p>
            <a:pPr algn="ctr" defTabSz="342900"/>
            <a:r>
              <a:rPr lang="en-GB" sz="1350" b="1" dirty="0" smtClean="0">
                <a:solidFill>
                  <a:prstClr val="black"/>
                </a:solidFill>
              </a:rPr>
              <a:t>Lenard Deacon Lecture Theatre, </a:t>
            </a:r>
            <a:r>
              <a:rPr lang="en-GB" sz="1350" b="1" dirty="0">
                <a:solidFill>
                  <a:prstClr val="black"/>
                </a:solidFill>
              </a:rPr>
              <a:t>Medical School at the University of </a:t>
            </a:r>
            <a:r>
              <a:rPr lang="en-GB" sz="1350" b="1" dirty="0" smtClean="0">
                <a:solidFill>
                  <a:prstClr val="black"/>
                </a:solidFill>
              </a:rPr>
              <a:t>Birmingham</a:t>
            </a:r>
          </a:p>
          <a:p>
            <a:pPr algn="ctr" defTabSz="342900"/>
            <a:r>
              <a:rPr lang="en-US" sz="1200" i="1" dirty="0" smtClean="0">
                <a:solidFill>
                  <a:prstClr val="black"/>
                </a:solidFill>
              </a:rPr>
              <a:t>PEARL is funded by the HSDR Programme Ref 14/156/23</a:t>
            </a:r>
            <a:endParaRPr lang="en-US" sz="1350" dirty="0">
              <a:solidFill>
                <a:prstClr val="black"/>
              </a:solidFill>
            </a:endParaRPr>
          </a:p>
        </p:txBody>
      </p:sp>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15816" y="6268172"/>
            <a:ext cx="1152128" cy="329180"/>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340" y="6237312"/>
            <a:ext cx="1121908" cy="290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79" y="6381328"/>
            <a:ext cx="1440393" cy="1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b="13267"/>
          <a:stretch/>
        </p:blipFill>
        <p:spPr bwMode="auto">
          <a:xfrm>
            <a:off x="3322276" y="2564904"/>
            <a:ext cx="261787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23528" y="5013176"/>
            <a:ext cx="8579284" cy="830997"/>
          </a:xfrm>
          <a:prstGeom prst="rect">
            <a:avLst/>
          </a:prstGeom>
          <a:noFill/>
        </p:spPr>
        <p:txBody>
          <a:bodyPr wrap="square" rtlCol="0">
            <a:spAutoFit/>
          </a:bodyPr>
          <a:lstStyle/>
          <a:p>
            <a:pPr algn="ctr"/>
            <a:r>
              <a:rPr lang="en-GB" sz="2800" b="1" dirty="0"/>
              <a:t>Olivia Brookes, PEARL Project </a:t>
            </a:r>
            <a:r>
              <a:rPr lang="en-GB" sz="2800" b="1" dirty="0" smtClean="0"/>
              <a:t>Manager</a:t>
            </a:r>
            <a:endParaRPr lang="en-GB" sz="2800" b="1" dirty="0"/>
          </a:p>
          <a:p>
            <a:pPr algn="ctr"/>
            <a:r>
              <a:rPr lang="en-GB" sz="2000" dirty="0" smtClean="0"/>
              <a:t>On behalf of the PEARL collaborators</a:t>
            </a:r>
            <a:endParaRPr lang="en-GB" sz="2000" dirty="0"/>
          </a:p>
        </p:txBody>
      </p:sp>
      <p:pic>
        <p:nvPicPr>
          <p:cNvPr id="1026"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1660" r="12403"/>
          <a:stretch/>
        </p:blipFill>
        <p:spPr bwMode="auto">
          <a:xfrm>
            <a:off x="6921794" y="6159374"/>
            <a:ext cx="765545" cy="509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12360" y="6306581"/>
            <a:ext cx="893645" cy="262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39952" y="6306581"/>
            <a:ext cx="1451844" cy="252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7635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2051720" y="128842"/>
            <a:ext cx="5400600" cy="800219"/>
          </a:xfrm>
          <a:prstGeom prst="rect">
            <a:avLst/>
          </a:prstGeom>
          <a:noFill/>
          <a:ln w="12700">
            <a:solidFill>
              <a:schemeClr val="tx1"/>
            </a:solidFill>
          </a:ln>
        </p:spPr>
        <p:txBody>
          <a:bodyPr wrap="square" rtlCol="0">
            <a:spAutoFit/>
          </a:bodyPr>
          <a:lstStyle/>
          <a:p>
            <a:pPr algn="ctr"/>
            <a:r>
              <a:rPr lang="en-US" sz="2400" b="1" dirty="0" smtClean="0"/>
              <a:t>MEASURES OF EXPERIENCE:</a:t>
            </a:r>
          </a:p>
          <a:p>
            <a:pPr algn="ctr"/>
            <a:r>
              <a:rPr lang="en-US" sz="1100" dirty="0" smtClean="0"/>
              <a:t>FS-ICU, Friends &amp; Family Test (F&amp;FT), Staff F&amp;F Test, NHS Inpatient Survey, NHS Staff Survey, Multisource feedback, and other relevant clinical performance data</a:t>
            </a:r>
            <a:endParaRPr lang="en-US" sz="1100" dirty="0"/>
          </a:p>
        </p:txBody>
      </p:sp>
      <p:sp>
        <p:nvSpPr>
          <p:cNvPr id="61" name="TextBox 60"/>
          <p:cNvSpPr txBox="1"/>
          <p:nvPr/>
        </p:nvSpPr>
        <p:spPr>
          <a:xfrm>
            <a:off x="6084176" y="4221104"/>
            <a:ext cx="1188126" cy="503590"/>
          </a:xfrm>
          <a:prstGeom prst="rect">
            <a:avLst/>
          </a:prstGeom>
          <a:noFill/>
          <a:ln>
            <a:noFill/>
          </a:ln>
        </p:spPr>
        <p:txBody>
          <a:bodyPr wrap="square" lIns="36000" tIns="36000" rIns="36000" bIns="36000" rtlCol="0">
            <a:spAutoFit/>
          </a:bodyPr>
          <a:lstStyle>
            <a:defPPr>
              <a:defRPr lang="en-US"/>
            </a:defPPr>
            <a:lvl1pPr algn="ctr">
              <a:defRPr sz="1100" b="1"/>
            </a:lvl1pPr>
          </a:lstStyle>
          <a:p>
            <a:r>
              <a:rPr lang="en-US" sz="1400" dirty="0"/>
              <a:t>‘Conscious competence’</a:t>
            </a:r>
          </a:p>
        </p:txBody>
      </p:sp>
      <p:sp>
        <p:nvSpPr>
          <p:cNvPr id="95" name="TextBox 94"/>
          <p:cNvSpPr txBox="1"/>
          <p:nvPr/>
        </p:nvSpPr>
        <p:spPr>
          <a:xfrm>
            <a:off x="7524328" y="2803575"/>
            <a:ext cx="1512168" cy="861774"/>
          </a:xfrm>
          <a:prstGeom prst="rect">
            <a:avLst/>
          </a:prstGeom>
          <a:noFill/>
          <a:ln w="19050">
            <a:solidFill>
              <a:schemeClr val="tx2">
                <a:lumMod val="40000"/>
                <a:lumOff val="60000"/>
              </a:schemeClr>
            </a:solidFill>
          </a:ln>
        </p:spPr>
        <p:txBody>
          <a:bodyPr wrap="square" rtlCol="0">
            <a:spAutoFit/>
          </a:bodyPr>
          <a:lstStyle>
            <a:defPPr>
              <a:defRPr lang="en-US"/>
            </a:defPPr>
          </a:lstStyle>
          <a:p>
            <a:pPr algn="ctr"/>
            <a:r>
              <a:rPr lang="en-US" b="1" dirty="0" smtClean="0">
                <a:solidFill>
                  <a:srgbClr val="FF6600"/>
                </a:solidFill>
              </a:rPr>
              <a:t>BEHAVIOUR</a:t>
            </a:r>
          </a:p>
          <a:p>
            <a:pPr algn="ctr"/>
            <a:r>
              <a:rPr lang="en-US" sz="1600" b="1" dirty="0" smtClean="0"/>
              <a:t>Exemplary: </a:t>
            </a:r>
          </a:p>
          <a:p>
            <a:pPr algn="ctr"/>
            <a:r>
              <a:rPr lang="en-US" sz="1600" b="1" dirty="0" smtClean="0"/>
              <a:t>Aim to sustain</a:t>
            </a:r>
            <a:endParaRPr lang="en-US" sz="1600" dirty="0" smtClean="0"/>
          </a:p>
        </p:txBody>
      </p:sp>
      <p:sp>
        <p:nvSpPr>
          <p:cNvPr id="42" name="TextBox 41"/>
          <p:cNvSpPr txBox="1"/>
          <p:nvPr/>
        </p:nvSpPr>
        <p:spPr>
          <a:xfrm>
            <a:off x="3491882" y="1124760"/>
            <a:ext cx="2237415" cy="626701"/>
          </a:xfrm>
          <a:prstGeom prst="rect">
            <a:avLst/>
          </a:prstGeom>
          <a:noFill/>
          <a:ln>
            <a:solidFill>
              <a:schemeClr val="tx2">
                <a:lumMod val="40000"/>
                <a:lumOff val="60000"/>
              </a:schemeClr>
            </a:solidFill>
          </a:ln>
        </p:spPr>
        <p:txBody>
          <a:bodyPr wrap="square" lIns="36000" tIns="36000" rIns="36000" bIns="36000" rtlCol="0">
            <a:spAutoFit/>
          </a:bodyPr>
          <a:lstStyle>
            <a:defPPr>
              <a:defRPr lang="en-US"/>
            </a:defPPr>
          </a:lstStyle>
          <a:p>
            <a:pPr algn="ctr"/>
            <a:r>
              <a:rPr lang="en-US" b="1" dirty="0" smtClean="0">
                <a:solidFill>
                  <a:srgbClr val="008000"/>
                </a:solidFill>
              </a:rPr>
              <a:t>TACIT KNOWLEDGE</a:t>
            </a:r>
          </a:p>
          <a:p>
            <a:pPr algn="ctr"/>
            <a:r>
              <a:rPr lang="en-US" b="1" dirty="0" smtClean="0">
                <a:solidFill>
                  <a:srgbClr val="008000"/>
                </a:solidFill>
              </a:rPr>
              <a:t>‘System 1’</a:t>
            </a:r>
            <a:endParaRPr lang="en-US" b="1" dirty="0">
              <a:solidFill>
                <a:srgbClr val="008000"/>
              </a:solidFill>
            </a:endParaRPr>
          </a:p>
        </p:txBody>
      </p:sp>
      <p:sp>
        <p:nvSpPr>
          <p:cNvPr id="47" name="TextBox 46"/>
          <p:cNvSpPr txBox="1"/>
          <p:nvPr/>
        </p:nvSpPr>
        <p:spPr>
          <a:xfrm>
            <a:off x="107504" y="2780928"/>
            <a:ext cx="1728192" cy="861774"/>
          </a:xfrm>
          <a:prstGeom prst="rect">
            <a:avLst/>
          </a:prstGeom>
          <a:noFill/>
          <a:ln w="19050">
            <a:solidFill>
              <a:schemeClr val="tx2">
                <a:lumMod val="40000"/>
                <a:lumOff val="60000"/>
              </a:schemeClr>
            </a:solidFill>
          </a:ln>
        </p:spPr>
        <p:txBody>
          <a:bodyPr wrap="square" rtlCol="0">
            <a:spAutoFit/>
          </a:bodyPr>
          <a:lstStyle>
            <a:defPPr>
              <a:defRPr lang="en-US"/>
            </a:defPPr>
          </a:lstStyle>
          <a:p>
            <a:pPr algn="ctr"/>
            <a:r>
              <a:rPr lang="en-US" b="1" dirty="0" smtClean="0">
                <a:solidFill>
                  <a:srgbClr val="FF6600"/>
                </a:solidFill>
              </a:rPr>
              <a:t>BEHAVIOUR</a:t>
            </a:r>
          </a:p>
          <a:p>
            <a:pPr algn="ctr"/>
            <a:r>
              <a:rPr lang="en-US" sz="1600" b="1" dirty="0" smtClean="0"/>
              <a:t>Suboptimal:</a:t>
            </a:r>
          </a:p>
          <a:p>
            <a:pPr algn="ctr"/>
            <a:r>
              <a:rPr lang="en-US" sz="1600" b="1" dirty="0" smtClean="0"/>
              <a:t>Aim to improve</a:t>
            </a:r>
          </a:p>
        </p:txBody>
      </p:sp>
      <p:sp>
        <p:nvSpPr>
          <p:cNvPr id="78" name="TextBox 77"/>
          <p:cNvSpPr txBox="1"/>
          <p:nvPr/>
        </p:nvSpPr>
        <p:spPr>
          <a:xfrm>
            <a:off x="2051720" y="1700811"/>
            <a:ext cx="1296146" cy="503590"/>
          </a:xfrm>
          <a:prstGeom prst="rect">
            <a:avLst/>
          </a:prstGeom>
          <a:noFill/>
          <a:ln>
            <a:noFill/>
          </a:ln>
        </p:spPr>
        <p:txBody>
          <a:bodyPr wrap="square" lIns="36000" tIns="36000" rIns="36000" bIns="36000" rtlCol="0">
            <a:spAutoFit/>
          </a:bodyPr>
          <a:lstStyle>
            <a:defPPr>
              <a:defRPr lang="en-US"/>
            </a:defPPr>
            <a:lvl1pPr algn="ctr">
              <a:defRPr sz="1100"/>
            </a:lvl1pPr>
          </a:lstStyle>
          <a:p>
            <a:r>
              <a:rPr lang="en-US" sz="1400" b="1" dirty="0" smtClean="0"/>
              <a:t>‘Unconscious incompetence’</a:t>
            </a:r>
            <a:endParaRPr lang="en-US" sz="1400" b="1" dirty="0"/>
          </a:p>
        </p:txBody>
      </p:sp>
      <p:sp>
        <p:nvSpPr>
          <p:cNvPr id="79" name="TextBox 78"/>
          <p:cNvSpPr txBox="1"/>
          <p:nvPr/>
        </p:nvSpPr>
        <p:spPr>
          <a:xfrm>
            <a:off x="2123730" y="4221104"/>
            <a:ext cx="1296142" cy="503590"/>
          </a:xfrm>
          <a:prstGeom prst="rect">
            <a:avLst/>
          </a:prstGeom>
          <a:noFill/>
          <a:ln>
            <a:noFill/>
          </a:ln>
        </p:spPr>
        <p:txBody>
          <a:bodyPr wrap="square" lIns="36000" tIns="36000" rIns="36000" bIns="36000" rtlCol="0">
            <a:spAutoFit/>
          </a:bodyPr>
          <a:lstStyle>
            <a:defPPr>
              <a:defRPr lang="en-US"/>
            </a:defPPr>
            <a:lvl1pPr algn="ctr">
              <a:defRPr sz="1100" b="1"/>
            </a:lvl1pPr>
          </a:lstStyle>
          <a:p>
            <a:r>
              <a:rPr lang="en-US" sz="1400" dirty="0"/>
              <a:t>‘Conscious incompetence’</a:t>
            </a:r>
          </a:p>
        </p:txBody>
      </p:sp>
      <p:cxnSp>
        <p:nvCxnSpPr>
          <p:cNvPr id="24" name="Straight Arrow Connector 23"/>
          <p:cNvCxnSpPr>
            <a:endCxn id="47" idx="0"/>
          </p:cNvCxnSpPr>
          <p:nvPr/>
        </p:nvCxnSpPr>
        <p:spPr>
          <a:xfrm>
            <a:off x="971600" y="476672"/>
            <a:ext cx="0" cy="23042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a:off x="7452322" y="476672"/>
            <a:ext cx="936104" cy="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3563897" y="4509136"/>
            <a:ext cx="2232247" cy="626701"/>
          </a:xfrm>
          <a:prstGeom prst="rect">
            <a:avLst/>
          </a:prstGeom>
          <a:noFill/>
          <a:ln>
            <a:solidFill>
              <a:schemeClr val="tx2">
                <a:lumMod val="40000"/>
                <a:lumOff val="60000"/>
              </a:schemeClr>
            </a:solidFill>
          </a:ln>
        </p:spPr>
        <p:txBody>
          <a:bodyPr wrap="square" lIns="36000" tIns="36000" rIns="36000" bIns="36000" rtlCol="0">
            <a:spAutoFit/>
          </a:bodyPr>
          <a:lstStyle>
            <a:defPPr>
              <a:defRPr lang="en-US"/>
            </a:defPPr>
          </a:lstStyle>
          <a:p>
            <a:pPr algn="ctr"/>
            <a:r>
              <a:rPr lang="en-US" b="1" dirty="0" smtClean="0">
                <a:solidFill>
                  <a:srgbClr val="008000"/>
                </a:solidFill>
              </a:rPr>
              <a:t>EXPLICIT KNOWLEDGE</a:t>
            </a:r>
          </a:p>
          <a:p>
            <a:pPr algn="ctr"/>
            <a:r>
              <a:rPr lang="en-US" b="1" dirty="0" smtClean="0">
                <a:solidFill>
                  <a:srgbClr val="008000"/>
                </a:solidFill>
              </a:rPr>
              <a:t>‘System 2’</a:t>
            </a:r>
            <a:endParaRPr lang="en-US" b="1" dirty="0">
              <a:solidFill>
                <a:srgbClr val="008000"/>
              </a:solidFill>
            </a:endParaRPr>
          </a:p>
        </p:txBody>
      </p:sp>
      <p:sp>
        <p:nvSpPr>
          <p:cNvPr id="163" name="Arc 162"/>
          <p:cNvSpPr/>
          <p:nvPr/>
        </p:nvSpPr>
        <p:spPr>
          <a:xfrm rot="16200000">
            <a:off x="3239852" y="2096860"/>
            <a:ext cx="2304256" cy="2088232"/>
          </a:xfrm>
          <a:prstGeom prst="arc">
            <a:avLst>
              <a:gd name="adj1" fmla="val 11117503"/>
              <a:gd name="adj2" fmla="val 21379871"/>
            </a:avLst>
          </a:prstGeom>
          <a:ln w="19050">
            <a:solidFill>
              <a:srgbClr val="008000"/>
            </a:solidFill>
            <a:prstDash val="sysDash"/>
            <a:headEnd type="stealth"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64" name="Arc 163"/>
          <p:cNvSpPr/>
          <p:nvPr/>
        </p:nvSpPr>
        <p:spPr>
          <a:xfrm rot="5400000">
            <a:off x="3707904" y="2060848"/>
            <a:ext cx="2304256" cy="2160240"/>
          </a:xfrm>
          <a:prstGeom prst="arc">
            <a:avLst>
              <a:gd name="adj1" fmla="val 10842922"/>
              <a:gd name="adj2" fmla="val 21427059"/>
            </a:avLst>
          </a:prstGeom>
          <a:ln w="19050">
            <a:solidFill>
              <a:srgbClr val="008000"/>
            </a:solidFill>
            <a:prstDash val="sysDash"/>
            <a:headEnd type="stealth"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Rectangle 29"/>
          <p:cNvSpPr/>
          <p:nvPr/>
        </p:nvSpPr>
        <p:spPr>
          <a:xfrm rot="16200000">
            <a:off x="3383868" y="2384884"/>
            <a:ext cx="1872208" cy="1512168"/>
          </a:xfrm>
          <a:prstGeom prst="rect">
            <a:avLst/>
          </a:prstGeom>
          <a:noFill/>
        </p:spPr>
        <p:txBody>
          <a:bodyPr wrap="none" lIns="91440" tIns="45720" rIns="91440" bIns="45720">
            <a:prstTxWarp prst="textArchUp">
              <a:avLst/>
            </a:prstTxWarp>
            <a:spAutoFit/>
          </a:bodyPr>
          <a:lstStyle/>
          <a:p>
            <a:pPr algn="ctr"/>
            <a:r>
              <a:rPr lang="en-US" sz="4000" b="1" dirty="0" smtClean="0">
                <a:ln w="17780" cmpd="sng">
                  <a:solidFill>
                    <a:srgbClr val="FFFFFF"/>
                  </a:solidFill>
                  <a:prstDash val="solid"/>
                  <a:miter lim="800000"/>
                </a:ln>
                <a:solidFill>
                  <a:srgbClr val="008000"/>
                </a:solidFill>
                <a:effectLst/>
              </a:rPr>
              <a:t>Reflection on action</a:t>
            </a:r>
            <a:endParaRPr lang="en-US" sz="4000" b="1" dirty="0">
              <a:ln w="17780" cmpd="sng">
                <a:solidFill>
                  <a:srgbClr val="FFFFFF"/>
                </a:solidFill>
                <a:prstDash val="solid"/>
                <a:miter lim="800000"/>
              </a:ln>
              <a:solidFill>
                <a:srgbClr val="008000"/>
              </a:solidFill>
              <a:effectLst/>
            </a:endParaRPr>
          </a:p>
        </p:txBody>
      </p:sp>
      <p:sp>
        <p:nvSpPr>
          <p:cNvPr id="73" name="Rectangle 72"/>
          <p:cNvSpPr/>
          <p:nvPr/>
        </p:nvSpPr>
        <p:spPr>
          <a:xfrm rot="16378413">
            <a:off x="4031940" y="2422846"/>
            <a:ext cx="1872208" cy="1512168"/>
          </a:xfrm>
          <a:prstGeom prst="rect">
            <a:avLst/>
          </a:prstGeom>
          <a:noFill/>
        </p:spPr>
        <p:txBody>
          <a:bodyPr wrap="none" lIns="91440" tIns="45720" rIns="91440" bIns="45720">
            <a:prstTxWarp prst="textArchDown">
              <a:avLst/>
            </a:prstTxWarp>
            <a:spAutoFit/>
          </a:bodyPr>
          <a:lstStyle/>
          <a:p>
            <a:pPr algn="ctr"/>
            <a:r>
              <a:rPr lang="en-US" sz="4000" b="1" dirty="0" smtClean="0">
                <a:ln w="17780" cmpd="sng">
                  <a:solidFill>
                    <a:srgbClr val="FFFFFF"/>
                  </a:solidFill>
                  <a:prstDash val="solid"/>
                  <a:miter lim="800000"/>
                </a:ln>
                <a:solidFill>
                  <a:srgbClr val="008000"/>
                </a:solidFill>
                <a:effectLst/>
              </a:rPr>
              <a:t>Reflection in action</a:t>
            </a:r>
            <a:endParaRPr lang="en-US" sz="4000" b="1" dirty="0">
              <a:ln w="17780" cmpd="sng">
                <a:solidFill>
                  <a:srgbClr val="FFFFFF"/>
                </a:solidFill>
                <a:prstDash val="solid"/>
                <a:miter lim="800000"/>
              </a:ln>
              <a:solidFill>
                <a:srgbClr val="008000"/>
              </a:solidFill>
              <a:effectLst/>
            </a:endParaRPr>
          </a:p>
        </p:txBody>
      </p:sp>
      <p:sp>
        <p:nvSpPr>
          <p:cNvPr id="83" name="Rectangle 82"/>
          <p:cNvSpPr/>
          <p:nvPr/>
        </p:nvSpPr>
        <p:spPr>
          <a:xfrm rot="16200000">
            <a:off x="2663796" y="2672924"/>
            <a:ext cx="2016223" cy="936104"/>
          </a:xfrm>
          <a:prstGeom prst="rect">
            <a:avLst/>
          </a:prstGeom>
          <a:noFill/>
        </p:spPr>
        <p:txBody>
          <a:bodyPr wrap="none" lIns="91440" tIns="45720" rIns="91440" bIns="45720">
            <a:prstTxWarp prst="textArchUp">
              <a:avLst>
                <a:gd name="adj" fmla="val 12311668"/>
              </a:avLst>
            </a:prstTxWarp>
            <a:spAutoFit/>
          </a:bodyPr>
          <a:lstStyle/>
          <a:p>
            <a:pPr algn="ctr"/>
            <a:r>
              <a:rPr lang="en-US" sz="3200" b="1" dirty="0" smtClean="0">
                <a:ln w="17780" cmpd="sng">
                  <a:solidFill>
                    <a:srgbClr val="FFFFFF"/>
                  </a:solidFill>
                  <a:prstDash val="solid"/>
                  <a:miter lim="800000"/>
                </a:ln>
                <a:solidFill>
                  <a:srgbClr val="000000"/>
                </a:solidFill>
                <a:effectLst/>
              </a:rPr>
              <a:t>GROUP WORK</a:t>
            </a:r>
            <a:endParaRPr lang="en-US" sz="3200" b="1" dirty="0">
              <a:ln w="17780" cmpd="sng">
                <a:solidFill>
                  <a:srgbClr val="FFFFFF"/>
                </a:solidFill>
                <a:prstDash val="solid"/>
                <a:miter lim="800000"/>
              </a:ln>
              <a:solidFill>
                <a:srgbClr val="000000"/>
              </a:solidFill>
              <a:effectLst/>
            </a:endParaRPr>
          </a:p>
        </p:txBody>
      </p:sp>
      <p:sp>
        <p:nvSpPr>
          <p:cNvPr id="85" name="Rectangle 84"/>
          <p:cNvSpPr/>
          <p:nvPr/>
        </p:nvSpPr>
        <p:spPr>
          <a:xfrm rot="16024474">
            <a:off x="4393440" y="2417047"/>
            <a:ext cx="2160240" cy="1370982"/>
          </a:xfrm>
          <a:prstGeom prst="rect">
            <a:avLst/>
          </a:prstGeom>
          <a:noFill/>
        </p:spPr>
        <p:txBody>
          <a:bodyPr wrap="none" lIns="91440" tIns="45720" rIns="91440" bIns="45720">
            <a:prstTxWarp prst="textArchDown">
              <a:avLst>
                <a:gd name="adj" fmla="val 1048260"/>
              </a:avLst>
            </a:prstTxWarp>
            <a:spAutoFit/>
          </a:bodyPr>
          <a:lstStyle/>
          <a:p>
            <a:pPr algn="ctr"/>
            <a:r>
              <a:rPr lang="en-US" sz="4000" b="1" dirty="0" smtClean="0">
                <a:ln w="17780" cmpd="sng">
                  <a:solidFill>
                    <a:srgbClr val="FFFFFF"/>
                  </a:solidFill>
                  <a:prstDash val="solid"/>
                  <a:miter lim="800000"/>
                </a:ln>
                <a:solidFill>
                  <a:srgbClr val="000000"/>
                </a:solidFill>
                <a:effectLst/>
              </a:rPr>
              <a:t>CLINICAL PRACTICE</a:t>
            </a:r>
            <a:endParaRPr lang="en-US" sz="4000" b="1" dirty="0">
              <a:ln w="17780" cmpd="sng">
                <a:solidFill>
                  <a:srgbClr val="FFFFFF"/>
                </a:solidFill>
                <a:prstDash val="solid"/>
                <a:miter lim="800000"/>
              </a:ln>
              <a:solidFill>
                <a:srgbClr val="000000"/>
              </a:solidFill>
              <a:effectLst/>
            </a:endParaRPr>
          </a:p>
        </p:txBody>
      </p:sp>
      <p:sp>
        <p:nvSpPr>
          <p:cNvPr id="87" name="TextBox 86"/>
          <p:cNvSpPr txBox="1"/>
          <p:nvPr/>
        </p:nvSpPr>
        <p:spPr>
          <a:xfrm>
            <a:off x="6084176" y="1700811"/>
            <a:ext cx="1296136" cy="503590"/>
          </a:xfrm>
          <a:prstGeom prst="rect">
            <a:avLst/>
          </a:prstGeom>
          <a:noFill/>
          <a:ln>
            <a:noFill/>
          </a:ln>
        </p:spPr>
        <p:txBody>
          <a:bodyPr wrap="square" lIns="36000" tIns="36000" rIns="36000" bIns="36000" rtlCol="0">
            <a:spAutoFit/>
          </a:bodyPr>
          <a:lstStyle>
            <a:defPPr>
              <a:defRPr lang="en-US"/>
            </a:defPPr>
            <a:lvl1pPr algn="ctr">
              <a:defRPr sz="1100" b="1"/>
            </a:lvl1pPr>
          </a:lstStyle>
          <a:p>
            <a:r>
              <a:rPr lang="en-US" sz="1400" dirty="0" smtClean="0"/>
              <a:t>‘Unconscious </a:t>
            </a:r>
            <a:r>
              <a:rPr lang="en-US" sz="1400" dirty="0"/>
              <a:t>competence’</a:t>
            </a:r>
          </a:p>
        </p:txBody>
      </p:sp>
      <p:sp>
        <p:nvSpPr>
          <p:cNvPr id="88" name="TextBox 87"/>
          <p:cNvSpPr txBox="1"/>
          <p:nvPr/>
        </p:nvSpPr>
        <p:spPr>
          <a:xfrm>
            <a:off x="2051720" y="6021304"/>
            <a:ext cx="5400600" cy="769441"/>
          </a:xfrm>
          <a:prstGeom prst="rect">
            <a:avLst/>
          </a:prstGeom>
          <a:noFill/>
          <a:ln w="12700">
            <a:solidFill>
              <a:schemeClr val="tx1"/>
            </a:solidFill>
          </a:ln>
        </p:spPr>
        <p:txBody>
          <a:bodyPr wrap="square" rtlCol="0">
            <a:spAutoFit/>
          </a:bodyPr>
          <a:lstStyle>
            <a:defPPr>
              <a:defRPr lang="en-US"/>
            </a:defPPr>
            <a:lvl1pPr algn="ctr">
              <a:defRPr sz="2000" b="1"/>
            </a:lvl1pPr>
          </a:lstStyle>
          <a:p>
            <a:r>
              <a:rPr lang="en-US" sz="2400" dirty="0"/>
              <a:t>OBSERVATIONS OF BEHAVIOUR:</a:t>
            </a:r>
            <a:endParaRPr lang="en-US" dirty="0"/>
          </a:p>
          <a:p>
            <a:r>
              <a:rPr lang="en-US" dirty="0"/>
              <a:t>Ethnography to inform intervention design</a:t>
            </a:r>
          </a:p>
        </p:txBody>
      </p:sp>
      <p:cxnSp>
        <p:nvCxnSpPr>
          <p:cNvPr id="92" name="Straight Arrow Connector 91"/>
          <p:cNvCxnSpPr/>
          <p:nvPr/>
        </p:nvCxnSpPr>
        <p:spPr>
          <a:xfrm flipH="1">
            <a:off x="971600" y="476672"/>
            <a:ext cx="1080120" cy="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8388424" y="476672"/>
            <a:ext cx="0" cy="22322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923928" y="2564904"/>
            <a:ext cx="1440160" cy="318924"/>
          </a:xfrm>
          <a:prstGeom prst="rect">
            <a:avLst/>
          </a:prstGeom>
          <a:noFill/>
          <a:ln>
            <a:noFill/>
          </a:ln>
        </p:spPr>
        <p:txBody>
          <a:bodyPr wrap="square" lIns="36000" tIns="36000" rIns="36000" bIns="36000" rtlCol="0">
            <a:spAutoFit/>
          </a:bodyPr>
          <a:lstStyle>
            <a:defPPr>
              <a:defRPr lang="en-US"/>
            </a:defPPr>
            <a:lvl1pPr algn="ctr">
              <a:defRPr sz="1100"/>
            </a:lvl1pPr>
          </a:lstStyle>
          <a:p>
            <a:r>
              <a:rPr lang="en-US" sz="1600" b="1" i="1" dirty="0" smtClean="0">
                <a:solidFill>
                  <a:srgbClr val="008000"/>
                </a:solidFill>
              </a:rPr>
              <a:t>Retrospection</a:t>
            </a:r>
            <a:endParaRPr lang="en-US" sz="1600" b="1" i="1" dirty="0">
              <a:solidFill>
                <a:srgbClr val="008000"/>
              </a:solidFill>
            </a:endParaRPr>
          </a:p>
        </p:txBody>
      </p:sp>
      <p:sp>
        <p:nvSpPr>
          <p:cNvPr id="110" name="TextBox 109"/>
          <p:cNvSpPr txBox="1"/>
          <p:nvPr/>
        </p:nvSpPr>
        <p:spPr>
          <a:xfrm>
            <a:off x="3923928" y="2996952"/>
            <a:ext cx="1440160" cy="318924"/>
          </a:xfrm>
          <a:prstGeom prst="rect">
            <a:avLst/>
          </a:prstGeom>
          <a:noFill/>
          <a:ln>
            <a:noFill/>
          </a:ln>
        </p:spPr>
        <p:txBody>
          <a:bodyPr wrap="square" lIns="36000" tIns="36000" rIns="36000" bIns="36000" rtlCol="0">
            <a:spAutoFit/>
          </a:bodyPr>
          <a:lstStyle>
            <a:defPPr>
              <a:defRPr lang="en-US"/>
            </a:defPPr>
            <a:lvl1pPr algn="ctr">
              <a:defRPr sz="1100"/>
            </a:lvl1pPr>
          </a:lstStyle>
          <a:p>
            <a:r>
              <a:rPr lang="en-US" sz="1600" b="1" i="1" dirty="0" smtClean="0">
                <a:solidFill>
                  <a:srgbClr val="008000"/>
                </a:solidFill>
              </a:rPr>
              <a:t>Self-evaluation</a:t>
            </a:r>
            <a:endParaRPr lang="en-US" sz="1600" b="1" i="1" dirty="0">
              <a:solidFill>
                <a:srgbClr val="008000"/>
              </a:solidFill>
            </a:endParaRPr>
          </a:p>
        </p:txBody>
      </p:sp>
      <p:sp>
        <p:nvSpPr>
          <p:cNvPr id="111" name="TextBox 110"/>
          <p:cNvSpPr txBox="1"/>
          <p:nvPr/>
        </p:nvSpPr>
        <p:spPr>
          <a:xfrm>
            <a:off x="3923929" y="3429000"/>
            <a:ext cx="1368152" cy="318924"/>
          </a:xfrm>
          <a:prstGeom prst="rect">
            <a:avLst/>
          </a:prstGeom>
          <a:noFill/>
          <a:ln>
            <a:noFill/>
          </a:ln>
        </p:spPr>
        <p:txBody>
          <a:bodyPr wrap="square" lIns="36000" tIns="36000" rIns="36000" bIns="36000" rtlCol="0">
            <a:spAutoFit/>
          </a:bodyPr>
          <a:lstStyle>
            <a:defPPr>
              <a:defRPr lang="en-US"/>
            </a:defPPr>
            <a:lvl1pPr algn="ctr">
              <a:defRPr sz="1100"/>
            </a:lvl1pPr>
          </a:lstStyle>
          <a:p>
            <a:r>
              <a:rPr lang="en-US" sz="1600" b="1" i="1" dirty="0" smtClean="0">
                <a:solidFill>
                  <a:srgbClr val="008000"/>
                </a:solidFill>
              </a:rPr>
              <a:t>Reorientation</a:t>
            </a:r>
            <a:endParaRPr lang="en-US" sz="1600" b="1" i="1" dirty="0">
              <a:solidFill>
                <a:srgbClr val="008000"/>
              </a:solidFill>
            </a:endParaRPr>
          </a:p>
        </p:txBody>
      </p:sp>
      <p:cxnSp>
        <p:nvCxnSpPr>
          <p:cNvPr id="5" name="Straight Arrow Connector 4"/>
          <p:cNvCxnSpPr/>
          <p:nvPr/>
        </p:nvCxnSpPr>
        <p:spPr>
          <a:xfrm flipH="1">
            <a:off x="6516216" y="3212976"/>
            <a:ext cx="864096"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2" name="Up-Down Arrow 1"/>
          <p:cNvSpPr/>
          <p:nvPr/>
        </p:nvSpPr>
        <p:spPr>
          <a:xfrm>
            <a:off x="2123730" y="5805280"/>
            <a:ext cx="360040" cy="464337"/>
          </a:xfrm>
          <a:prstGeom prst="up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Down Arrow 27"/>
          <p:cNvSpPr/>
          <p:nvPr/>
        </p:nvSpPr>
        <p:spPr>
          <a:xfrm>
            <a:off x="7092282" y="5805280"/>
            <a:ext cx="360040" cy="464337"/>
          </a:xfrm>
          <a:prstGeom prst="up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971602" y="5394603"/>
            <a:ext cx="7416824" cy="657479"/>
          </a:xfrm>
          <a:prstGeom prst="rect">
            <a:avLst/>
          </a:prstGeom>
          <a:noFill/>
          <a:ln>
            <a:solidFill>
              <a:schemeClr val="tx2">
                <a:lumMod val="40000"/>
                <a:lumOff val="60000"/>
              </a:schemeClr>
            </a:solidFill>
          </a:ln>
        </p:spPr>
        <p:txBody>
          <a:bodyPr wrap="square" lIns="36000" tIns="36000" rIns="36000" bIns="36000" rtlCol="0">
            <a:spAutoFit/>
          </a:bodyPr>
          <a:lstStyle>
            <a:defPPr>
              <a:defRPr lang="en-US"/>
            </a:defPPr>
          </a:lstStyle>
          <a:p>
            <a:pPr algn="ctr"/>
            <a:r>
              <a:rPr lang="en-US" sz="2000" b="1" dirty="0" smtClean="0">
                <a:solidFill>
                  <a:srgbClr val="FF6600"/>
                </a:solidFill>
              </a:rPr>
              <a:t>Capability, Opportunity, Motivation: </a:t>
            </a:r>
            <a:endParaRPr lang="en-US" sz="2000" b="1" i="1" dirty="0" smtClean="0">
              <a:solidFill>
                <a:srgbClr val="FF6600"/>
              </a:solidFill>
            </a:endParaRPr>
          </a:p>
          <a:p>
            <a:pPr algn="ctr"/>
            <a:r>
              <a:rPr lang="en-US" b="1" i="1" dirty="0" smtClean="0">
                <a:solidFill>
                  <a:srgbClr val="FF6600"/>
                </a:solidFill>
              </a:rPr>
              <a:t>Barriers to and facilitators of behaviour change</a:t>
            </a:r>
            <a:endParaRPr lang="en-US" b="1" i="1" dirty="0">
              <a:solidFill>
                <a:srgbClr val="FF6600"/>
              </a:solidFill>
            </a:endParaRPr>
          </a:p>
        </p:txBody>
      </p:sp>
      <p:cxnSp>
        <p:nvCxnSpPr>
          <p:cNvPr id="33" name="Straight Arrow Connector 32"/>
          <p:cNvCxnSpPr/>
          <p:nvPr/>
        </p:nvCxnSpPr>
        <p:spPr>
          <a:xfrm flipV="1">
            <a:off x="971600" y="3717032"/>
            <a:ext cx="0" cy="2304256"/>
          </a:xfrm>
          <a:prstGeom prst="straightConnector1">
            <a:avLst/>
          </a:prstGeom>
          <a:ln>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1979713" y="3212976"/>
            <a:ext cx="936104"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971600" y="6021288"/>
            <a:ext cx="1080120" cy="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V="1">
            <a:off x="8388424" y="3717032"/>
            <a:ext cx="0" cy="2304256"/>
          </a:xfrm>
          <a:prstGeom prst="straightConnector1">
            <a:avLst/>
          </a:prstGeom>
          <a:ln>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7452322" y="6021288"/>
            <a:ext cx="936104" cy="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4603979" y="1795172"/>
            <a:ext cx="0" cy="797547"/>
          </a:xfrm>
          <a:prstGeom prst="straightConnector1">
            <a:avLst/>
          </a:prstGeom>
          <a:ln w="317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608004" y="3789040"/>
            <a:ext cx="0" cy="683880"/>
          </a:xfrm>
          <a:prstGeom prst="straightConnector1">
            <a:avLst/>
          </a:prstGeom>
          <a:ln w="317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179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2051720" y="128826"/>
            <a:ext cx="5400600" cy="800219"/>
          </a:xfrm>
          <a:prstGeom prst="rect">
            <a:avLst/>
          </a:prstGeom>
          <a:noFill/>
          <a:ln w="12700">
            <a:solidFill>
              <a:schemeClr val="tx1"/>
            </a:solidFill>
          </a:ln>
        </p:spPr>
        <p:txBody>
          <a:bodyPr wrap="square" rtlCol="0">
            <a:spAutoFit/>
          </a:bodyPr>
          <a:lstStyle/>
          <a:p>
            <a:pPr algn="ctr"/>
            <a:r>
              <a:rPr lang="en-US" sz="2400" b="1" dirty="0" smtClean="0"/>
              <a:t>MEASURES OF EXPERIENCE:</a:t>
            </a:r>
          </a:p>
          <a:p>
            <a:pPr algn="ctr"/>
            <a:r>
              <a:rPr lang="en-US" sz="1100" dirty="0" smtClean="0"/>
              <a:t>FS-ICU, Friends &amp; Family Test (F&amp;FT), Staff F&amp;F Test, NHS Inpatient Survey, NHS Staff Survey, Multisource feedback, and other relevant clinical performance data</a:t>
            </a:r>
            <a:endParaRPr lang="en-US" sz="1100" dirty="0"/>
          </a:p>
        </p:txBody>
      </p:sp>
      <p:sp>
        <p:nvSpPr>
          <p:cNvPr id="61" name="TextBox 60"/>
          <p:cNvSpPr txBox="1"/>
          <p:nvPr/>
        </p:nvSpPr>
        <p:spPr>
          <a:xfrm>
            <a:off x="6084168" y="4221088"/>
            <a:ext cx="1296144" cy="565146"/>
          </a:xfrm>
          <a:prstGeom prst="rect">
            <a:avLst/>
          </a:prstGeom>
          <a:noFill/>
          <a:ln>
            <a:noFill/>
          </a:ln>
        </p:spPr>
        <p:txBody>
          <a:bodyPr wrap="square" lIns="36000" tIns="36000" rIns="36000" bIns="36000" rtlCol="0">
            <a:spAutoFit/>
          </a:bodyPr>
          <a:lstStyle>
            <a:defPPr>
              <a:defRPr lang="en-US"/>
            </a:defPPr>
            <a:lvl1pPr algn="ctr">
              <a:defRPr sz="1100" b="1"/>
            </a:lvl1pPr>
          </a:lstStyle>
          <a:p>
            <a:r>
              <a:rPr lang="en-US" sz="1600" dirty="0"/>
              <a:t>‘Conscious competence’</a:t>
            </a:r>
          </a:p>
        </p:txBody>
      </p:sp>
      <p:sp>
        <p:nvSpPr>
          <p:cNvPr id="95" name="TextBox 94"/>
          <p:cNvSpPr txBox="1"/>
          <p:nvPr/>
        </p:nvSpPr>
        <p:spPr>
          <a:xfrm>
            <a:off x="7524328" y="2803575"/>
            <a:ext cx="1512168" cy="861774"/>
          </a:xfrm>
          <a:prstGeom prst="rect">
            <a:avLst/>
          </a:prstGeom>
          <a:noFill/>
          <a:ln w="19050">
            <a:solidFill>
              <a:schemeClr val="tx2">
                <a:lumMod val="40000"/>
                <a:lumOff val="60000"/>
              </a:schemeClr>
            </a:solidFill>
          </a:ln>
        </p:spPr>
        <p:txBody>
          <a:bodyPr wrap="square" rtlCol="0">
            <a:spAutoFit/>
          </a:bodyPr>
          <a:lstStyle>
            <a:defPPr>
              <a:defRPr lang="en-US"/>
            </a:defPPr>
          </a:lstStyle>
          <a:p>
            <a:pPr algn="ctr"/>
            <a:r>
              <a:rPr lang="en-US" b="1" dirty="0" smtClean="0">
                <a:solidFill>
                  <a:srgbClr val="FF6600"/>
                </a:solidFill>
              </a:rPr>
              <a:t>BEHAVIOUR</a:t>
            </a:r>
          </a:p>
          <a:p>
            <a:pPr algn="ctr"/>
            <a:r>
              <a:rPr lang="en-US" sz="1600" b="1" dirty="0" smtClean="0"/>
              <a:t>Exemplary: </a:t>
            </a:r>
          </a:p>
          <a:p>
            <a:pPr algn="ctr"/>
            <a:r>
              <a:rPr lang="en-US" sz="1600" b="1" dirty="0" smtClean="0"/>
              <a:t>Aim to sustain</a:t>
            </a:r>
            <a:endParaRPr lang="en-US" sz="1600" dirty="0" smtClean="0"/>
          </a:p>
        </p:txBody>
      </p:sp>
      <p:sp>
        <p:nvSpPr>
          <p:cNvPr id="42" name="TextBox 41"/>
          <p:cNvSpPr txBox="1"/>
          <p:nvPr/>
        </p:nvSpPr>
        <p:spPr>
          <a:xfrm>
            <a:off x="3491880" y="1124744"/>
            <a:ext cx="2237415" cy="626701"/>
          </a:xfrm>
          <a:prstGeom prst="rect">
            <a:avLst/>
          </a:prstGeom>
          <a:noFill/>
          <a:ln>
            <a:solidFill>
              <a:schemeClr val="tx2">
                <a:lumMod val="40000"/>
                <a:lumOff val="60000"/>
              </a:schemeClr>
            </a:solidFill>
          </a:ln>
        </p:spPr>
        <p:txBody>
          <a:bodyPr wrap="square" lIns="36000" tIns="36000" rIns="36000" bIns="36000" rtlCol="0">
            <a:spAutoFit/>
          </a:bodyPr>
          <a:lstStyle>
            <a:defPPr>
              <a:defRPr lang="en-US"/>
            </a:defPPr>
          </a:lstStyle>
          <a:p>
            <a:pPr algn="ctr"/>
            <a:r>
              <a:rPr lang="en-US" b="1" dirty="0" smtClean="0">
                <a:solidFill>
                  <a:srgbClr val="008000"/>
                </a:solidFill>
              </a:rPr>
              <a:t>TACIT KNOWLEDGE</a:t>
            </a:r>
          </a:p>
          <a:p>
            <a:pPr algn="ctr"/>
            <a:r>
              <a:rPr lang="en-US" b="1" dirty="0" smtClean="0">
                <a:solidFill>
                  <a:srgbClr val="008000"/>
                </a:solidFill>
              </a:rPr>
              <a:t>‘System 1’</a:t>
            </a:r>
            <a:endParaRPr lang="en-US" b="1" dirty="0">
              <a:solidFill>
                <a:srgbClr val="008000"/>
              </a:solidFill>
            </a:endParaRPr>
          </a:p>
        </p:txBody>
      </p:sp>
      <p:sp>
        <p:nvSpPr>
          <p:cNvPr id="47" name="TextBox 46"/>
          <p:cNvSpPr txBox="1"/>
          <p:nvPr/>
        </p:nvSpPr>
        <p:spPr>
          <a:xfrm>
            <a:off x="107504" y="2780928"/>
            <a:ext cx="1728192" cy="861774"/>
          </a:xfrm>
          <a:prstGeom prst="rect">
            <a:avLst/>
          </a:prstGeom>
          <a:noFill/>
          <a:ln w="19050">
            <a:solidFill>
              <a:schemeClr val="tx2">
                <a:lumMod val="40000"/>
                <a:lumOff val="60000"/>
              </a:schemeClr>
            </a:solidFill>
          </a:ln>
        </p:spPr>
        <p:txBody>
          <a:bodyPr wrap="square" rtlCol="0">
            <a:spAutoFit/>
          </a:bodyPr>
          <a:lstStyle>
            <a:defPPr>
              <a:defRPr lang="en-US"/>
            </a:defPPr>
          </a:lstStyle>
          <a:p>
            <a:pPr algn="ctr"/>
            <a:r>
              <a:rPr lang="en-US" b="1" dirty="0" smtClean="0">
                <a:solidFill>
                  <a:srgbClr val="FF6600"/>
                </a:solidFill>
              </a:rPr>
              <a:t>BEHAVIOUR</a:t>
            </a:r>
          </a:p>
          <a:p>
            <a:pPr algn="ctr"/>
            <a:r>
              <a:rPr lang="en-US" sz="1600" b="1" dirty="0" smtClean="0"/>
              <a:t>Suboptimal:</a:t>
            </a:r>
          </a:p>
          <a:p>
            <a:pPr algn="ctr"/>
            <a:r>
              <a:rPr lang="en-US" sz="1600" b="1" dirty="0" smtClean="0"/>
              <a:t>Aim to improve</a:t>
            </a:r>
          </a:p>
        </p:txBody>
      </p:sp>
      <p:sp>
        <p:nvSpPr>
          <p:cNvPr id="78" name="TextBox 77"/>
          <p:cNvSpPr txBox="1"/>
          <p:nvPr/>
        </p:nvSpPr>
        <p:spPr>
          <a:xfrm>
            <a:off x="1907704" y="1628800"/>
            <a:ext cx="1368152" cy="565146"/>
          </a:xfrm>
          <a:prstGeom prst="rect">
            <a:avLst/>
          </a:prstGeom>
          <a:noFill/>
          <a:ln>
            <a:noFill/>
          </a:ln>
        </p:spPr>
        <p:txBody>
          <a:bodyPr wrap="square" lIns="36000" tIns="36000" rIns="36000" bIns="36000" rtlCol="0">
            <a:spAutoFit/>
          </a:bodyPr>
          <a:lstStyle>
            <a:defPPr>
              <a:defRPr lang="en-US"/>
            </a:defPPr>
            <a:lvl1pPr algn="ctr">
              <a:defRPr sz="1100"/>
            </a:lvl1pPr>
          </a:lstStyle>
          <a:p>
            <a:r>
              <a:rPr lang="en-US" sz="1600" b="1" dirty="0" smtClean="0"/>
              <a:t>‘Unconscious incompetence</a:t>
            </a:r>
            <a:r>
              <a:rPr lang="en-US" b="1" dirty="0" smtClean="0"/>
              <a:t>’</a:t>
            </a:r>
            <a:endParaRPr lang="en-US" b="1" dirty="0"/>
          </a:p>
        </p:txBody>
      </p:sp>
      <p:sp>
        <p:nvSpPr>
          <p:cNvPr id="79" name="TextBox 78"/>
          <p:cNvSpPr txBox="1"/>
          <p:nvPr/>
        </p:nvSpPr>
        <p:spPr>
          <a:xfrm>
            <a:off x="2051720" y="4221088"/>
            <a:ext cx="1368152" cy="565146"/>
          </a:xfrm>
          <a:prstGeom prst="rect">
            <a:avLst/>
          </a:prstGeom>
          <a:noFill/>
          <a:ln>
            <a:noFill/>
          </a:ln>
        </p:spPr>
        <p:txBody>
          <a:bodyPr wrap="square" lIns="36000" tIns="36000" rIns="36000" bIns="36000" rtlCol="0">
            <a:spAutoFit/>
          </a:bodyPr>
          <a:lstStyle>
            <a:defPPr>
              <a:defRPr lang="en-US"/>
            </a:defPPr>
            <a:lvl1pPr algn="ctr">
              <a:defRPr sz="1100" b="1"/>
            </a:lvl1pPr>
          </a:lstStyle>
          <a:p>
            <a:r>
              <a:rPr lang="en-US" sz="1600" dirty="0"/>
              <a:t>‘Conscious incompetence’</a:t>
            </a:r>
          </a:p>
        </p:txBody>
      </p:sp>
      <p:cxnSp>
        <p:nvCxnSpPr>
          <p:cNvPr id="24" name="Straight Arrow Connector 23"/>
          <p:cNvCxnSpPr>
            <a:endCxn id="47" idx="0"/>
          </p:cNvCxnSpPr>
          <p:nvPr/>
        </p:nvCxnSpPr>
        <p:spPr>
          <a:xfrm>
            <a:off x="971600" y="476672"/>
            <a:ext cx="0" cy="23042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a:off x="7452320" y="476672"/>
            <a:ext cx="936104" cy="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3563889" y="4509120"/>
            <a:ext cx="2232247" cy="626701"/>
          </a:xfrm>
          <a:prstGeom prst="rect">
            <a:avLst/>
          </a:prstGeom>
          <a:noFill/>
          <a:ln>
            <a:solidFill>
              <a:schemeClr val="tx2">
                <a:lumMod val="40000"/>
                <a:lumOff val="60000"/>
              </a:schemeClr>
            </a:solidFill>
          </a:ln>
        </p:spPr>
        <p:txBody>
          <a:bodyPr wrap="square" lIns="36000" tIns="36000" rIns="36000" bIns="36000" rtlCol="0">
            <a:spAutoFit/>
          </a:bodyPr>
          <a:lstStyle>
            <a:defPPr>
              <a:defRPr lang="en-US"/>
            </a:defPPr>
          </a:lstStyle>
          <a:p>
            <a:pPr algn="ctr"/>
            <a:r>
              <a:rPr lang="en-US" b="1" dirty="0" smtClean="0">
                <a:solidFill>
                  <a:srgbClr val="008000"/>
                </a:solidFill>
              </a:rPr>
              <a:t>EXPLICIT KNOWLEDGE</a:t>
            </a:r>
          </a:p>
          <a:p>
            <a:pPr algn="ctr"/>
            <a:r>
              <a:rPr lang="en-US" b="1" dirty="0" smtClean="0">
                <a:solidFill>
                  <a:srgbClr val="008000"/>
                </a:solidFill>
              </a:rPr>
              <a:t>‘System 2’</a:t>
            </a:r>
            <a:endParaRPr lang="en-US" b="1" dirty="0">
              <a:solidFill>
                <a:srgbClr val="008000"/>
              </a:solidFill>
            </a:endParaRPr>
          </a:p>
        </p:txBody>
      </p:sp>
      <p:sp>
        <p:nvSpPr>
          <p:cNvPr id="163" name="Arc 162"/>
          <p:cNvSpPr/>
          <p:nvPr/>
        </p:nvSpPr>
        <p:spPr>
          <a:xfrm rot="16200000">
            <a:off x="3239852" y="2096852"/>
            <a:ext cx="2304256" cy="2088232"/>
          </a:xfrm>
          <a:prstGeom prst="arc">
            <a:avLst>
              <a:gd name="adj1" fmla="val 11117503"/>
              <a:gd name="adj2" fmla="val 21379871"/>
            </a:avLst>
          </a:prstGeom>
          <a:ln w="19050">
            <a:solidFill>
              <a:srgbClr val="008000"/>
            </a:solidFill>
            <a:prstDash val="sysDash"/>
            <a:headEnd type="stealth"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64" name="Arc 163"/>
          <p:cNvSpPr/>
          <p:nvPr/>
        </p:nvSpPr>
        <p:spPr>
          <a:xfrm rot="5400000">
            <a:off x="3707904" y="2060848"/>
            <a:ext cx="2304256" cy="2160240"/>
          </a:xfrm>
          <a:prstGeom prst="arc">
            <a:avLst>
              <a:gd name="adj1" fmla="val 10842922"/>
              <a:gd name="adj2" fmla="val 21427059"/>
            </a:avLst>
          </a:prstGeom>
          <a:ln w="19050">
            <a:solidFill>
              <a:srgbClr val="008000"/>
            </a:solidFill>
            <a:prstDash val="sysDash"/>
            <a:headEnd type="stealth" w="lg" len="lg"/>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Rectangle 29"/>
          <p:cNvSpPr/>
          <p:nvPr/>
        </p:nvSpPr>
        <p:spPr>
          <a:xfrm rot="16200000">
            <a:off x="3383868" y="2384884"/>
            <a:ext cx="1872208" cy="1512168"/>
          </a:xfrm>
          <a:prstGeom prst="rect">
            <a:avLst/>
          </a:prstGeom>
          <a:noFill/>
        </p:spPr>
        <p:txBody>
          <a:bodyPr wrap="none" lIns="91440" tIns="45720" rIns="91440" bIns="45720">
            <a:prstTxWarp prst="textArchUp">
              <a:avLst/>
            </a:prstTxWarp>
            <a:spAutoFit/>
          </a:bodyPr>
          <a:lstStyle/>
          <a:p>
            <a:pPr algn="ctr"/>
            <a:r>
              <a:rPr lang="en-US" sz="4000" b="1" dirty="0" smtClean="0">
                <a:ln w="17780" cmpd="sng">
                  <a:solidFill>
                    <a:srgbClr val="FFFFFF"/>
                  </a:solidFill>
                  <a:prstDash val="solid"/>
                  <a:miter lim="800000"/>
                </a:ln>
                <a:solidFill>
                  <a:srgbClr val="008000"/>
                </a:solidFill>
                <a:effectLst/>
              </a:rPr>
              <a:t>Reflection on action</a:t>
            </a:r>
            <a:endParaRPr lang="en-US" sz="4000" b="1" dirty="0">
              <a:ln w="17780" cmpd="sng">
                <a:solidFill>
                  <a:srgbClr val="FFFFFF"/>
                </a:solidFill>
                <a:prstDash val="solid"/>
                <a:miter lim="800000"/>
              </a:ln>
              <a:solidFill>
                <a:srgbClr val="008000"/>
              </a:solidFill>
              <a:effectLst/>
            </a:endParaRPr>
          </a:p>
        </p:txBody>
      </p:sp>
      <p:sp>
        <p:nvSpPr>
          <p:cNvPr id="73" name="Rectangle 72"/>
          <p:cNvSpPr/>
          <p:nvPr/>
        </p:nvSpPr>
        <p:spPr>
          <a:xfrm rot="16378413">
            <a:off x="4031940" y="2418930"/>
            <a:ext cx="1872208" cy="1512168"/>
          </a:xfrm>
          <a:prstGeom prst="rect">
            <a:avLst/>
          </a:prstGeom>
          <a:noFill/>
        </p:spPr>
        <p:txBody>
          <a:bodyPr wrap="none" lIns="91440" tIns="45720" rIns="91440" bIns="45720">
            <a:prstTxWarp prst="textArchDown">
              <a:avLst/>
            </a:prstTxWarp>
            <a:spAutoFit/>
          </a:bodyPr>
          <a:lstStyle/>
          <a:p>
            <a:pPr algn="ctr"/>
            <a:r>
              <a:rPr lang="en-US" sz="4000" b="1" dirty="0" smtClean="0">
                <a:ln w="17780" cmpd="sng">
                  <a:solidFill>
                    <a:srgbClr val="FFFFFF"/>
                  </a:solidFill>
                  <a:prstDash val="solid"/>
                  <a:miter lim="800000"/>
                </a:ln>
                <a:solidFill>
                  <a:srgbClr val="008000"/>
                </a:solidFill>
                <a:effectLst/>
              </a:rPr>
              <a:t>Reflection in action</a:t>
            </a:r>
            <a:endParaRPr lang="en-US" sz="4000" b="1" dirty="0">
              <a:ln w="17780" cmpd="sng">
                <a:solidFill>
                  <a:srgbClr val="FFFFFF"/>
                </a:solidFill>
                <a:prstDash val="solid"/>
                <a:miter lim="800000"/>
              </a:ln>
              <a:solidFill>
                <a:srgbClr val="008000"/>
              </a:solidFill>
              <a:effectLst/>
            </a:endParaRPr>
          </a:p>
        </p:txBody>
      </p:sp>
      <p:sp>
        <p:nvSpPr>
          <p:cNvPr id="83" name="Rectangle 82"/>
          <p:cNvSpPr/>
          <p:nvPr/>
        </p:nvSpPr>
        <p:spPr>
          <a:xfrm rot="16200000">
            <a:off x="2663788" y="2672916"/>
            <a:ext cx="2016223" cy="936104"/>
          </a:xfrm>
          <a:prstGeom prst="rect">
            <a:avLst/>
          </a:prstGeom>
          <a:noFill/>
        </p:spPr>
        <p:txBody>
          <a:bodyPr wrap="none" lIns="91440" tIns="45720" rIns="91440" bIns="45720">
            <a:prstTxWarp prst="textArchUp">
              <a:avLst>
                <a:gd name="adj" fmla="val 12311668"/>
              </a:avLst>
            </a:prstTxWarp>
            <a:spAutoFit/>
          </a:bodyPr>
          <a:lstStyle/>
          <a:p>
            <a:pPr algn="ctr"/>
            <a:r>
              <a:rPr lang="en-US" sz="3200" b="1" dirty="0" smtClean="0">
                <a:ln w="17780" cmpd="sng">
                  <a:solidFill>
                    <a:srgbClr val="FFFFFF"/>
                  </a:solidFill>
                  <a:prstDash val="solid"/>
                  <a:miter lim="800000"/>
                </a:ln>
                <a:solidFill>
                  <a:srgbClr val="000000"/>
                </a:solidFill>
                <a:effectLst/>
              </a:rPr>
              <a:t>GROUP WORK</a:t>
            </a:r>
            <a:endParaRPr lang="en-US" sz="3200" b="1" dirty="0">
              <a:ln w="17780" cmpd="sng">
                <a:solidFill>
                  <a:srgbClr val="FFFFFF"/>
                </a:solidFill>
                <a:prstDash val="solid"/>
                <a:miter lim="800000"/>
              </a:ln>
              <a:solidFill>
                <a:srgbClr val="000000"/>
              </a:solidFill>
              <a:effectLst/>
            </a:endParaRPr>
          </a:p>
        </p:txBody>
      </p:sp>
      <p:sp>
        <p:nvSpPr>
          <p:cNvPr id="85" name="Rectangle 84"/>
          <p:cNvSpPr/>
          <p:nvPr/>
        </p:nvSpPr>
        <p:spPr>
          <a:xfrm rot="16024474">
            <a:off x="4393440" y="2417047"/>
            <a:ext cx="2160240" cy="1370982"/>
          </a:xfrm>
          <a:prstGeom prst="rect">
            <a:avLst/>
          </a:prstGeom>
          <a:noFill/>
        </p:spPr>
        <p:txBody>
          <a:bodyPr wrap="none" lIns="91440" tIns="45720" rIns="91440" bIns="45720">
            <a:prstTxWarp prst="textArchDown">
              <a:avLst>
                <a:gd name="adj" fmla="val 1048260"/>
              </a:avLst>
            </a:prstTxWarp>
            <a:spAutoFit/>
          </a:bodyPr>
          <a:lstStyle/>
          <a:p>
            <a:pPr algn="ctr"/>
            <a:r>
              <a:rPr lang="en-US" sz="4000" b="1" dirty="0" smtClean="0">
                <a:ln w="17780" cmpd="sng">
                  <a:solidFill>
                    <a:srgbClr val="FFFFFF"/>
                  </a:solidFill>
                  <a:prstDash val="solid"/>
                  <a:miter lim="800000"/>
                </a:ln>
                <a:solidFill>
                  <a:srgbClr val="000000"/>
                </a:solidFill>
                <a:effectLst/>
              </a:rPr>
              <a:t>CLINICAL PRACTICE</a:t>
            </a:r>
            <a:endParaRPr lang="en-US" sz="4000" b="1" dirty="0">
              <a:ln w="17780" cmpd="sng">
                <a:solidFill>
                  <a:srgbClr val="FFFFFF"/>
                </a:solidFill>
                <a:prstDash val="solid"/>
                <a:miter lim="800000"/>
              </a:ln>
              <a:solidFill>
                <a:srgbClr val="000000"/>
              </a:solidFill>
              <a:effectLst/>
            </a:endParaRPr>
          </a:p>
        </p:txBody>
      </p:sp>
      <p:sp>
        <p:nvSpPr>
          <p:cNvPr id="87" name="TextBox 86"/>
          <p:cNvSpPr txBox="1"/>
          <p:nvPr/>
        </p:nvSpPr>
        <p:spPr>
          <a:xfrm>
            <a:off x="6084168" y="1700808"/>
            <a:ext cx="1440160" cy="565146"/>
          </a:xfrm>
          <a:prstGeom prst="rect">
            <a:avLst/>
          </a:prstGeom>
          <a:noFill/>
          <a:ln>
            <a:noFill/>
          </a:ln>
        </p:spPr>
        <p:txBody>
          <a:bodyPr wrap="square" lIns="36000" tIns="36000" rIns="36000" bIns="36000" rtlCol="0">
            <a:spAutoFit/>
          </a:bodyPr>
          <a:lstStyle>
            <a:defPPr>
              <a:defRPr lang="en-US"/>
            </a:defPPr>
            <a:lvl1pPr algn="ctr">
              <a:defRPr sz="1100" b="1"/>
            </a:lvl1pPr>
          </a:lstStyle>
          <a:p>
            <a:r>
              <a:rPr lang="en-US" sz="1600" dirty="0" smtClean="0"/>
              <a:t>‘Unconscious </a:t>
            </a:r>
            <a:r>
              <a:rPr lang="en-US" sz="1600" dirty="0"/>
              <a:t>competence’</a:t>
            </a:r>
          </a:p>
        </p:txBody>
      </p:sp>
      <p:sp>
        <p:nvSpPr>
          <p:cNvPr id="88" name="TextBox 87"/>
          <p:cNvSpPr txBox="1"/>
          <p:nvPr/>
        </p:nvSpPr>
        <p:spPr>
          <a:xfrm>
            <a:off x="2051720" y="6021288"/>
            <a:ext cx="5400600" cy="769441"/>
          </a:xfrm>
          <a:prstGeom prst="rect">
            <a:avLst/>
          </a:prstGeom>
          <a:noFill/>
          <a:ln w="12700">
            <a:solidFill>
              <a:schemeClr val="tx1"/>
            </a:solidFill>
          </a:ln>
        </p:spPr>
        <p:txBody>
          <a:bodyPr wrap="square" rtlCol="0">
            <a:spAutoFit/>
          </a:bodyPr>
          <a:lstStyle>
            <a:defPPr>
              <a:defRPr lang="en-US"/>
            </a:defPPr>
            <a:lvl1pPr algn="ctr">
              <a:defRPr sz="2000" b="1"/>
            </a:lvl1pPr>
          </a:lstStyle>
          <a:p>
            <a:r>
              <a:rPr lang="en-US" sz="2400" dirty="0"/>
              <a:t>OBSERVATIONS OF BEHAVIOUR:</a:t>
            </a:r>
            <a:endParaRPr lang="en-US" dirty="0"/>
          </a:p>
          <a:p>
            <a:r>
              <a:rPr lang="en-US" dirty="0"/>
              <a:t>Ethnography to inform intervention design</a:t>
            </a:r>
          </a:p>
        </p:txBody>
      </p:sp>
      <p:cxnSp>
        <p:nvCxnSpPr>
          <p:cNvPr id="92" name="Straight Arrow Connector 91"/>
          <p:cNvCxnSpPr/>
          <p:nvPr/>
        </p:nvCxnSpPr>
        <p:spPr>
          <a:xfrm flipH="1">
            <a:off x="971600" y="476672"/>
            <a:ext cx="1080120" cy="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8388424" y="476672"/>
            <a:ext cx="0" cy="22322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923928" y="2564904"/>
            <a:ext cx="1440160" cy="318924"/>
          </a:xfrm>
          <a:prstGeom prst="rect">
            <a:avLst/>
          </a:prstGeom>
          <a:noFill/>
          <a:ln>
            <a:noFill/>
          </a:ln>
        </p:spPr>
        <p:txBody>
          <a:bodyPr wrap="square" lIns="36000" tIns="36000" rIns="36000" bIns="36000" rtlCol="0">
            <a:spAutoFit/>
          </a:bodyPr>
          <a:lstStyle>
            <a:defPPr>
              <a:defRPr lang="en-US"/>
            </a:defPPr>
            <a:lvl1pPr algn="ctr">
              <a:defRPr sz="1100"/>
            </a:lvl1pPr>
          </a:lstStyle>
          <a:p>
            <a:r>
              <a:rPr lang="en-US" sz="1600" b="1" i="1" dirty="0" smtClean="0">
                <a:solidFill>
                  <a:srgbClr val="008000"/>
                </a:solidFill>
              </a:rPr>
              <a:t>Retrospection</a:t>
            </a:r>
            <a:endParaRPr lang="en-US" sz="1600" b="1" i="1" dirty="0">
              <a:solidFill>
                <a:srgbClr val="008000"/>
              </a:solidFill>
            </a:endParaRPr>
          </a:p>
        </p:txBody>
      </p:sp>
      <p:sp>
        <p:nvSpPr>
          <p:cNvPr id="110" name="TextBox 109"/>
          <p:cNvSpPr txBox="1"/>
          <p:nvPr/>
        </p:nvSpPr>
        <p:spPr>
          <a:xfrm>
            <a:off x="3923928" y="2996952"/>
            <a:ext cx="1440160" cy="318924"/>
          </a:xfrm>
          <a:prstGeom prst="rect">
            <a:avLst/>
          </a:prstGeom>
          <a:noFill/>
          <a:ln>
            <a:noFill/>
          </a:ln>
        </p:spPr>
        <p:txBody>
          <a:bodyPr wrap="square" lIns="36000" tIns="36000" rIns="36000" bIns="36000" rtlCol="0">
            <a:spAutoFit/>
          </a:bodyPr>
          <a:lstStyle>
            <a:defPPr>
              <a:defRPr lang="en-US"/>
            </a:defPPr>
            <a:lvl1pPr algn="ctr">
              <a:defRPr sz="1100"/>
            </a:lvl1pPr>
          </a:lstStyle>
          <a:p>
            <a:r>
              <a:rPr lang="en-US" sz="1600" b="1" i="1" dirty="0" smtClean="0">
                <a:solidFill>
                  <a:srgbClr val="008000"/>
                </a:solidFill>
              </a:rPr>
              <a:t>Self-evaluation</a:t>
            </a:r>
            <a:endParaRPr lang="en-US" sz="1600" b="1" i="1" dirty="0">
              <a:solidFill>
                <a:srgbClr val="008000"/>
              </a:solidFill>
            </a:endParaRPr>
          </a:p>
        </p:txBody>
      </p:sp>
      <p:sp>
        <p:nvSpPr>
          <p:cNvPr id="111" name="TextBox 110"/>
          <p:cNvSpPr txBox="1"/>
          <p:nvPr/>
        </p:nvSpPr>
        <p:spPr>
          <a:xfrm>
            <a:off x="3923928" y="3429000"/>
            <a:ext cx="1368152" cy="318924"/>
          </a:xfrm>
          <a:prstGeom prst="rect">
            <a:avLst/>
          </a:prstGeom>
          <a:noFill/>
          <a:ln>
            <a:noFill/>
          </a:ln>
        </p:spPr>
        <p:txBody>
          <a:bodyPr wrap="square" lIns="36000" tIns="36000" rIns="36000" bIns="36000" rtlCol="0">
            <a:spAutoFit/>
          </a:bodyPr>
          <a:lstStyle>
            <a:defPPr>
              <a:defRPr lang="en-US"/>
            </a:defPPr>
            <a:lvl1pPr algn="ctr">
              <a:defRPr sz="1100"/>
            </a:lvl1pPr>
          </a:lstStyle>
          <a:p>
            <a:r>
              <a:rPr lang="en-US" sz="1600" b="1" i="1" dirty="0" smtClean="0">
                <a:solidFill>
                  <a:srgbClr val="008000"/>
                </a:solidFill>
              </a:rPr>
              <a:t>Reorientation</a:t>
            </a:r>
            <a:endParaRPr lang="en-US" sz="1600" b="1" i="1" dirty="0">
              <a:solidFill>
                <a:srgbClr val="008000"/>
              </a:solidFill>
            </a:endParaRPr>
          </a:p>
        </p:txBody>
      </p:sp>
      <p:cxnSp>
        <p:nvCxnSpPr>
          <p:cNvPr id="5" name="Straight Arrow Connector 4"/>
          <p:cNvCxnSpPr/>
          <p:nvPr/>
        </p:nvCxnSpPr>
        <p:spPr>
          <a:xfrm flipH="1">
            <a:off x="6516216" y="3212976"/>
            <a:ext cx="864096"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sp>
        <p:nvSpPr>
          <p:cNvPr id="2" name="Up-Down Arrow 1"/>
          <p:cNvSpPr/>
          <p:nvPr/>
        </p:nvSpPr>
        <p:spPr>
          <a:xfrm>
            <a:off x="2051720" y="5805264"/>
            <a:ext cx="360040" cy="464337"/>
          </a:xfrm>
          <a:prstGeom prst="up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Down Arrow 27"/>
          <p:cNvSpPr/>
          <p:nvPr/>
        </p:nvSpPr>
        <p:spPr>
          <a:xfrm>
            <a:off x="7092280" y="5805264"/>
            <a:ext cx="360040" cy="464337"/>
          </a:xfrm>
          <a:prstGeom prst="upDown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971600" y="5394587"/>
            <a:ext cx="7416824" cy="657479"/>
          </a:xfrm>
          <a:prstGeom prst="rect">
            <a:avLst/>
          </a:prstGeom>
          <a:noFill/>
          <a:ln>
            <a:solidFill>
              <a:schemeClr val="tx2">
                <a:lumMod val="40000"/>
                <a:lumOff val="60000"/>
              </a:schemeClr>
            </a:solidFill>
          </a:ln>
        </p:spPr>
        <p:txBody>
          <a:bodyPr wrap="square" lIns="36000" tIns="36000" rIns="36000" bIns="36000" rtlCol="0">
            <a:spAutoFit/>
          </a:bodyPr>
          <a:lstStyle>
            <a:defPPr>
              <a:defRPr lang="en-US"/>
            </a:defPPr>
          </a:lstStyle>
          <a:p>
            <a:pPr algn="ctr"/>
            <a:r>
              <a:rPr lang="en-US" sz="2000" b="1" dirty="0" smtClean="0">
                <a:solidFill>
                  <a:srgbClr val="FF6600"/>
                </a:solidFill>
              </a:rPr>
              <a:t>Capability, Opportunity, Motivation:</a:t>
            </a:r>
            <a:endParaRPr lang="en-US" sz="2000" b="1" i="1" dirty="0" smtClean="0">
              <a:solidFill>
                <a:srgbClr val="FF6600"/>
              </a:solidFill>
            </a:endParaRPr>
          </a:p>
          <a:p>
            <a:pPr algn="ctr"/>
            <a:r>
              <a:rPr lang="en-US" b="1" i="1" dirty="0" smtClean="0">
                <a:solidFill>
                  <a:srgbClr val="FF6600"/>
                </a:solidFill>
              </a:rPr>
              <a:t>Barriers to and facilitators of behaviour change</a:t>
            </a:r>
            <a:endParaRPr lang="en-US" b="1" i="1" dirty="0">
              <a:solidFill>
                <a:srgbClr val="FF6600"/>
              </a:solidFill>
            </a:endParaRPr>
          </a:p>
        </p:txBody>
      </p:sp>
      <p:cxnSp>
        <p:nvCxnSpPr>
          <p:cNvPr id="33" name="Straight Arrow Connector 32"/>
          <p:cNvCxnSpPr/>
          <p:nvPr/>
        </p:nvCxnSpPr>
        <p:spPr>
          <a:xfrm flipV="1">
            <a:off x="971600" y="3717032"/>
            <a:ext cx="0" cy="2304256"/>
          </a:xfrm>
          <a:prstGeom prst="straightConnector1">
            <a:avLst/>
          </a:prstGeom>
          <a:ln>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1979712" y="3212976"/>
            <a:ext cx="936104" cy="0"/>
          </a:xfrm>
          <a:prstGeom prst="straightConnector1">
            <a:avLst/>
          </a:prstGeom>
          <a:ln w="25400">
            <a:tailEnd type="arrow"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971600" y="6021288"/>
            <a:ext cx="1080120" cy="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V="1">
            <a:off x="8388424" y="3717032"/>
            <a:ext cx="0" cy="2304256"/>
          </a:xfrm>
          <a:prstGeom prst="straightConnector1">
            <a:avLst/>
          </a:prstGeom>
          <a:ln>
            <a:solidFill>
              <a:schemeClr val="tx1"/>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7452320" y="6021288"/>
            <a:ext cx="936104" cy="0"/>
          </a:xfrm>
          <a:prstGeom prst="straightConnector1">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 name="Straight Arrow Connector 3"/>
          <p:cNvCxnSpPr/>
          <p:nvPr/>
        </p:nvCxnSpPr>
        <p:spPr>
          <a:xfrm flipV="1">
            <a:off x="4603979" y="1795172"/>
            <a:ext cx="0" cy="797547"/>
          </a:xfrm>
          <a:prstGeom prst="straightConnector1">
            <a:avLst/>
          </a:prstGeom>
          <a:ln w="317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608004" y="3789040"/>
            <a:ext cx="0" cy="683880"/>
          </a:xfrm>
          <a:prstGeom prst="straightConnector1">
            <a:avLst/>
          </a:prstGeom>
          <a:ln w="3175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0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4"/>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95" grpId="0" animBg="1"/>
      <p:bldP spid="42" grpId="0" animBg="1"/>
      <p:bldP spid="47" grpId="0" animBg="1"/>
      <p:bldP spid="78" grpId="0"/>
      <p:bldP spid="79" grpId="0"/>
      <p:bldP spid="151" grpId="0" animBg="1"/>
      <p:bldP spid="163" grpId="0" animBg="1"/>
      <p:bldP spid="164" grpId="0" animBg="1"/>
      <p:bldP spid="164" grpId="1" animBg="1"/>
      <p:bldP spid="30" grpId="0"/>
      <p:bldP spid="73" grpId="0"/>
      <p:bldP spid="83" grpId="0"/>
      <p:bldP spid="85" grpId="0"/>
      <p:bldP spid="87" grpId="0"/>
      <p:bldP spid="88" grpId="0" animBg="1"/>
      <p:bldP spid="80" grpId="0"/>
      <p:bldP spid="110" grpId="0"/>
      <p:bldP spid="111" grpId="0"/>
      <p:bldP spid="2"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From Analysis to Action:</a:t>
            </a:r>
            <a:br>
              <a:rPr lang="en-GB" b="1" dirty="0" smtClean="0"/>
            </a:br>
            <a:r>
              <a:rPr lang="en-GB" sz="4000" i="1" dirty="0" smtClean="0"/>
              <a:t>The Behaviour Change Wheel</a:t>
            </a:r>
            <a:endParaRPr lang="en-GB" sz="4000" i="1" dirty="0"/>
          </a:p>
        </p:txBody>
      </p:sp>
      <p:pic>
        <p:nvPicPr>
          <p:cNvPr id="1028" name="Picture 4" descr="Image result for com-b behaviour change whe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9345" y="2236968"/>
            <a:ext cx="6307701" cy="44578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51720" y="1483043"/>
            <a:ext cx="5112568" cy="369332"/>
          </a:xfrm>
          <a:prstGeom prst="rect">
            <a:avLst/>
          </a:prstGeom>
          <a:noFill/>
        </p:spPr>
        <p:txBody>
          <a:bodyPr wrap="square" rtlCol="0">
            <a:spAutoFit/>
          </a:bodyPr>
          <a:lstStyle/>
          <a:p>
            <a:pPr algn="ctr"/>
            <a:r>
              <a:rPr lang="en-GB" dirty="0" smtClean="0"/>
              <a:t>Incorporating 19 behaviour change theories </a:t>
            </a:r>
            <a:endParaRPr lang="en-GB" dirty="0"/>
          </a:p>
        </p:txBody>
      </p:sp>
      <p:sp>
        <p:nvSpPr>
          <p:cNvPr id="5" name="TextBox 4"/>
          <p:cNvSpPr txBox="1"/>
          <p:nvPr/>
        </p:nvSpPr>
        <p:spPr>
          <a:xfrm>
            <a:off x="251520" y="6289575"/>
            <a:ext cx="4032448" cy="307777"/>
          </a:xfrm>
          <a:prstGeom prst="rect">
            <a:avLst/>
          </a:prstGeom>
          <a:noFill/>
        </p:spPr>
        <p:txBody>
          <a:bodyPr wrap="square" rtlCol="0">
            <a:spAutoFit/>
          </a:bodyPr>
          <a:lstStyle/>
          <a:p>
            <a:r>
              <a:rPr lang="en-GB" sz="1400" dirty="0" err="1" smtClean="0"/>
              <a:t>Michie</a:t>
            </a:r>
            <a:r>
              <a:rPr lang="en-GB" sz="1400" dirty="0" smtClean="0"/>
              <a:t> </a:t>
            </a:r>
            <a:r>
              <a:rPr lang="en-GB" sz="1400" i="1" dirty="0" smtClean="0"/>
              <a:t>et al. </a:t>
            </a:r>
            <a:r>
              <a:rPr lang="en-GB" sz="1400" dirty="0" smtClean="0"/>
              <a:t>Implementation Science 2011, 6:42</a:t>
            </a:r>
            <a:endParaRPr lang="en-GB" sz="1400" dirty="0"/>
          </a:p>
        </p:txBody>
      </p:sp>
    </p:spTree>
    <p:extLst>
      <p:ext uri="{BB962C8B-B14F-4D97-AF65-F5344CB8AC3E}">
        <p14:creationId xmlns:p14="http://schemas.microsoft.com/office/powerpoint/2010/main" val="2643083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1" dirty="0" smtClean="0">
                <a:solidFill>
                  <a:srgbClr val="FF0000"/>
                </a:solidFill>
              </a:rPr>
              <a:t>What’s the product?</a:t>
            </a:r>
            <a:r>
              <a:rPr lang="en-US" i="1" dirty="0" smtClean="0">
                <a:solidFill>
                  <a:srgbClr val="FF0000"/>
                </a:solidFill>
              </a:rPr>
              <a:t/>
            </a:r>
            <a:br>
              <a:rPr lang="en-US" i="1" dirty="0" smtClean="0">
                <a:solidFill>
                  <a:srgbClr val="FF0000"/>
                </a:solidFill>
              </a:rPr>
            </a:br>
            <a:r>
              <a:rPr lang="en-GB" b="1" dirty="0" smtClean="0"/>
              <a:t>Reflective </a:t>
            </a:r>
            <a:r>
              <a:rPr lang="en-GB" b="1" dirty="0"/>
              <a:t>learning </a:t>
            </a:r>
            <a:r>
              <a:rPr lang="en-GB" b="1" dirty="0" smtClean="0"/>
              <a:t>framework</a:t>
            </a:r>
            <a:endParaRPr lang="en-US" i="1" dirty="0">
              <a:solidFill>
                <a:srgbClr val="FF0000"/>
              </a:solidFill>
            </a:endParaRPr>
          </a:p>
        </p:txBody>
      </p:sp>
      <p:sp>
        <p:nvSpPr>
          <p:cNvPr id="3" name="Content Placeholder 2"/>
          <p:cNvSpPr>
            <a:spLocks noGrp="1"/>
          </p:cNvSpPr>
          <p:nvPr>
            <p:ph idx="1"/>
          </p:nvPr>
        </p:nvSpPr>
        <p:spPr>
          <a:xfrm>
            <a:off x="179512" y="1600200"/>
            <a:ext cx="8712968" cy="4997152"/>
          </a:xfrm>
        </p:spPr>
        <p:txBody>
          <a:bodyPr>
            <a:noAutofit/>
          </a:bodyPr>
          <a:lstStyle/>
          <a:p>
            <a:pPr marL="434975" lvl="1" indent="-342900">
              <a:buFont typeface="Arial"/>
              <a:buChar char="•"/>
            </a:pPr>
            <a:r>
              <a:rPr lang="en-GB" sz="2400" dirty="0" smtClean="0"/>
              <a:t>A tool for behaviour modification</a:t>
            </a:r>
          </a:p>
          <a:p>
            <a:pPr marL="434975" lvl="1" indent="-342900">
              <a:buFont typeface="Arial"/>
              <a:buChar char="•"/>
            </a:pPr>
            <a:r>
              <a:rPr lang="en-GB" sz="2400" dirty="0" smtClean="0"/>
              <a:t>Likely format - a ‘toolkit’: </a:t>
            </a:r>
          </a:p>
          <a:p>
            <a:pPr marL="835025" lvl="2" indent="-342900">
              <a:buFont typeface="Arial"/>
              <a:buChar char="•"/>
            </a:pPr>
            <a:r>
              <a:rPr lang="en-GB" sz="2000" dirty="0" smtClean="0"/>
              <a:t>Resources</a:t>
            </a:r>
            <a:r>
              <a:rPr lang="en-GB" sz="2000" dirty="0"/>
              <a:t>, guidance, techniques, stories, </a:t>
            </a:r>
            <a:r>
              <a:rPr lang="en-GB" sz="2000" dirty="0" smtClean="0"/>
              <a:t>audits, humour, sanctions &amp; challenges, ’Doc-Advisor’, ‘rate my driving’</a:t>
            </a:r>
            <a:r>
              <a:rPr lang="is-IS" sz="2000" dirty="0" smtClean="0"/>
              <a:t>; video-reflective ethnography, interactive technologies with avatars...</a:t>
            </a:r>
            <a:endParaRPr lang="en-GB" sz="2000" dirty="0"/>
          </a:p>
          <a:p>
            <a:pPr marL="434975" lvl="1" indent="-342900">
              <a:buFont typeface="Arial"/>
              <a:buChar char="•"/>
            </a:pPr>
            <a:r>
              <a:rPr lang="en-GB" sz="2400" dirty="0" smtClean="0"/>
              <a:t>Focus: to improve patient</a:t>
            </a:r>
            <a:r>
              <a:rPr lang="en-GB" sz="2400" dirty="0"/>
              <a:t>, family and staff </a:t>
            </a:r>
            <a:r>
              <a:rPr lang="en-GB" sz="2400" dirty="0" smtClean="0"/>
              <a:t>wellbeing</a:t>
            </a:r>
          </a:p>
          <a:p>
            <a:pPr marL="434975" lvl="1" indent="-342900">
              <a:buFont typeface="Arial"/>
              <a:buChar char="•"/>
            </a:pPr>
            <a:r>
              <a:rPr lang="en-GB" sz="2400" dirty="0"/>
              <a:t>A dynamic instrument</a:t>
            </a:r>
          </a:p>
          <a:p>
            <a:pPr marL="835025" lvl="2" indent="-342900">
              <a:buFont typeface="Arial"/>
              <a:buChar char="•"/>
            </a:pPr>
            <a:r>
              <a:rPr lang="en-GB" sz="2000" dirty="0" smtClean="0"/>
              <a:t>Iterative </a:t>
            </a:r>
            <a:r>
              <a:rPr lang="en-GB" sz="2000" dirty="0"/>
              <a:t>small cycle testing </a:t>
            </a:r>
            <a:r>
              <a:rPr lang="en-GB" sz="2000" dirty="0" smtClean="0"/>
              <a:t>by </a:t>
            </a:r>
            <a:r>
              <a:rPr lang="en-GB" sz="2000" dirty="0"/>
              <a:t>the local </a:t>
            </a:r>
            <a:r>
              <a:rPr lang="en-GB" sz="2000" dirty="0" smtClean="0"/>
              <a:t>project teams</a:t>
            </a:r>
            <a:endParaRPr lang="en-GB" sz="2000" dirty="0"/>
          </a:p>
          <a:p>
            <a:pPr marL="434975" lvl="1" indent="-342900">
              <a:buFont typeface="Arial"/>
              <a:buChar char="•"/>
            </a:pPr>
            <a:r>
              <a:rPr lang="en-GB" sz="2400" dirty="0" smtClean="0"/>
              <a:t>Locally ‘owned’ and ‘normalised’ in daily practice</a:t>
            </a:r>
          </a:p>
          <a:p>
            <a:pPr marL="434975" lvl="1" indent="-342900">
              <a:buFont typeface="Arial"/>
              <a:buChar char="•"/>
            </a:pPr>
            <a:r>
              <a:rPr lang="en-GB" sz="2400" dirty="0" smtClean="0"/>
              <a:t>Potential for subsequent testing in a Cluster Step-Wedge RCT</a:t>
            </a:r>
          </a:p>
          <a:p>
            <a:pPr marL="835025" lvl="2" indent="-342900">
              <a:buFont typeface="Arial"/>
              <a:buChar char="•"/>
            </a:pPr>
            <a:r>
              <a:rPr lang="en-GB" sz="2000" i="1" dirty="0" smtClean="0"/>
              <a:t>And if so, how we would know it ‘worked’?</a:t>
            </a:r>
          </a:p>
          <a:p>
            <a:pPr marL="434975" lvl="1" indent="-342900">
              <a:buFont typeface="Arial"/>
              <a:buChar char="•"/>
            </a:pPr>
            <a:endParaRPr lang="en-GB" dirty="0" smtClean="0"/>
          </a:p>
        </p:txBody>
      </p:sp>
    </p:spTree>
    <p:extLst>
      <p:ext uri="{BB962C8B-B14F-4D97-AF65-F5344CB8AC3E}">
        <p14:creationId xmlns:p14="http://schemas.microsoft.com/office/powerpoint/2010/main" val="3128839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264"/>
            <a:ext cx="8229600" cy="1143000"/>
          </a:xfrm>
        </p:spPr>
        <p:txBody>
          <a:bodyPr/>
          <a:lstStyle/>
          <a:p>
            <a:r>
              <a:rPr lang="en-GB" b="1" dirty="0" smtClean="0"/>
              <a:t>Thank you</a:t>
            </a:r>
            <a:endParaRPr lang="en-GB" b="1" dirty="0"/>
          </a:p>
        </p:txBody>
      </p:sp>
      <p:sp>
        <p:nvSpPr>
          <p:cNvPr id="3" name="TextBox 2"/>
          <p:cNvSpPr txBox="1"/>
          <p:nvPr/>
        </p:nvSpPr>
        <p:spPr>
          <a:xfrm>
            <a:off x="395536" y="620688"/>
            <a:ext cx="8496944" cy="1107996"/>
          </a:xfrm>
          <a:prstGeom prst="rect">
            <a:avLst/>
          </a:prstGeom>
          <a:noFill/>
        </p:spPr>
        <p:txBody>
          <a:bodyPr wrap="square" rtlCol="0">
            <a:spAutoFit/>
          </a:bodyPr>
          <a:lstStyle/>
          <a:p>
            <a:r>
              <a:rPr lang="en-GB" b="1" dirty="0" smtClean="0"/>
              <a:t>PEARL Collaborators:</a:t>
            </a:r>
          </a:p>
          <a:p>
            <a:r>
              <a:rPr lang="en-GB" sz="1600" dirty="0" smtClean="0"/>
              <a:t>Prof Julian Bion, Olivia Brookes, Duncan Buckley, Lisa Marie Buckley, Dr Carolyn Tarrant, Dr Janet Willars, Prof Gavin Perkins, Dr Celia Taylor, Prof Richard </a:t>
            </a:r>
            <a:r>
              <a:rPr lang="en-GB" sz="1600" dirty="0" err="1" smtClean="0"/>
              <a:t>Lilford</a:t>
            </a:r>
            <a:r>
              <a:rPr lang="en-GB" sz="1600" dirty="0" smtClean="0"/>
              <a:t>, Dr Paul Sullivan, Kazi Zawad, Felicity Evison, Dr Julian Archer, Dr Lou Atkins, Prof Ivo Vlaev, Dr Yen-Fu Chen, Stephen Perks</a:t>
            </a:r>
            <a:endParaRPr lang="en-GB" sz="1600" dirty="0"/>
          </a:p>
        </p:txBody>
      </p:sp>
      <p:sp>
        <p:nvSpPr>
          <p:cNvPr id="4" name="TextBox 3"/>
          <p:cNvSpPr txBox="1"/>
          <p:nvPr/>
        </p:nvSpPr>
        <p:spPr>
          <a:xfrm>
            <a:off x="395536" y="1818700"/>
            <a:ext cx="2592288" cy="4308872"/>
          </a:xfrm>
          <a:prstGeom prst="rect">
            <a:avLst/>
          </a:prstGeom>
          <a:noFill/>
        </p:spPr>
        <p:txBody>
          <a:bodyPr wrap="square" rtlCol="0">
            <a:spAutoFit/>
          </a:bodyPr>
          <a:lstStyle/>
          <a:p>
            <a:r>
              <a:rPr lang="en-GB" b="1" dirty="0" smtClean="0"/>
              <a:t>UHB Project Team:</a:t>
            </a:r>
          </a:p>
          <a:p>
            <a:r>
              <a:rPr lang="en-GB" sz="1600" dirty="0" smtClean="0"/>
              <a:t>Dr Randeep Mullhi</a:t>
            </a:r>
          </a:p>
          <a:p>
            <a:r>
              <a:rPr lang="en-GB" sz="1600" dirty="0" smtClean="0"/>
              <a:t>Dr Catherine Snelson</a:t>
            </a:r>
          </a:p>
          <a:p>
            <a:r>
              <a:rPr lang="en-GB" sz="1600" dirty="0" smtClean="0"/>
              <a:t>Tim Jones</a:t>
            </a:r>
          </a:p>
          <a:p>
            <a:r>
              <a:rPr lang="en-GB" sz="1600" dirty="0" smtClean="0"/>
              <a:t>Jake Osborne-Wylde</a:t>
            </a:r>
          </a:p>
          <a:p>
            <a:r>
              <a:rPr lang="en-GB" sz="1600" dirty="0" smtClean="0"/>
              <a:t>Emma Reeves</a:t>
            </a:r>
          </a:p>
          <a:p>
            <a:r>
              <a:rPr lang="en-GB" sz="1600" dirty="0" smtClean="0"/>
              <a:t>Amy Bamford</a:t>
            </a:r>
          </a:p>
          <a:p>
            <a:r>
              <a:rPr lang="en-GB" sz="1600" dirty="0"/>
              <a:t>Mr &amp; Mrs Andrew Cox </a:t>
            </a:r>
            <a:r>
              <a:rPr lang="en-GB" sz="1600" dirty="0" smtClean="0"/>
              <a:t>(PPI)</a:t>
            </a:r>
          </a:p>
          <a:p>
            <a:r>
              <a:rPr lang="en-GB" sz="1600" dirty="0" smtClean="0"/>
              <a:t>Luke </a:t>
            </a:r>
            <a:r>
              <a:rPr lang="en-GB" sz="1600" dirty="0" err="1"/>
              <a:t>Flavell</a:t>
            </a:r>
            <a:r>
              <a:rPr lang="en-GB" sz="1600" dirty="0"/>
              <a:t> </a:t>
            </a:r>
            <a:r>
              <a:rPr lang="en-GB" sz="1600" dirty="0" smtClean="0"/>
              <a:t> (PPI)</a:t>
            </a:r>
          </a:p>
          <a:p>
            <a:r>
              <a:rPr lang="en-GB" sz="1600" dirty="0" smtClean="0"/>
              <a:t>Jackie </a:t>
            </a:r>
            <a:r>
              <a:rPr lang="en-GB" sz="1600" dirty="0" err="1"/>
              <a:t>Flavell</a:t>
            </a:r>
            <a:r>
              <a:rPr lang="en-GB" sz="1600" dirty="0"/>
              <a:t> </a:t>
            </a:r>
            <a:r>
              <a:rPr lang="en-GB" sz="1600" dirty="0" smtClean="0"/>
              <a:t> (PPI)</a:t>
            </a:r>
          </a:p>
          <a:p>
            <a:r>
              <a:rPr lang="en-GB" sz="1600" dirty="0" smtClean="0"/>
              <a:t>Tim </a:t>
            </a:r>
            <a:r>
              <a:rPr lang="en-GB" sz="1600" dirty="0"/>
              <a:t>Marshall </a:t>
            </a:r>
            <a:r>
              <a:rPr lang="en-GB" sz="1600" dirty="0" smtClean="0"/>
              <a:t> (PPI)</a:t>
            </a:r>
          </a:p>
          <a:p>
            <a:r>
              <a:rPr lang="en-GB" sz="1600" dirty="0" smtClean="0"/>
              <a:t>Dr </a:t>
            </a:r>
            <a:r>
              <a:rPr lang="en-GB" sz="1600" dirty="0"/>
              <a:t>Caroline </a:t>
            </a:r>
            <a:r>
              <a:rPr lang="en-GB" sz="1600" dirty="0" err="1" smtClean="0"/>
              <a:t>Higenbottam</a:t>
            </a:r>
            <a:endParaRPr lang="en-GB" sz="1600" dirty="0"/>
          </a:p>
          <a:p>
            <a:r>
              <a:rPr lang="en-GB" sz="1600" dirty="0"/>
              <a:t>Dr Greg Packer </a:t>
            </a:r>
            <a:endParaRPr lang="en-GB" sz="1600" dirty="0" smtClean="0"/>
          </a:p>
          <a:p>
            <a:r>
              <a:rPr lang="en-GB" sz="1600" dirty="0" smtClean="0"/>
              <a:t>Elaine </a:t>
            </a:r>
            <a:r>
              <a:rPr lang="en-GB" sz="1600" dirty="0"/>
              <a:t>Tracey </a:t>
            </a:r>
            <a:endParaRPr lang="en-GB" sz="1600" dirty="0" smtClean="0"/>
          </a:p>
          <a:p>
            <a:r>
              <a:rPr lang="en-GB" sz="1600" dirty="0" smtClean="0"/>
              <a:t>Cait </a:t>
            </a:r>
            <a:r>
              <a:rPr lang="en-GB" sz="1600" dirty="0"/>
              <a:t>Nee </a:t>
            </a:r>
            <a:endParaRPr lang="en-GB" sz="1600" dirty="0" smtClean="0"/>
          </a:p>
          <a:p>
            <a:r>
              <a:rPr lang="en-GB" sz="1600" dirty="0" smtClean="0"/>
              <a:t>Sarah Vince</a:t>
            </a:r>
          </a:p>
          <a:p>
            <a:r>
              <a:rPr lang="en-GB" sz="1600" dirty="0" smtClean="0"/>
              <a:t>Leah Duffy</a:t>
            </a:r>
            <a:endParaRPr lang="en-GB" sz="1600" dirty="0"/>
          </a:p>
        </p:txBody>
      </p:sp>
      <p:sp>
        <p:nvSpPr>
          <p:cNvPr id="5" name="TextBox 4"/>
          <p:cNvSpPr txBox="1"/>
          <p:nvPr/>
        </p:nvSpPr>
        <p:spPr>
          <a:xfrm>
            <a:off x="3419872" y="1818700"/>
            <a:ext cx="2592288" cy="4647426"/>
          </a:xfrm>
          <a:prstGeom prst="rect">
            <a:avLst/>
          </a:prstGeom>
          <a:noFill/>
        </p:spPr>
        <p:txBody>
          <a:bodyPr wrap="square" rtlCol="0">
            <a:spAutoFit/>
          </a:bodyPr>
          <a:lstStyle/>
          <a:p>
            <a:r>
              <a:rPr lang="en-GB" b="1" dirty="0" smtClean="0"/>
              <a:t>HEFT Project Team:</a:t>
            </a:r>
          </a:p>
          <a:p>
            <a:r>
              <a:rPr lang="en-GB" sz="1600" dirty="0" smtClean="0"/>
              <a:t>Prof Fang Gao Smith</a:t>
            </a:r>
          </a:p>
          <a:p>
            <a:r>
              <a:rPr lang="en-GB" sz="1600" dirty="0" smtClean="0"/>
              <a:t>Dr Trishna </a:t>
            </a:r>
            <a:r>
              <a:rPr lang="en-GB" sz="1600" dirty="0" err="1" smtClean="0"/>
              <a:t>Chakravorty</a:t>
            </a:r>
            <a:endParaRPr lang="en-GB" sz="1600" dirty="0" smtClean="0"/>
          </a:p>
          <a:p>
            <a:r>
              <a:rPr lang="en-GB" sz="1600" dirty="0" smtClean="0"/>
              <a:t>Karen Kneller</a:t>
            </a:r>
          </a:p>
          <a:p>
            <a:r>
              <a:rPr lang="en-GB" sz="1600" dirty="0" smtClean="0"/>
              <a:t>Shane Butlin (PPI)</a:t>
            </a:r>
            <a:endParaRPr lang="en-GB" sz="1600" dirty="0"/>
          </a:p>
          <a:p>
            <a:r>
              <a:rPr lang="en-GB" sz="1600" dirty="0" smtClean="0"/>
              <a:t>Ralph Arnold (PPI)</a:t>
            </a:r>
          </a:p>
          <a:p>
            <a:r>
              <a:rPr lang="en-GB" sz="1600" dirty="0" smtClean="0"/>
              <a:t>Dr Lucie </a:t>
            </a:r>
            <a:r>
              <a:rPr lang="en-GB" sz="1600" dirty="0"/>
              <a:t>Linhartova </a:t>
            </a:r>
            <a:endParaRPr lang="en-GB" sz="1600" dirty="0" smtClean="0"/>
          </a:p>
          <a:p>
            <a:r>
              <a:rPr lang="en-GB" sz="1600" dirty="0" smtClean="0"/>
              <a:t>Dr Nitin </a:t>
            </a:r>
            <a:r>
              <a:rPr lang="en-GB" sz="1600" dirty="0"/>
              <a:t>Arora </a:t>
            </a:r>
            <a:endParaRPr lang="en-GB" sz="1600" dirty="0" smtClean="0"/>
          </a:p>
          <a:p>
            <a:r>
              <a:rPr lang="en-GB" sz="1600" dirty="0" smtClean="0"/>
              <a:t>Jane </a:t>
            </a:r>
            <a:r>
              <a:rPr lang="en-GB" sz="1600" dirty="0"/>
              <a:t>Story </a:t>
            </a:r>
            <a:endParaRPr lang="en-GB" sz="1600" dirty="0" smtClean="0"/>
          </a:p>
          <a:p>
            <a:r>
              <a:rPr lang="en-GB" sz="1600" dirty="0" smtClean="0"/>
              <a:t>Jill French</a:t>
            </a:r>
          </a:p>
          <a:p>
            <a:r>
              <a:rPr lang="en-GB" sz="1600" dirty="0" smtClean="0"/>
              <a:t>Dr </a:t>
            </a:r>
            <a:r>
              <a:rPr lang="en-GB" sz="1600" dirty="0" err="1" smtClean="0"/>
              <a:t>Marwa</a:t>
            </a:r>
            <a:r>
              <a:rPr lang="en-GB" sz="1600" dirty="0" smtClean="0"/>
              <a:t> </a:t>
            </a:r>
            <a:r>
              <a:rPr lang="en-GB" sz="1600" dirty="0" err="1"/>
              <a:t>Mattar</a:t>
            </a:r>
            <a:r>
              <a:rPr lang="en-GB" sz="1600" dirty="0"/>
              <a:t> </a:t>
            </a:r>
            <a:endParaRPr lang="en-GB" sz="1600" dirty="0" smtClean="0"/>
          </a:p>
          <a:p>
            <a:r>
              <a:rPr lang="en-GB" sz="1600" dirty="0" smtClean="0"/>
              <a:t>Lois </a:t>
            </a:r>
            <a:r>
              <a:rPr lang="en-GB" sz="1600" dirty="0" err="1"/>
              <a:t>Houlders</a:t>
            </a:r>
            <a:r>
              <a:rPr lang="en-GB" sz="1600" dirty="0"/>
              <a:t> </a:t>
            </a:r>
          </a:p>
          <a:p>
            <a:r>
              <a:rPr lang="en-GB" sz="1600" dirty="0" smtClean="0"/>
              <a:t>Andrew </a:t>
            </a:r>
            <a:r>
              <a:rPr lang="en-GB" sz="1600" dirty="0"/>
              <a:t>Coughlan </a:t>
            </a:r>
            <a:endParaRPr lang="en-GB" sz="1600" dirty="0" smtClean="0"/>
          </a:p>
          <a:p>
            <a:r>
              <a:rPr lang="en-GB" sz="1600" dirty="0" smtClean="0"/>
              <a:t>Gill Randall</a:t>
            </a:r>
          </a:p>
          <a:p>
            <a:r>
              <a:rPr lang="en-GB" sz="1600" dirty="0" smtClean="0"/>
              <a:t>Julia Sampson</a:t>
            </a:r>
          </a:p>
          <a:p>
            <a:r>
              <a:rPr lang="en-GB" sz="1600" dirty="0" smtClean="0"/>
              <a:t>Teresa Melody</a:t>
            </a:r>
            <a:endParaRPr lang="en-GB" sz="1600" dirty="0"/>
          </a:p>
          <a:p>
            <a:endParaRPr lang="en-GB" dirty="0"/>
          </a:p>
          <a:p>
            <a:endParaRPr lang="en-GB" dirty="0" smtClean="0"/>
          </a:p>
        </p:txBody>
      </p:sp>
      <p:sp>
        <p:nvSpPr>
          <p:cNvPr id="6" name="TextBox 5"/>
          <p:cNvSpPr txBox="1"/>
          <p:nvPr/>
        </p:nvSpPr>
        <p:spPr>
          <a:xfrm>
            <a:off x="6372200" y="1772816"/>
            <a:ext cx="2592288" cy="5047536"/>
          </a:xfrm>
          <a:prstGeom prst="rect">
            <a:avLst/>
          </a:prstGeom>
          <a:noFill/>
        </p:spPr>
        <p:txBody>
          <a:bodyPr wrap="square" rtlCol="0">
            <a:spAutoFit/>
          </a:bodyPr>
          <a:lstStyle/>
          <a:p>
            <a:r>
              <a:rPr lang="en-GB" b="1" dirty="0" smtClean="0"/>
              <a:t>NUTH Project Team:</a:t>
            </a:r>
          </a:p>
          <a:p>
            <a:r>
              <a:rPr lang="en-GB" sz="1600" dirty="0"/>
              <a:t>Prof Kath </a:t>
            </a:r>
            <a:r>
              <a:rPr lang="en-GB" sz="1600" dirty="0" smtClean="0"/>
              <a:t>McCourt</a:t>
            </a:r>
            <a:endParaRPr lang="en-GB" sz="1600" dirty="0"/>
          </a:p>
          <a:p>
            <a:r>
              <a:rPr lang="en-GB" sz="1600" dirty="0"/>
              <a:t>Dr Stephen Wright </a:t>
            </a:r>
            <a:endParaRPr lang="en-GB" sz="1600" dirty="0" smtClean="0"/>
          </a:p>
          <a:p>
            <a:r>
              <a:rPr lang="en-GB" sz="1600" dirty="0" smtClean="0"/>
              <a:t>Claire </a:t>
            </a:r>
            <a:r>
              <a:rPr lang="en-GB" sz="1600" dirty="0"/>
              <a:t>Randell </a:t>
            </a:r>
            <a:endParaRPr lang="en-GB" sz="1600" dirty="0" smtClean="0"/>
          </a:p>
          <a:p>
            <a:r>
              <a:rPr lang="en-GB" sz="1600" dirty="0" smtClean="0"/>
              <a:t>Dr </a:t>
            </a:r>
            <a:r>
              <a:rPr lang="en-GB" sz="1600" dirty="0"/>
              <a:t>Ian Clement </a:t>
            </a:r>
            <a:endParaRPr lang="en-GB" sz="1600" dirty="0" smtClean="0"/>
          </a:p>
          <a:p>
            <a:r>
              <a:rPr lang="en-GB" sz="1600" dirty="0" smtClean="0"/>
              <a:t>Ingrid </a:t>
            </a:r>
            <a:r>
              <a:rPr lang="en-GB" sz="1600" dirty="0"/>
              <a:t>O'Neil </a:t>
            </a:r>
            <a:endParaRPr lang="en-GB" sz="1600" dirty="0" smtClean="0"/>
          </a:p>
          <a:p>
            <a:r>
              <a:rPr lang="en-GB" sz="1600" dirty="0" smtClean="0"/>
              <a:t>Gill Yeoman</a:t>
            </a:r>
            <a:endParaRPr lang="en-GB" sz="1600" dirty="0"/>
          </a:p>
          <a:p>
            <a:r>
              <a:rPr lang="en-GB" sz="1600" dirty="0"/>
              <a:t>Dr Chris Gibbins </a:t>
            </a:r>
            <a:endParaRPr lang="en-GB" sz="1600" dirty="0" smtClean="0"/>
          </a:p>
          <a:p>
            <a:r>
              <a:rPr lang="en-GB" sz="1600" dirty="0" smtClean="0"/>
              <a:t>Helena Korovessis</a:t>
            </a:r>
            <a:endParaRPr lang="en-GB" sz="1600" dirty="0"/>
          </a:p>
          <a:p>
            <a:r>
              <a:rPr lang="en-GB" sz="1600" dirty="0"/>
              <a:t>Dr Jonathan </a:t>
            </a:r>
            <a:r>
              <a:rPr lang="en-GB" sz="1600" dirty="0" smtClean="0"/>
              <a:t>Shelton</a:t>
            </a:r>
          </a:p>
          <a:p>
            <a:r>
              <a:rPr lang="en-GB" sz="1600" dirty="0" smtClean="0"/>
              <a:t>Isabel Barrow</a:t>
            </a:r>
            <a:endParaRPr lang="en-GB" sz="1600" dirty="0"/>
          </a:p>
          <a:p>
            <a:r>
              <a:rPr lang="en-GB" sz="1600" dirty="0"/>
              <a:t>Carmen Scott </a:t>
            </a:r>
            <a:endParaRPr lang="en-GB" sz="1600" dirty="0" smtClean="0"/>
          </a:p>
          <a:p>
            <a:r>
              <a:rPr lang="en-GB" sz="1600" dirty="0" smtClean="0"/>
              <a:t>Neil </a:t>
            </a:r>
            <a:r>
              <a:rPr lang="en-GB" sz="1600" dirty="0"/>
              <a:t>Alderson </a:t>
            </a:r>
            <a:endParaRPr lang="en-GB" sz="1600" dirty="0" smtClean="0"/>
          </a:p>
          <a:p>
            <a:r>
              <a:rPr lang="en-GB" sz="1600" dirty="0" smtClean="0"/>
              <a:t>Christine </a:t>
            </a:r>
            <a:r>
              <a:rPr lang="en-GB" sz="1600" dirty="0"/>
              <a:t>Straughan </a:t>
            </a:r>
            <a:r>
              <a:rPr lang="en-GB" sz="1600" dirty="0" smtClean="0"/>
              <a:t>Katherine Cullen</a:t>
            </a:r>
          </a:p>
          <a:p>
            <a:r>
              <a:rPr lang="en-GB" sz="1600" dirty="0" smtClean="0"/>
              <a:t>Andrew </a:t>
            </a:r>
            <a:r>
              <a:rPr lang="en-GB" sz="1600" dirty="0"/>
              <a:t>Pike </a:t>
            </a:r>
            <a:endParaRPr lang="en-GB" sz="1600" dirty="0" smtClean="0"/>
          </a:p>
          <a:p>
            <a:r>
              <a:rPr lang="en-GB" sz="1600" dirty="0" smtClean="0"/>
              <a:t>Dr Louise Swan</a:t>
            </a:r>
          </a:p>
          <a:p>
            <a:r>
              <a:rPr lang="en-GB" sz="1600" dirty="0"/>
              <a:t>Dr Kay </a:t>
            </a:r>
            <a:r>
              <a:rPr lang="en-GB" sz="1600" dirty="0" smtClean="0"/>
              <a:t>Protheroe</a:t>
            </a:r>
          </a:p>
          <a:p>
            <a:r>
              <a:rPr lang="en-GB" sz="1600" dirty="0"/>
              <a:t>Dr Helen </a:t>
            </a:r>
            <a:r>
              <a:rPr lang="en-GB" sz="1600" dirty="0" smtClean="0"/>
              <a:t>Doherty</a:t>
            </a:r>
          </a:p>
          <a:p>
            <a:r>
              <a:rPr lang="en-GB" sz="1600" dirty="0" smtClean="0"/>
              <a:t>Ian Spencer (PPI)</a:t>
            </a:r>
            <a:endParaRPr lang="en-GB" sz="1600" dirty="0"/>
          </a:p>
        </p:txBody>
      </p:sp>
    </p:spTree>
    <p:extLst>
      <p:ext uri="{BB962C8B-B14F-4D97-AF65-F5344CB8AC3E}">
        <p14:creationId xmlns:p14="http://schemas.microsoft.com/office/powerpoint/2010/main" val="3539184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964488" cy="1143000"/>
          </a:xfrm>
        </p:spPr>
        <p:txBody>
          <a:bodyPr>
            <a:normAutofit fontScale="90000"/>
          </a:bodyPr>
          <a:lstStyle/>
          <a:p>
            <a:r>
              <a:rPr lang="en-GB" b="1" dirty="0" smtClean="0"/>
              <a:t>We would appreciate your feedback on:</a:t>
            </a:r>
            <a:endParaRPr lang="en-GB" b="1" dirty="0"/>
          </a:p>
        </p:txBody>
      </p:sp>
      <p:sp>
        <p:nvSpPr>
          <p:cNvPr id="3" name="TextBox 2"/>
          <p:cNvSpPr txBox="1"/>
          <p:nvPr/>
        </p:nvSpPr>
        <p:spPr>
          <a:xfrm>
            <a:off x="395536" y="1384900"/>
            <a:ext cx="8496944" cy="4678204"/>
          </a:xfrm>
          <a:prstGeom prst="rect">
            <a:avLst/>
          </a:prstGeom>
          <a:noFill/>
        </p:spPr>
        <p:txBody>
          <a:bodyPr wrap="square" rtlCol="0">
            <a:spAutoFit/>
          </a:bodyPr>
          <a:lstStyle/>
          <a:p>
            <a:endParaRPr lang="en-GB" b="1" dirty="0" smtClean="0"/>
          </a:p>
          <a:p>
            <a:pPr marL="285750" indent="-285750">
              <a:buFont typeface="Arial" panose="020B0604020202020204" pitchFamily="34" charset="0"/>
              <a:buChar char="•"/>
            </a:pPr>
            <a:r>
              <a:rPr lang="en-GB" sz="2800" dirty="0" smtClean="0"/>
              <a:t>How this project might be received by your ICU</a:t>
            </a:r>
            <a:endParaRPr lang="en-GB" sz="2800" dirty="0" smtClean="0"/>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What ‘support materials’ might best foster reflective learning</a:t>
            </a:r>
            <a:endParaRPr lang="en-GB" sz="2800" dirty="0" smtClean="0"/>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Possible formats for these support materials – the nature of the reflective </a:t>
            </a:r>
            <a:r>
              <a:rPr lang="en-GB" sz="2800" dirty="0" smtClean="0"/>
              <a:t>learning </a:t>
            </a:r>
            <a:r>
              <a:rPr lang="en-GB" sz="2800" dirty="0" smtClean="0"/>
              <a:t>framework</a:t>
            </a:r>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a:t>P</a:t>
            </a:r>
            <a:r>
              <a:rPr lang="en-GB" sz="2800" dirty="0" smtClean="0"/>
              <a:t>otential </a:t>
            </a:r>
            <a:r>
              <a:rPr lang="en-GB" sz="2800" dirty="0" smtClean="0"/>
              <a:t>for a cluster-</a:t>
            </a:r>
            <a:r>
              <a:rPr lang="en-GB" sz="2800" dirty="0"/>
              <a:t>r</a:t>
            </a:r>
            <a:r>
              <a:rPr lang="en-GB" sz="2800" dirty="0" smtClean="0"/>
              <a:t>andomised trial </a:t>
            </a:r>
            <a:r>
              <a:rPr lang="en-GB" sz="2800" dirty="0" smtClean="0"/>
              <a:t>of </a:t>
            </a:r>
            <a:r>
              <a:rPr lang="en-GB" sz="2800" smtClean="0"/>
              <a:t>the </a:t>
            </a:r>
            <a:r>
              <a:rPr lang="en-GB" sz="2800" smtClean="0"/>
              <a:t>intervention, </a:t>
            </a:r>
            <a:r>
              <a:rPr lang="en-GB" sz="2800" dirty="0" smtClean="0"/>
              <a:t>once </a:t>
            </a:r>
            <a:r>
              <a:rPr lang="en-GB" sz="2800" dirty="0" smtClean="0"/>
              <a:t>developed</a:t>
            </a:r>
            <a:endParaRPr lang="en-GB" sz="2800" dirty="0" smtClean="0"/>
          </a:p>
        </p:txBody>
      </p:sp>
    </p:spTree>
    <p:extLst>
      <p:ext uri="{BB962C8B-B14F-4D97-AF65-F5344CB8AC3E}">
        <p14:creationId xmlns:p14="http://schemas.microsoft.com/office/powerpoint/2010/main" val="1874328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GB" b="1" dirty="0" smtClean="0"/>
              <a:t>The PEARL Project: </a:t>
            </a:r>
            <a:r>
              <a:rPr lang="en-GB" b="1" dirty="0" smtClean="0">
                <a:solidFill>
                  <a:srgbClr val="FF0000"/>
                </a:solidFill>
              </a:rPr>
              <a:t>Overview</a:t>
            </a:r>
            <a:endParaRPr lang="en-GB" sz="3200" dirty="0">
              <a:solidFill>
                <a:srgbClr val="FF0000"/>
              </a:solidFill>
            </a:endParaRPr>
          </a:p>
        </p:txBody>
      </p:sp>
      <p:sp>
        <p:nvSpPr>
          <p:cNvPr id="3" name="Content Placeholder 2"/>
          <p:cNvSpPr>
            <a:spLocks noGrp="1"/>
          </p:cNvSpPr>
          <p:nvPr>
            <p:ph idx="1"/>
          </p:nvPr>
        </p:nvSpPr>
        <p:spPr>
          <a:xfrm>
            <a:off x="457200" y="1268760"/>
            <a:ext cx="8291264" cy="5472608"/>
          </a:xfrm>
        </p:spPr>
        <p:txBody>
          <a:bodyPr>
            <a:normAutofit/>
          </a:bodyPr>
          <a:lstStyle/>
          <a:p>
            <a:r>
              <a:rPr lang="en-GB" sz="2400" dirty="0" smtClean="0"/>
              <a:t>3 year developmental project recently launched </a:t>
            </a:r>
            <a:endParaRPr lang="en-GB" sz="1300" dirty="0" smtClean="0"/>
          </a:p>
          <a:p>
            <a:r>
              <a:rPr lang="en-GB" sz="2400" dirty="0"/>
              <a:t>F</a:t>
            </a:r>
            <a:r>
              <a:rPr lang="en-GB" sz="2400" dirty="0" smtClean="0"/>
              <a:t>unded by NIHR HS&amp;DR Programme commissioned call on the use of patient experience data</a:t>
            </a:r>
          </a:p>
          <a:p>
            <a:r>
              <a:rPr lang="en-GB" sz="2400" dirty="0" smtClean="0"/>
              <a:t>Deliverable: A reflective </a:t>
            </a:r>
            <a:r>
              <a:rPr lang="en-GB" sz="2400" dirty="0"/>
              <a:t>learning framework for staff in </a:t>
            </a:r>
            <a:r>
              <a:rPr lang="en-GB" sz="2400" dirty="0" smtClean="0"/>
              <a:t>acute care </a:t>
            </a:r>
            <a:r>
              <a:rPr lang="en-GB" sz="2400" dirty="0"/>
              <a:t>to improve </a:t>
            </a:r>
            <a:r>
              <a:rPr lang="en-GB" sz="2400" dirty="0" smtClean="0"/>
              <a:t>patient </a:t>
            </a:r>
            <a:r>
              <a:rPr lang="en-GB" sz="2400" dirty="0"/>
              <a:t>and family </a:t>
            </a:r>
            <a:r>
              <a:rPr lang="en-GB" sz="2400" dirty="0" smtClean="0"/>
              <a:t>experience.</a:t>
            </a:r>
          </a:p>
          <a:p>
            <a:r>
              <a:rPr lang="en-GB" sz="2400" dirty="0" smtClean="0"/>
              <a:t>Location: AMUs </a:t>
            </a:r>
            <a:r>
              <a:rPr lang="en-GB" sz="2400" dirty="0"/>
              <a:t>&amp; </a:t>
            </a:r>
            <a:r>
              <a:rPr lang="en-GB" sz="2400" dirty="0" smtClean="0"/>
              <a:t>ICUs</a:t>
            </a:r>
          </a:p>
          <a:p>
            <a:pPr lvl="1"/>
            <a:r>
              <a:rPr lang="en-GB" sz="2000" dirty="0" smtClean="0"/>
              <a:t>Some PE data already available </a:t>
            </a:r>
          </a:p>
          <a:p>
            <a:pPr lvl="1"/>
            <a:r>
              <a:rPr lang="en-GB" sz="2000" dirty="0" smtClean="0"/>
              <a:t>High-risk environment heightens sensitivity to behaviours</a:t>
            </a:r>
          </a:p>
          <a:p>
            <a:pPr lvl="1"/>
            <a:r>
              <a:rPr lang="en-GB" sz="2000" dirty="0" smtClean="0"/>
              <a:t>Units familiar with data collection</a:t>
            </a:r>
            <a:endParaRPr lang="en-GB" sz="2000" dirty="0"/>
          </a:p>
          <a:p>
            <a:r>
              <a:rPr lang="en-GB" sz="2400" dirty="0"/>
              <a:t>Endorsed by:</a:t>
            </a:r>
          </a:p>
          <a:p>
            <a:pPr lvl="1"/>
            <a:r>
              <a:rPr lang="en-GB" sz="2400" dirty="0"/>
              <a:t>UK Critical Care Leadership Forum (23 national organisations) </a:t>
            </a:r>
          </a:p>
          <a:p>
            <a:pPr lvl="1"/>
            <a:r>
              <a:rPr lang="en-GB" sz="2400" dirty="0"/>
              <a:t>Society of Acute Medicine</a:t>
            </a:r>
          </a:p>
          <a:p>
            <a:pPr lvl="1"/>
            <a:endParaRPr lang="en-GB" sz="2000" dirty="0" smtClean="0"/>
          </a:p>
        </p:txBody>
      </p:sp>
    </p:spTree>
    <p:extLst>
      <p:ext uri="{BB962C8B-B14F-4D97-AF65-F5344CB8AC3E}">
        <p14:creationId xmlns:p14="http://schemas.microsoft.com/office/powerpoint/2010/main" val="2286154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78098"/>
          </a:xfrm>
        </p:spPr>
        <p:txBody>
          <a:bodyPr/>
          <a:lstStyle/>
          <a:p>
            <a:r>
              <a:rPr lang="en-US" b="1" dirty="0" smtClean="0"/>
              <a:t>Background: </a:t>
            </a:r>
            <a:r>
              <a:rPr lang="en-US" b="1" dirty="0" smtClean="0">
                <a:solidFill>
                  <a:srgbClr val="FF0000"/>
                </a:solidFill>
              </a:rPr>
              <a:t>Why PEARL?</a:t>
            </a:r>
            <a:endParaRPr lang="en-US" b="1" dirty="0">
              <a:solidFill>
                <a:srgbClr val="FF0000"/>
              </a:solidFill>
            </a:endParaRPr>
          </a:p>
        </p:txBody>
      </p:sp>
      <p:sp>
        <p:nvSpPr>
          <p:cNvPr id="3" name="Content Placeholder 2"/>
          <p:cNvSpPr>
            <a:spLocks noGrp="1"/>
          </p:cNvSpPr>
          <p:nvPr>
            <p:ph idx="1"/>
          </p:nvPr>
        </p:nvSpPr>
        <p:spPr>
          <a:xfrm>
            <a:off x="107504" y="908720"/>
            <a:ext cx="4392488" cy="5688632"/>
          </a:xfrm>
        </p:spPr>
        <p:txBody>
          <a:bodyPr>
            <a:normAutofit fontScale="62500" lnSpcReduction="20000"/>
          </a:bodyPr>
          <a:lstStyle/>
          <a:p>
            <a:pPr marL="0" indent="0">
              <a:spcBef>
                <a:spcPts val="600"/>
              </a:spcBef>
              <a:spcAft>
                <a:spcPts val="600"/>
              </a:spcAft>
              <a:buNone/>
            </a:pPr>
            <a:r>
              <a:rPr lang="en-US" sz="3500" b="1" i="1" dirty="0">
                <a:solidFill>
                  <a:srgbClr val="FF0000"/>
                </a:solidFill>
              </a:rPr>
              <a:t>Patient </a:t>
            </a:r>
            <a:r>
              <a:rPr lang="en-US" sz="3500" b="1" i="1" dirty="0" smtClean="0">
                <a:solidFill>
                  <a:srgbClr val="FF0000"/>
                </a:solidFill>
              </a:rPr>
              <a:t>experience can be improved</a:t>
            </a:r>
            <a:r>
              <a:rPr lang="en-US" sz="3500" b="1" i="1" dirty="0" smtClean="0"/>
              <a:t>:</a:t>
            </a:r>
          </a:p>
          <a:p>
            <a:pPr>
              <a:spcBef>
                <a:spcPts val="600"/>
              </a:spcBef>
              <a:spcAft>
                <a:spcPts val="600"/>
              </a:spcAft>
            </a:pPr>
            <a:r>
              <a:rPr lang="en-GB" dirty="0"/>
              <a:t>Lots of </a:t>
            </a:r>
            <a:r>
              <a:rPr lang="en-GB" dirty="0" smtClean="0"/>
              <a:t>PE data</a:t>
            </a:r>
            <a:r>
              <a:rPr lang="en-GB" dirty="0"/>
              <a:t>, but </a:t>
            </a:r>
            <a:r>
              <a:rPr lang="en-GB" dirty="0" smtClean="0"/>
              <a:t>little </a:t>
            </a:r>
            <a:r>
              <a:rPr lang="en-GB" dirty="0"/>
              <a:t>evidence for how this improves </a:t>
            </a:r>
            <a:r>
              <a:rPr lang="en-GB" dirty="0" smtClean="0"/>
              <a:t>care (Picker)</a:t>
            </a:r>
            <a:endParaRPr lang="en-GB" dirty="0"/>
          </a:p>
          <a:p>
            <a:pPr>
              <a:spcBef>
                <a:spcPts val="600"/>
              </a:spcBef>
              <a:spcAft>
                <a:spcPts val="600"/>
              </a:spcAft>
            </a:pPr>
            <a:r>
              <a:rPr lang="en-US" dirty="0" smtClean="0"/>
              <a:t>Only 60% patients satisfied with NHS (NHS user survey 2016)</a:t>
            </a:r>
            <a:endParaRPr lang="en-US" sz="1500" dirty="0" smtClean="0"/>
          </a:p>
          <a:p>
            <a:pPr>
              <a:spcBef>
                <a:spcPts val="600"/>
              </a:spcBef>
              <a:spcAft>
                <a:spcPts val="600"/>
              </a:spcAft>
            </a:pPr>
            <a:r>
              <a:rPr lang="en-US" dirty="0" smtClean="0"/>
              <a:t>30% of complaints linked to issues in compassion, communication</a:t>
            </a:r>
            <a:endParaRPr lang="en-US" sz="1500" dirty="0" smtClean="0"/>
          </a:p>
          <a:p>
            <a:pPr>
              <a:spcBef>
                <a:spcPts val="600"/>
              </a:spcBef>
              <a:spcAft>
                <a:spcPts val="600"/>
              </a:spcAft>
            </a:pPr>
            <a:r>
              <a:rPr lang="en-US" dirty="0"/>
              <a:t>Grief to grievance: NHS litigation £1.4Bn in </a:t>
            </a:r>
            <a:r>
              <a:rPr lang="en-US" dirty="0" smtClean="0"/>
              <a:t>2014</a:t>
            </a:r>
          </a:p>
          <a:p>
            <a:pPr>
              <a:spcBef>
                <a:spcPts val="600"/>
              </a:spcBef>
              <a:spcAft>
                <a:spcPts val="600"/>
              </a:spcAft>
            </a:pPr>
            <a:r>
              <a:rPr lang="en-US" dirty="0" smtClean="0"/>
              <a:t>Serious failures</a:t>
            </a:r>
            <a:r>
              <a:rPr lang="en-US" dirty="0"/>
              <a:t>: Mid </a:t>
            </a:r>
            <a:r>
              <a:rPr lang="en-US" dirty="0" smtClean="0"/>
              <a:t>Staffs; </a:t>
            </a:r>
            <a:r>
              <a:rPr lang="en-US" dirty="0" err="1" smtClean="0"/>
              <a:t>Morecambe</a:t>
            </a:r>
            <a:r>
              <a:rPr lang="en-US" dirty="0" smtClean="0"/>
              <a:t> Bay</a:t>
            </a:r>
            <a:endParaRPr lang="en-US" sz="1600" dirty="0"/>
          </a:p>
          <a:p>
            <a:pPr>
              <a:spcBef>
                <a:spcPts val="600"/>
              </a:spcBef>
              <a:spcAft>
                <a:spcPts val="600"/>
              </a:spcAft>
            </a:pPr>
            <a:r>
              <a:rPr lang="en-US" dirty="0" smtClean="0"/>
              <a:t>Personal accounts: </a:t>
            </a:r>
            <a:r>
              <a:rPr lang="en-US" sz="2600" i="1" dirty="0" smtClean="0"/>
              <a:t>There were disturbing deficits in communication, uncoordinated care, and occasionally an apparently complete absence of empathy. I recognized myself in every failure</a:t>
            </a:r>
            <a:r>
              <a:rPr lang="en-US" sz="2600" dirty="0" smtClean="0"/>
              <a:t>. (USA)  </a:t>
            </a:r>
            <a:r>
              <a:rPr lang="en-US" sz="2200" dirty="0" smtClean="0"/>
              <a:t>A View from the Edge — Creating a Culture of Caring. </a:t>
            </a:r>
            <a:r>
              <a:rPr lang="en-US" sz="2200" dirty="0" err="1" smtClean="0"/>
              <a:t>Awdish</a:t>
            </a:r>
            <a:r>
              <a:rPr lang="en-US" sz="2200" dirty="0" smtClean="0"/>
              <a:t> RLA. NEJM Jan 2017</a:t>
            </a:r>
          </a:p>
          <a:p>
            <a:pPr lvl="1">
              <a:spcBef>
                <a:spcPts val="600"/>
              </a:spcBef>
              <a:spcAft>
                <a:spcPts val="600"/>
              </a:spcAft>
            </a:pPr>
            <a:endParaRPr lang="en-US" dirty="0"/>
          </a:p>
        </p:txBody>
      </p:sp>
      <p:sp>
        <p:nvSpPr>
          <p:cNvPr id="4" name="Content Placeholder 2"/>
          <p:cNvSpPr txBox="1">
            <a:spLocks/>
          </p:cNvSpPr>
          <p:nvPr/>
        </p:nvSpPr>
        <p:spPr>
          <a:xfrm>
            <a:off x="4860032" y="836712"/>
            <a:ext cx="4104456" cy="51125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200" b="1" i="1" dirty="0" smtClean="0">
                <a:solidFill>
                  <a:srgbClr val="FF0000"/>
                </a:solidFill>
              </a:rPr>
              <a:t>Staff experience can be improved</a:t>
            </a:r>
            <a:r>
              <a:rPr lang="en-US" sz="2200" b="1" i="1" dirty="0" smtClean="0"/>
              <a:t>:</a:t>
            </a:r>
          </a:p>
          <a:p>
            <a:pPr marL="0" indent="0">
              <a:buNone/>
            </a:pPr>
            <a:endParaRPr lang="en-US" sz="1200" b="1" i="1" dirty="0"/>
          </a:p>
          <a:p>
            <a:pPr marL="0" indent="0">
              <a:buNone/>
            </a:pPr>
            <a:r>
              <a:rPr lang="en-US" sz="2000" b="1" dirty="0" smtClean="0"/>
              <a:t>NHS </a:t>
            </a:r>
            <a:r>
              <a:rPr lang="en-US" sz="2000" b="1" dirty="0"/>
              <a:t>Staff Survey </a:t>
            </a:r>
            <a:r>
              <a:rPr lang="en-US" sz="2000" b="1" dirty="0" smtClean="0"/>
              <a:t>2015</a:t>
            </a:r>
          </a:p>
          <a:p>
            <a:pPr>
              <a:buClr>
                <a:srgbClr val="00B050"/>
              </a:buClr>
              <a:buSzPct val="110000"/>
              <a:buFont typeface="Wingdings" charset="2"/>
              <a:buChar char="ü"/>
            </a:pPr>
            <a:r>
              <a:rPr lang="en-US" sz="2000" dirty="0" smtClean="0"/>
              <a:t>Supported </a:t>
            </a:r>
            <a:r>
              <a:rPr lang="en-US" sz="2000" dirty="0"/>
              <a:t>by colleagues: 81</a:t>
            </a:r>
            <a:r>
              <a:rPr lang="en-US" sz="2000" dirty="0" smtClean="0"/>
              <a:t>%</a:t>
            </a:r>
          </a:p>
          <a:p>
            <a:pPr>
              <a:buSzPct val="110000"/>
            </a:pPr>
            <a:r>
              <a:rPr lang="en-US" sz="2000" dirty="0"/>
              <a:t>Recommend Trust as place to </a:t>
            </a:r>
            <a:br>
              <a:rPr lang="en-US" sz="2000" dirty="0"/>
            </a:br>
            <a:r>
              <a:rPr lang="en-US" sz="2000" dirty="0"/>
              <a:t>work: 59%</a:t>
            </a:r>
          </a:p>
          <a:p>
            <a:r>
              <a:rPr lang="en-US" sz="2000" dirty="0" smtClean="0"/>
              <a:t>Can make </a:t>
            </a:r>
            <a:r>
              <a:rPr lang="en-US" sz="2000" dirty="0"/>
              <a:t>improvements happen at work: 56%</a:t>
            </a:r>
          </a:p>
          <a:p>
            <a:r>
              <a:rPr lang="en-US" sz="2000" dirty="0"/>
              <a:t>Valued by manager: 52%</a:t>
            </a:r>
          </a:p>
          <a:p>
            <a:r>
              <a:rPr lang="en-US" sz="2000" dirty="0"/>
              <a:t>Valued by organisation: 42%</a:t>
            </a:r>
          </a:p>
          <a:p>
            <a:r>
              <a:rPr lang="en-US" sz="2000" dirty="0"/>
              <a:t>Witnessed potentially harmful error: 25% </a:t>
            </a:r>
          </a:p>
          <a:p>
            <a:r>
              <a:rPr lang="en-US" sz="2000" dirty="0"/>
              <a:t>Bullying from manager/colleagues: 18</a:t>
            </a:r>
            <a:r>
              <a:rPr lang="en-US" sz="2000" dirty="0" smtClean="0"/>
              <a:t>%</a:t>
            </a:r>
            <a:endParaRPr lang="en-US" sz="2000" dirty="0"/>
          </a:p>
        </p:txBody>
      </p:sp>
      <p:cxnSp>
        <p:nvCxnSpPr>
          <p:cNvPr id="6" name="Straight Connector 5"/>
          <p:cNvCxnSpPr/>
          <p:nvPr/>
        </p:nvCxnSpPr>
        <p:spPr>
          <a:xfrm>
            <a:off x="4572000" y="908720"/>
            <a:ext cx="0" cy="5112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3528" y="6165304"/>
            <a:ext cx="8280920" cy="646331"/>
          </a:xfrm>
          <a:prstGeom prst="rect">
            <a:avLst/>
          </a:prstGeom>
          <a:noFill/>
        </p:spPr>
        <p:txBody>
          <a:bodyPr wrap="square" rtlCol="0">
            <a:spAutoFit/>
          </a:bodyPr>
          <a:lstStyle/>
          <a:p>
            <a:pPr algn="ctr"/>
            <a:r>
              <a:rPr lang="en-US" b="1" i="1" dirty="0" smtClean="0">
                <a:solidFill>
                  <a:srgbClr val="FF0000"/>
                </a:solidFill>
              </a:rPr>
              <a:t>Professional Training </a:t>
            </a:r>
            <a:r>
              <a:rPr lang="en-US" b="1" i="1" dirty="0" err="1" smtClean="0">
                <a:solidFill>
                  <a:srgbClr val="FF0000"/>
                </a:solidFill>
              </a:rPr>
              <a:t>Programmes</a:t>
            </a:r>
            <a:r>
              <a:rPr lang="en-US" b="1" i="1" dirty="0" smtClean="0">
                <a:solidFill>
                  <a:srgbClr val="FF0000"/>
                </a:solidFill>
              </a:rPr>
              <a:t> </a:t>
            </a:r>
            <a:r>
              <a:rPr lang="en-US" b="1" i="1" dirty="0" smtClean="0"/>
              <a:t>in ICM and Acute Medicine state that patient experience &amp; reflective learning “at the heart of professional development”</a:t>
            </a:r>
            <a:endParaRPr lang="en-US" b="1" i="1" dirty="0"/>
          </a:p>
        </p:txBody>
      </p:sp>
    </p:spTree>
    <p:extLst>
      <p:ext uri="{BB962C8B-B14F-4D97-AF65-F5344CB8AC3E}">
        <p14:creationId xmlns:p14="http://schemas.microsoft.com/office/powerpoint/2010/main" val="199230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17" y="133251"/>
            <a:ext cx="3608908" cy="1143000"/>
          </a:xfrm>
        </p:spPr>
        <p:txBody>
          <a:bodyPr/>
          <a:lstStyle/>
          <a:p>
            <a:r>
              <a:rPr lang="en-US" b="1" dirty="0" smtClean="0"/>
              <a:t>PEARL: </a:t>
            </a:r>
            <a:r>
              <a:rPr lang="en-US" b="1" dirty="0" smtClean="0">
                <a:solidFill>
                  <a:srgbClr val="FF0000"/>
                </a:solidFill>
              </a:rPr>
              <a:t>Aim</a:t>
            </a:r>
            <a:endParaRPr lang="en-US" b="1" dirty="0">
              <a:solidFill>
                <a:srgbClr val="FF0000"/>
              </a:solidFill>
            </a:endParaRPr>
          </a:p>
        </p:txBody>
      </p:sp>
      <p:sp>
        <p:nvSpPr>
          <p:cNvPr id="3" name="Content Placeholder 2"/>
          <p:cNvSpPr>
            <a:spLocks noGrp="1"/>
          </p:cNvSpPr>
          <p:nvPr>
            <p:ph idx="1"/>
          </p:nvPr>
        </p:nvSpPr>
        <p:spPr>
          <a:xfrm>
            <a:off x="220117" y="1259632"/>
            <a:ext cx="8650192" cy="1665312"/>
          </a:xfrm>
        </p:spPr>
        <p:txBody>
          <a:bodyPr>
            <a:normAutofit/>
          </a:bodyPr>
          <a:lstStyle/>
          <a:p>
            <a:r>
              <a:rPr lang="en-GB" dirty="0" smtClean="0"/>
              <a:t>To improve </a:t>
            </a:r>
            <a:r>
              <a:rPr lang="en-GB" dirty="0"/>
              <a:t>outcomes for </a:t>
            </a:r>
            <a:r>
              <a:rPr lang="en-GB" dirty="0" smtClean="0"/>
              <a:t>patients, families and staff </a:t>
            </a:r>
            <a:r>
              <a:rPr lang="en-GB" dirty="0"/>
              <a:t>by using patient </a:t>
            </a:r>
            <a:r>
              <a:rPr lang="en-GB" dirty="0" smtClean="0"/>
              <a:t>and staff experience </a:t>
            </a:r>
            <a:r>
              <a:rPr lang="en-GB" dirty="0"/>
              <a:t>to </a:t>
            </a:r>
            <a:r>
              <a:rPr lang="en-GB" dirty="0" smtClean="0"/>
              <a:t>enhance </a:t>
            </a:r>
            <a:r>
              <a:rPr lang="en-GB" dirty="0"/>
              <a:t>behavioural </a:t>
            </a:r>
            <a:r>
              <a:rPr lang="en-GB" dirty="0" smtClean="0"/>
              <a:t>skills through…</a:t>
            </a:r>
            <a:endParaRPr lang="en-US" dirty="0"/>
          </a:p>
        </p:txBody>
      </p:sp>
      <p:pic>
        <p:nvPicPr>
          <p:cNvPr id="6" name="Picture 5"/>
          <p:cNvPicPr>
            <a:picLocks noChangeAspect="1"/>
          </p:cNvPicPr>
          <p:nvPr/>
        </p:nvPicPr>
        <p:blipFill>
          <a:blip r:embed="rId2"/>
          <a:stretch>
            <a:fillRect/>
          </a:stretch>
        </p:blipFill>
        <p:spPr>
          <a:xfrm>
            <a:off x="6057485" y="3645024"/>
            <a:ext cx="2915950" cy="2041970"/>
          </a:xfrm>
          <a:prstGeom prst="rect">
            <a:avLst/>
          </a:prstGeom>
        </p:spPr>
      </p:pic>
      <p:sp>
        <p:nvSpPr>
          <p:cNvPr id="4" name="Rectangle 3"/>
          <p:cNvSpPr/>
          <p:nvPr/>
        </p:nvSpPr>
        <p:spPr>
          <a:xfrm>
            <a:off x="539552" y="2996952"/>
            <a:ext cx="5760640" cy="3416320"/>
          </a:xfrm>
          <a:prstGeom prst="rect">
            <a:avLst/>
          </a:prstGeom>
        </p:spPr>
        <p:txBody>
          <a:bodyPr wrap="square">
            <a:spAutoFit/>
          </a:bodyPr>
          <a:lstStyle/>
          <a:p>
            <a:pPr marL="333375" lvl="1" indent="-285750">
              <a:spcBef>
                <a:spcPts val="600"/>
              </a:spcBef>
              <a:buFont typeface="Arial" charset="0"/>
              <a:buChar char="•"/>
            </a:pPr>
            <a:r>
              <a:rPr lang="en-US" sz="2800" dirty="0" smtClean="0"/>
              <a:t>Enhancing </a:t>
            </a:r>
            <a:r>
              <a:rPr lang="en-US" sz="2800" dirty="0"/>
              <a:t>self-awareness</a:t>
            </a:r>
            <a:endParaRPr lang="en-US" sz="2800" i="1" dirty="0"/>
          </a:p>
          <a:p>
            <a:pPr marL="333375" lvl="1" indent="-285750">
              <a:spcBef>
                <a:spcPts val="600"/>
              </a:spcBef>
              <a:buFont typeface="Arial" charset="0"/>
              <a:buChar char="•"/>
            </a:pPr>
            <a:r>
              <a:rPr lang="en-US" sz="2800" dirty="0" smtClean="0"/>
              <a:t>Emulating </a:t>
            </a:r>
            <a:r>
              <a:rPr lang="en-US" sz="2800" dirty="0"/>
              <a:t>the </a:t>
            </a:r>
            <a:r>
              <a:rPr lang="en-US" sz="2800" dirty="0" smtClean="0"/>
              <a:t>best</a:t>
            </a:r>
          </a:p>
          <a:p>
            <a:pPr marL="333375" lvl="1" indent="-285750">
              <a:spcBef>
                <a:spcPts val="600"/>
              </a:spcBef>
              <a:buFont typeface="Arial" charset="0"/>
              <a:buChar char="•"/>
            </a:pPr>
            <a:r>
              <a:rPr lang="en-US" sz="2800" dirty="0" smtClean="0"/>
              <a:t>Learning from failure</a:t>
            </a:r>
          </a:p>
          <a:p>
            <a:pPr marL="333375" lvl="1" indent="-285750">
              <a:spcBef>
                <a:spcPts val="600"/>
              </a:spcBef>
              <a:buFont typeface="Arial" charset="0"/>
              <a:buChar char="•"/>
            </a:pPr>
            <a:r>
              <a:rPr lang="en-US" sz="2800" dirty="0" smtClean="0"/>
              <a:t>Developing a </a:t>
            </a:r>
            <a:r>
              <a:rPr lang="en-US" sz="2800" dirty="0"/>
              <a:t>theory of </a:t>
            </a:r>
            <a:r>
              <a:rPr lang="en-US" sz="2800" dirty="0" smtClean="0"/>
              <a:t>workplace-based behaviour modification</a:t>
            </a:r>
          </a:p>
          <a:p>
            <a:pPr marL="504825" lvl="1" indent="-457200">
              <a:spcBef>
                <a:spcPts val="600"/>
              </a:spcBef>
              <a:buFont typeface="Wingdings 3" panose="05040102010807070707" pitchFamily="18" charset="2"/>
              <a:buChar char=""/>
            </a:pPr>
            <a:r>
              <a:rPr lang="en-US" sz="2800" dirty="0" smtClean="0"/>
              <a:t>Creating a Reflective Learning Framework as intervention for RCT</a:t>
            </a:r>
            <a:endParaRPr lang="en-US" sz="2800" dirty="0"/>
          </a:p>
        </p:txBody>
      </p:sp>
    </p:spTree>
    <p:extLst>
      <p:ext uri="{BB962C8B-B14F-4D97-AF65-F5344CB8AC3E}">
        <p14:creationId xmlns:p14="http://schemas.microsoft.com/office/powerpoint/2010/main" val="402470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b="1" dirty="0" smtClean="0">
                <a:solidFill>
                  <a:srgbClr val="FF0000"/>
                </a:solidFill>
              </a:rPr>
              <a:t>Design: </a:t>
            </a:r>
            <a:r>
              <a:rPr lang="en-US" b="1" dirty="0" smtClean="0"/>
              <a:t>4 linked workstreams</a:t>
            </a:r>
            <a:endParaRPr lang="en-US" b="1" dirty="0"/>
          </a:p>
        </p:txBody>
      </p:sp>
      <p:sp>
        <p:nvSpPr>
          <p:cNvPr id="3" name="Content Placeholder 2"/>
          <p:cNvSpPr>
            <a:spLocks noGrp="1"/>
          </p:cNvSpPr>
          <p:nvPr>
            <p:ph idx="1"/>
          </p:nvPr>
        </p:nvSpPr>
        <p:spPr>
          <a:xfrm>
            <a:off x="457200" y="1268760"/>
            <a:ext cx="8363272" cy="5400600"/>
          </a:xfrm>
        </p:spPr>
        <p:txBody>
          <a:bodyPr>
            <a:normAutofit fontScale="77500" lnSpcReduction="20000"/>
          </a:bodyPr>
          <a:lstStyle/>
          <a:p>
            <a:pPr marL="719138" indent="-438150">
              <a:spcBef>
                <a:spcPts val="600"/>
              </a:spcBef>
              <a:spcAft>
                <a:spcPts val="600"/>
              </a:spcAft>
              <a:buFont typeface="+mj-lt"/>
              <a:buAutoNum type="arabicPeriod"/>
            </a:pPr>
            <a:r>
              <a:rPr lang="en-US" dirty="0" smtClean="0"/>
              <a:t>Set-up:</a:t>
            </a:r>
          </a:p>
          <a:p>
            <a:pPr marL="1195388" lvl="1" indent="-392113">
              <a:spcBef>
                <a:spcPts val="600"/>
              </a:spcBef>
              <a:spcAft>
                <a:spcPts val="600"/>
              </a:spcAft>
              <a:buFont typeface="+mj-lt"/>
              <a:buAutoNum type="alphaLcParenR"/>
            </a:pPr>
            <a:r>
              <a:rPr lang="en-US" dirty="0"/>
              <a:t>Develop Programme Theory</a:t>
            </a:r>
          </a:p>
          <a:p>
            <a:pPr marL="1195388" lvl="1" indent="-392113">
              <a:spcBef>
                <a:spcPts val="600"/>
              </a:spcBef>
              <a:spcAft>
                <a:spcPts val="600"/>
              </a:spcAft>
              <a:buFont typeface="+mj-lt"/>
              <a:buAutoNum type="alphaLcParenR"/>
            </a:pPr>
            <a:r>
              <a:rPr lang="en-US" dirty="0" smtClean="0"/>
              <a:t>Project teams in 3 Trusts: Executive/patients/clinicians</a:t>
            </a:r>
          </a:p>
          <a:p>
            <a:pPr marL="1195388" lvl="1" indent="-392113">
              <a:spcBef>
                <a:spcPts val="600"/>
              </a:spcBef>
              <a:spcAft>
                <a:spcPts val="600"/>
              </a:spcAft>
              <a:buFont typeface="+mj-lt"/>
              <a:buAutoNum type="alphaLcParenR"/>
            </a:pPr>
            <a:r>
              <a:rPr lang="en-US" dirty="0" smtClean="0"/>
              <a:t>Local demographic data: PAS</a:t>
            </a:r>
          </a:p>
          <a:p>
            <a:pPr marL="719138" indent="-438150">
              <a:spcBef>
                <a:spcPts val="600"/>
              </a:spcBef>
              <a:spcAft>
                <a:spcPts val="600"/>
              </a:spcAft>
              <a:buFont typeface="+mj-lt"/>
              <a:buAutoNum type="arabicPeriod"/>
            </a:pPr>
            <a:r>
              <a:rPr lang="en-US" dirty="0" smtClean="0"/>
              <a:t>Experiential Survey data: </a:t>
            </a:r>
          </a:p>
          <a:p>
            <a:pPr marL="1195388" lvl="1" indent="-392113">
              <a:spcBef>
                <a:spcPts val="600"/>
              </a:spcBef>
              <a:spcAft>
                <a:spcPts val="600"/>
              </a:spcAft>
              <a:buFont typeface="+mj-lt"/>
              <a:buAutoNum type="alphaLcParenR"/>
            </a:pPr>
            <a:r>
              <a:rPr lang="en-US" dirty="0"/>
              <a:t>Patients &amp; </a:t>
            </a:r>
            <a:r>
              <a:rPr lang="en-US" dirty="0" smtClean="0"/>
              <a:t>relatives </a:t>
            </a:r>
            <a:endParaRPr lang="en-US" dirty="0"/>
          </a:p>
          <a:p>
            <a:pPr marL="1195388" lvl="1" indent="-392113">
              <a:spcBef>
                <a:spcPts val="600"/>
              </a:spcBef>
              <a:spcAft>
                <a:spcPts val="600"/>
              </a:spcAft>
              <a:buFont typeface="+mj-lt"/>
              <a:buAutoNum type="alphaLcParenR"/>
            </a:pPr>
            <a:r>
              <a:rPr lang="en-US" dirty="0"/>
              <a:t>Staff &amp; trainees</a:t>
            </a:r>
          </a:p>
          <a:p>
            <a:pPr marL="719138" indent="-438150">
              <a:spcBef>
                <a:spcPts val="600"/>
              </a:spcBef>
              <a:spcAft>
                <a:spcPts val="600"/>
              </a:spcAft>
              <a:buFont typeface="+mj-lt"/>
              <a:buAutoNum type="arabicPeriod"/>
            </a:pPr>
            <a:r>
              <a:rPr lang="en-US" dirty="0" smtClean="0"/>
              <a:t>Observational data: Ethnography</a:t>
            </a:r>
          </a:p>
          <a:p>
            <a:pPr marL="1195388" lvl="1" indent="-392113">
              <a:spcBef>
                <a:spcPts val="600"/>
              </a:spcBef>
              <a:spcAft>
                <a:spcPts val="600"/>
              </a:spcAft>
              <a:buFont typeface="+mj-lt"/>
              <a:buAutoNum type="alphaLcParenR"/>
            </a:pPr>
            <a:r>
              <a:rPr lang="en-US" dirty="0" smtClean="0"/>
              <a:t>Topic guides linked to programme theory</a:t>
            </a:r>
          </a:p>
          <a:p>
            <a:pPr marL="1195388" lvl="1" indent="-392113">
              <a:spcBef>
                <a:spcPts val="600"/>
              </a:spcBef>
              <a:spcAft>
                <a:spcPts val="600"/>
              </a:spcAft>
              <a:buFont typeface="+mj-lt"/>
              <a:buAutoNum type="alphaLcParenR"/>
            </a:pPr>
            <a:r>
              <a:rPr lang="en-US" dirty="0" smtClean="0"/>
              <a:t>Site visits </a:t>
            </a:r>
            <a:endParaRPr lang="en-US" dirty="0"/>
          </a:p>
          <a:p>
            <a:pPr marL="719138" indent="-438150">
              <a:spcBef>
                <a:spcPts val="600"/>
              </a:spcBef>
              <a:spcAft>
                <a:spcPts val="600"/>
              </a:spcAft>
              <a:buFont typeface="+mj-lt"/>
              <a:buAutoNum type="arabicPeriod"/>
            </a:pPr>
            <a:r>
              <a:rPr lang="en-US" dirty="0" smtClean="0"/>
              <a:t>Workshops</a:t>
            </a:r>
          </a:p>
          <a:p>
            <a:pPr marL="1195388" lvl="1" indent="-392113">
              <a:spcBef>
                <a:spcPts val="600"/>
              </a:spcBef>
              <a:spcAft>
                <a:spcPts val="600"/>
              </a:spcAft>
              <a:buFont typeface="+mj-lt"/>
              <a:buAutoNum type="alphaLcParenR"/>
            </a:pPr>
            <a:r>
              <a:rPr lang="en-US" dirty="0"/>
              <a:t>Develop Reflective Learning Framework</a:t>
            </a:r>
          </a:p>
        </p:txBody>
      </p:sp>
    </p:spTree>
    <p:extLst>
      <p:ext uri="{BB962C8B-B14F-4D97-AF65-F5344CB8AC3E}">
        <p14:creationId xmlns:p14="http://schemas.microsoft.com/office/powerpoint/2010/main" val="7837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b="1" dirty="0" smtClean="0">
                <a:solidFill>
                  <a:srgbClr val="FF0000"/>
                </a:solidFill>
              </a:rPr>
              <a:t>Methods</a:t>
            </a:r>
            <a:r>
              <a:rPr lang="en-US" sz="4000" b="1" dirty="0" smtClean="0"/>
              <a:t>: PEARL Programme Theory</a:t>
            </a:r>
            <a:endParaRPr lang="en-US" sz="4000" b="1" dirty="0"/>
          </a:p>
        </p:txBody>
      </p:sp>
      <p:sp>
        <p:nvSpPr>
          <p:cNvPr id="6" name="Content Placeholder 5"/>
          <p:cNvSpPr>
            <a:spLocks noGrp="1"/>
          </p:cNvSpPr>
          <p:nvPr>
            <p:ph idx="1"/>
          </p:nvPr>
        </p:nvSpPr>
        <p:spPr>
          <a:xfrm>
            <a:off x="323528" y="1417638"/>
            <a:ext cx="8640960" cy="5179714"/>
          </a:xfrm>
        </p:spPr>
        <p:txBody>
          <a:bodyPr>
            <a:normAutofit/>
          </a:bodyPr>
          <a:lstStyle/>
          <a:p>
            <a:pPr marL="0" indent="0">
              <a:buNone/>
            </a:pPr>
            <a:r>
              <a:rPr lang="en-US" i="1" dirty="0" smtClean="0"/>
              <a:t>Links together sources </a:t>
            </a:r>
            <a:r>
              <a:rPr lang="en-US" i="1" dirty="0"/>
              <a:t>of information from…</a:t>
            </a:r>
          </a:p>
          <a:p>
            <a:r>
              <a:rPr lang="en-US" dirty="0"/>
              <a:t>experiential </a:t>
            </a:r>
            <a:r>
              <a:rPr lang="en-US" dirty="0" smtClean="0"/>
              <a:t>survey data – </a:t>
            </a:r>
            <a:r>
              <a:rPr lang="en-US" dirty="0"/>
              <a:t>patients, relatives, staff, trainees, MSF</a:t>
            </a:r>
          </a:p>
          <a:p>
            <a:r>
              <a:rPr lang="en-US" dirty="0"/>
              <a:t>direct </a:t>
            </a:r>
            <a:r>
              <a:rPr lang="en-US" dirty="0" smtClean="0"/>
              <a:t>observations </a:t>
            </a:r>
            <a:r>
              <a:rPr lang="en-US" dirty="0"/>
              <a:t>by ethnographers</a:t>
            </a:r>
          </a:p>
          <a:p>
            <a:pPr marL="0" indent="0">
              <a:buNone/>
            </a:pPr>
            <a:r>
              <a:rPr lang="en-US" i="1" dirty="0" smtClean="0"/>
              <a:t>With current theories of…</a:t>
            </a:r>
          </a:p>
          <a:p>
            <a:r>
              <a:rPr lang="en-US" dirty="0" err="1" smtClean="0"/>
              <a:t>behaviour</a:t>
            </a:r>
            <a:r>
              <a:rPr lang="en-US" dirty="0" smtClean="0"/>
              <a:t> (COM-B &amp; </a:t>
            </a:r>
            <a:r>
              <a:rPr lang="en-US" dirty="0" err="1" smtClean="0"/>
              <a:t>Behaviour</a:t>
            </a:r>
            <a:r>
              <a:rPr lang="en-US" dirty="0" smtClean="0"/>
              <a:t> Change ‘Wheel’)</a:t>
            </a:r>
          </a:p>
          <a:p>
            <a:r>
              <a:rPr lang="en-US" dirty="0" smtClean="0"/>
              <a:t>reflective learning</a:t>
            </a:r>
          </a:p>
          <a:p>
            <a:r>
              <a:rPr lang="en-US" dirty="0" smtClean="0"/>
              <a:t>Converting thoughts to actions </a:t>
            </a:r>
          </a:p>
          <a:p>
            <a:pPr lvl="1"/>
            <a:r>
              <a:rPr lang="en-US" dirty="0" smtClean="0"/>
              <a:t>(Daniel </a:t>
            </a:r>
            <a:r>
              <a:rPr lang="en-US" dirty="0" err="1" smtClean="0"/>
              <a:t>Kahneman</a:t>
            </a:r>
            <a:r>
              <a:rPr lang="en-US" dirty="0" smtClean="0"/>
              <a:t>: Thinking: fast, and slow)</a:t>
            </a:r>
          </a:p>
        </p:txBody>
      </p:sp>
    </p:spTree>
    <p:extLst>
      <p:ext uri="{BB962C8B-B14F-4D97-AF65-F5344CB8AC3E}">
        <p14:creationId xmlns:p14="http://schemas.microsoft.com/office/powerpoint/2010/main" val="1768506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18424"/>
          </a:xfrm>
        </p:spPr>
        <p:txBody>
          <a:bodyPr>
            <a:normAutofit fontScale="90000"/>
          </a:bodyPr>
          <a:lstStyle/>
          <a:p>
            <a:r>
              <a:rPr lang="en-GB" b="1" dirty="0" smtClean="0">
                <a:solidFill>
                  <a:srgbClr val="FF0000"/>
                </a:solidFill>
              </a:rPr>
              <a:t>Patient &amp; Relative Experience Survey</a:t>
            </a:r>
            <a:endParaRPr lang="en-GB" b="1" dirty="0">
              <a:solidFill>
                <a:srgbClr val="FF0000"/>
              </a:solidFill>
            </a:endParaRPr>
          </a:p>
        </p:txBody>
      </p:sp>
      <p:sp>
        <p:nvSpPr>
          <p:cNvPr id="3" name="Content Placeholder 2"/>
          <p:cNvSpPr>
            <a:spLocks noGrp="1"/>
          </p:cNvSpPr>
          <p:nvPr>
            <p:ph idx="1"/>
          </p:nvPr>
        </p:nvSpPr>
        <p:spPr>
          <a:xfrm>
            <a:off x="539552" y="1115617"/>
            <a:ext cx="4248472" cy="5534768"/>
          </a:xfrm>
        </p:spPr>
        <p:txBody>
          <a:bodyPr>
            <a:noAutofit/>
          </a:bodyPr>
          <a:lstStyle/>
          <a:p>
            <a:r>
              <a:rPr lang="en-GB" sz="1800" dirty="0" smtClean="0"/>
              <a:t>16 items derived from: </a:t>
            </a:r>
          </a:p>
          <a:p>
            <a:pPr lvl="1"/>
            <a:r>
              <a:rPr lang="en-GB" sz="1500" dirty="0" smtClean="0"/>
              <a:t>NHS In-patient survey</a:t>
            </a:r>
          </a:p>
          <a:p>
            <a:pPr lvl="1"/>
            <a:r>
              <a:rPr lang="en-GB" sz="1500" dirty="0" smtClean="0"/>
              <a:t>NHS Friends &amp; Family Test</a:t>
            </a:r>
          </a:p>
          <a:p>
            <a:pPr lvl="1"/>
            <a:r>
              <a:rPr lang="en-GB" sz="1500" dirty="0" smtClean="0"/>
              <a:t>Family Satisfaction in ICU (FS-ICU)</a:t>
            </a:r>
          </a:p>
          <a:p>
            <a:pPr lvl="1"/>
            <a:r>
              <a:rPr lang="en-GB" sz="1500" dirty="0"/>
              <a:t>Picker Patient Experience </a:t>
            </a:r>
            <a:r>
              <a:rPr lang="en-GB" sz="1500" dirty="0" smtClean="0"/>
              <a:t>Questionnaire</a:t>
            </a:r>
          </a:p>
          <a:p>
            <a:pPr marL="457200" lvl="1" indent="0">
              <a:buNone/>
            </a:pPr>
            <a:endParaRPr lang="en-GB" sz="400" dirty="0" smtClean="0"/>
          </a:p>
          <a:p>
            <a:r>
              <a:rPr lang="en-GB" sz="1800" dirty="0" smtClean="0"/>
              <a:t>Questions phrased as statements</a:t>
            </a:r>
          </a:p>
          <a:p>
            <a:pPr lvl="1"/>
            <a:r>
              <a:rPr lang="en-GB" sz="1500" dirty="0" smtClean="0"/>
              <a:t>5-point agreement scale</a:t>
            </a:r>
          </a:p>
          <a:p>
            <a:pPr lvl="1"/>
            <a:endParaRPr lang="en-GB" sz="400" dirty="0" smtClean="0"/>
          </a:p>
          <a:p>
            <a:r>
              <a:rPr lang="en-GB" sz="1800" dirty="0" smtClean="0"/>
              <a:t>Free text: </a:t>
            </a:r>
          </a:p>
          <a:p>
            <a:pPr lvl="1"/>
            <a:r>
              <a:rPr lang="en-GB" sz="1500" dirty="0" err="1" smtClean="0"/>
              <a:t>i</a:t>
            </a:r>
            <a:r>
              <a:rPr lang="en-GB" sz="1500" dirty="0" smtClean="0"/>
              <a:t>) How could care be better</a:t>
            </a:r>
            <a:r>
              <a:rPr lang="en-GB" sz="1500" dirty="0"/>
              <a:t>?</a:t>
            </a:r>
            <a:r>
              <a:rPr lang="en-GB" sz="1500" dirty="0" smtClean="0"/>
              <a:t> </a:t>
            </a:r>
          </a:p>
          <a:p>
            <a:pPr lvl="1"/>
            <a:r>
              <a:rPr lang="en-GB" sz="1500" dirty="0" smtClean="0"/>
              <a:t>ii) What did we do well?</a:t>
            </a:r>
          </a:p>
          <a:p>
            <a:endParaRPr lang="en-GB" sz="500" dirty="0" smtClean="0"/>
          </a:p>
          <a:p>
            <a:r>
              <a:rPr lang="en-GB" sz="1800" dirty="0" smtClean="0"/>
              <a:t>Respondents:</a:t>
            </a:r>
          </a:p>
          <a:p>
            <a:pPr lvl="1"/>
            <a:r>
              <a:rPr lang="en-GB" sz="1500" dirty="0"/>
              <a:t>AMU patients </a:t>
            </a:r>
            <a:r>
              <a:rPr lang="en-GB" sz="1500" dirty="0" smtClean="0"/>
              <a:t>≥</a:t>
            </a:r>
            <a:r>
              <a:rPr lang="en-GB" sz="1500" dirty="0"/>
              <a:t>24 </a:t>
            </a:r>
            <a:r>
              <a:rPr lang="en-GB" sz="1500" dirty="0" smtClean="0"/>
              <a:t>h, ICU ≥</a:t>
            </a:r>
            <a:r>
              <a:rPr lang="en-GB" sz="1500" dirty="0"/>
              <a:t>48 </a:t>
            </a:r>
            <a:r>
              <a:rPr lang="en-GB" sz="1500" dirty="0" smtClean="0"/>
              <a:t>h</a:t>
            </a:r>
          </a:p>
          <a:p>
            <a:pPr lvl="1"/>
            <a:endParaRPr lang="en-GB" sz="400" dirty="0" smtClean="0"/>
          </a:p>
          <a:p>
            <a:r>
              <a:rPr lang="en-GB" sz="1800" dirty="0" smtClean="0"/>
              <a:t>Dissemination &amp; implied consent</a:t>
            </a:r>
            <a:endParaRPr lang="en-GB" sz="1800" dirty="0"/>
          </a:p>
          <a:p>
            <a:pPr lvl="1"/>
            <a:r>
              <a:rPr lang="en-GB" sz="1500" dirty="0"/>
              <a:t>U</a:t>
            </a:r>
            <a:r>
              <a:rPr lang="en-GB" sz="1500" dirty="0" smtClean="0"/>
              <a:t>nit discharge, or hospital discharge</a:t>
            </a:r>
          </a:p>
          <a:p>
            <a:pPr lvl="1"/>
            <a:endParaRPr lang="en-GB" sz="500" dirty="0"/>
          </a:p>
          <a:p>
            <a:r>
              <a:rPr lang="en-GB" sz="1800" dirty="0" smtClean="0"/>
              <a:t>Unit-specific quarterly reports:</a:t>
            </a:r>
          </a:p>
          <a:p>
            <a:pPr lvl="1"/>
            <a:r>
              <a:rPr lang="en-GB" sz="1500" dirty="0"/>
              <a:t>B</a:t>
            </a:r>
            <a:r>
              <a:rPr lang="en-GB" sz="1500" dirty="0" smtClean="0"/>
              <a:t>enchmarking </a:t>
            </a:r>
          </a:p>
          <a:p>
            <a:pPr lvl="1"/>
            <a:r>
              <a:rPr lang="en-GB" sz="1500" dirty="0" err="1" smtClean="0"/>
              <a:t>Nvivo</a:t>
            </a:r>
            <a:r>
              <a:rPr lang="en-GB" sz="1500" dirty="0" smtClean="0"/>
              <a:t> analysis of free text</a:t>
            </a:r>
          </a:p>
        </p:txBody>
      </p:sp>
      <p:pic>
        <p:nvPicPr>
          <p:cNvPr id="5" name="Picture 4"/>
          <p:cNvPicPr>
            <a:picLocks noChangeAspect="1"/>
          </p:cNvPicPr>
          <p:nvPr/>
        </p:nvPicPr>
        <p:blipFill>
          <a:blip r:embed="rId2"/>
          <a:stretch>
            <a:fillRect/>
          </a:stretch>
        </p:blipFill>
        <p:spPr>
          <a:xfrm>
            <a:off x="5868144" y="935056"/>
            <a:ext cx="2294806" cy="2714458"/>
          </a:xfrm>
          <a:prstGeom prst="rect">
            <a:avLst/>
          </a:prstGeom>
        </p:spPr>
      </p:pic>
      <p:pic>
        <p:nvPicPr>
          <p:cNvPr id="6" name="Picture 5"/>
          <p:cNvPicPr>
            <a:picLocks noChangeAspect="1"/>
          </p:cNvPicPr>
          <p:nvPr/>
        </p:nvPicPr>
        <p:blipFill>
          <a:blip r:embed="rId3"/>
          <a:stretch>
            <a:fillRect/>
          </a:stretch>
        </p:blipFill>
        <p:spPr>
          <a:xfrm>
            <a:off x="5868144" y="3645024"/>
            <a:ext cx="2343289" cy="3005361"/>
          </a:xfrm>
          <a:prstGeom prst="rect">
            <a:avLst/>
          </a:prstGeom>
        </p:spPr>
      </p:pic>
    </p:spTree>
    <p:extLst>
      <p:ext uri="{BB962C8B-B14F-4D97-AF65-F5344CB8AC3E}">
        <p14:creationId xmlns:p14="http://schemas.microsoft.com/office/powerpoint/2010/main" val="386825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r>
              <a:rPr lang="en-GB" b="1" dirty="0" smtClean="0">
                <a:solidFill>
                  <a:srgbClr val="FF0000"/>
                </a:solidFill>
              </a:rPr>
              <a:t>Staff &amp; Trainee Experience Survey</a:t>
            </a:r>
            <a:endParaRPr lang="en-GB" b="1" dirty="0">
              <a:solidFill>
                <a:srgbClr val="FF0000"/>
              </a:solidFill>
            </a:endParaRPr>
          </a:p>
        </p:txBody>
      </p:sp>
      <p:sp>
        <p:nvSpPr>
          <p:cNvPr id="3" name="Content Placeholder 2"/>
          <p:cNvSpPr>
            <a:spLocks noGrp="1"/>
          </p:cNvSpPr>
          <p:nvPr>
            <p:ph idx="1"/>
          </p:nvPr>
        </p:nvSpPr>
        <p:spPr>
          <a:xfrm>
            <a:off x="457200" y="1268760"/>
            <a:ext cx="8229600" cy="5544616"/>
          </a:xfrm>
        </p:spPr>
        <p:txBody>
          <a:bodyPr>
            <a:normAutofit fontScale="92500" lnSpcReduction="20000"/>
          </a:bodyPr>
          <a:lstStyle/>
          <a:p>
            <a:r>
              <a:rPr lang="en-GB" sz="2600" dirty="0" smtClean="0"/>
              <a:t>Currently under development: Delphi method</a:t>
            </a:r>
          </a:p>
          <a:p>
            <a:r>
              <a:rPr lang="en-GB" sz="2600" dirty="0" smtClean="0"/>
              <a:t>Focus on:</a:t>
            </a:r>
          </a:p>
          <a:p>
            <a:pPr lvl="1"/>
            <a:r>
              <a:rPr lang="en-GB" sz="2200" dirty="0" smtClean="0"/>
              <a:t> working relationships, environment, attitudes to safety, use of patient experience, and to reflection</a:t>
            </a:r>
          </a:p>
          <a:p>
            <a:r>
              <a:rPr lang="en-GB" sz="2600" dirty="0" smtClean="0"/>
              <a:t>Items derived from </a:t>
            </a:r>
            <a:r>
              <a:rPr lang="en-GB" sz="2600" dirty="0"/>
              <a:t>existing surveys: </a:t>
            </a:r>
          </a:p>
          <a:p>
            <a:pPr lvl="1"/>
            <a:r>
              <a:rPr lang="en-GB" sz="2200" dirty="0"/>
              <a:t>NHS Staff survey</a:t>
            </a:r>
          </a:p>
          <a:p>
            <a:pPr lvl="1"/>
            <a:r>
              <a:rPr lang="en-GB" sz="2200" dirty="0"/>
              <a:t>Hospital Survey on Patient Safety Culture</a:t>
            </a:r>
          </a:p>
          <a:p>
            <a:pPr lvl="1"/>
            <a:r>
              <a:rPr lang="en-GB" sz="2200" dirty="0"/>
              <a:t>Teamwork and Safety Climate Survey</a:t>
            </a:r>
          </a:p>
          <a:p>
            <a:pPr lvl="1"/>
            <a:r>
              <a:rPr lang="en-GB" sz="2200" dirty="0" smtClean="0"/>
              <a:t>Staff Friends </a:t>
            </a:r>
            <a:r>
              <a:rPr lang="en-GB" sz="2200" dirty="0"/>
              <a:t>&amp; Family ‘Test</a:t>
            </a:r>
            <a:r>
              <a:rPr lang="en-GB" sz="2200" dirty="0" smtClean="0"/>
              <a:t>’ </a:t>
            </a:r>
            <a:endParaRPr lang="en-GB" sz="2200" dirty="0"/>
          </a:p>
          <a:p>
            <a:pPr lvl="1"/>
            <a:r>
              <a:rPr lang="en-GB" sz="2200" dirty="0"/>
              <a:t>Trainee doctor </a:t>
            </a:r>
            <a:r>
              <a:rPr lang="en-GB" sz="2200" dirty="0" smtClean="0"/>
              <a:t>surveys: GMC/Deanery</a:t>
            </a:r>
            <a:endParaRPr lang="en-GB" sz="2200" dirty="0"/>
          </a:p>
          <a:p>
            <a:pPr lvl="1"/>
            <a:r>
              <a:rPr lang="en-GB" sz="2200" dirty="0"/>
              <a:t>PEARL Ethnography Topic Guides </a:t>
            </a:r>
          </a:p>
          <a:p>
            <a:pPr lvl="1"/>
            <a:r>
              <a:rPr lang="en-GB" sz="2200" dirty="0"/>
              <a:t>COM-B </a:t>
            </a:r>
            <a:r>
              <a:rPr lang="en-GB" sz="2200" dirty="0" smtClean="0"/>
              <a:t>and Theoretical </a:t>
            </a:r>
            <a:r>
              <a:rPr lang="en-GB" sz="2200" dirty="0"/>
              <a:t>Domains Framework</a:t>
            </a:r>
          </a:p>
          <a:p>
            <a:r>
              <a:rPr lang="en-GB" sz="2600" dirty="0"/>
              <a:t>Questions phrased as </a:t>
            </a:r>
            <a:r>
              <a:rPr lang="en-GB" sz="2600" dirty="0" smtClean="0"/>
              <a:t>statements</a:t>
            </a:r>
            <a:endParaRPr lang="en-GB" sz="2600" dirty="0"/>
          </a:p>
          <a:p>
            <a:pPr lvl="1"/>
            <a:r>
              <a:rPr lang="en-GB" sz="2200" dirty="0" smtClean="0"/>
              <a:t> </a:t>
            </a:r>
            <a:r>
              <a:rPr lang="en-GB" sz="2200" dirty="0"/>
              <a:t>5-point agreement </a:t>
            </a:r>
            <a:r>
              <a:rPr lang="en-GB" sz="2200" dirty="0" smtClean="0"/>
              <a:t>scale</a:t>
            </a:r>
            <a:endParaRPr lang="en-GB" sz="1900" dirty="0"/>
          </a:p>
          <a:p>
            <a:r>
              <a:rPr lang="en-GB" sz="2600" dirty="0" smtClean="0"/>
              <a:t>Respondents</a:t>
            </a:r>
            <a:r>
              <a:rPr lang="en-GB" sz="2600" dirty="0"/>
              <a:t>: </a:t>
            </a:r>
            <a:r>
              <a:rPr lang="en-GB" sz="2600" dirty="0" smtClean="0"/>
              <a:t>AMU </a:t>
            </a:r>
            <a:r>
              <a:rPr lang="en-GB" sz="2600" dirty="0"/>
              <a:t>and ICU </a:t>
            </a:r>
            <a:r>
              <a:rPr lang="en-GB" sz="2600" dirty="0" smtClean="0"/>
              <a:t>clinical &amp; managerial staff</a:t>
            </a:r>
          </a:p>
          <a:p>
            <a:r>
              <a:rPr lang="en-GB" sz="2600" dirty="0" smtClean="0"/>
              <a:t>Web-based annual survey</a:t>
            </a:r>
            <a:endParaRPr lang="en-GB" sz="2300" dirty="0"/>
          </a:p>
          <a:p>
            <a:endParaRPr lang="en-GB" dirty="0"/>
          </a:p>
        </p:txBody>
      </p:sp>
    </p:spTree>
    <p:extLst>
      <p:ext uri="{BB962C8B-B14F-4D97-AF65-F5344CB8AC3E}">
        <p14:creationId xmlns:p14="http://schemas.microsoft.com/office/powerpoint/2010/main" val="1459852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92" y="333261"/>
            <a:ext cx="8229600" cy="1143000"/>
          </a:xfrm>
        </p:spPr>
        <p:txBody>
          <a:bodyPr>
            <a:normAutofit/>
          </a:bodyPr>
          <a:lstStyle/>
          <a:p>
            <a:r>
              <a:rPr lang="en-GB" b="1" dirty="0" smtClean="0">
                <a:solidFill>
                  <a:srgbClr val="FF0000"/>
                </a:solidFill>
              </a:rPr>
              <a:t>Ethnography</a:t>
            </a:r>
            <a:r>
              <a:rPr lang="en-GB" dirty="0" smtClean="0">
                <a:solidFill>
                  <a:srgbClr val="FF0000"/>
                </a:solidFill>
              </a:rPr>
              <a:t/>
            </a:r>
            <a:br>
              <a:rPr lang="en-GB" dirty="0" smtClean="0">
                <a:solidFill>
                  <a:srgbClr val="FF0000"/>
                </a:solidFill>
              </a:rPr>
            </a:br>
            <a:r>
              <a:rPr lang="en-GB" sz="2000" dirty="0" smtClean="0"/>
              <a:t>University of Leicester SAPPHIRE Group</a:t>
            </a:r>
            <a:endParaRPr lang="en-GB" dirty="0"/>
          </a:p>
        </p:txBody>
      </p:sp>
      <p:sp>
        <p:nvSpPr>
          <p:cNvPr id="3" name="Content Placeholder 2"/>
          <p:cNvSpPr>
            <a:spLocks noGrp="1"/>
          </p:cNvSpPr>
          <p:nvPr>
            <p:ph idx="1"/>
          </p:nvPr>
        </p:nvSpPr>
        <p:spPr>
          <a:xfrm>
            <a:off x="323528" y="1692285"/>
            <a:ext cx="4176464" cy="4464496"/>
          </a:xfrm>
        </p:spPr>
        <p:txBody>
          <a:bodyPr>
            <a:noAutofit/>
          </a:bodyPr>
          <a:lstStyle/>
          <a:p>
            <a:pPr marL="0" indent="0">
              <a:buNone/>
            </a:pPr>
            <a:r>
              <a:rPr lang="en-GB" sz="1800" b="1" u="sng" dirty="0" smtClean="0"/>
              <a:t>Phase 1: Programme Development</a:t>
            </a:r>
          </a:p>
          <a:p>
            <a:pPr indent="-203200"/>
            <a:r>
              <a:rPr lang="en-GB" sz="2000" dirty="0" smtClean="0"/>
              <a:t>How are patient &amp; staff experiences currently used?</a:t>
            </a:r>
          </a:p>
          <a:p>
            <a:pPr indent="-203200"/>
            <a:r>
              <a:rPr lang="en-GB" sz="2000" dirty="0" smtClean="0"/>
              <a:t>Social aspects of behaviour modification</a:t>
            </a:r>
          </a:p>
          <a:p>
            <a:pPr indent="-203200"/>
            <a:r>
              <a:rPr lang="en-GB" sz="2000" dirty="0" smtClean="0"/>
              <a:t>Feedback to design programme </a:t>
            </a:r>
          </a:p>
          <a:p>
            <a:pPr marL="0" indent="0">
              <a:buNone/>
            </a:pPr>
            <a:endParaRPr lang="en-GB" sz="2000" dirty="0" smtClean="0"/>
          </a:p>
          <a:p>
            <a:pPr marL="0" indent="0">
              <a:buNone/>
            </a:pPr>
            <a:r>
              <a:rPr lang="en-GB" sz="2000" dirty="0" smtClean="0"/>
              <a:t>Methods:</a:t>
            </a:r>
          </a:p>
          <a:p>
            <a:pPr indent="-203200"/>
            <a:r>
              <a:rPr lang="en-GB" sz="2000" dirty="0" smtClean="0"/>
              <a:t>Workplace-based observations</a:t>
            </a:r>
          </a:p>
          <a:p>
            <a:pPr indent="-203200"/>
            <a:r>
              <a:rPr lang="en-GB" sz="2000" dirty="0" smtClean="0"/>
              <a:t>Staff </a:t>
            </a:r>
            <a:r>
              <a:rPr lang="en-GB" sz="2000" dirty="0"/>
              <a:t>interviews (6-8 each site)</a:t>
            </a:r>
          </a:p>
          <a:p>
            <a:pPr indent="-203200"/>
            <a:r>
              <a:rPr lang="en-GB" sz="2000" dirty="0"/>
              <a:t>Patient &amp; Relative Focus groups </a:t>
            </a:r>
            <a:r>
              <a:rPr lang="en-GB" sz="2000" dirty="0" smtClean="0"/>
              <a:t/>
            </a:r>
            <a:br>
              <a:rPr lang="en-GB" sz="2000" dirty="0" smtClean="0"/>
            </a:br>
            <a:r>
              <a:rPr lang="en-GB" sz="2000" dirty="0" smtClean="0"/>
              <a:t>(</a:t>
            </a:r>
            <a:r>
              <a:rPr lang="en-GB" sz="2000" dirty="0"/>
              <a:t>6-8 participants each site</a:t>
            </a:r>
            <a:r>
              <a:rPr lang="en-GB" sz="2000" dirty="0" smtClean="0"/>
              <a:t>)</a:t>
            </a:r>
            <a:endParaRPr lang="en-GB" sz="2000" dirty="0"/>
          </a:p>
          <a:p>
            <a:pPr lvl="1"/>
            <a:endParaRPr lang="en-GB" sz="1600" dirty="0"/>
          </a:p>
        </p:txBody>
      </p:sp>
      <p:sp>
        <p:nvSpPr>
          <p:cNvPr id="4" name="Rectangle 3"/>
          <p:cNvSpPr/>
          <p:nvPr/>
        </p:nvSpPr>
        <p:spPr>
          <a:xfrm>
            <a:off x="4716016" y="1692285"/>
            <a:ext cx="4176464" cy="4473019"/>
          </a:xfrm>
          <a:prstGeom prst="rect">
            <a:avLst/>
          </a:prstGeom>
        </p:spPr>
        <p:txBody>
          <a:bodyPr wrap="square">
            <a:spAutoFit/>
          </a:bodyPr>
          <a:lstStyle/>
          <a:p>
            <a:pPr>
              <a:spcBef>
                <a:spcPts val="432"/>
              </a:spcBef>
            </a:pPr>
            <a:r>
              <a:rPr lang="en-GB" b="1" u="sng" dirty="0"/>
              <a:t>Phase </a:t>
            </a:r>
            <a:r>
              <a:rPr lang="en-GB" b="1" u="sng" dirty="0" smtClean="0"/>
              <a:t>2: Programme in action</a:t>
            </a:r>
            <a:endParaRPr lang="en-GB" u="sng" dirty="0"/>
          </a:p>
          <a:p>
            <a:pPr marL="285750" indent="-285750">
              <a:spcBef>
                <a:spcPts val="432"/>
              </a:spcBef>
              <a:buFont typeface="Arial" panose="020B0604020202020204" pitchFamily="34" charset="0"/>
              <a:buChar char="•"/>
            </a:pPr>
            <a:r>
              <a:rPr lang="en-GB" sz="2000" dirty="0" smtClean="0"/>
              <a:t>Observe </a:t>
            </a:r>
            <a:r>
              <a:rPr lang="en-GB" sz="2000" dirty="0"/>
              <a:t>engagement with and uptake of reflective learning </a:t>
            </a:r>
            <a:r>
              <a:rPr lang="en-GB" sz="2000" dirty="0" smtClean="0"/>
              <a:t>framework</a:t>
            </a:r>
          </a:p>
          <a:p>
            <a:pPr marL="285750" indent="-285750">
              <a:spcBef>
                <a:spcPts val="432"/>
              </a:spcBef>
              <a:buFont typeface="Arial" panose="020B0604020202020204" pitchFamily="34" charset="0"/>
              <a:buChar char="•"/>
            </a:pPr>
            <a:r>
              <a:rPr lang="en-GB" sz="2000" dirty="0" smtClean="0"/>
              <a:t>Feedback to optimise utility </a:t>
            </a:r>
            <a:endParaRPr lang="en-GB" sz="2000" dirty="0"/>
          </a:p>
          <a:p>
            <a:pPr>
              <a:spcBef>
                <a:spcPts val="432"/>
              </a:spcBef>
            </a:pPr>
            <a:endParaRPr lang="en-GB" sz="2000" dirty="0" smtClean="0"/>
          </a:p>
          <a:p>
            <a:pPr>
              <a:spcBef>
                <a:spcPts val="432"/>
              </a:spcBef>
            </a:pPr>
            <a:r>
              <a:rPr lang="en-GB" sz="2000" dirty="0" smtClean="0"/>
              <a:t>Methods:</a:t>
            </a:r>
          </a:p>
          <a:p>
            <a:pPr marL="342900" lvl="1" indent="-203200">
              <a:spcBef>
                <a:spcPts val="432"/>
              </a:spcBef>
              <a:buFont typeface="Arial" panose="020B0604020202020204" pitchFamily="34" charset="0"/>
              <a:buChar char="•"/>
            </a:pPr>
            <a:r>
              <a:rPr lang="en-GB" sz="2000" dirty="0"/>
              <a:t>Staff focus </a:t>
            </a:r>
            <a:r>
              <a:rPr lang="en-GB" sz="2000" dirty="0" smtClean="0"/>
              <a:t>groups in </a:t>
            </a:r>
            <a:r>
              <a:rPr lang="en-GB" sz="2000" dirty="0"/>
              <a:t>each </a:t>
            </a:r>
            <a:r>
              <a:rPr lang="en-GB" sz="2000" dirty="0" smtClean="0"/>
              <a:t>site</a:t>
            </a:r>
          </a:p>
          <a:p>
            <a:pPr marL="342900" lvl="1" indent="-203200">
              <a:spcBef>
                <a:spcPts val="432"/>
              </a:spcBef>
              <a:buFont typeface="Arial" panose="020B0604020202020204" pitchFamily="34" charset="0"/>
              <a:buChar char="•"/>
            </a:pPr>
            <a:r>
              <a:rPr lang="en-GB" sz="2000" dirty="0" smtClean="0"/>
              <a:t>Observations of:</a:t>
            </a:r>
          </a:p>
          <a:p>
            <a:pPr marL="342900" lvl="1" indent="-203200">
              <a:spcBef>
                <a:spcPts val="432"/>
              </a:spcBef>
              <a:buFont typeface="Arial" panose="020B0604020202020204" pitchFamily="34" charset="0"/>
              <a:buChar char="•"/>
            </a:pPr>
            <a:r>
              <a:rPr lang="en-GB" sz="2000" dirty="0" smtClean="0"/>
              <a:t>Workplace-based use of experiential data and reflective learning activities</a:t>
            </a:r>
          </a:p>
          <a:p>
            <a:pPr marL="342900" lvl="1" indent="-203200">
              <a:spcBef>
                <a:spcPts val="432"/>
              </a:spcBef>
              <a:buFont typeface="Arial" panose="020B0604020202020204" pitchFamily="34" charset="0"/>
              <a:buChar char="•"/>
            </a:pPr>
            <a:r>
              <a:rPr lang="en-GB" sz="2000" dirty="0" smtClean="0"/>
              <a:t>Project workshops </a:t>
            </a:r>
            <a:endParaRPr lang="en-GB" sz="2000" dirty="0"/>
          </a:p>
        </p:txBody>
      </p:sp>
    </p:spTree>
    <p:extLst>
      <p:ext uri="{BB962C8B-B14F-4D97-AF65-F5344CB8AC3E}">
        <p14:creationId xmlns:p14="http://schemas.microsoft.com/office/powerpoint/2010/main" val="345356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10403</TotalTime>
  <Words>1578</Words>
  <Application>Microsoft Macintosh PowerPoint</Application>
  <PresentationFormat>On-screen Show (4:3)</PresentationFormat>
  <Paragraphs>317</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Wingdings</vt:lpstr>
      <vt:lpstr>Wingdings 3</vt:lpstr>
      <vt:lpstr>Arial</vt:lpstr>
      <vt:lpstr>Office Theme</vt:lpstr>
      <vt:lpstr>Patient Experience And Reflective Learning (PEARL)</vt:lpstr>
      <vt:lpstr>The PEARL Project: Overview</vt:lpstr>
      <vt:lpstr>Background: Why PEARL?</vt:lpstr>
      <vt:lpstr>PEARL: Aim</vt:lpstr>
      <vt:lpstr>Design: 4 linked workstreams</vt:lpstr>
      <vt:lpstr>Methods: PEARL Programme Theory</vt:lpstr>
      <vt:lpstr>Patient &amp; Relative Experience Survey</vt:lpstr>
      <vt:lpstr>Staff &amp; Trainee Experience Survey</vt:lpstr>
      <vt:lpstr>Ethnography University of Leicester SAPPHIRE Group</vt:lpstr>
      <vt:lpstr>PowerPoint Presentation</vt:lpstr>
      <vt:lpstr>PowerPoint Presentation</vt:lpstr>
      <vt:lpstr>From Analysis to Action: The Behaviour Change Wheel</vt:lpstr>
      <vt:lpstr>What’s the product? Reflective learning framework</vt:lpstr>
      <vt:lpstr>Thank you</vt:lpstr>
      <vt:lpstr>We would appreciate your feedback on:</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Brookes</dc:creator>
  <cp:lastModifiedBy>J Bion</cp:lastModifiedBy>
  <cp:revision>91</cp:revision>
  <cp:lastPrinted>2017-05-30T08:27:11Z</cp:lastPrinted>
  <dcterms:created xsi:type="dcterms:W3CDTF">2017-05-23T09:17:48Z</dcterms:created>
  <dcterms:modified xsi:type="dcterms:W3CDTF">2017-06-04T21:27:19Z</dcterms:modified>
</cp:coreProperties>
</file>