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CB7FE4-11F1-468A-A0AD-B5FBDF33E894}">
  <a:tblStyle styleId="{AFCB7FE4-11F1-468A-A0AD-B5FBDF33E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9324cc4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9324cc4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for a self-organizing team to use on their own.  Not so great when management is measuring it.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9324cc4e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9324cc4e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leaders set code coverage targets, teams will work to meet them in the quickest way possible.  The resulting tests will be low quality.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324cc4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324cc4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9324cc4e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9324cc4e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96390a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b96390a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69324cc4e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69324cc4e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b96390a6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b96390a6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9324cc4e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9324cc4e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Coverage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good, the bad, and the ugly.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25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code coverage?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9"/>
            <a:ext cx="4158101" cy="118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3426" y="1017725"/>
            <a:ext cx="434825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Measurement Dysfunction is Inevitable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55581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“When people believe that their performance will be judged based on a measurement, they change their behavior to get a better score on that measurement.”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9825" y="365525"/>
            <a:ext cx="2866050" cy="37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311700" y="2321875"/>
            <a:ext cx="5486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“</a:t>
            </a:r>
            <a:r>
              <a:rPr lang="en" sz="1800">
                <a:solidFill>
                  <a:schemeClr val="dk2"/>
                </a:solidFill>
              </a:rPr>
              <a:t>But people’s time is limited.  By doing </a:t>
            </a:r>
            <a:r>
              <a:rPr i="1" lang="en" sz="1800">
                <a:solidFill>
                  <a:schemeClr val="dk2"/>
                </a:solidFill>
              </a:rPr>
              <a:t>more</a:t>
            </a:r>
            <a:r>
              <a:rPr lang="en" sz="1800">
                <a:solidFill>
                  <a:schemeClr val="dk2"/>
                </a:solidFill>
              </a:rPr>
              <a:t> for the measurement, they must do </a:t>
            </a:r>
            <a:r>
              <a:rPr i="1" lang="en" sz="1800">
                <a:solidFill>
                  <a:schemeClr val="dk2"/>
                </a:solidFill>
              </a:rPr>
              <a:t>less</a:t>
            </a:r>
            <a:r>
              <a:rPr lang="en" sz="1800">
                <a:solidFill>
                  <a:schemeClr val="dk2"/>
                </a:solidFill>
              </a:rPr>
              <a:t> for something else.  Rather than doing work that achieves the best </a:t>
            </a:r>
            <a:r>
              <a:rPr i="1" lang="en" sz="1800">
                <a:solidFill>
                  <a:schemeClr val="dk2"/>
                </a:solidFill>
              </a:rPr>
              <a:t>result</a:t>
            </a:r>
            <a:r>
              <a:rPr lang="en" sz="1800">
                <a:solidFill>
                  <a:schemeClr val="dk2"/>
                </a:solidFill>
              </a:rPr>
              <a:t>, they do work that achieves the best </a:t>
            </a:r>
            <a:r>
              <a:rPr i="1" lang="en" sz="1800">
                <a:solidFill>
                  <a:schemeClr val="dk2"/>
                </a:solidFill>
              </a:rPr>
              <a:t>score</a:t>
            </a:r>
            <a:r>
              <a:rPr lang="en" sz="1800">
                <a:solidFill>
                  <a:schemeClr val="dk2"/>
                </a:solidFill>
              </a:rPr>
              <a:t>.”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</a:t>
            </a:r>
            <a:r>
              <a:rPr lang="en"/>
              <a:t>Unit Test?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712925"/>
            <a:ext cx="7515900" cy="36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Feathers, </a:t>
            </a:r>
            <a:r>
              <a:rPr lang="en" u="sng"/>
              <a:t>Working Effectively with Legacy Code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“A test that runs in less than 1/10th of a second and is small enough to help you localize problems when it fails”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test is not a unit test if: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talks to a database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communicates across a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touches the file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do special things to your environment (such as editing configuration files) to run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have to deploy a build to an environment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625" y="208042"/>
            <a:ext cx="1173500" cy="155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180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400" y="1143000"/>
            <a:ext cx="6005300" cy="35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488825" y="1525100"/>
            <a:ext cx="229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minutes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488825" y="2321200"/>
            <a:ext cx="22944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seconds</a:t>
            </a:r>
            <a:endParaRPr/>
          </a:p>
        </p:txBody>
      </p:sp>
      <p:sp>
        <p:nvSpPr>
          <p:cNvPr id="86" name="Google Shape;86;p17"/>
          <p:cNvSpPr txBox="1"/>
          <p:nvPr/>
        </p:nvSpPr>
        <p:spPr>
          <a:xfrm>
            <a:off x="488825" y="3409950"/>
            <a:ext cx="24468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test takes milliseconds</a:t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572000" y="4384225"/>
            <a:ext cx="40272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https://martinfowler.com/bliki/TestPyramid.html</a:t>
            </a:r>
            <a:endParaRPr/>
          </a:p>
        </p:txBody>
      </p:sp>
      <p:sp>
        <p:nvSpPr>
          <p:cNvPr id="88" name="Google Shape;88;p17"/>
          <p:cNvSpPr txBox="1"/>
          <p:nvPr/>
        </p:nvSpPr>
        <p:spPr>
          <a:xfrm>
            <a:off x="2663150" y="805200"/>
            <a:ext cx="16176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to execute</a:t>
            </a:r>
            <a:endParaRPr b="1"/>
          </a:p>
        </p:txBody>
      </p:sp>
      <p:sp>
        <p:nvSpPr>
          <p:cNvPr id="89" name="Google Shape;89;p17"/>
          <p:cNvSpPr txBox="1"/>
          <p:nvPr/>
        </p:nvSpPr>
        <p:spPr>
          <a:xfrm>
            <a:off x="6597500" y="805200"/>
            <a:ext cx="21057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Cost to write/maintain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236425" y="2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Leap Year Example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5430550" y="1311825"/>
            <a:ext cx="3217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public boolean isLeapYear(int year)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if (year % 400 == 0)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    return true;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if (year % 4 == 0 &amp;&amp; year % 100 != 0)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    return true;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}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return false;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150550" y="1379550"/>
            <a:ext cx="4574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@Test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public void year1995IsNotLeapYear()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int year = 1995;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boolean isLeapYear = leapYearCalculator.isLeapYear(year);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    assertThat(isLeapYear, is(false));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}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67975" y="4056275"/>
            <a:ext cx="106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Test</a:t>
            </a:r>
            <a:endParaRPr b="1" sz="2800">
              <a:solidFill>
                <a:schemeClr val="dk2"/>
              </a:solidFill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4676975" y="4091575"/>
            <a:ext cx="321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dk2"/>
                </a:solidFill>
              </a:rPr>
              <a:t>Code Under </a:t>
            </a:r>
            <a:r>
              <a:rPr b="1" lang="en" sz="2800">
                <a:solidFill>
                  <a:schemeClr val="dk2"/>
                </a:solidFill>
              </a:rPr>
              <a:t>Test</a:t>
            </a:r>
            <a:endParaRPr b="1" sz="2800">
              <a:solidFill>
                <a:schemeClr val="dk2"/>
              </a:solidFill>
            </a:endParaRPr>
          </a:p>
        </p:txBody>
      </p:sp>
      <p:cxnSp>
        <p:nvCxnSpPr>
          <p:cNvPr id="99" name="Google Shape;99;p18"/>
          <p:cNvCxnSpPr>
            <a:stCxn id="97" idx="0"/>
          </p:cNvCxnSpPr>
          <p:nvPr/>
        </p:nvCxnSpPr>
        <p:spPr>
          <a:xfrm flipH="1" rot="10800000">
            <a:off x="898975" y="3027575"/>
            <a:ext cx="280200" cy="10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8"/>
          <p:cNvCxnSpPr/>
          <p:nvPr/>
        </p:nvCxnSpPr>
        <p:spPr>
          <a:xfrm flipH="1" rot="10800000">
            <a:off x="6027600" y="3171600"/>
            <a:ext cx="280200" cy="102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38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Test Quality</a:t>
            </a:r>
            <a:endParaRPr/>
          </a:p>
        </p:txBody>
      </p:sp>
      <p:graphicFrame>
        <p:nvGraphicFramePr>
          <p:cNvPr id="106" name="Google Shape;106;p19"/>
          <p:cNvGraphicFramePr/>
          <p:nvPr/>
        </p:nvGraphicFramePr>
        <p:xfrm>
          <a:off x="311688" y="768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{AFCB7FE4-11F1-468A-A0AD-B5FBDF33E894}</a:tableStyleId>
              </a:tblPr>
              <a:tblGrid>
                <a:gridCol w="1463375"/>
                <a:gridCol w="2085450"/>
                <a:gridCol w="963550"/>
                <a:gridCol w="1925925"/>
                <a:gridCol w="196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Problem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How to detect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Caused By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The Fix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assertions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the code under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still passes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Focusing on code coverage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Writing tests </a:t>
                      </a:r>
                      <a:r>
                        <a:rPr lang="en" u="sng"/>
                        <a:t>after</a:t>
                      </a:r>
                      <a:endParaRPr u="sng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Test-driven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Ineffective assertions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Inject a defect into the code under test.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Change </a:t>
                      </a:r>
                      <a:r>
                        <a:rPr lang="en" sz="1200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(a == b)</a:t>
                      </a:r>
                      <a:r>
                        <a:rPr lang="en"/>
                        <a:t> to </a:t>
                      </a:r>
                      <a:r>
                        <a:rPr lang="en" sz="1200">
                          <a:solidFill>
                            <a:srgbClr val="3C78D8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(a != b)</a:t>
                      </a:r>
                      <a:endParaRPr sz="1200">
                        <a:solidFill>
                          <a:srgbClr val="3C78D8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still passes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Focusing on code coverage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Writing tests </a:t>
                      </a:r>
                      <a:r>
                        <a:rPr lang="en" u="sng">
                          <a:solidFill>
                            <a:schemeClr val="dk1"/>
                          </a:solidFill>
                        </a:rPr>
                        <a:t>after</a:t>
                      </a:r>
                      <a:endParaRPr u="sng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Test-driven Development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coupled to the implementation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Refactor the code under test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fails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Testing implementation details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Use of mocking frameworks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Test behavior, not implementation</a:t>
                      </a:r>
                      <a:endParaRPr/>
                    </a:p>
                    <a:p>
                      <a:pPr indent="-203200" lvl="0" marL="3429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Avoid mocking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p19"/>
          <p:cNvSpPr txBox="1"/>
          <p:nvPr/>
        </p:nvSpPr>
        <p:spPr>
          <a:xfrm>
            <a:off x="1421088" y="4370575"/>
            <a:ext cx="6189300" cy="738900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 coverage does not tell you anything about test quality (and </a:t>
            </a:r>
            <a:r>
              <a:rPr lang="en" sz="1800">
                <a:solidFill>
                  <a:schemeClr val="dk2"/>
                </a:solidFill>
              </a:rPr>
              <a:t>pursuing</a:t>
            </a:r>
            <a:r>
              <a:rPr lang="en" sz="1800">
                <a:solidFill>
                  <a:schemeClr val="dk2"/>
                </a:solidFill>
              </a:rPr>
              <a:t> it generally reduces quality)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11700" y="1164450"/>
            <a:ext cx="14634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775100" y="1164450"/>
            <a:ext cx="20853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3860525" y="1164450"/>
            <a:ext cx="9636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824250" y="1164450"/>
            <a:ext cx="19257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6750075" y="1164450"/>
            <a:ext cx="19698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11675" y="1987350"/>
            <a:ext cx="14634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775075" y="1987350"/>
            <a:ext cx="20853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3860500" y="1987350"/>
            <a:ext cx="9636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4824225" y="1987350"/>
            <a:ext cx="19257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6750050" y="1987350"/>
            <a:ext cx="1969800" cy="103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" name="Google Shape;118;p19"/>
          <p:cNvSpPr txBox="1"/>
          <p:nvPr/>
        </p:nvSpPr>
        <p:spPr>
          <a:xfrm>
            <a:off x="311675" y="3023550"/>
            <a:ext cx="14634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1775075" y="3023550"/>
            <a:ext cx="20853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860500" y="3023550"/>
            <a:ext cx="9636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4824225" y="3023550"/>
            <a:ext cx="19257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6750050" y="3023550"/>
            <a:ext cx="1969800" cy="1249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19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After vs Test First</a:t>
            </a:r>
            <a:endParaRPr/>
          </a:p>
        </p:txBody>
      </p:sp>
      <p:grpSp>
        <p:nvGrpSpPr>
          <p:cNvPr id="128" name="Google Shape;128;p20"/>
          <p:cNvGrpSpPr/>
          <p:nvPr/>
        </p:nvGrpSpPr>
        <p:grpSpPr>
          <a:xfrm>
            <a:off x="714500" y="1438500"/>
            <a:ext cx="510300" cy="488175"/>
            <a:chOff x="1095500" y="1438500"/>
            <a:chExt cx="510300" cy="488175"/>
          </a:xfrm>
        </p:grpSpPr>
        <p:sp>
          <p:nvSpPr>
            <p:cNvPr id="129" name="Google Shape;129;p20"/>
            <p:cNvSpPr/>
            <p:nvPr/>
          </p:nvSpPr>
          <p:spPr>
            <a:xfrm>
              <a:off x="1154150" y="1438500"/>
              <a:ext cx="393000" cy="150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10955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1312800" y="1321500"/>
            <a:ext cx="510300" cy="605175"/>
            <a:chOff x="1693800" y="1321500"/>
            <a:chExt cx="510300" cy="605175"/>
          </a:xfrm>
        </p:grpSpPr>
        <p:sp>
          <p:nvSpPr>
            <p:cNvPr id="132" name="Google Shape;132;p20"/>
            <p:cNvSpPr/>
            <p:nvPr/>
          </p:nvSpPr>
          <p:spPr>
            <a:xfrm>
              <a:off x="1723127" y="1321500"/>
              <a:ext cx="393000" cy="267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16938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4" name="Google Shape;134;p20"/>
          <p:cNvGrpSpPr/>
          <p:nvPr/>
        </p:nvGrpSpPr>
        <p:grpSpPr>
          <a:xfrm>
            <a:off x="1852450" y="1212900"/>
            <a:ext cx="510300" cy="713775"/>
            <a:chOff x="2233450" y="1212900"/>
            <a:chExt cx="510300" cy="713775"/>
          </a:xfrm>
        </p:grpSpPr>
        <p:sp>
          <p:nvSpPr>
            <p:cNvPr id="135" name="Google Shape;135;p20"/>
            <p:cNvSpPr/>
            <p:nvPr/>
          </p:nvSpPr>
          <p:spPr>
            <a:xfrm>
              <a:off x="2292105" y="1212900"/>
              <a:ext cx="393000" cy="376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0"/>
            <p:cNvSpPr txBox="1"/>
            <p:nvPr/>
          </p:nvSpPr>
          <p:spPr>
            <a:xfrm>
              <a:off x="223345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37" name="Google Shape;137;p20"/>
          <p:cNvGrpSpPr/>
          <p:nvPr/>
        </p:nvGrpSpPr>
        <p:grpSpPr>
          <a:xfrm>
            <a:off x="2421425" y="1104300"/>
            <a:ext cx="510300" cy="822375"/>
            <a:chOff x="2802425" y="1104300"/>
            <a:chExt cx="510300" cy="822375"/>
          </a:xfrm>
        </p:grpSpPr>
        <p:sp>
          <p:nvSpPr>
            <p:cNvPr id="138" name="Google Shape;138;p20"/>
            <p:cNvSpPr/>
            <p:nvPr/>
          </p:nvSpPr>
          <p:spPr>
            <a:xfrm>
              <a:off x="2861082" y="1104300"/>
              <a:ext cx="393000" cy="4848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2802425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0" name="Google Shape;140;p20"/>
          <p:cNvGrpSpPr/>
          <p:nvPr/>
        </p:nvGrpSpPr>
        <p:grpSpPr>
          <a:xfrm>
            <a:off x="2990400" y="978900"/>
            <a:ext cx="510300" cy="947775"/>
            <a:chOff x="3371400" y="978900"/>
            <a:chExt cx="510300" cy="947775"/>
          </a:xfrm>
        </p:grpSpPr>
        <p:sp>
          <p:nvSpPr>
            <p:cNvPr id="141" name="Google Shape;141;p20"/>
            <p:cNvSpPr/>
            <p:nvPr/>
          </p:nvSpPr>
          <p:spPr>
            <a:xfrm>
              <a:off x="3430059" y="978900"/>
              <a:ext cx="393000" cy="610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3371400" y="158797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3" name="Google Shape;143;p20"/>
          <p:cNvGrpSpPr/>
          <p:nvPr/>
        </p:nvGrpSpPr>
        <p:grpSpPr>
          <a:xfrm>
            <a:off x="3497138" y="861900"/>
            <a:ext cx="634800" cy="1218675"/>
            <a:chOff x="3878138" y="861900"/>
            <a:chExt cx="634800" cy="1218675"/>
          </a:xfrm>
        </p:grpSpPr>
        <p:sp>
          <p:nvSpPr>
            <p:cNvPr id="144" name="Google Shape;144;p20"/>
            <p:cNvSpPr/>
            <p:nvPr/>
          </p:nvSpPr>
          <p:spPr>
            <a:xfrm>
              <a:off x="3999036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3878138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Manual Testing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4095438" y="861900"/>
            <a:ext cx="634800" cy="1218675"/>
            <a:chOff x="4476438" y="861900"/>
            <a:chExt cx="634800" cy="1218675"/>
          </a:xfrm>
        </p:grpSpPr>
        <p:sp>
          <p:nvSpPr>
            <p:cNvPr id="147" name="Google Shape;147;p20"/>
            <p:cNvSpPr/>
            <p:nvPr/>
          </p:nvSpPr>
          <p:spPr>
            <a:xfrm>
              <a:off x="4568014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4476438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49" name="Google Shape;149;p20"/>
          <p:cNvGrpSpPr/>
          <p:nvPr/>
        </p:nvGrpSpPr>
        <p:grpSpPr>
          <a:xfrm>
            <a:off x="4695550" y="861900"/>
            <a:ext cx="634800" cy="1218675"/>
            <a:chOff x="5076550" y="861900"/>
            <a:chExt cx="634800" cy="1218675"/>
          </a:xfrm>
        </p:grpSpPr>
        <p:sp>
          <p:nvSpPr>
            <p:cNvPr id="150" name="Google Shape;150;p20"/>
            <p:cNvSpPr/>
            <p:nvPr/>
          </p:nvSpPr>
          <p:spPr>
            <a:xfrm>
              <a:off x="5136991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20"/>
            <p:cNvSpPr txBox="1"/>
            <p:nvPr/>
          </p:nvSpPr>
          <p:spPr>
            <a:xfrm>
              <a:off x="5076550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2" name="Google Shape;152;p20"/>
          <p:cNvGrpSpPr/>
          <p:nvPr/>
        </p:nvGrpSpPr>
        <p:grpSpPr>
          <a:xfrm>
            <a:off x="5280263" y="861900"/>
            <a:ext cx="634800" cy="1218675"/>
            <a:chOff x="5661263" y="861900"/>
            <a:chExt cx="634800" cy="1218675"/>
          </a:xfrm>
        </p:grpSpPr>
        <p:sp>
          <p:nvSpPr>
            <p:cNvPr id="153" name="Google Shape;153;p20"/>
            <p:cNvSpPr/>
            <p:nvPr/>
          </p:nvSpPr>
          <p:spPr>
            <a:xfrm>
              <a:off x="5705968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 txBox="1"/>
            <p:nvPr/>
          </p:nvSpPr>
          <p:spPr>
            <a:xfrm>
              <a:off x="5661263" y="1587975"/>
              <a:ext cx="634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Debug/Fix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5" name="Google Shape;155;p20"/>
          <p:cNvGrpSpPr/>
          <p:nvPr/>
        </p:nvGrpSpPr>
        <p:grpSpPr>
          <a:xfrm>
            <a:off x="5835325" y="861900"/>
            <a:ext cx="634800" cy="1064775"/>
            <a:chOff x="6216325" y="861900"/>
            <a:chExt cx="634800" cy="1064775"/>
          </a:xfrm>
        </p:grpSpPr>
        <p:sp>
          <p:nvSpPr>
            <p:cNvPr id="156" name="Google Shape;156;p20"/>
            <p:cNvSpPr/>
            <p:nvPr/>
          </p:nvSpPr>
          <p:spPr>
            <a:xfrm>
              <a:off x="6274945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20"/>
            <p:cNvSpPr txBox="1"/>
            <p:nvPr/>
          </p:nvSpPr>
          <p:spPr>
            <a:xfrm>
              <a:off x="6216325" y="1587975"/>
              <a:ext cx="634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Done!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58" name="Google Shape;158;p20"/>
          <p:cNvGrpSpPr/>
          <p:nvPr/>
        </p:nvGrpSpPr>
        <p:grpSpPr>
          <a:xfrm>
            <a:off x="6462923" y="861900"/>
            <a:ext cx="791402" cy="1064775"/>
            <a:chOff x="6843923" y="861900"/>
            <a:chExt cx="791402" cy="1064775"/>
          </a:xfrm>
        </p:grpSpPr>
        <p:sp>
          <p:nvSpPr>
            <p:cNvPr id="159" name="Google Shape;159;p20"/>
            <p:cNvSpPr/>
            <p:nvPr/>
          </p:nvSpPr>
          <p:spPr>
            <a:xfrm>
              <a:off x="6843923" y="861900"/>
              <a:ext cx="393000" cy="727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0"/>
            <p:cNvSpPr/>
            <p:nvPr/>
          </p:nvSpPr>
          <p:spPr>
            <a:xfrm>
              <a:off x="7236925" y="861900"/>
              <a:ext cx="393000" cy="727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0"/>
            <p:cNvSpPr txBox="1"/>
            <p:nvPr/>
          </p:nvSpPr>
          <p:spPr>
            <a:xfrm>
              <a:off x="6843925" y="1587975"/>
              <a:ext cx="7914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62" name="Google Shape;162;p20"/>
          <p:cNvGrpSpPr/>
          <p:nvPr/>
        </p:nvGrpSpPr>
        <p:grpSpPr>
          <a:xfrm>
            <a:off x="7248850" y="705900"/>
            <a:ext cx="1507800" cy="615600"/>
            <a:chOff x="7248850" y="705900"/>
            <a:chExt cx="1507800" cy="615600"/>
          </a:xfrm>
        </p:grpSpPr>
        <p:sp>
          <p:nvSpPr>
            <p:cNvPr id="163" name="Google Shape;163;p20"/>
            <p:cNvSpPr txBox="1"/>
            <p:nvPr/>
          </p:nvSpPr>
          <p:spPr>
            <a:xfrm>
              <a:off x="7663150" y="705900"/>
              <a:ext cx="10935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2"/>
                  </a:solidFill>
                </a:rPr>
                <a:t>Low quality tests</a:t>
              </a:r>
              <a:endParaRPr>
                <a:solidFill>
                  <a:schemeClr val="dk2"/>
                </a:solidFill>
              </a:endParaRPr>
            </a:p>
          </p:txBody>
        </p:sp>
        <p:cxnSp>
          <p:nvCxnSpPr>
            <p:cNvPr id="164" name="Google Shape;164;p20"/>
            <p:cNvCxnSpPr>
              <a:stCxn id="163" idx="1"/>
              <a:endCxn id="160" idx="3"/>
            </p:cNvCxnSpPr>
            <p:nvPr/>
          </p:nvCxnSpPr>
          <p:spPr>
            <a:xfrm flipH="1">
              <a:off x="7248850" y="1013700"/>
              <a:ext cx="414300" cy="211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165" name="Google Shape;165;p20"/>
          <p:cNvGrpSpPr/>
          <p:nvPr/>
        </p:nvGrpSpPr>
        <p:grpSpPr>
          <a:xfrm>
            <a:off x="773150" y="3527625"/>
            <a:ext cx="510300" cy="447300"/>
            <a:chOff x="773150" y="2994225"/>
            <a:chExt cx="510300" cy="447300"/>
          </a:xfrm>
        </p:grpSpPr>
        <p:sp>
          <p:nvSpPr>
            <p:cNvPr id="166" name="Google Shape;166;p20"/>
            <p:cNvSpPr/>
            <p:nvPr/>
          </p:nvSpPr>
          <p:spPr>
            <a:xfrm>
              <a:off x="773150" y="2994225"/>
              <a:ext cx="393000" cy="169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 txBox="1"/>
            <p:nvPr/>
          </p:nvSpPr>
          <p:spPr>
            <a:xfrm>
              <a:off x="773150" y="3102825"/>
              <a:ext cx="510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Test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68" name="Google Shape;168;p20"/>
          <p:cNvGrpSpPr/>
          <p:nvPr/>
        </p:nvGrpSpPr>
        <p:grpSpPr>
          <a:xfrm>
            <a:off x="1430100" y="3527625"/>
            <a:ext cx="826800" cy="447300"/>
            <a:chOff x="1430100" y="2994225"/>
            <a:chExt cx="826800" cy="447300"/>
          </a:xfrm>
        </p:grpSpPr>
        <p:sp>
          <p:nvSpPr>
            <p:cNvPr id="169" name="Google Shape;169;p20"/>
            <p:cNvSpPr txBox="1"/>
            <p:nvPr/>
          </p:nvSpPr>
          <p:spPr>
            <a:xfrm>
              <a:off x="143010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823100" y="2994225"/>
              <a:ext cx="393000" cy="169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430100" y="2994225"/>
              <a:ext cx="393000" cy="1692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20"/>
          <p:cNvGrpSpPr/>
          <p:nvPr/>
        </p:nvGrpSpPr>
        <p:grpSpPr>
          <a:xfrm>
            <a:off x="2362750" y="3358125"/>
            <a:ext cx="844675" cy="616800"/>
            <a:chOff x="2362750" y="2824725"/>
            <a:chExt cx="844675" cy="616800"/>
          </a:xfrm>
        </p:grpSpPr>
        <p:sp>
          <p:nvSpPr>
            <p:cNvPr id="173" name="Google Shape;173;p20"/>
            <p:cNvSpPr/>
            <p:nvPr/>
          </p:nvSpPr>
          <p:spPr>
            <a:xfrm>
              <a:off x="2814425" y="2994225"/>
              <a:ext cx="393000" cy="1692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2421425" y="2824725"/>
              <a:ext cx="393000" cy="3387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236275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More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76" name="Google Shape;176;p20"/>
          <p:cNvGrpSpPr/>
          <p:nvPr/>
        </p:nvGrpSpPr>
        <p:grpSpPr>
          <a:xfrm>
            <a:off x="3460350" y="3081225"/>
            <a:ext cx="826800" cy="893700"/>
            <a:chOff x="3460350" y="2547825"/>
            <a:chExt cx="826800" cy="893700"/>
          </a:xfrm>
        </p:grpSpPr>
        <p:sp>
          <p:nvSpPr>
            <p:cNvPr id="177" name="Google Shape;177;p20"/>
            <p:cNvSpPr/>
            <p:nvPr/>
          </p:nvSpPr>
          <p:spPr>
            <a:xfrm>
              <a:off x="3853350" y="2547825"/>
              <a:ext cx="393000" cy="6156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3460350" y="2547825"/>
              <a:ext cx="393000" cy="6156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346035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80" name="Google Shape;180;p20"/>
          <p:cNvGrpSpPr/>
          <p:nvPr/>
        </p:nvGrpSpPr>
        <p:grpSpPr>
          <a:xfrm>
            <a:off x="4500200" y="2874525"/>
            <a:ext cx="826800" cy="1100400"/>
            <a:chOff x="4500200" y="2341125"/>
            <a:chExt cx="826800" cy="1100400"/>
          </a:xfrm>
        </p:grpSpPr>
        <p:sp>
          <p:nvSpPr>
            <p:cNvPr id="181" name="Google Shape;181;p20"/>
            <p:cNvSpPr/>
            <p:nvPr/>
          </p:nvSpPr>
          <p:spPr>
            <a:xfrm>
              <a:off x="4893200" y="2558325"/>
              <a:ext cx="393000" cy="6051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4500200" y="2341125"/>
              <a:ext cx="393000" cy="822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4500200" y="3102825"/>
              <a:ext cx="8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More tests</a:t>
              </a:r>
              <a:endParaRPr sz="1000">
                <a:solidFill>
                  <a:schemeClr val="dk2"/>
                </a:solidFill>
              </a:endParaRPr>
            </a:p>
          </p:txBody>
        </p:sp>
      </p:grpSp>
      <p:grpSp>
        <p:nvGrpSpPr>
          <p:cNvPr id="184" name="Google Shape;184;p20"/>
          <p:cNvGrpSpPr/>
          <p:nvPr/>
        </p:nvGrpSpPr>
        <p:grpSpPr>
          <a:xfrm>
            <a:off x="5529825" y="2874525"/>
            <a:ext cx="837025" cy="1254300"/>
            <a:chOff x="5529825" y="2341125"/>
            <a:chExt cx="837025" cy="1254300"/>
          </a:xfrm>
        </p:grpSpPr>
        <p:sp>
          <p:nvSpPr>
            <p:cNvPr id="185" name="Google Shape;185;p20"/>
            <p:cNvSpPr/>
            <p:nvPr/>
          </p:nvSpPr>
          <p:spPr>
            <a:xfrm>
              <a:off x="5922825" y="2341125"/>
              <a:ext cx="393000" cy="82230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5529825" y="2341125"/>
              <a:ext cx="393000" cy="82230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5540050" y="3102825"/>
              <a:ext cx="8268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Add code</a:t>
              </a:r>
              <a:endParaRPr sz="10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2"/>
                  </a:solidFill>
                </a:rPr>
                <a:t>Done!</a:t>
              </a:r>
              <a:endParaRPr sz="10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Managers Do?</a:t>
            </a: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311700" y="1793850"/>
            <a:ext cx="8520600" cy="28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the team to use code coverage internally, to find the gaps themselves.  Make sure they have the needed tools.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any needed coaching on test-driven development and pair and mob programming.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Nurture good habits, such as </a:t>
            </a:r>
            <a:r>
              <a:rPr lang="en"/>
              <a:t>adding</a:t>
            </a:r>
            <a:r>
              <a:rPr lang="en"/>
              <a:t> tests as a part of all work (new development or touching old code).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the team know you expect high quality, and that this type of testing is part of their way of working.</a:t>
            </a:r>
            <a:endParaRPr/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3500" y="1017725"/>
            <a:ext cx="4852126" cy="6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