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66AED9-1EB3-4036-8909-33B5CB9F0D16}">
  <a:tblStyle styleId="{0966AED9-1EB3-4036-8909-33B5CB9F0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324cc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324cc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for a self-organizing team to use on their own.  Not so great when management is measuring it.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9324cc4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9324cc4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leaders set code coverage targets, teams will work to meet them in the quickest way possible.  The resulting tests will be low quality.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324cc4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324cc4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9324cc4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9324cc4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96390a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96390a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324cc4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9324cc4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96390a6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96390a6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9324cc4e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9324cc4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good, the bad, and the ugly.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code coverage?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9"/>
            <a:ext cx="4158101" cy="11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26" y="1017725"/>
            <a:ext cx="43482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Dysfunction is Inevitable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558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“When people believe that their performance will be judged based on a measurement, they change their behavior to get a better score on that measurement.”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825" y="365525"/>
            <a:ext cx="2866050" cy="3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2321875"/>
            <a:ext cx="5486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</a:t>
            </a:r>
            <a:r>
              <a:rPr lang="en" sz="1800">
                <a:solidFill>
                  <a:schemeClr val="dk2"/>
                </a:solidFill>
              </a:rPr>
              <a:t>But people’s time is limited.  By doing </a:t>
            </a:r>
            <a:r>
              <a:rPr i="1" lang="en" sz="1800">
                <a:solidFill>
                  <a:schemeClr val="dk2"/>
                </a:solidFill>
              </a:rPr>
              <a:t>more</a:t>
            </a:r>
            <a:r>
              <a:rPr lang="en" sz="1800">
                <a:solidFill>
                  <a:schemeClr val="dk2"/>
                </a:solidFill>
              </a:rPr>
              <a:t> for the measurement, they must do </a:t>
            </a:r>
            <a:r>
              <a:rPr i="1" lang="en" sz="1800">
                <a:solidFill>
                  <a:schemeClr val="dk2"/>
                </a:solidFill>
              </a:rPr>
              <a:t>less</a:t>
            </a:r>
            <a:r>
              <a:rPr lang="en" sz="1800">
                <a:solidFill>
                  <a:schemeClr val="dk2"/>
                </a:solidFill>
              </a:rPr>
              <a:t> for something else.  Rather than doing work that achieves the best </a:t>
            </a:r>
            <a:r>
              <a:rPr i="1" lang="en" sz="1800">
                <a:solidFill>
                  <a:schemeClr val="dk2"/>
                </a:solidFill>
              </a:rPr>
              <a:t>result</a:t>
            </a:r>
            <a:r>
              <a:rPr lang="en" sz="1800">
                <a:solidFill>
                  <a:schemeClr val="dk2"/>
                </a:solidFill>
              </a:rPr>
              <a:t>, they do work that achieves the best </a:t>
            </a:r>
            <a:r>
              <a:rPr i="1" lang="en" sz="1800">
                <a:solidFill>
                  <a:schemeClr val="dk2"/>
                </a:solidFill>
              </a:rPr>
              <a:t>score</a:t>
            </a:r>
            <a:r>
              <a:rPr lang="en" sz="1800">
                <a:solidFill>
                  <a:schemeClr val="dk2"/>
                </a:solidFill>
              </a:rPr>
              <a:t>.”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/>
              <a:t>Unit Test?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12925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Feathers, </a:t>
            </a:r>
            <a:r>
              <a:rPr lang="en" u="sng"/>
              <a:t>Working Effectively with Legacy Code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 test that runs in less than 1/10th of a second and is small enough to help you localize problems when it fails”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not a unit test if: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talks to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communicates across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touches the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do special things to your environment (such as editing configuration files) to run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deploy a build to an environment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8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143000"/>
            <a:ext cx="6005300" cy="35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88825" y="1525100"/>
            <a:ext cx="229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minutes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88825" y="2321200"/>
            <a:ext cx="229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seconds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88825" y="3409950"/>
            <a:ext cx="2446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milliseconds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572000" y="4384225"/>
            <a:ext cx="4027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https://martinfowler.com/bliki/TestPyramid.html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663150" y="805200"/>
            <a:ext cx="1617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to execute</a:t>
            </a:r>
            <a:endParaRPr b="1"/>
          </a:p>
        </p:txBody>
      </p:sp>
      <p:sp>
        <p:nvSpPr>
          <p:cNvPr id="88" name="Google Shape;88;p17"/>
          <p:cNvSpPr txBox="1"/>
          <p:nvPr/>
        </p:nvSpPr>
        <p:spPr>
          <a:xfrm>
            <a:off x="6597500" y="805200"/>
            <a:ext cx="2105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Cost to write/maintain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36425" y="2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 Year Example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430550" y="1311825"/>
            <a:ext cx="321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public boolean isLeapYear(int year)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if (year % 400 == 0)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    return true;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}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if (year % 4 == 0 &amp;&amp; year % 100 != 0)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    return true;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}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return false;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50550" y="1379550"/>
            <a:ext cx="457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@Test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public void year1995IsNotLeapYear()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int year = 1995;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boolean isLeapYear = leapYearCalculator.isLeapYear(year);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assertThat(isLeapYear, is(false));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67975" y="4056275"/>
            <a:ext cx="10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Test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676975" y="4091575"/>
            <a:ext cx="32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Code Under </a:t>
            </a:r>
            <a:r>
              <a:rPr b="1" lang="en" sz="2800">
                <a:solidFill>
                  <a:schemeClr val="dk2"/>
                </a:solidFill>
              </a:rPr>
              <a:t>Test</a:t>
            </a:r>
            <a:endParaRPr b="1" sz="2800">
              <a:solidFill>
                <a:schemeClr val="dk2"/>
              </a:solidFill>
            </a:endParaRPr>
          </a:p>
        </p:txBody>
      </p:sp>
      <p:cxnSp>
        <p:nvCxnSpPr>
          <p:cNvPr id="98" name="Google Shape;98;p18"/>
          <p:cNvCxnSpPr>
            <a:stCxn id="96" idx="0"/>
          </p:cNvCxnSpPr>
          <p:nvPr/>
        </p:nvCxnSpPr>
        <p:spPr>
          <a:xfrm flipH="1" rot="10800000">
            <a:off x="898975" y="3027575"/>
            <a:ext cx="280200" cy="10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 flipH="1" rot="10800000">
            <a:off x="6027600" y="3171600"/>
            <a:ext cx="280200" cy="10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Test Quality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311688" y="76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{0966AED9-1EB3-4036-8909-33B5CB9F0D16}</a:tableStyleId>
              </a:tblPr>
              <a:tblGrid>
                <a:gridCol w="1463375"/>
                <a:gridCol w="2085450"/>
                <a:gridCol w="963550"/>
                <a:gridCol w="1925925"/>
                <a:gridCol w="1969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Problem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to detect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Caused By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The Fix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assertions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the code under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still passes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Focusing on code coverage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Writing tests </a:t>
                      </a:r>
                      <a:r>
                        <a:rPr lang="en" u="sng"/>
                        <a:t>after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Test-driven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Ineffective assertions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Inject a defect into the code under test.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</a:t>
                      </a:r>
                      <a:r>
                        <a:rPr lang="en" sz="12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(a == b)</a:t>
                      </a:r>
                      <a:r>
                        <a:rPr lang="en"/>
                        <a:t> to </a:t>
                      </a:r>
                      <a:r>
                        <a:rPr lang="en" sz="1200">
                          <a:solidFill>
                            <a:srgbClr val="3C78D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(a != b)</a:t>
                      </a:r>
                      <a:endParaRPr sz="1200">
                        <a:solidFill>
                          <a:srgbClr val="3C78D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still passes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Focusing on code coverage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Writing tests </a:t>
                      </a:r>
                      <a:r>
                        <a:rPr lang="en" u="sng">
                          <a:solidFill>
                            <a:schemeClr val="dk1"/>
                          </a:solidFill>
                        </a:rPr>
                        <a:t>after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Test-driven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coupled to the 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Refactor the code under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Testing implementation details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 of mocking frameworks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Test behavior, not implementation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Avoid mocking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1421088" y="4370575"/>
            <a:ext cx="6189300" cy="7389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Code coverage does not tell you anything about test quality (and </a:t>
            </a:r>
            <a:r>
              <a:rPr lang="en" sz="1800">
                <a:solidFill>
                  <a:schemeClr val="dk2"/>
                </a:solidFill>
              </a:rPr>
              <a:t>pursuing</a:t>
            </a:r>
            <a:r>
              <a:rPr lang="en" sz="1800">
                <a:solidFill>
                  <a:schemeClr val="dk2"/>
                </a:solidFill>
              </a:rPr>
              <a:t> it generally reduces quality)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64450"/>
            <a:ext cx="14634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775100" y="1164450"/>
            <a:ext cx="20853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860525" y="1164450"/>
            <a:ext cx="9636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824250" y="1164450"/>
            <a:ext cx="19257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750075" y="1164450"/>
            <a:ext cx="19698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1675" y="1987350"/>
            <a:ext cx="14634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775075" y="1987350"/>
            <a:ext cx="20853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860500" y="1987350"/>
            <a:ext cx="9636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824225" y="1987350"/>
            <a:ext cx="19257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750050" y="1987350"/>
            <a:ext cx="19698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11675" y="3023550"/>
            <a:ext cx="14634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775075" y="3023550"/>
            <a:ext cx="20853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860500" y="3023550"/>
            <a:ext cx="9636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824225" y="3023550"/>
            <a:ext cx="19257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750050" y="3023550"/>
            <a:ext cx="19698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1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After vs Test First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714500" y="1438500"/>
            <a:ext cx="510300" cy="488175"/>
            <a:chOff x="1095500" y="1438500"/>
            <a:chExt cx="510300" cy="488175"/>
          </a:xfrm>
        </p:grpSpPr>
        <p:sp>
          <p:nvSpPr>
            <p:cNvPr id="128" name="Google Shape;128;p20"/>
            <p:cNvSpPr/>
            <p:nvPr/>
          </p:nvSpPr>
          <p:spPr>
            <a:xfrm>
              <a:off x="1154150" y="1438500"/>
              <a:ext cx="393000" cy="150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10955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1312800" y="1321500"/>
            <a:ext cx="510300" cy="605175"/>
            <a:chOff x="1693800" y="1321500"/>
            <a:chExt cx="510300" cy="605175"/>
          </a:xfrm>
        </p:grpSpPr>
        <p:sp>
          <p:nvSpPr>
            <p:cNvPr id="131" name="Google Shape;131;p20"/>
            <p:cNvSpPr/>
            <p:nvPr/>
          </p:nvSpPr>
          <p:spPr>
            <a:xfrm>
              <a:off x="1723127" y="1321500"/>
              <a:ext cx="393000" cy="267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16938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1852450" y="1212900"/>
            <a:ext cx="510300" cy="713775"/>
            <a:chOff x="2233450" y="1212900"/>
            <a:chExt cx="510300" cy="713775"/>
          </a:xfrm>
        </p:grpSpPr>
        <p:sp>
          <p:nvSpPr>
            <p:cNvPr id="134" name="Google Shape;134;p20"/>
            <p:cNvSpPr/>
            <p:nvPr/>
          </p:nvSpPr>
          <p:spPr>
            <a:xfrm>
              <a:off x="2292105" y="1212900"/>
              <a:ext cx="393000" cy="376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223345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2421425" y="1104300"/>
            <a:ext cx="510300" cy="822375"/>
            <a:chOff x="2802425" y="1104300"/>
            <a:chExt cx="510300" cy="822375"/>
          </a:xfrm>
        </p:grpSpPr>
        <p:sp>
          <p:nvSpPr>
            <p:cNvPr id="137" name="Google Shape;137;p20"/>
            <p:cNvSpPr/>
            <p:nvPr/>
          </p:nvSpPr>
          <p:spPr>
            <a:xfrm>
              <a:off x="2861082" y="1104300"/>
              <a:ext cx="393000" cy="4848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2802425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2990400" y="978900"/>
            <a:ext cx="510300" cy="947775"/>
            <a:chOff x="3371400" y="978900"/>
            <a:chExt cx="510300" cy="947775"/>
          </a:xfrm>
        </p:grpSpPr>
        <p:sp>
          <p:nvSpPr>
            <p:cNvPr id="140" name="Google Shape;140;p20"/>
            <p:cNvSpPr/>
            <p:nvPr/>
          </p:nvSpPr>
          <p:spPr>
            <a:xfrm>
              <a:off x="3430059" y="978900"/>
              <a:ext cx="393000" cy="610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33714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3497138" y="861900"/>
            <a:ext cx="634800" cy="1218675"/>
            <a:chOff x="3878138" y="861900"/>
            <a:chExt cx="634800" cy="1218675"/>
          </a:xfrm>
        </p:grpSpPr>
        <p:sp>
          <p:nvSpPr>
            <p:cNvPr id="143" name="Google Shape;143;p20"/>
            <p:cNvSpPr/>
            <p:nvPr/>
          </p:nvSpPr>
          <p:spPr>
            <a:xfrm>
              <a:off x="3999036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3878138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Manual Testing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4095438" y="861900"/>
            <a:ext cx="634800" cy="1218675"/>
            <a:chOff x="4476438" y="861900"/>
            <a:chExt cx="634800" cy="1218675"/>
          </a:xfrm>
        </p:grpSpPr>
        <p:sp>
          <p:nvSpPr>
            <p:cNvPr id="146" name="Google Shape;146;p20"/>
            <p:cNvSpPr/>
            <p:nvPr/>
          </p:nvSpPr>
          <p:spPr>
            <a:xfrm>
              <a:off x="4568014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4476438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4695550" y="861900"/>
            <a:ext cx="634800" cy="1218675"/>
            <a:chOff x="5076550" y="861900"/>
            <a:chExt cx="634800" cy="1218675"/>
          </a:xfrm>
        </p:grpSpPr>
        <p:sp>
          <p:nvSpPr>
            <p:cNvPr id="149" name="Google Shape;149;p20"/>
            <p:cNvSpPr/>
            <p:nvPr/>
          </p:nvSpPr>
          <p:spPr>
            <a:xfrm>
              <a:off x="5136991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5076550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1" name="Google Shape;151;p20"/>
          <p:cNvGrpSpPr/>
          <p:nvPr/>
        </p:nvGrpSpPr>
        <p:grpSpPr>
          <a:xfrm>
            <a:off x="5280263" y="861900"/>
            <a:ext cx="634800" cy="1218675"/>
            <a:chOff x="5661263" y="861900"/>
            <a:chExt cx="634800" cy="1218675"/>
          </a:xfrm>
        </p:grpSpPr>
        <p:sp>
          <p:nvSpPr>
            <p:cNvPr id="152" name="Google Shape;152;p20"/>
            <p:cNvSpPr/>
            <p:nvPr/>
          </p:nvSpPr>
          <p:spPr>
            <a:xfrm>
              <a:off x="5705968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661263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4" name="Google Shape;154;p20"/>
          <p:cNvGrpSpPr/>
          <p:nvPr/>
        </p:nvGrpSpPr>
        <p:grpSpPr>
          <a:xfrm>
            <a:off x="5835325" y="861900"/>
            <a:ext cx="634800" cy="1064775"/>
            <a:chOff x="6216325" y="861900"/>
            <a:chExt cx="634800" cy="1064775"/>
          </a:xfrm>
        </p:grpSpPr>
        <p:sp>
          <p:nvSpPr>
            <p:cNvPr id="155" name="Google Shape;155;p20"/>
            <p:cNvSpPr/>
            <p:nvPr/>
          </p:nvSpPr>
          <p:spPr>
            <a:xfrm>
              <a:off x="6274945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6216325" y="1587975"/>
              <a:ext cx="63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Done!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7" name="Google Shape;157;p20"/>
          <p:cNvGrpSpPr/>
          <p:nvPr/>
        </p:nvGrpSpPr>
        <p:grpSpPr>
          <a:xfrm>
            <a:off x="6462923" y="861900"/>
            <a:ext cx="791402" cy="1064775"/>
            <a:chOff x="6843923" y="861900"/>
            <a:chExt cx="791402" cy="1064775"/>
          </a:xfrm>
        </p:grpSpPr>
        <p:sp>
          <p:nvSpPr>
            <p:cNvPr id="158" name="Google Shape;158;p20"/>
            <p:cNvSpPr/>
            <p:nvPr/>
          </p:nvSpPr>
          <p:spPr>
            <a:xfrm>
              <a:off x="6843923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7236925" y="861900"/>
              <a:ext cx="393000" cy="727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843925" y="1587975"/>
              <a:ext cx="79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7248850" y="705900"/>
            <a:ext cx="1507800" cy="615600"/>
            <a:chOff x="7248850" y="705900"/>
            <a:chExt cx="1507800" cy="615600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7663150" y="705900"/>
              <a:ext cx="109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Low quality tests</a:t>
              </a: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163" name="Google Shape;163;p20"/>
            <p:cNvCxnSpPr>
              <a:stCxn id="162" idx="1"/>
              <a:endCxn id="159" idx="3"/>
            </p:cNvCxnSpPr>
            <p:nvPr/>
          </p:nvCxnSpPr>
          <p:spPr>
            <a:xfrm flipH="1">
              <a:off x="7248850" y="1013700"/>
              <a:ext cx="414300" cy="211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4" name="Google Shape;164;p20"/>
          <p:cNvGrpSpPr/>
          <p:nvPr/>
        </p:nvGrpSpPr>
        <p:grpSpPr>
          <a:xfrm>
            <a:off x="773150" y="3527625"/>
            <a:ext cx="510300" cy="447300"/>
            <a:chOff x="773150" y="2994225"/>
            <a:chExt cx="510300" cy="447300"/>
          </a:xfrm>
        </p:grpSpPr>
        <p:sp>
          <p:nvSpPr>
            <p:cNvPr id="165" name="Google Shape;165;p20"/>
            <p:cNvSpPr/>
            <p:nvPr/>
          </p:nvSpPr>
          <p:spPr>
            <a:xfrm>
              <a:off x="773150" y="2994225"/>
              <a:ext cx="393000" cy="169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773150" y="310282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Test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1430100" y="3527625"/>
            <a:ext cx="826800" cy="447300"/>
            <a:chOff x="1430100" y="2994225"/>
            <a:chExt cx="826800" cy="447300"/>
          </a:xfrm>
        </p:grpSpPr>
        <p:sp>
          <p:nvSpPr>
            <p:cNvPr id="168" name="Google Shape;168;p20"/>
            <p:cNvSpPr txBox="1"/>
            <p:nvPr/>
          </p:nvSpPr>
          <p:spPr>
            <a:xfrm>
              <a:off x="143010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23100" y="2994225"/>
              <a:ext cx="393000" cy="169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430100" y="2994225"/>
              <a:ext cx="393000" cy="169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20"/>
          <p:cNvGrpSpPr/>
          <p:nvPr/>
        </p:nvGrpSpPr>
        <p:grpSpPr>
          <a:xfrm>
            <a:off x="2362750" y="3358125"/>
            <a:ext cx="844675" cy="616800"/>
            <a:chOff x="2362750" y="2824725"/>
            <a:chExt cx="844675" cy="616800"/>
          </a:xfrm>
        </p:grpSpPr>
        <p:sp>
          <p:nvSpPr>
            <p:cNvPr id="172" name="Google Shape;172;p20"/>
            <p:cNvSpPr/>
            <p:nvPr/>
          </p:nvSpPr>
          <p:spPr>
            <a:xfrm>
              <a:off x="2814425" y="2994225"/>
              <a:ext cx="393000" cy="169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421425" y="2824725"/>
              <a:ext cx="393000" cy="3387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236275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More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75" name="Google Shape;175;p20"/>
          <p:cNvGrpSpPr/>
          <p:nvPr/>
        </p:nvGrpSpPr>
        <p:grpSpPr>
          <a:xfrm>
            <a:off x="3460350" y="3081225"/>
            <a:ext cx="826800" cy="893700"/>
            <a:chOff x="3460350" y="2547825"/>
            <a:chExt cx="826800" cy="893700"/>
          </a:xfrm>
        </p:grpSpPr>
        <p:sp>
          <p:nvSpPr>
            <p:cNvPr id="176" name="Google Shape;176;p20"/>
            <p:cNvSpPr/>
            <p:nvPr/>
          </p:nvSpPr>
          <p:spPr>
            <a:xfrm>
              <a:off x="3853350" y="2547825"/>
              <a:ext cx="393000" cy="615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460350" y="2547825"/>
              <a:ext cx="393000" cy="615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346035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4500200" y="2874525"/>
            <a:ext cx="826800" cy="1100400"/>
            <a:chOff x="4500200" y="2341125"/>
            <a:chExt cx="826800" cy="1100400"/>
          </a:xfrm>
        </p:grpSpPr>
        <p:sp>
          <p:nvSpPr>
            <p:cNvPr id="180" name="Google Shape;180;p20"/>
            <p:cNvSpPr/>
            <p:nvPr/>
          </p:nvSpPr>
          <p:spPr>
            <a:xfrm>
              <a:off x="4893200" y="2558325"/>
              <a:ext cx="393000" cy="605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00200" y="2341125"/>
              <a:ext cx="393000" cy="822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450020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More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529825" y="2874525"/>
            <a:ext cx="837025" cy="1254300"/>
            <a:chOff x="5529825" y="2341125"/>
            <a:chExt cx="837025" cy="1254300"/>
          </a:xfrm>
        </p:grpSpPr>
        <p:sp>
          <p:nvSpPr>
            <p:cNvPr id="184" name="Google Shape;184;p20"/>
            <p:cNvSpPr/>
            <p:nvPr/>
          </p:nvSpPr>
          <p:spPr>
            <a:xfrm>
              <a:off x="5922825" y="2341125"/>
              <a:ext cx="393000" cy="822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529825" y="2341125"/>
              <a:ext cx="393000" cy="822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5540050" y="3102825"/>
              <a:ext cx="826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Done!</a:t>
              </a:r>
              <a:endParaRPr sz="1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Managers Do?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793850"/>
            <a:ext cx="85206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the team to use code coverage internally, to find the gaps themselves.  Make sure they have the needed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any needed coaching on test-driven development and pair and mob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Nurture good habits, such as </a:t>
            </a:r>
            <a:r>
              <a:rPr lang="en"/>
              <a:t>adding</a:t>
            </a:r>
            <a:r>
              <a:rPr lang="en"/>
              <a:t> tests as a part of all work (new development or touching old code).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team know you expect high quality, and that this type of testing should be </a:t>
            </a:r>
            <a:r>
              <a:rPr lang="en"/>
              <a:t>included</a:t>
            </a:r>
            <a:r>
              <a:rPr lang="en"/>
              <a:t> in their estimates.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00" y="1017725"/>
            <a:ext cx="4852126" cy="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