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96807F-5298-438B-9339-DD9A113DA023}">
  <a:tblStyle styleId="{1696807F-5298-438B-9339-DD9A113DA0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6b67f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86b67f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91403f7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91403f7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487a0e0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2487a0e0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49086a9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49086a9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49086a9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49086a9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e49086a9d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e49086a9d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cycle time = WIP / average completion rate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ea5b103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dea5b103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49086a9d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49086a9d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49086a9d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49086a9d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49086a9d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49086a9d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effd2235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effd2235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71025"/>
            <a:ext cx="85206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Coaching Vision</a:t>
            </a:r>
            <a:endParaRPr b="1"/>
          </a:p>
        </p:txBody>
      </p:sp>
      <p:cxnSp>
        <p:nvCxnSpPr>
          <p:cNvPr id="55" name="Google Shape;55;p13"/>
          <p:cNvCxnSpPr/>
          <p:nvPr/>
        </p:nvCxnSpPr>
        <p:spPr>
          <a:xfrm>
            <a:off x="2779125" y="1348825"/>
            <a:ext cx="0" cy="3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" name="Google Shape;56;p13"/>
          <p:cNvCxnSpPr/>
          <p:nvPr/>
        </p:nvCxnSpPr>
        <p:spPr>
          <a:xfrm>
            <a:off x="5997900" y="1348825"/>
            <a:ext cx="0" cy="3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6709100" y="939800"/>
            <a:ext cx="15942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Why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(Outcomes)</a:t>
            </a:r>
            <a:endParaRPr b="1" sz="1800"/>
          </a:p>
        </p:txBody>
      </p:sp>
      <p:sp>
        <p:nvSpPr>
          <p:cNvPr id="58" name="Google Shape;58;p13"/>
          <p:cNvSpPr txBox="1"/>
          <p:nvPr/>
        </p:nvSpPr>
        <p:spPr>
          <a:xfrm>
            <a:off x="3628325" y="939800"/>
            <a:ext cx="15942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(Practices)</a:t>
            </a:r>
            <a:endParaRPr b="1" sz="1800"/>
          </a:p>
        </p:txBody>
      </p:sp>
      <p:sp>
        <p:nvSpPr>
          <p:cNvPr id="59" name="Google Shape;59;p13"/>
          <p:cNvSpPr txBox="1"/>
          <p:nvPr/>
        </p:nvSpPr>
        <p:spPr>
          <a:xfrm>
            <a:off x="165075" y="939800"/>
            <a:ext cx="24237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(Coaching Methods)</a:t>
            </a:r>
            <a:endParaRPr b="1" sz="1800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550" y="1983162"/>
            <a:ext cx="791750" cy="5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200" y="3607455"/>
            <a:ext cx="2633100" cy="139349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/>
        </p:nvSpPr>
        <p:spPr>
          <a:xfrm>
            <a:off x="2897375" y="2097625"/>
            <a:ext cx="29307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Continuous Integration</a:t>
            </a:r>
            <a:br>
              <a:rPr lang="en"/>
            </a:br>
            <a:r>
              <a:rPr lang="en"/>
              <a:t>/Continuous Delivery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Pair/Mob programming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Test-driven Development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Refactoring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Simple/Emergent Design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97575" y="2063975"/>
            <a:ext cx="27237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by doing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Write code together (90%)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Workshops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Coding dojos</a:t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2338" y="2567487"/>
            <a:ext cx="548175" cy="5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/>
          <p:nvPr/>
        </p:nvSpPr>
        <p:spPr>
          <a:xfrm>
            <a:off x="6167725" y="2115025"/>
            <a:ext cx="18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Zero bugs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6167725" y="2641475"/>
            <a:ext cx="18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Ship at will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6167725" y="3161450"/>
            <a:ext cx="22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Changes are easy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40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 Pairing Sessions</a:t>
            </a:r>
            <a:endParaRPr/>
          </a:p>
        </p:txBody>
      </p:sp>
      <p:pic>
        <p:nvPicPr>
          <p:cNvPr id="146" name="Google Shape;1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900" y="1072275"/>
            <a:ext cx="4452823" cy="333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25" y="976449"/>
            <a:ext cx="2994674" cy="399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Day in the Life of an embedded technical coach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08:00	Preparation for the day’s sessions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09:30	Mob programming with Team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11:30	Lunch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13:00	Learning hour with both teams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14:00	Break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14:15	Mob programming with Team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16:15	Debrief, reflect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17:00	Go home</a:t>
            </a:r>
            <a:endParaRPr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150" y="1606100"/>
            <a:ext cx="4190648" cy="31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How: Embedded coaching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7617600" cy="5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It’s not about tools!  It is the practices/behaviors surrounding the tools.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8388" y="1664575"/>
            <a:ext cx="5627236" cy="3174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Development - pair programming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04800" y="1017725"/>
            <a:ext cx="5121000" cy="39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Pair Programming: two people sitting at one computer working on the same task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Driver/Navigator: swap who is at the keyboard frequently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Studies show a 43% reduction in development time and 60% </a:t>
            </a:r>
            <a:r>
              <a:rPr lang="en" sz="1700"/>
              <a:t>reduction</a:t>
            </a:r>
            <a:r>
              <a:rPr lang="en" sz="1700"/>
              <a:t> in defects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Follows the XP model of “dial it up to 10” - if code reviews are good, then let’s do them all the time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Deming: inspecting for quality just generates rework, you must build quality 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Knowledge sharing increases, silos are reduced</a:t>
            </a:r>
            <a:endParaRPr sz="17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1301" y="1127877"/>
            <a:ext cx="3600998" cy="2700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Collaborative Development - mob programming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017725"/>
            <a:ext cx="7886700" cy="7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"All the brilliant minds working together on the same thing, at the same time, in the same space, and at the same computer"  </a:t>
            </a:r>
            <a:r>
              <a:rPr lang="en"/>
              <a:t>Woody</a:t>
            </a:r>
            <a:r>
              <a:rPr lang="en"/>
              <a:t> Zuill</a:t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311700" y="1989825"/>
            <a:ext cx="3423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Shortest possible cycle time for a team (WIP = 1)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 predictable velocity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Highest level of knowledge sharing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handoffs, no waiting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450" y="1933450"/>
            <a:ext cx="3978168" cy="298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Strategies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778850" y="161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{1696807F-5298-438B-9339-DD9A113DA023}</a:tableStyleId>
              </a:tblPr>
              <a:tblGrid>
                <a:gridCol w="3270125"/>
                <a:gridCol w="4560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Strategy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Result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testing/all manual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Users find bugs in production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 after (“debug later programming”)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 finds bugs in code written last week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Continuous testing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Developer knows code written 1 minute ago is correct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Test-driven Development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a test describing a small piece of behavior (will fail, as behavior doesn’t exist yet)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just enough code to make that failing test pass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Repeat by expanding the test or writing a new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Prevents defects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the developer always knows the code does what he/she thinks it does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Eliminates time spent debugging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a testable design, and a design that only does what is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a safety net for refactoring, and future changes/additions to the software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83" y="977875"/>
            <a:ext cx="5840167" cy="376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Refactoring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114100" cy="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“A disciplined technique for restructuring an existing body of code, altering its internal structure without changing its external behavior”  Martin Fowler</a:t>
            </a:r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311700" y="2156100"/>
            <a:ext cx="3805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Is:</a:t>
            </a:r>
            <a:endParaRPr/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antidote to code and design entropy</a:t>
            </a:r>
            <a:endParaRPr/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should be going on continuously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715650" y="2156100"/>
            <a:ext cx="4224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not:</a:t>
            </a:r>
            <a:endParaRPr/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rewriting code</a:t>
            </a:r>
            <a:endParaRPr/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completing unfinished work</a:t>
            </a:r>
            <a:endParaRPr/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fixing missed requirements or defects</a:t>
            </a:r>
            <a:endParaRPr/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improving observable aspects of the software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1334600" y="3416250"/>
            <a:ext cx="4769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r>
              <a:rPr lang="en"/>
              <a:t>:</a:t>
            </a:r>
            <a:endParaRPr/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renaming methods or variables for clarity</a:t>
            </a:r>
            <a:endParaRPr/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removing code duplication</a:t>
            </a:r>
            <a:endParaRPr/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restructuring disparate elements to unify a design</a:t>
            </a:r>
            <a:endParaRPr/>
          </a:p>
          <a:p>
            <a:pPr indent="-226059" lvl="0" marL="36576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anything to improve readability/ease of maintenance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650" y="294700"/>
            <a:ext cx="3632250" cy="3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19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Design/Emergent Design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730400"/>
            <a:ext cx="6977100" cy="14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</a:t>
            </a:r>
            <a:r>
              <a:rPr lang="en"/>
              <a:t> from:</a:t>
            </a:r>
            <a:endParaRPr/>
          </a:p>
          <a:p>
            <a:pPr indent="-251459" lvl="0" marL="36576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designs being dictated from above</a:t>
            </a:r>
            <a:endParaRPr/>
          </a:p>
          <a:p>
            <a:pPr indent="-251459" lvl="0" marL="36576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based on </a:t>
            </a:r>
            <a:r>
              <a:rPr lang="en"/>
              <a:t>assumptions</a:t>
            </a:r>
            <a:r>
              <a:rPr lang="en"/>
              <a:t> about the future</a:t>
            </a:r>
            <a:endParaRPr/>
          </a:p>
          <a:p>
            <a:pPr indent="-251459" lvl="0" marL="36576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frameworks or </a:t>
            </a:r>
            <a:r>
              <a:rPr lang="en"/>
              <a:t>infrastructure</a:t>
            </a:r>
            <a:r>
              <a:rPr lang="en"/>
              <a:t> ahead of features</a:t>
            </a:r>
            <a:endParaRPr/>
          </a:p>
        </p:txBody>
      </p:sp>
      <p:pic>
        <p:nvPicPr>
          <p:cNvPr id="119" name="Google Shape;11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800" y="950000"/>
            <a:ext cx="6481499" cy="7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5424575" y="3262975"/>
            <a:ext cx="3504000" cy="17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Rules of Simple Design</a:t>
            </a:r>
            <a:r>
              <a:rPr lang="en"/>
              <a:t>:</a:t>
            </a:r>
            <a:endParaRPr/>
          </a:p>
          <a:p>
            <a:pPr indent="-251459" lvl="0" marL="36576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Tests Pass</a:t>
            </a:r>
            <a:endParaRPr/>
          </a:p>
          <a:p>
            <a:pPr indent="-251459" lvl="0" marL="36576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Expresses Intent</a:t>
            </a:r>
            <a:endParaRPr/>
          </a:p>
          <a:p>
            <a:pPr indent="-251459" lvl="0" marL="36576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Duplication</a:t>
            </a:r>
            <a:endParaRPr/>
          </a:p>
          <a:p>
            <a:pPr indent="-251459" lvl="0" marL="36576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Fewest Elements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204200" y="3571425"/>
            <a:ext cx="4946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“Features Before Infrastructure”  Bob Martin</a:t>
            </a:r>
            <a:endParaRPr sz="26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875" y="766375"/>
            <a:ext cx="4199150" cy="41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271025"/>
            <a:ext cx="8520600" cy="5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Coaching Vision</a:t>
            </a:r>
            <a:endParaRPr b="1"/>
          </a:p>
        </p:txBody>
      </p:sp>
      <p:cxnSp>
        <p:nvCxnSpPr>
          <p:cNvPr id="128" name="Google Shape;128;p21"/>
          <p:cNvCxnSpPr/>
          <p:nvPr/>
        </p:nvCxnSpPr>
        <p:spPr>
          <a:xfrm>
            <a:off x="2779125" y="1348825"/>
            <a:ext cx="0" cy="3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1"/>
          <p:cNvCxnSpPr/>
          <p:nvPr/>
        </p:nvCxnSpPr>
        <p:spPr>
          <a:xfrm>
            <a:off x="5997900" y="1348825"/>
            <a:ext cx="0" cy="325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21"/>
          <p:cNvSpPr txBox="1"/>
          <p:nvPr/>
        </p:nvSpPr>
        <p:spPr>
          <a:xfrm>
            <a:off x="6709100" y="939800"/>
            <a:ext cx="15942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Why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(Outcomes)</a:t>
            </a:r>
            <a:endParaRPr b="1" sz="1800"/>
          </a:p>
        </p:txBody>
      </p:sp>
      <p:sp>
        <p:nvSpPr>
          <p:cNvPr id="131" name="Google Shape;131;p21"/>
          <p:cNvSpPr txBox="1"/>
          <p:nvPr/>
        </p:nvSpPr>
        <p:spPr>
          <a:xfrm>
            <a:off x="3628325" y="939800"/>
            <a:ext cx="15942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What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(Practices)</a:t>
            </a:r>
            <a:endParaRPr b="1" sz="1800"/>
          </a:p>
        </p:txBody>
      </p:sp>
      <p:sp>
        <p:nvSpPr>
          <p:cNvPr id="132" name="Google Shape;132;p21"/>
          <p:cNvSpPr txBox="1"/>
          <p:nvPr/>
        </p:nvSpPr>
        <p:spPr>
          <a:xfrm>
            <a:off x="165075" y="939800"/>
            <a:ext cx="2423700" cy="8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How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(Coaching Methods)</a:t>
            </a:r>
            <a:endParaRPr b="1" sz="18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0550" y="1983162"/>
            <a:ext cx="791750" cy="50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9200" y="3607455"/>
            <a:ext cx="2633100" cy="139349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897375" y="2097625"/>
            <a:ext cx="2930700" cy="16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Continuous Integration</a:t>
            </a:r>
            <a:br>
              <a:rPr lang="en"/>
            </a:br>
            <a:r>
              <a:rPr lang="en"/>
              <a:t>/Continuous Delivery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Pair/Mob programming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Test-driven Development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Refactoring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Simple/Emergent Design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97575" y="2063975"/>
            <a:ext cx="27237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by doing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Write code together (90%)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Workshops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Coding dojos</a:t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62338" y="2567487"/>
            <a:ext cx="548175" cy="5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6167725" y="2115025"/>
            <a:ext cx="18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Zero bugs</a:t>
            </a: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6167725" y="2641475"/>
            <a:ext cx="182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Ship at will</a:t>
            </a:r>
            <a:endParaRPr/>
          </a:p>
        </p:txBody>
      </p:sp>
      <p:sp>
        <p:nvSpPr>
          <p:cNvPr id="140" name="Google Shape;140;p21"/>
          <p:cNvSpPr txBox="1"/>
          <p:nvPr/>
        </p:nvSpPr>
        <p:spPr>
          <a:xfrm>
            <a:off x="6167725" y="3161450"/>
            <a:ext cx="222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Changes are easy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