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8B39DCC-DDB8-4E94-8801-1A5F882AB018}">
  <a:tblStyle styleId="{98B39DCC-DDB8-4E94-8801-1A5F882AB01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69324cc4e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69324cc4e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Great for a self-organizing team to use on their own.  Not so great when management is measuring it.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69324cc4ea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69324cc4ea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leaders set code coverage targets, teams will work to meet them in the quickest way possible.  The resulting tests will be low quality.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69324cc4ea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69324cc4ea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69324cc4ea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69324cc4ea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b96390a65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b96390a65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69324cc4ea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69324cc4ea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b96390a656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b96390a656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69324cc4ea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69324cc4ea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Coverage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good, the bad, and the ugly.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2257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code coverage?</a:t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19"/>
            <a:ext cx="4158101" cy="118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3426" y="1017725"/>
            <a:ext cx="4348255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Measurement Dysfunction is Inevitable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5558100" cy="11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“When people believe that their performance will be judged based on a measurement, they change their behavior to get a better score on that measurement.”</a:t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19825" y="365525"/>
            <a:ext cx="2866050" cy="37590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 txBox="1"/>
          <p:nvPr/>
        </p:nvSpPr>
        <p:spPr>
          <a:xfrm>
            <a:off x="311700" y="2321875"/>
            <a:ext cx="5486700" cy="14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“</a:t>
            </a:r>
            <a:r>
              <a:rPr lang="en" sz="1800">
                <a:solidFill>
                  <a:schemeClr val="dk2"/>
                </a:solidFill>
              </a:rPr>
              <a:t>But people’s time is limited.  By doing </a:t>
            </a:r>
            <a:r>
              <a:rPr i="1" lang="en" sz="1800">
                <a:solidFill>
                  <a:schemeClr val="dk2"/>
                </a:solidFill>
              </a:rPr>
              <a:t>more</a:t>
            </a:r>
            <a:r>
              <a:rPr lang="en" sz="1800">
                <a:solidFill>
                  <a:schemeClr val="dk2"/>
                </a:solidFill>
              </a:rPr>
              <a:t> for the measurement, they must do </a:t>
            </a:r>
            <a:r>
              <a:rPr i="1" lang="en" sz="1800">
                <a:solidFill>
                  <a:schemeClr val="dk2"/>
                </a:solidFill>
              </a:rPr>
              <a:t>less</a:t>
            </a:r>
            <a:r>
              <a:rPr lang="en" sz="1800">
                <a:solidFill>
                  <a:schemeClr val="dk2"/>
                </a:solidFill>
              </a:rPr>
              <a:t> for something else.  Rather than doing work that achieves the best </a:t>
            </a:r>
            <a:r>
              <a:rPr i="1" lang="en" sz="1800">
                <a:solidFill>
                  <a:schemeClr val="dk2"/>
                </a:solidFill>
              </a:rPr>
              <a:t>result</a:t>
            </a:r>
            <a:r>
              <a:rPr lang="en" sz="1800">
                <a:solidFill>
                  <a:schemeClr val="dk2"/>
                </a:solidFill>
              </a:rPr>
              <a:t>, they do work that achieves the best </a:t>
            </a:r>
            <a:r>
              <a:rPr i="1" lang="en" sz="1800">
                <a:solidFill>
                  <a:schemeClr val="dk2"/>
                </a:solidFill>
              </a:rPr>
              <a:t>score</a:t>
            </a:r>
            <a:r>
              <a:rPr lang="en" sz="1800">
                <a:solidFill>
                  <a:schemeClr val="dk2"/>
                </a:solidFill>
              </a:rPr>
              <a:t>.”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</a:t>
            </a:r>
            <a:r>
              <a:rPr lang="en"/>
              <a:t>Unit Test?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712925"/>
            <a:ext cx="7515900" cy="366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Michael Feathers, </a:t>
            </a:r>
            <a:r>
              <a:rPr lang="en" u="sng"/>
              <a:t>Working Effectively with Legacy Code</a:t>
            </a:r>
            <a:r>
              <a:rPr lang="en"/>
              <a:t>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“A test that runs in less than 1/10th of a second and is small enough to help you localize problems when it fails”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 test is not a unit test if: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talks to a database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communicates across a network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touches the file system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have to do special things to your environment (such as editing configuration files) to run 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have to deploy a build to an environment</a:t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34625" y="208042"/>
            <a:ext cx="1173500" cy="155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1809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8400" y="1143000"/>
            <a:ext cx="6005300" cy="3594325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7"/>
          <p:cNvSpPr txBox="1"/>
          <p:nvPr/>
        </p:nvSpPr>
        <p:spPr>
          <a:xfrm>
            <a:off x="488825" y="1525100"/>
            <a:ext cx="2294400" cy="4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Each test takes minutes</a:t>
            </a:r>
            <a:endParaRPr/>
          </a:p>
        </p:txBody>
      </p:sp>
      <p:sp>
        <p:nvSpPr>
          <p:cNvPr id="85" name="Google Shape;85;p17"/>
          <p:cNvSpPr txBox="1"/>
          <p:nvPr/>
        </p:nvSpPr>
        <p:spPr>
          <a:xfrm>
            <a:off x="488825" y="2321200"/>
            <a:ext cx="2294400" cy="4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Each test takes seconds</a:t>
            </a:r>
            <a:endParaRPr/>
          </a:p>
        </p:txBody>
      </p:sp>
      <p:sp>
        <p:nvSpPr>
          <p:cNvPr id="86" name="Google Shape;86;p17"/>
          <p:cNvSpPr txBox="1"/>
          <p:nvPr/>
        </p:nvSpPr>
        <p:spPr>
          <a:xfrm>
            <a:off x="488825" y="3409950"/>
            <a:ext cx="2446800" cy="4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Each test takes milliseconds</a:t>
            </a:r>
            <a:endParaRPr/>
          </a:p>
        </p:txBody>
      </p:sp>
      <p:sp>
        <p:nvSpPr>
          <p:cNvPr id="87" name="Google Shape;87;p17"/>
          <p:cNvSpPr txBox="1"/>
          <p:nvPr/>
        </p:nvSpPr>
        <p:spPr>
          <a:xfrm>
            <a:off x="4572000" y="4384225"/>
            <a:ext cx="4027200" cy="4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https://martinfowler.com/bliki/TestPyramid.html</a:t>
            </a:r>
            <a:endParaRPr/>
          </a:p>
        </p:txBody>
      </p:sp>
      <p:sp>
        <p:nvSpPr>
          <p:cNvPr id="88" name="Google Shape;88;p17"/>
          <p:cNvSpPr txBox="1"/>
          <p:nvPr/>
        </p:nvSpPr>
        <p:spPr>
          <a:xfrm>
            <a:off x="2663150" y="805200"/>
            <a:ext cx="1617600" cy="4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Time to execute</a:t>
            </a:r>
            <a:endParaRPr b="1"/>
          </a:p>
        </p:txBody>
      </p:sp>
      <p:sp>
        <p:nvSpPr>
          <p:cNvPr id="89" name="Google Shape;89;p17"/>
          <p:cNvSpPr txBox="1"/>
          <p:nvPr/>
        </p:nvSpPr>
        <p:spPr>
          <a:xfrm>
            <a:off x="6597500" y="805200"/>
            <a:ext cx="2105700" cy="4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Cost to write/maintain</a:t>
            </a:r>
            <a:endParaRPr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236425" y="208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Leap Year Example</a:t>
            </a:r>
            <a:endParaRPr/>
          </a:p>
        </p:txBody>
      </p:sp>
      <p:sp>
        <p:nvSpPr>
          <p:cNvPr id="95" name="Google Shape;95;p18"/>
          <p:cNvSpPr txBox="1"/>
          <p:nvPr/>
        </p:nvSpPr>
        <p:spPr>
          <a:xfrm>
            <a:off x="5430550" y="1311825"/>
            <a:ext cx="32172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</a:rPr>
              <a:t>public boolean isLeapYear(int year)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</a:rPr>
              <a:t>{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</a:rPr>
              <a:t>    if (year % 400 == 0) {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</a:rPr>
              <a:t>        return true;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</a:rPr>
              <a:t>    }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</a:rPr>
              <a:t>    if (year % 4 == 0 &amp;&amp; year % 100 != 0) {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</a:rPr>
              <a:t>        return true;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</a:rPr>
              <a:t>    }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</a:rPr>
              <a:t>    return false;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}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96" name="Google Shape;96;p18"/>
          <p:cNvSpPr txBox="1"/>
          <p:nvPr/>
        </p:nvSpPr>
        <p:spPr>
          <a:xfrm>
            <a:off x="150550" y="1379550"/>
            <a:ext cx="45747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</a:rPr>
              <a:t>@Test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</a:rPr>
              <a:t>public void year1995IsNotLeapYear() {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</a:rPr>
              <a:t>    int year = 1995;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</a:rPr>
              <a:t>    boolean isLeapYear = leapYearCalculator.isLeapYear(year);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</a:rPr>
              <a:t>    assertThat(isLeapYear, is(false));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}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97" name="Google Shape;97;p18"/>
          <p:cNvSpPr txBox="1"/>
          <p:nvPr/>
        </p:nvSpPr>
        <p:spPr>
          <a:xfrm>
            <a:off x="367975" y="4056275"/>
            <a:ext cx="1062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dk2"/>
                </a:solidFill>
              </a:rPr>
              <a:t>Test</a:t>
            </a:r>
            <a:endParaRPr b="1" sz="2800">
              <a:solidFill>
                <a:schemeClr val="dk2"/>
              </a:solidFill>
            </a:endParaRPr>
          </a:p>
        </p:txBody>
      </p:sp>
      <p:sp>
        <p:nvSpPr>
          <p:cNvPr id="98" name="Google Shape;98;p18"/>
          <p:cNvSpPr txBox="1"/>
          <p:nvPr/>
        </p:nvSpPr>
        <p:spPr>
          <a:xfrm>
            <a:off x="4676975" y="4091575"/>
            <a:ext cx="3217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dk2"/>
                </a:solidFill>
              </a:rPr>
              <a:t>Code Under </a:t>
            </a:r>
            <a:r>
              <a:rPr b="1" lang="en" sz="2800">
                <a:solidFill>
                  <a:schemeClr val="dk2"/>
                </a:solidFill>
              </a:rPr>
              <a:t>Test</a:t>
            </a:r>
            <a:endParaRPr b="1" sz="2800">
              <a:solidFill>
                <a:schemeClr val="dk2"/>
              </a:solidFill>
            </a:endParaRPr>
          </a:p>
        </p:txBody>
      </p:sp>
      <p:cxnSp>
        <p:nvCxnSpPr>
          <p:cNvPr id="99" name="Google Shape;99;p18"/>
          <p:cNvCxnSpPr>
            <a:stCxn id="97" idx="0"/>
          </p:cNvCxnSpPr>
          <p:nvPr/>
        </p:nvCxnSpPr>
        <p:spPr>
          <a:xfrm flipH="1" rot="10800000">
            <a:off x="898975" y="3027575"/>
            <a:ext cx="280200" cy="1028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0" name="Google Shape;100;p18"/>
          <p:cNvCxnSpPr/>
          <p:nvPr/>
        </p:nvCxnSpPr>
        <p:spPr>
          <a:xfrm flipH="1" rot="10800000">
            <a:off x="6027600" y="3171600"/>
            <a:ext cx="280200" cy="1028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311700" y="1389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Evaluating Test Quality</a:t>
            </a:r>
            <a:endParaRPr/>
          </a:p>
        </p:txBody>
      </p:sp>
      <p:graphicFrame>
        <p:nvGraphicFramePr>
          <p:cNvPr id="106" name="Google Shape;106;p19"/>
          <p:cNvGraphicFramePr/>
          <p:nvPr/>
        </p:nvGraphicFramePr>
        <p:xfrm>
          <a:off x="311688" y="7682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{98B39DCC-DDB8-4E94-8801-1A5F882AB018}</a:tableStyleId>
              </a:tblPr>
              <a:tblGrid>
                <a:gridCol w="1463375"/>
                <a:gridCol w="2085450"/>
                <a:gridCol w="963550"/>
                <a:gridCol w="1925925"/>
                <a:gridCol w="19697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Problem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How to detect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Result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Caused By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The Fix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 assertions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 the test, remove the call to the code under test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Test still passes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203200" lvl="0" marL="3429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Focusing on code coverage</a:t>
                      </a:r>
                      <a:endParaRPr/>
                    </a:p>
                    <a:p>
                      <a:pPr indent="-203200" lvl="0" marL="3429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Writing tests </a:t>
                      </a:r>
                      <a:r>
                        <a:rPr lang="en" u="sng"/>
                        <a:t>after</a:t>
                      </a:r>
                      <a:endParaRPr u="sng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Test-driven Development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Ineffective assertions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Inject a defect into the code under test.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Change </a:t>
                      </a:r>
                      <a:r>
                        <a:rPr lang="en" sz="1200">
                          <a:solidFill>
                            <a:srgbClr val="1155CC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if (a == b)</a:t>
                      </a:r>
                      <a:r>
                        <a:rPr lang="en"/>
                        <a:t> to </a:t>
                      </a:r>
                      <a:r>
                        <a:rPr lang="en" sz="1200">
                          <a:solidFill>
                            <a:srgbClr val="3C78D8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if (a != b)</a:t>
                      </a:r>
                      <a:endParaRPr sz="1200">
                        <a:solidFill>
                          <a:srgbClr val="3C78D8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Test still passes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203200" lvl="0" marL="3429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Focusing on code coverage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-203200" lvl="0" marL="3429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Writing tests </a:t>
                      </a:r>
                      <a:r>
                        <a:rPr lang="en" u="sng">
                          <a:solidFill>
                            <a:schemeClr val="dk1"/>
                          </a:solidFill>
                        </a:rPr>
                        <a:t>after</a:t>
                      </a:r>
                      <a:endParaRPr u="sng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Test-driven Development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Test coupled to the implementation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Refactor the code under test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Test fails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203200" lvl="0" marL="3429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Testing implementation details</a:t>
                      </a:r>
                      <a:endParaRPr/>
                    </a:p>
                    <a:p>
                      <a:pPr indent="-203200" lvl="0" marL="3429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Use of mocking frameworks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203200" lvl="0" marL="3429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Test behavior, not implementation</a:t>
                      </a:r>
                      <a:endParaRPr/>
                    </a:p>
                    <a:p>
                      <a:pPr indent="-203200" lvl="0" marL="3429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Avoid mocking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07" name="Google Shape;107;p19"/>
          <p:cNvSpPr txBox="1"/>
          <p:nvPr/>
        </p:nvSpPr>
        <p:spPr>
          <a:xfrm>
            <a:off x="1421088" y="4370575"/>
            <a:ext cx="6189300" cy="738900"/>
          </a:xfrm>
          <a:prstGeom prst="rect">
            <a:avLst/>
          </a:prstGeom>
          <a:noFill/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Code coverage does not tell you anything about test quality (and </a:t>
            </a:r>
            <a:r>
              <a:rPr lang="en" sz="1800">
                <a:solidFill>
                  <a:schemeClr val="dk2"/>
                </a:solidFill>
              </a:rPr>
              <a:t>pursuing</a:t>
            </a:r>
            <a:r>
              <a:rPr lang="en" sz="1800">
                <a:solidFill>
                  <a:schemeClr val="dk2"/>
                </a:solidFill>
              </a:rPr>
              <a:t> it generally reduces quality)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08" name="Google Shape;108;p19"/>
          <p:cNvSpPr txBox="1"/>
          <p:nvPr/>
        </p:nvSpPr>
        <p:spPr>
          <a:xfrm>
            <a:off x="311663" y="1164450"/>
            <a:ext cx="1463400" cy="82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09" name="Google Shape;109;p19"/>
          <p:cNvSpPr txBox="1"/>
          <p:nvPr/>
        </p:nvSpPr>
        <p:spPr>
          <a:xfrm>
            <a:off x="1775063" y="1164450"/>
            <a:ext cx="2085300" cy="82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10" name="Google Shape;110;p19"/>
          <p:cNvSpPr txBox="1"/>
          <p:nvPr/>
        </p:nvSpPr>
        <p:spPr>
          <a:xfrm>
            <a:off x="3860488" y="1164450"/>
            <a:ext cx="963600" cy="82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11" name="Google Shape;111;p19"/>
          <p:cNvSpPr txBox="1"/>
          <p:nvPr/>
        </p:nvSpPr>
        <p:spPr>
          <a:xfrm>
            <a:off x="4824213" y="1164450"/>
            <a:ext cx="1925700" cy="82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12" name="Google Shape;112;p19"/>
          <p:cNvSpPr txBox="1"/>
          <p:nvPr/>
        </p:nvSpPr>
        <p:spPr>
          <a:xfrm>
            <a:off x="6750038" y="1164450"/>
            <a:ext cx="1969800" cy="82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13" name="Google Shape;113;p19"/>
          <p:cNvSpPr txBox="1"/>
          <p:nvPr/>
        </p:nvSpPr>
        <p:spPr>
          <a:xfrm>
            <a:off x="311675" y="1987350"/>
            <a:ext cx="1463400" cy="1036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14" name="Google Shape;114;p19"/>
          <p:cNvSpPr txBox="1"/>
          <p:nvPr/>
        </p:nvSpPr>
        <p:spPr>
          <a:xfrm>
            <a:off x="1775075" y="1987350"/>
            <a:ext cx="2085300" cy="1036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15" name="Google Shape;115;p19"/>
          <p:cNvSpPr txBox="1"/>
          <p:nvPr/>
        </p:nvSpPr>
        <p:spPr>
          <a:xfrm>
            <a:off x="3860500" y="1987350"/>
            <a:ext cx="963600" cy="1036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16" name="Google Shape;116;p19"/>
          <p:cNvSpPr txBox="1"/>
          <p:nvPr/>
        </p:nvSpPr>
        <p:spPr>
          <a:xfrm>
            <a:off x="4824225" y="1987350"/>
            <a:ext cx="1925700" cy="1036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17" name="Google Shape;117;p19"/>
          <p:cNvSpPr txBox="1"/>
          <p:nvPr/>
        </p:nvSpPr>
        <p:spPr>
          <a:xfrm>
            <a:off x="6750050" y="1987350"/>
            <a:ext cx="1969800" cy="1036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18" name="Google Shape;118;p19"/>
          <p:cNvSpPr txBox="1"/>
          <p:nvPr/>
        </p:nvSpPr>
        <p:spPr>
          <a:xfrm>
            <a:off x="311675" y="3023550"/>
            <a:ext cx="1463400" cy="1249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19" name="Google Shape;119;p19"/>
          <p:cNvSpPr txBox="1"/>
          <p:nvPr/>
        </p:nvSpPr>
        <p:spPr>
          <a:xfrm>
            <a:off x="1775075" y="3023550"/>
            <a:ext cx="2085300" cy="1249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20" name="Google Shape;120;p19"/>
          <p:cNvSpPr txBox="1"/>
          <p:nvPr/>
        </p:nvSpPr>
        <p:spPr>
          <a:xfrm>
            <a:off x="3860500" y="3023550"/>
            <a:ext cx="963600" cy="1249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21" name="Google Shape;121;p19"/>
          <p:cNvSpPr txBox="1"/>
          <p:nvPr/>
        </p:nvSpPr>
        <p:spPr>
          <a:xfrm>
            <a:off x="4824225" y="3023550"/>
            <a:ext cx="1925700" cy="1249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22" name="Google Shape;122;p19"/>
          <p:cNvSpPr txBox="1"/>
          <p:nvPr/>
        </p:nvSpPr>
        <p:spPr>
          <a:xfrm>
            <a:off x="6750050" y="3023550"/>
            <a:ext cx="1969800" cy="1249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type="title"/>
          </p:nvPr>
        </p:nvSpPr>
        <p:spPr>
          <a:xfrm>
            <a:off x="311700" y="194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After vs Test First</a:t>
            </a:r>
            <a:endParaRPr/>
          </a:p>
        </p:txBody>
      </p:sp>
      <p:grpSp>
        <p:nvGrpSpPr>
          <p:cNvPr id="128" name="Google Shape;128;p20"/>
          <p:cNvGrpSpPr/>
          <p:nvPr/>
        </p:nvGrpSpPr>
        <p:grpSpPr>
          <a:xfrm>
            <a:off x="714500" y="1438500"/>
            <a:ext cx="510300" cy="488175"/>
            <a:chOff x="1095500" y="1438500"/>
            <a:chExt cx="510300" cy="488175"/>
          </a:xfrm>
        </p:grpSpPr>
        <p:sp>
          <p:nvSpPr>
            <p:cNvPr id="129" name="Google Shape;129;p20"/>
            <p:cNvSpPr/>
            <p:nvPr/>
          </p:nvSpPr>
          <p:spPr>
            <a:xfrm>
              <a:off x="1154150" y="1438500"/>
              <a:ext cx="393000" cy="15060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20"/>
            <p:cNvSpPr txBox="1"/>
            <p:nvPr/>
          </p:nvSpPr>
          <p:spPr>
            <a:xfrm>
              <a:off x="1095500" y="1587975"/>
              <a:ext cx="5103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2"/>
                  </a:solidFill>
                </a:rPr>
                <a:t>Code</a:t>
              </a:r>
              <a:endParaRPr sz="1000">
                <a:solidFill>
                  <a:schemeClr val="dk2"/>
                </a:solidFill>
              </a:endParaRPr>
            </a:p>
          </p:txBody>
        </p:sp>
      </p:grpSp>
      <p:grpSp>
        <p:nvGrpSpPr>
          <p:cNvPr id="131" name="Google Shape;131;p20"/>
          <p:cNvGrpSpPr/>
          <p:nvPr/>
        </p:nvGrpSpPr>
        <p:grpSpPr>
          <a:xfrm>
            <a:off x="1312800" y="1321500"/>
            <a:ext cx="510300" cy="605175"/>
            <a:chOff x="1693800" y="1321500"/>
            <a:chExt cx="510300" cy="605175"/>
          </a:xfrm>
        </p:grpSpPr>
        <p:sp>
          <p:nvSpPr>
            <p:cNvPr id="132" name="Google Shape;132;p20"/>
            <p:cNvSpPr/>
            <p:nvPr/>
          </p:nvSpPr>
          <p:spPr>
            <a:xfrm>
              <a:off x="1723127" y="1321500"/>
              <a:ext cx="393000" cy="26760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20"/>
            <p:cNvSpPr txBox="1"/>
            <p:nvPr/>
          </p:nvSpPr>
          <p:spPr>
            <a:xfrm>
              <a:off x="1693800" y="1587975"/>
              <a:ext cx="5103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2"/>
                  </a:solidFill>
                </a:rPr>
                <a:t>Code</a:t>
              </a:r>
              <a:endParaRPr sz="1000">
                <a:solidFill>
                  <a:schemeClr val="dk2"/>
                </a:solidFill>
              </a:endParaRPr>
            </a:p>
          </p:txBody>
        </p:sp>
      </p:grpSp>
      <p:grpSp>
        <p:nvGrpSpPr>
          <p:cNvPr id="134" name="Google Shape;134;p20"/>
          <p:cNvGrpSpPr/>
          <p:nvPr/>
        </p:nvGrpSpPr>
        <p:grpSpPr>
          <a:xfrm>
            <a:off x="1852450" y="1212900"/>
            <a:ext cx="510300" cy="713775"/>
            <a:chOff x="2233450" y="1212900"/>
            <a:chExt cx="510300" cy="713775"/>
          </a:xfrm>
        </p:grpSpPr>
        <p:sp>
          <p:nvSpPr>
            <p:cNvPr id="135" name="Google Shape;135;p20"/>
            <p:cNvSpPr/>
            <p:nvPr/>
          </p:nvSpPr>
          <p:spPr>
            <a:xfrm>
              <a:off x="2292105" y="1212900"/>
              <a:ext cx="393000" cy="37620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20"/>
            <p:cNvSpPr txBox="1"/>
            <p:nvPr/>
          </p:nvSpPr>
          <p:spPr>
            <a:xfrm>
              <a:off x="2233450" y="1587975"/>
              <a:ext cx="5103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2"/>
                  </a:solidFill>
                </a:rPr>
                <a:t>Code</a:t>
              </a:r>
              <a:endParaRPr sz="1000">
                <a:solidFill>
                  <a:schemeClr val="dk2"/>
                </a:solidFill>
              </a:endParaRPr>
            </a:p>
          </p:txBody>
        </p:sp>
      </p:grpSp>
      <p:grpSp>
        <p:nvGrpSpPr>
          <p:cNvPr id="137" name="Google Shape;137;p20"/>
          <p:cNvGrpSpPr/>
          <p:nvPr/>
        </p:nvGrpSpPr>
        <p:grpSpPr>
          <a:xfrm>
            <a:off x="2421425" y="1104300"/>
            <a:ext cx="510300" cy="822375"/>
            <a:chOff x="2802425" y="1104300"/>
            <a:chExt cx="510300" cy="822375"/>
          </a:xfrm>
        </p:grpSpPr>
        <p:sp>
          <p:nvSpPr>
            <p:cNvPr id="138" name="Google Shape;138;p20"/>
            <p:cNvSpPr/>
            <p:nvPr/>
          </p:nvSpPr>
          <p:spPr>
            <a:xfrm>
              <a:off x="2861082" y="1104300"/>
              <a:ext cx="393000" cy="48480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20"/>
            <p:cNvSpPr txBox="1"/>
            <p:nvPr/>
          </p:nvSpPr>
          <p:spPr>
            <a:xfrm>
              <a:off x="2802425" y="1587975"/>
              <a:ext cx="5103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2"/>
                  </a:solidFill>
                </a:rPr>
                <a:t>Code</a:t>
              </a:r>
              <a:endParaRPr sz="1000">
                <a:solidFill>
                  <a:schemeClr val="dk2"/>
                </a:solidFill>
              </a:endParaRPr>
            </a:p>
          </p:txBody>
        </p:sp>
      </p:grpSp>
      <p:grpSp>
        <p:nvGrpSpPr>
          <p:cNvPr id="140" name="Google Shape;140;p20"/>
          <p:cNvGrpSpPr/>
          <p:nvPr/>
        </p:nvGrpSpPr>
        <p:grpSpPr>
          <a:xfrm>
            <a:off x="2990400" y="978900"/>
            <a:ext cx="510300" cy="947775"/>
            <a:chOff x="3371400" y="978900"/>
            <a:chExt cx="510300" cy="947775"/>
          </a:xfrm>
        </p:grpSpPr>
        <p:sp>
          <p:nvSpPr>
            <p:cNvPr id="141" name="Google Shape;141;p20"/>
            <p:cNvSpPr/>
            <p:nvPr/>
          </p:nvSpPr>
          <p:spPr>
            <a:xfrm>
              <a:off x="3430059" y="978900"/>
              <a:ext cx="393000" cy="61020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20"/>
            <p:cNvSpPr txBox="1"/>
            <p:nvPr/>
          </p:nvSpPr>
          <p:spPr>
            <a:xfrm>
              <a:off x="3371400" y="1587975"/>
              <a:ext cx="5103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2"/>
                  </a:solidFill>
                </a:rPr>
                <a:t>Code</a:t>
              </a:r>
              <a:endParaRPr sz="1000">
                <a:solidFill>
                  <a:schemeClr val="dk2"/>
                </a:solidFill>
              </a:endParaRPr>
            </a:p>
          </p:txBody>
        </p:sp>
      </p:grpSp>
      <p:grpSp>
        <p:nvGrpSpPr>
          <p:cNvPr id="143" name="Google Shape;143;p20"/>
          <p:cNvGrpSpPr/>
          <p:nvPr/>
        </p:nvGrpSpPr>
        <p:grpSpPr>
          <a:xfrm>
            <a:off x="3497138" y="861900"/>
            <a:ext cx="634800" cy="1218675"/>
            <a:chOff x="3878138" y="861900"/>
            <a:chExt cx="634800" cy="1218675"/>
          </a:xfrm>
        </p:grpSpPr>
        <p:sp>
          <p:nvSpPr>
            <p:cNvPr id="144" name="Google Shape;144;p20"/>
            <p:cNvSpPr/>
            <p:nvPr/>
          </p:nvSpPr>
          <p:spPr>
            <a:xfrm>
              <a:off x="3999036" y="861900"/>
              <a:ext cx="393000" cy="72720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20"/>
            <p:cNvSpPr txBox="1"/>
            <p:nvPr/>
          </p:nvSpPr>
          <p:spPr>
            <a:xfrm>
              <a:off x="3878138" y="1587975"/>
              <a:ext cx="6348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2"/>
                  </a:solidFill>
                </a:rPr>
                <a:t>Manual Testing</a:t>
              </a:r>
              <a:endParaRPr sz="1000">
                <a:solidFill>
                  <a:schemeClr val="dk2"/>
                </a:solidFill>
              </a:endParaRPr>
            </a:p>
          </p:txBody>
        </p:sp>
      </p:grpSp>
      <p:grpSp>
        <p:nvGrpSpPr>
          <p:cNvPr id="146" name="Google Shape;146;p20"/>
          <p:cNvGrpSpPr/>
          <p:nvPr/>
        </p:nvGrpSpPr>
        <p:grpSpPr>
          <a:xfrm>
            <a:off x="4095438" y="861900"/>
            <a:ext cx="634800" cy="1218675"/>
            <a:chOff x="4476438" y="861900"/>
            <a:chExt cx="634800" cy="1218675"/>
          </a:xfrm>
        </p:grpSpPr>
        <p:sp>
          <p:nvSpPr>
            <p:cNvPr id="147" name="Google Shape;147;p20"/>
            <p:cNvSpPr/>
            <p:nvPr/>
          </p:nvSpPr>
          <p:spPr>
            <a:xfrm>
              <a:off x="4568014" y="861900"/>
              <a:ext cx="393000" cy="72720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20"/>
            <p:cNvSpPr txBox="1"/>
            <p:nvPr/>
          </p:nvSpPr>
          <p:spPr>
            <a:xfrm>
              <a:off x="4476438" y="1587975"/>
              <a:ext cx="6348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2"/>
                  </a:solidFill>
                </a:rPr>
                <a:t>Debug/Fix</a:t>
              </a:r>
              <a:endParaRPr sz="1000">
                <a:solidFill>
                  <a:schemeClr val="dk2"/>
                </a:solidFill>
              </a:endParaRPr>
            </a:p>
          </p:txBody>
        </p:sp>
      </p:grpSp>
      <p:grpSp>
        <p:nvGrpSpPr>
          <p:cNvPr id="149" name="Google Shape;149;p20"/>
          <p:cNvGrpSpPr/>
          <p:nvPr/>
        </p:nvGrpSpPr>
        <p:grpSpPr>
          <a:xfrm>
            <a:off x="4695550" y="861900"/>
            <a:ext cx="634800" cy="1218675"/>
            <a:chOff x="5076550" y="861900"/>
            <a:chExt cx="634800" cy="1218675"/>
          </a:xfrm>
        </p:grpSpPr>
        <p:sp>
          <p:nvSpPr>
            <p:cNvPr id="150" name="Google Shape;150;p20"/>
            <p:cNvSpPr/>
            <p:nvPr/>
          </p:nvSpPr>
          <p:spPr>
            <a:xfrm>
              <a:off x="5136991" y="861900"/>
              <a:ext cx="393000" cy="72720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20"/>
            <p:cNvSpPr txBox="1"/>
            <p:nvPr/>
          </p:nvSpPr>
          <p:spPr>
            <a:xfrm>
              <a:off x="5076550" y="1587975"/>
              <a:ext cx="6348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2"/>
                  </a:solidFill>
                </a:rPr>
                <a:t>Debug/Fix</a:t>
              </a:r>
              <a:endParaRPr sz="1000">
                <a:solidFill>
                  <a:schemeClr val="dk2"/>
                </a:solidFill>
              </a:endParaRPr>
            </a:p>
          </p:txBody>
        </p:sp>
      </p:grpSp>
      <p:grpSp>
        <p:nvGrpSpPr>
          <p:cNvPr id="152" name="Google Shape;152;p20"/>
          <p:cNvGrpSpPr/>
          <p:nvPr/>
        </p:nvGrpSpPr>
        <p:grpSpPr>
          <a:xfrm>
            <a:off x="5280263" y="861900"/>
            <a:ext cx="634800" cy="1218675"/>
            <a:chOff x="5661263" y="861900"/>
            <a:chExt cx="634800" cy="1218675"/>
          </a:xfrm>
        </p:grpSpPr>
        <p:sp>
          <p:nvSpPr>
            <p:cNvPr id="153" name="Google Shape;153;p20"/>
            <p:cNvSpPr/>
            <p:nvPr/>
          </p:nvSpPr>
          <p:spPr>
            <a:xfrm>
              <a:off x="5705968" y="861900"/>
              <a:ext cx="393000" cy="72720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20"/>
            <p:cNvSpPr txBox="1"/>
            <p:nvPr/>
          </p:nvSpPr>
          <p:spPr>
            <a:xfrm>
              <a:off x="5661263" y="1587975"/>
              <a:ext cx="6348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2"/>
                  </a:solidFill>
                </a:rPr>
                <a:t>Debug/Fix</a:t>
              </a:r>
              <a:endParaRPr sz="1000">
                <a:solidFill>
                  <a:schemeClr val="dk2"/>
                </a:solidFill>
              </a:endParaRPr>
            </a:p>
          </p:txBody>
        </p:sp>
      </p:grpSp>
      <p:grpSp>
        <p:nvGrpSpPr>
          <p:cNvPr id="155" name="Google Shape;155;p20"/>
          <p:cNvGrpSpPr/>
          <p:nvPr/>
        </p:nvGrpSpPr>
        <p:grpSpPr>
          <a:xfrm>
            <a:off x="5835325" y="861900"/>
            <a:ext cx="634800" cy="1064775"/>
            <a:chOff x="6216325" y="861900"/>
            <a:chExt cx="634800" cy="1064775"/>
          </a:xfrm>
        </p:grpSpPr>
        <p:sp>
          <p:nvSpPr>
            <p:cNvPr id="156" name="Google Shape;156;p20"/>
            <p:cNvSpPr/>
            <p:nvPr/>
          </p:nvSpPr>
          <p:spPr>
            <a:xfrm>
              <a:off x="6274945" y="861900"/>
              <a:ext cx="393000" cy="72720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20"/>
            <p:cNvSpPr txBox="1"/>
            <p:nvPr/>
          </p:nvSpPr>
          <p:spPr>
            <a:xfrm>
              <a:off x="6216325" y="1587975"/>
              <a:ext cx="6348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2"/>
                  </a:solidFill>
                </a:rPr>
                <a:t>Done!</a:t>
              </a:r>
              <a:endParaRPr sz="1000">
                <a:solidFill>
                  <a:schemeClr val="dk2"/>
                </a:solidFill>
              </a:endParaRPr>
            </a:p>
          </p:txBody>
        </p:sp>
      </p:grpSp>
      <p:grpSp>
        <p:nvGrpSpPr>
          <p:cNvPr id="158" name="Google Shape;158;p20"/>
          <p:cNvGrpSpPr/>
          <p:nvPr/>
        </p:nvGrpSpPr>
        <p:grpSpPr>
          <a:xfrm>
            <a:off x="6462923" y="861900"/>
            <a:ext cx="791402" cy="1064775"/>
            <a:chOff x="6843923" y="861900"/>
            <a:chExt cx="791402" cy="1064775"/>
          </a:xfrm>
        </p:grpSpPr>
        <p:sp>
          <p:nvSpPr>
            <p:cNvPr id="159" name="Google Shape;159;p20"/>
            <p:cNvSpPr/>
            <p:nvPr/>
          </p:nvSpPr>
          <p:spPr>
            <a:xfrm>
              <a:off x="6843923" y="861900"/>
              <a:ext cx="393000" cy="72720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20"/>
            <p:cNvSpPr/>
            <p:nvPr/>
          </p:nvSpPr>
          <p:spPr>
            <a:xfrm>
              <a:off x="7236925" y="861900"/>
              <a:ext cx="393000" cy="727200"/>
            </a:xfrm>
            <a:prstGeom prst="rect">
              <a:avLst/>
            </a:prstGeom>
            <a:solidFill>
              <a:srgbClr val="00FF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20"/>
            <p:cNvSpPr txBox="1"/>
            <p:nvPr/>
          </p:nvSpPr>
          <p:spPr>
            <a:xfrm>
              <a:off x="6843925" y="1587975"/>
              <a:ext cx="7914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2"/>
                  </a:solidFill>
                </a:rPr>
                <a:t>Add Tests</a:t>
              </a:r>
              <a:endParaRPr sz="1000">
                <a:solidFill>
                  <a:schemeClr val="dk2"/>
                </a:solidFill>
              </a:endParaRPr>
            </a:p>
          </p:txBody>
        </p:sp>
      </p:grpSp>
      <p:grpSp>
        <p:nvGrpSpPr>
          <p:cNvPr id="162" name="Google Shape;162;p20"/>
          <p:cNvGrpSpPr/>
          <p:nvPr/>
        </p:nvGrpSpPr>
        <p:grpSpPr>
          <a:xfrm>
            <a:off x="7248850" y="705900"/>
            <a:ext cx="1507800" cy="615600"/>
            <a:chOff x="7248850" y="705900"/>
            <a:chExt cx="1507800" cy="615600"/>
          </a:xfrm>
        </p:grpSpPr>
        <p:sp>
          <p:nvSpPr>
            <p:cNvPr id="163" name="Google Shape;163;p20"/>
            <p:cNvSpPr txBox="1"/>
            <p:nvPr/>
          </p:nvSpPr>
          <p:spPr>
            <a:xfrm>
              <a:off x="7663150" y="705900"/>
              <a:ext cx="10935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2"/>
                  </a:solidFill>
                </a:rPr>
                <a:t>Low quality tests</a:t>
              </a:r>
              <a:endParaRPr>
                <a:solidFill>
                  <a:schemeClr val="dk2"/>
                </a:solidFill>
              </a:endParaRPr>
            </a:p>
          </p:txBody>
        </p:sp>
        <p:cxnSp>
          <p:nvCxnSpPr>
            <p:cNvPr id="164" name="Google Shape;164;p20"/>
            <p:cNvCxnSpPr>
              <a:stCxn id="163" idx="1"/>
              <a:endCxn id="160" idx="3"/>
            </p:cNvCxnSpPr>
            <p:nvPr/>
          </p:nvCxnSpPr>
          <p:spPr>
            <a:xfrm flipH="1">
              <a:off x="7248850" y="1013700"/>
              <a:ext cx="414300" cy="2118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165" name="Google Shape;165;p20"/>
          <p:cNvGrpSpPr/>
          <p:nvPr/>
        </p:nvGrpSpPr>
        <p:grpSpPr>
          <a:xfrm>
            <a:off x="773150" y="3527625"/>
            <a:ext cx="510300" cy="447300"/>
            <a:chOff x="773150" y="2994225"/>
            <a:chExt cx="510300" cy="447300"/>
          </a:xfrm>
        </p:grpSpPr>
        <p:sp>
          <p:nvSpPr>
            <p:cNvPr id="166" name="Google Shape;166;p20"/>
            <p:cNvSpPr/>
            <p:nvPr/>
          </p:nvSpPr>
          <p:spPr>
            <a:xfrm>
              <a:off x="773150" y="2994225"/>
              <a:ext cx="393000" cy="169200"/>
            </a:xfrm>
            <a:prstGeom prst="rect">
              <a:avLst/>
            </a:prstGeom>
            <a:solidFill>
              <a:srgbClr val="00FF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20"/>
            <p:cNvSpPr txBox="1"/>
            <p:nvPr/>
          </p:nvSpPr>
          <p:spPr>
            <a:xfrm>
              <a:off x="773150" y="3102825"/>
              <a:ext cx="5103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2"/>
                  </a:solidFill>
                </a:rPr>
                <a:t>Test</a:t>
              </a:r>
              <a:endParaRPr sz="1000">
                <a:solidFill>
                  <a:schemeClr val="dk2"/>
                </a:solidFill>
              </a:endParaRPr>
            </a:p>
          </p:txBody>
        </p:sp>
      </p:grpSp>
      <p:grpSp>
        <p:nvGrpSpPr>
          <p:cNvPr id="168" name="Google Shape;168;p20"/>
          <p:cNvGrpSpPr/>
          <p:nvPr/>
        </p:nvGrpSpPr>
        <p:grpSpPr>
          <a:xfrm>
            <a:off x="1430100" y="3527625"/>
            <a:ext cx="826800" cy="447300"/>
            <a:chOff x="1430100" y="2994225"/>
            <a:chExt cx="826800" cy="447300"/>
          </a:xfrm>
        </p:grpSpPr>
        <p:sp>
          <p:nvSpPr>
            <p:cNvPr id="169" name="Google Shape;169;p20"/>
            <p:cNvSpPr txBox="1"/>
            <p:nvPr/>
          </p:nvSpPr>
          <p:spPr>
            <a:xfrm>
              <a:off x="1430100" y="3102825"/>
              <a:ext cx="8268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2"/>
                  </a:solidFill>
                </a:rPr>
                <a:t>Add code</a:t>
              </a:r>
              <a:endParaRPr sz="1000">
                <a:solidFill>
                  <a:schemeClr val="dk2"/>
                </a:solidFill>
              </a:endParaRPr>
            </a:p>
          </p:txBody>
        </p:sp>
        <p:sp>
          <p:nvSpPr>
            <p:cNvPr id="170" name="Google Shape;170;p20"/>
            <p:cNvSpPr/>
            <p:nvPr/>
          </p:nvSpPr>
          <p:spPr>
            <a:xfrm>
              <a:off x="1823100" y="2994225"/>
              <a:ext cx="393000" cy="16920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20"/>
            <p:cNvSpPr/>
            <p:nvPr/>
          </p:nvSpPr>
          <p:spPr>
            <a:xfrm>
              <a:off x="1430100" y="2994225"/>
              <a:ext cx="393000" cy="169200"/>
            </a:xfrm>
            <a:prstGeom prst="rect">
              <a:avLst/>
            </a:prstGeom>
            <a:solidFill>
              <a:srgbClr val="00FF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2" name="Google Shape;172;p20"/>
          <p:cNvGrpSpPr/>
          <p:nvPr/>
        </p:nvGrpSpPr>
        <p:grpSpPr>
          <a:xfrm>
            <a:off x="2362750" y="3358125"/>
            <a:ext cx="844675" cy="616800"/>
            <a:chOff x="2362750" y="2824725"/>
            <a:chExt cx="844675" cy="616800"/>
          </a:xfrm>
        </p:grpSpPr>
        <p:sp>
          <p:nvSpPr>
            <p:cNvPr id="173" name="Google Shape;173;p20"/>
            <p:cNvSpPr/>
            <p:nvPr/>
          </p:nvSpPr>
          <p:spPr>
            <a:xfrm>
              <a:off x="2814425" y="2994225"/>
              <a:ext cx="393000" cy="16920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20"/>
            <p:cNvSpPr/>
            <p:nvPr/>
          </p:nvSpPr>
          <p:spPr>
            <a:xfrm>
              <a:off x="2421425" y="2824725"/>
              <a:ext cx="393000" cy="338700"/>
            </a:xfrm>
            <a:prstGeom prst="rect">
              <a:avLst/>
            </a:prstGeom>
            <a:solidFill>
              <a:srgbClr val="00FF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20"/>
            <p:cNvSpPr txBox="1"/>
            <p:nvPr/>
          </p:nvSpPr>
          <p:spPr>
            <a:xfrm>
              <a:off x="2362750" y="3102825"/>
              <a:ext cx="8268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2"/>
                  </a:solidFill>
                </a:rPr>
                <a:t>More tests</a:t>
              </a:r>
              <a:endParaRPr sz="1000">
                <a:solidFill>
                  <a:schemeClr val="dk2"/>
                </a:solidFill>
              </a:endParaRPr>
            </a:p>
          </p:txBody>
        </p:sp>
      </p:grpSp>
      <p:grpSp>
        <p:nvGrpSpPr>
          <p:cNvPr id="176" name="Google Shape;176;p20"/>
          <p:cNvGrpSpPr/>
          <p:nvPr/>
        </p:nvGrpSpPr>
        <p:grpSpPr>
          <a:xfrm>
            <a:off x="3460350" y="3081225"/>
            <a:ext cx="826800" cy="893700"/>
            <a:chOff x="3460350" y="2547825"/>
            <a:chExt cx="826800" cy="893700"/>
          </a:xfrm>
        </p:grpSpPr>
        <p:sp>
          <p:nvSpPr>
            <p:cNvPr id="177" name="Google Shape;177;p20"/>
            <p:cNvSpPr/>
            <p:nvPr/>
          </p:nvSpPr>
          <p:spPr>
            <a:xfrm>
              <a:off x="3853350" y="2547825"/>
              <a:ext cx="393000" cy="61560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20"/>
            <p:cNvSpPr/>
            <p:nvPr/>
          </p:nvSpPr>
          <p:spPr>
            <a:xfrm>
              <a:off x="3460350" y="2547825"/>
              <a:ext cx="393000" cy="615600"/>
            </a:xfrm>
            <a:prstGeom prst="rect">
              <a:avLst/>
            </a:prstGeom>
            <a:solidFill>
              <a:srgbClr val="00FF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20"/>
            <p:cNvSpPr txBox="1"/>
            <p:nvPr/>
          </p:nvSpPr>
          <p:spPr>
            <a:xfrm>
              <a:off x="3460350" y="3102825"/>
              <a:ext cx="8268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2"/>
                  </a:solidFill>
                </a:rPr>
                <a:t>Add code</a:t>
              </a:r>
              <a:endParaRPr sz="1000">
                <a:solidFill>
                  <a:schemeClr val="dk2"/>
                </a:solidFill>
              </a:endParaRPr>
            </a:p>
          </p:txBody>
        </p:sp>
      </p:grpSp>
      <p:grpSp>
        <p:nvGrpSpPr>
          <p:cNvPr id="180" name="Google Shape;180;p20"/>
          <p:cNvGrpSpPr/>
          <p:nvPr/>
        </p:nvGrpSpPr>
        <p:grpSpPr>
          <a:xfrm>
            <a:off x="4500200" y="2874525"/>
            <a:ext cx="826800" cy="1100400"/>
            <a:chOff x="4500200" y="2341125"/>
            <a:chExt cx="826800" cy="1100400"/>
          </a:xfrm>
        </p:grpSpPr>
        <p:sp>
          <p:nvSpPr>
            <p:cNvPr id="181" name="Google Shape;181;p20"/>
            <p:cNvSpPr/>
            <p:nvPr/>
          </p:nvSpPr>
          <p:spPr>
            <a:xfrm>
              <a:off x="4893200" y="2558325"/>
              <a:ext cx="393000" cy="60510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20"/>
            <p:cNvSpPr/>
            <p:nvPr/>
          </p:nvSpPr>
          <p:spPr>
            <a:xfrm>
              <a:off x="4500200" y="2341125"/>
              <a:ext cx="393000" cy="822300"/>
            </a:xfrm>
            <a:prstGeom prst="rect">
              <a:avLst/>
            </a:prstGeom>
            <a:solidFill>
              <a:srgbClr val="00FF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20"/>
            <p:cNvSpPr txBox="1"/>
            <p:nvPr/>
          </p:nvSpPr>
          <p:spPr>
            <a:xfrm>
              <a:off x="4500200" y="3102825"/>
              <a:ext cx="8268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2"/>
                  </a:solidFill>
                </a:rPr>
                <a:t>More tests</a:t>
              </a:r>
              <a:endParaRPr sz="1000">
                <a:solidFill>
                  <a:schemeClr val="dk2"/>
                </a:solidFill>
              </a:endParaRPr>
            </a:p>
          </p:txBody>
        </p:sp>
      </p:grpSp>
      <p:grpSp>
        <p:nvGrpSpPr>
          <p:cNvPr id="184" name="Google Shape;184;p20"/>
          <p:cNvGrpSpPr/>
          <p:nvPr/>
        </p:nvGrpSpPr>
        <p:grpSpPr>
          <a:xfrm>
            <a:off x="5529825" y="2874525"/>
            <a:ext cx="837025" cy="1254300"/>
            <a:chOff x="5529825" y="2341125"/>
            <a:chExt cx="837025" cy="1254300"/>
          </a:xfrm>
        </p:grpSpPr>
        <p:sp>
          <p:nvSpPr>
            <p:cNvPr id="185" name="Google Shape;185;p20"/>
            <p:cNvSpPr/>
            <p:nvPr/>
          </p:nvSpPr>
          <p:spPr>
            <a:xfrm>
              <a:off x="5922825" y="2341125"/>
              <a:ext cx="393000" cy="82230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20"/>
            <p:cNvSpPr/>
            <p:nvPr/>
          </p:nvSpPr>
          <p:spPr>
            <a:xfrm>
              <a:off x="5529825" y="2341125"/>
              <a:ext cx="393000" cy="822300"/>
            </a:xfrm>
            <a:prstGeom prst="rect">
              <a:avLst/>
            </a:prstGeom>
            <a:solidFill>
              <a:srgbClr val="00FF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20"/>
            <p:cNvSpPr txBox="1"/>
            <p:nvPr/>
          </p:nvSpPr>
          <p:spPr>
            <a:xfrm>
              <a:off x="5540050" y="3102825"/>
              <a:ext cx="8268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2"/>
                  </a:solidFill>
                </a:rPr>
                <a:t>Add code</a:t>
              </a:r>
              <a:endParaRPr sz="10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2"/>
                  </a:solidFill>
                </a:rPr>
                <a:t>Done!</a:t>
              </a:r>
              <a:endParaRPr sz="1000">
                <a:solidFill>
                  <a:schemeClr val="dk2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Can Managers Do?</a:t>
            </a:r>
            <a:endParaRPr/>
          </a:p>
        </p:txBody>
      </p:sp>
      <p:sp>
        <p:nvSpPr>
          <p:cNvPr id="193" name="Google Shape;193;p21"/>
          <p:cNvSpPr txBox="1"/>
          <p:nvPr>
            <p:ph idx="1" type="body"/>
          </p:nvPr>
        </p:nvSpPr>
        <p:spPr>
          <a:xfrm>
            <a:off x="311700" y="1793850"/>
            <a:ext cx="8520600" cy="288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Encourage the team to use code coverage internally, to find the gaps themselves.  Make sure they have the needed tools.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Provide any needed coaching on test-driven development and pair and mob programming.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Nurture good habits, such as </a:t>
            </a:r>
            <a:r>
              <a:rPr lang="en"/>
              <a:t>adding</a:t>
            </a:r>
            <a:r>
              <a:rPr lang="en"/>
              <a:t> tests as a part of all work (new development or touching old code).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Let the team know you expect high quality, and that this type of testing is part of their way of working.</a:t>
            </a:r>
            <a:endParaRPr/>
          </a:p>
        </p:txBody>
      </p:sp>
      <p:pic>
        <p:nvPicPr>
          <p:cNvPr id="194" name="Google Shape;19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3500" y="1017725"/>
            <a:ext cx="4852126" cy="61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