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3d18f9e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3d18f9e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3d18f9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13d18f9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3d18f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3d18f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3d18f9e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3d18f9e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a0b2b7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a0b2b7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a0b2b7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a0b2b7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647700" y="1496500"/>
            <a:ext cx="9201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67800" y="2153275"/>
            <a:ext cx="920100" cy="332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487900" y="2810050"/>
            <a:ext cx="920100" cy="33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408000" y="3444650"/>
            <a:ext cx="920100" cy="33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328100" y="4101450"/>
            <a:ext cx="920100" cy="33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66" name="Google Shape;66;p14"/>
          <p:cNvCxnSpPr>
            <a:stCxn id="61" idx="3"/>
            <a:endCxn id="62" idx="0"/>
          </p:cNvCxnSpPr>
          <p:nvPr/>
        </p:nvCxnSpPr>
        <p:spPr>
          <a:xfrm>
            <a:off x="3567800" y="166285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487900" y="232650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408000" y="295415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6328100" y="361095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224625" y="1254250"/>
            <a:ext cx="2129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Each phase is months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-3200" r="3199" t="0"/>
          <a:stretch/>
        </p:blipFill>
        <p:spPr>
          <a:xfrm>
            <a:off x="513775" y="1319100"/>
            <a:ext cx="7620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2546675" y="669275"/>
            <a:ext cx="4866300" cy="35250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Scrum’s Intent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519775" y="1406613"/>
            <a:ext cx="9201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672650" y="2139350"/>
            <a:ext cx="920100" cy="332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996425" y="2972000"/>
            <a:ext cx="920100" cy="33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558200" y="2724125"/>
            <a:ext cx="920100" cy="33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200725" y="1806663"/>
            <a:ext cx="920100" cy="33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88" name="Google Shape;88;p16"/>
          <p:cNvCxnSpPr>
            <a:stCxn id="83" idx="3"/>
            <a:endCxn id="84" idx="0"/>
          </p:cNvCxnSpPr>
          <p:nvPr/>
        </p:nvCxnSpPr>
        <p:spPr>
          <a:xfrm>
            <a:off x="5439875" y="1572963"/>
            <a:ext cx="692700" cy="56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6"/>
          <p:cNvCxnSpPr>
            <a:stCxn id="84" idx="2"/>
            <a:endCxn id="85" idx="3"/>
          </p:cNvCxnSpPr>
          <p:nvPr/>
        </p:nvCxnSpPr>
        <p:spPr>
          <a:xfrm rot="5400000">
            <a:off x="5691400" y="2697050"/>
            <a:ext cx="666300" cy="21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" name="Google Shape;90;p16"/>
          <p:cNvCxnSpPr>
            <a:stCxn id="85" idx="1"/>
            <a:endCxn id="86" idx="3"/>
          </p:cNvCxnSpPr>
          <p:nvPr/>
        </p:nvCxnSpPr>
        <p:spPr>
          <a:xfrm rot="10800000">
            <a:off x="4478325" y="2890550"/>
            <a:ext cx="518100" cy="247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" name="Google Shape;91;p16"/>
          <p:cNvCxnSpPr>
            <a:stCxn id="86" idx="0"/>
            <a:endCxn id="87" idx="2"/>
          </p:cNvCxnSpPr>
          <p:nvPr/>
        </p:nvCxnSpPr>
        <p:spPr>
          <a:xfrm flipH="1" rot="5400000">
            <a:off x="3547100" y="2252975"/>
            <a:ext cx="584700" cy="357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6909225" y="527075"/>
            <a:ext cx="1638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week cycles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465575" y="1517800"/>
            <a:ext cx="3435900" cy="168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691350" y="1650500"/>
            <a:ext cx="3721500" cy="2924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4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Water-Scrum-Fall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84550" y="1650488"/>
            <a:ext cx="9201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693100" y="2305625"/>
            <a:ext cx="920100" cy="332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442175" y="2638325"/>
            <a:ext cx="920100" cy="33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852825" y="3555525"/>
            <a:ext cx="920100" cy="33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745625" y="3935013"/>
            <a:ext cx="920100" cy="33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105" name="Google Shape;105;p17"/>
          <p:cNvCxnSpPr>
            <a:stCxn id="102" idx="3"/>
            <a:endCxn id="103" idx="0"/>
          </p:cNvCxnSpPr>
          <p:nvPr/>
        </p:nvCxnSpPr>
        <p:spPr>
          <a:xfrm>
            <a:off x="5362275" y="2804675"/>
            <a:ext cx="950700" cy="75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6285850" y="1406525"/>
            <a:ext cx="1629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week sprint</a:t>
            </a:r>
            <a:endParaRPr b="1"/>
          </a:p>
        </p:txBody>
      </p:sp>
      <p:cxnSp>
        <p:nvCxnSpPr>
          <p:cNvPr id="107" name="Google Shape;107;p17"/>
          <p:cNvCxnSpPr>
            <a:endCxn id="101" idx="0"/>
          </p:cNvCxnSpPr>
          <p:nvPr/>
        </p:nvCxnSpPr>
        <p:spPr>
          <a:xfrm>
            <a:off x="1504550" y="1815125"/>
            <a:ext cx="6486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1880900" y="1069175"/>
            <a:ext cx="7323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064675" y="1860275"/>
            <a:ext cx="7323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100000" y="3112850"/>
            <a:ext cx="7323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</a:t>
            </a:r>
            <a:endParaRPr/>
          </a:p>
        </p:txBody>
      </p:sp>
      <p:cxnSp>
        <p:nvCxnSpPr>
          <p:cNvPr id="111" name="Google Shape;111;p17"/>
          <p:cNvCxnSpPr>
            <a:stCxn id="101" idx="3"/>
            <a:endCxn id="98" idx="2"/>
          </p:cNvCxnSpPr>
          <p:nvPr/>
        </p:nvCxnSpPr>
        <p:spPr>
          <a:xfrm>
            <a:off x="2613200" y="2471975"/>
            <a:ext cx="1078200" cy="640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98" idx="6"/>
            <a:endCxn id="104" idx="1"/>
          </p:cNvCxnSpPr>
          <p:nvPr/>
        </p:nvCxnSpPr>
        <p:spPr>
          <a:xfrm>
            <a:off x="7412850" y="3112850"/>
            <a:ext cx="332700" cy="988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182550" y="3901100"/>
            <a:ext cx="2579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 linear flow with handoffs</a:t>
            </a:r>
            <a:endParaRPr/>
          </a:p>
        </p:txBody>
      </p:sp>
      <p:cxnSp>
        <p:nvCxnSpPr>
          <p:cNvPr id="114" name="Google Shape;114;p17"/>
          <p:cNvCxnSpPr>
            <a:stCxn id="103" idx="1"/>
            <a:endCxn id="102" idx="2"/>
          </p:cNvCxnSpPr>
          <p:nvPr/>
        </p:nvCxnSpPr>
        <p:spPr>
          <a:xfrm rot="10800000">
            <a:off x="4902125" y="2970975"/>
            <a:ext cx="950700" cy="75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13" idx="0"/>
            <a:endCxn id="97" idx="2"/>
          </p:cNvCxnSpPr>
          <p:nvPr/>
        </p:nvCxnSpPr>
        <p:spPr>
          <a:xfrm rot="-5400000">
            <a:off x="1479000" y="3196550"/>
            <a:ext cx="697800" cy="711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2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Values &amp; Principles to Consider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75" y="1021125"/>
            <a:ext cx="5173849" cy="13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000" y="3115194"/>
            <a:ext cx="3767774" cy="50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25" y="2628724"/>
            <a:ext cx="4096724" cy="693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25" y="3579725"/>
            <a:ext cx="43238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7981" y="4410096"/>
            <a:ext cx="469633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Reducing Prework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95950" y="1387425"/>
            <a:ext cx="697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have less documentation and more conversations?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the team take on some of the responsibility for design?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have less handoffs and more collaborative work?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experiment with </a:t>
            </a:r>
            <a:r>
              <a:rPr lang="en"/>
              <a:t>working</a:t>
            </a:r>
            <a:r>
              <a:rPr lang="en"/>
              <a:t> outside of our traditional silos of expertise?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