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14746947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362C88-336D-43AA-BEE5-292AE5836570}" name="Ciarrachi, Brooke" initials="CB" userId="S::brooke.ciarrachi@accenture.com::22ee3181-6eb4-4f8c-8da5-115ecef9071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3" d="100"/>
          <a:sy n="113" d="100"/>
        </p:scale>
        <p:origin x="5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8/10/relationships/authors" Target="authors.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ment, Steve" userId="fb08f64e-6b8c-4aee-b29a-18b7e33409a3" providerId="ADAL" clId="{F07B5931-2FBB-354E-8A96-9CD64076F6C0}"/>
    <pc:docChg chg="modSld">
      <pc:chgData name="Bement, Steve" userId="fb08f64e-6b8c-4aee-b29a-18b7e33409a3" providerId="ADAL" clId="{F07B5931-2FBB-354E-8A96-9CD64076F6C0}" dt="2023-01-10T20:15:18.116" v="94" actId="20577"/>
      <pc:docMkLst>
        <pc:docMk/>
      </pc:docMkLst>
      <pc:sldChg chg="modSp mod">
        <pc:chgData name="Bement, Steve" userId="fb08f64e-6b8c-4aee-b29a-18b7e33409a3" providerId="ADAL" clId="{F07B5931-2FBB-354E-8A96-9CD64076F6C0}" dt="2023-01-10T20:15:18.116" v="94" actId="20577"/>
        <pc:sldMkLst>
          <pc:docMk/>
          <pc:sldMk cId="1608494016" sldId="2147469473"/>
        </pc:sldMkLst>
        <pc:spChg chg="mod">
          <ac:chgData name="Bement, Steve" userId="fb08f64e-6b8c-4aee-b29a-18b7e33409a3" providerId="ADAL" clId="{F07B5931-2FBB-354E-8A96-9CD64076F6C0}" dt="2023-01-10T20:15:18.116" v="94" actId="20577"/>
          <ac:spMkLst>
            <pc:docMk/>
            <pc:sldMk cId="1608494016" sldId="2147469473"/>
            <ac:spMk id="6" creationId="{99585F86-988A-4AE9-9181-EDC12B5B69B9}"/>
          </ac:spMkLst>
        </pc:spChg>
        <pc:spChg chg="mod">
          <ac:chgData name="Bement, Steve" userId="fb08f64e-6b8c-4aee-b29a-18b7e33409a3" providerId="ADAL" clId="{F07B5931-2FBB-354E-8A96-9CD64076F6C0}" dt="2023-01-10T20:14:50.351" v="34" actId="20577"/>
          <ac:spMkLst>
            <pc:docMk/>
            <pc:sldMk cId="1608494016" sldId="2147469473"/>
            <ac:spMk id="17" creationId="{797123A7-43A0-4107-B974-F91980DE7B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5622-F514-4040-95AA-FF1A7E79D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3A3083-C256-420B-BCCC-3DBC9A8934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4DEC67-209F-4A22-9024-4D44F6655F74}"/>
              </a:ext>
            </a:extLst>
          </p:cNvPr>
          <p:cNvSpPr>
            <a:spLocks noGrp="1"/>
          </p:cNvSpPr>
          <p:nvPr>
            <p:ph type="dt" sz="half" idx="10"/>
          </p:nvPr>
        </p:nvSpPr>
        <p:spPr/>
        <p:txBody>
          <a:bodyPr/>
          <a:lstStyle/>
          <a:p>
            <a:fld id="{9DF28159-AE38-476F-9020-40906F56FC06}" type="datetimeFigureOut">
              <a:rPr lang="en-US" smtClean="0"/>
              <a:t>1/10/23</a:t>
            </a:fld>
            <a:endParaRPr lang="en-US"/>
          </a:p>
        </p:txBody>
      </p:sp>
      <p:sp>
        <p:nvSpPr>
          <p:cNvPr id="5" name="Footer Placeholder 4">
            <a:extLst>
              <a:ext uri="{FF2B5EF4-FFF2-40B4-BE49-F238E27FC236}">
                <a16:creationId xmlns:a16="http://schemas.microsoft.com/office/drawing/2014/main" id="{17863E7D-2C61-43AE-B1E5-6902753F1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E7114-7C8C-4AAF-BFBA-F6EAD69BF929}"/>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349192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9A5D-04EE-4B04-96B0-0BB7FAEE64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177D43-6299-4C0D-B46E-71DE460523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B0D7F-D94E-48AF-A20A-38D22833B4AC}"/>
              </a:ext>
            </a:extLst>
          </p:cNvPr>
          <p:cNvSpPr>
            <a:spLocks noGrp="1"/>
          </p:cNvSpPr>
          <p:nvPr>
            <p:ph type="dt" sz="half" idx="10"/>
          </p:nvPr>
        </p:nvSpPr>
        <p:spPr/>
        <p:txBody>
          <a:bodyPr/>
          <a:lstStyle/>
          <a:p>
            <a:fld id="{9DF28159-AE38-476F-9020-40906F56FC06}" type="datetimeFigureOut">
              <a:rPr lang="en-US" smtClean="0"/>
              <a:t>1/10/23</a:t>
            </a:fld>
            <a:endParaRPr lang="en-US"/>
          </a:p>
        </p:txBody>
      </p:sp>
      <p:sp>
        <p:nvSpPr>
          <p:cNvPr id="5" name="Footer Placeholder 4">
            <a:extLst>
              <a:ext uri="{FF2B5EF4-FFF2-40B4-BE49-F238E27FC236}">
                <a16:creationId xmlns:a16="http://schemas.microsoft.com/office/drawing/2014/main" id="{F86168DD-ADCB-47B0-904D-ABAE6C026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56969-B9EA-4D8D-BDDC-6309E09F027C}"/>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232773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386835-E484-4FAA-AE84-734EF31135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60E5F9-F2D4-48D4-8CA1-B1724A57E3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8718E-069E-4437-B7BA-A32862E1ED79}"/>
              </a:ext>
            </a:extLst>
          </p:cNvPr>
          <p:cNvSpPr>
            <a:spLocks noGrp="1"/>
          </p:cNvSpPr>
          <p:nvPr>
            <p:ph type="dt" sz="half" idx="10"/>
          </p:nvPr>
        </p:nvSpPr>
        <p:spPr/>
        <p:txBody>
          <a:bodyPr/>
          <a:lstStyle/>
          <a:p>
            <a:fld id="{9DF28159-AE38-476F-9020-40906F56FC06}" type="datetimeFigureOut">
              <a:rPr lang="en-US" smtClean="0"/>
              <a:t>1/10/23</a:t>
            </a:fld>
            <a:endParaRPr lang="en-US"/>
          </a:p>
        </p:txBody>
      </p:sp>
      <p:sp>
        <p:nvSpPr>
          <p:cNvPr id="5" name="Footer Placeholder 4">
            <a:extLst>
              <a:ext uri="{FF2B5EF4-FFF2-40B4-BE49-F238E27FC236}">
                <a16:creationId xmlns:a16="http://schemas.microsoft.com/office/drawing/2014/main" id="{A588D0C3-58DC-4AB5-A06F-0DBB0BD2A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95C-0845-4C25-857F-4468BFA77C5F}"/>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362839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264-EDF9-471B-BE3A-6B122DEA30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B1126-E76F-4776-90EB-F861B20D3D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69682-C64A-47A9-AF9A-9D31A8F92ACF}"/>
              </a:ext>
            </a:extLst>
          </p:cNvPr>
          <p:cNvSpPr>
            <a:spLocks noGrp="1"/>
          </p:cNvSpPr>
          <p:nvPr>
            <p:ph type="dt" sz="half" idx="10"/>
          </p:nvPr>
        </p:nvSpPr>
        <p:spPr/>
        <p:txBody>
          <a:bodyPr/>
          <a:lstStyle/>
          <a:p>
            <a:fld id="{9DF28159-AE38-476F-9020-40906F56FC06}" type="datetimeFigureOut">
              <a:rPr lang="en-US" smtClean="0"/>
              <a:t>1/10/23</a:t>
            </a:fld>
            <a:endParaRPr lang="en-US"/>
          </a:p>
        </p:txBody>
      </p:sp>
      <p:sp>
        <p:nvSpPr>
          <p:cNvPr id="5" name="Footer Placeholder 4">
            <a:extLst>
              <a:ext uri="{FF2B5EF4-FFF2-40B4-BE49-F238E27FC236}">
                <a16:creationId xmlns:a16="http://schemas.microsoft.com/office/drawing/2014/main" id="{69C4FF6F-687D-46FC-A9C8-E83CF52D9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E344D-6B68-4952-A557-9950E7EE145D}"/>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142045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B0E6-152A-4B29-B511-D9DCB2A5B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93F367-E9D2-45F6-A81A-8A506ACD4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DABA38-5318-4C98-BFC4-0AE18C78A5F8}"/>
              </a:ext>
            </a:extLst>
          </p:cNvPr>
          <p:cNvSpPr>
            <a:spLocks noGrp="1"/>
          </p:cNvSpPr>
          <p:nvPr>
            <p:ph type="dt" sz="half" idx="10"/>
          </p:nvPr>
        </p:nvSpPr>
        <p:spPr/>
        <p:txBody>
          <a:bodyPr/>
          <a:lstStyle/>
          <a:p>
            <a:fld id="{9DF28159-AE38-476F-9020-40906F56FC06}" type="datetimeFigureOut">
              <a:rPr lang="en-US" smtClean="0"/>
              <a:t>1/10/23</a:t>
            </a:fld>
            <a:endParaRPr lang="en-US"/>
          </a:p>
        </p:txBody>
      </p:sp>
      <p:sp>
        <p:nvSpPr>
          <p:cNvPr id="5" name="Footer Placeholder 4">
            <a:extLst>
              <a:ext uri="{FF2B5EF4-FFF2-40B4-BE49-F238E27FC236}">
                <a16:creationId xmlns:a16="http://schemas.microsoft.com/office/drawing/2014/main" id="{49DE1BB9-2117-4B0B-A066-2BB272A8A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5DDDB-0707-46A2-AC00-13CAA02D2DFE}"/>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201271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92E58-004E-4390-88E2-3C02DCDE6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4B9959-AFDC-4290-9B78-A0762708BC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887DCF-BA7A-4ECD-8EAA-E6833DAEE9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A77FC6-6397-4C34-B063-275F98FEEE07}"/>
              </a:ext>
            </a:extLst>
          </p:cNvPr>
          <p:cNvSpPr>
            <a:spLocks noGrp="1"/>
          </p:cNvSpPr>
          <p:nvPr>
            <p:ph type="dt" sz="half" idx="10"/>
          </p:nvPr>
        </p:nvSpPr>
        <p:spPr/>
        <p:txBody>
          <a:bodyPr/>
          <a:lstStyle/>
          <a:p>
            <a:fld id="{9DF28159-AE38-476F-9020-40906F56FC06}" type="datetimeFigureOut">
              <a:rPr lang="en-US" smtClean="0"/>
              <a:t>1/10/23</a:t>
            </a:fld>
            <a:endParaRPr lang="en-US"/>
          </a:p>
        </p:txBody>
      </p:sp>
      <p:sp>
        <p:nvSpPr>
          <p:cNvPr id="6" name="Footer Placeholder 5">
            <a:extLst>
              <a:ext uri="{FF2B5EF4-FFF2-40B4-BE49-F238E27FC236}">
                <a16:creationId xmlns:a16="http://schemas.microsoft.com/office/drawing/2014/main" id="{AA8DEBE2-EA64-4D25-9440-E84099DFD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E401D-3715-430A-9D91-9B2B9177CC73}"/>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285920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0B46-6564-44F7-806B-4258A7C340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CFBCE-FFA4-44B6-A660-E21103024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FDD1B-E383-4CFE-90D2-5799E8BD2D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B148C5-BD36-4C82-B7E9-526235161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8ACD0F-3C6D-4FF8-97E2-D5B1C80B94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EB93D-F02B-4908-ABEE-90AA9F0C7C0F}"/>
              </a:ext>
            </a:extLst>
          </p:cNvPr>
          <p:cNvSpPr>
            <a:spLocks noGrp="1"/>
          </p:cNvSpPr>
          <p:nvPr>
            <p:ph type="dt" sz="half" idx="10"/>
          </p:nvPr>
        </p:nvSpPr>
        <p:spPr/>
        <p:txBody>
          <a:bodyPr/>
          <a:lstStyle/>
          <a:p>
            <a:fld id="{9DF28159-AE38-476F-9020-40906F56FC06}" type="datetimeFigureOut">
              <a:rPr lang="en-US" smtClean="0"/>
              <a:t>1/10/23</a:t>
            </a:fld>
            <a:endParaRPr lang="en-US"/>
          </a:p>
        </p:txBody>
      </p:sp>
      <p:sp>
        <p:nvSpPr>
          <p:cNvPr id="8" name="Footer Placeholder 7">
            <a:extLst>
              <a:ext uri="{FF2B5EF4-FFF2-40B4-BE49-F238E27FC236}">
                <a16:creationId xmlns:a16="http://schemas.microsoft.com/office/drawing/2014/main" id="{D2F92577-A877-4E84-8A7C-E04120E304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DD7FA7-1813-48A9-BF4E-034766701FE4}"/>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350247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A08F-8845-48B0-BA16-41F50AB2DA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59EBF-000D-47E1-B4B1-28C2F5A316A9}"/>
              </a:ext>
            </a:extLst>
          </p:cNvPr>
          <p:cNvSpPr>
            <a:spLocks noGrp="1"/>
          </p:cNvSpPr>
          <p:nvPr>
            <p:ph type="dt" sz="half" idx="10"/>
          </p:nvPr>
        </p:nvSpPr>
        <p:spPr/>
        <p:txBody>
          <a:bodyPr/>
          <a:lstStyle/>
          <a:p>
            <a:fld id="{9DF28159-AE38-476F-9020-40906F56FC06}" type="datetimeFigureOut">
              <a:rPr lang="en-US" smtClean="0"/>
              <a:t>1/10/23</a:t>
            </a:fld>
            <a:endParaRPr lang="en-US"/>
          </a:p>
        </p:txBody>
      </p:sp>
      <p:sp>
        <p:nvSpPr>
          <p:cNvPr id="4" name="Footer Placeholder 3">
            <a:extLst>
              <a:ext uri="{FF2B5EF4-FFF2-40B4-BE49-F238E27FC236}">
                <a16:creationId xmlns:a16="http://schemas.microsoft.com/office/drawing/2014/main" id="{D501D665-477B-4919-A492-75FC782705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974473-49E1-4132-95B7-EFF7259F6DF8}"/>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198572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7FCA68-34C0-440B-838B-2993D11FFFBF}"/>
              </a:ext>
            </a:extLst>
          </p:cNvPr>
          <p:cNvSpPr>
            <a:spLocks noGrp="1"/>
          </p:cNvSpPr>
          <p:nvPr>
            <p:ph type="dt" sz="half" idx="10"/>
          </p:nvPr>
        </p:nvSpPr>
        <p:spPr/>
        <p:txBody>
          <a:bodyPr/>
          <a:lstStyle/>
          <a:p>
            <a:fld id="{9DF28159-AE38-476F-9020-40906F56FC06}" type="datetimeFigureOut">
              <a:rPr lang="en-US" smtClean="0"/>
              <a:t>1/10/23</a:t>
            </a:fld>
            <a:endParaRPr lang="en-US"/>
          </a:p>
        </p:txBody>
      </p:sp>
      <p:sp>
        <p:nvSpPr>
          <p:cNvPr id="3" name="Footer Placeholder 2">
            <a:extLst>
              <a:ext uri="{FF2B5EF4-FFF2-40B4-BE49-F238E27FC236}">
                <a16:creationId xmlns:a16="http://schemas.microsoft.com/office/drawing/2014/main" id="{02A72685-D165-4C31-BD99-41C4668A97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DFD43D-5FD2-4BDE-932C-85759AD2CDB8}"/>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307021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6BE3-4D3C-4CC5-88DD-9784249A6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A9D8DF-4C42-4781-B9B9-B610E4CF63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323430-7563-4610-ABD6-223C4A2A7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95B522-FFA9-49E3-A873-347147BA6D9A}"/>
              </a:ext>
            </a:extLst>
          </p:cNvPr>
          <p:cNvSpPr>
            <a:spLocks noGrp="1"/>
          </p:cNvSpPr>
          <p:nvPr>
            <p:ph type="dt" sz="half" idx="10"/>
          </p:nvPr>
        </p:nvSpPr>
        <p:spPr/>
        <p:txBody>
          <a:bodyPr/>
          <a:lstStyle/>
          <a:p>
            <a:fld id="{9DF28159-AE38-476F-9020-40906F56FC06}" type="datetimeFigureOut">
              <a:rPr lang="en-US" smtClean="0"/>
              <a:t>1/10/23</a:t>
            </a:fld>
            <a:endParaRPr lang="en-US"/>
          </a:p>
        </p:txBody>
      </p:sp>
      <p:sp>
        <p:nvSpPr>
          <p:cNvPr id="6" name="Footer Placeholder 5">
            <a:extLst>
              <a:ext uri="{FF2B5EF4-FFF2-40B4-BE49-F238E27FC236}">
                <a16:creationId xmlns:a16="http://schemas.microsoft.com/office/drawing/2014/main" id="{66A909FE-3FE5-4094-AF1A-5290F3721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25193-5585-40A8-9325-21FAF03C0EAE}"/>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49747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AE1-5D81-4C7B-B54A-487BF2CB8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973CF8-FFA8-4038-9F41-D4EFE699C0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D295A3-7F92-42CA-83D0-F9862873C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B109AC-1AAA-4789-B8AC-106415DB2EDB}"/>
              </a:ext>
            </a:extLst>
          </p:cNvPr>
          <p:cNvSpPr>
            <a:spLocks noGrp="1"/>
          </p:cNvSpPr>
          <p:nvPr>
            <p:ph type="dt" sz="half" idx="10"/>
          </p:nvPr>
        </p:nvSpPr>
        <p:spPr/>
        <p:txBody>
          <a:bodyPr/>
          <a:lstStyle/>
          <a:p>
            <a:fld id="{9DF28159-AE38-476F-9020-40906F56FC06}" type="datetimeFigureOut">
              <a:rPr lang="en-US" smtClean="0"/>
              <a:t>1/10/23</a:t>
            </a:fld>
            <a:endParaRPr lang="en-US"/>
          </a:p>
        </p:txBody>
      </p:sp>
      <p:sp>
        <p:nvSpPr>
          <p:cNvPr id="6" name="Footer Placeholder 5">
            <a:extLst>
              <a:ext uri="{FF2B5EF4-FFF2-40B4-BE49-F238E27FC236}">
                <a16:creationId xmlns:a16="http://schemas.microsoft.com/office/drawing/2014/main" id="{DE2C6C47-762F-42D0-B156-546B2BBBB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4B79E-FF05-4F31-A6AE-0CFDB3AEC142}"/>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204531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37F3E-53DC-4207-B443-18771BD27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334BED-D006-415E-A696-5B0CF1A633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4786D-8CFB-46A0-AAE1-BD9BEFF2BC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28159-AE38-476F-9020-40906F56FC06}" type="datetimeFigureOut">
              <a:rPr lang="en-US" smtClean="0"/>
              <a:t>1/10/23</a:t>
            </a:fld>
            <a:endParaRPr lang="en-US"/>
          </a:p>
        </p:txBody>
      </p:sp>
      <p:sp>
        <p:nvSpPr>
          <p:cNvPr id="5" name="Footer Placeholder 4">
            <a:extLst>
              <a:ext uri="{FF2B5EF4-FFF2-40B4-BE49-F238E27FC236}">
                <a16:creationId xmlns:a16="http://schemas.microsoft.com/office/drawing/2014/main" id="{AF5DB4F0-90FE-43B6-A0DB-AB6217A45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B83886-CEFD-43D5-917C-B12461E9CF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12033-6FFB-450E-8BC6-8EF2F2D94316}" type="slidenum">
              <a:rPr lang="en-US" smtClean="0"/>
              <a:t>‹#›</a:t>
            </a:fld>
            <a:endParaRPr lang="en-US"/>
          </a:p>
        </p:txBody>
      </p:sp>
    </p:spTree>
    <p:extLst>
      <p:ext uri="{BB962C8B-B14F-4D97-AF65-F5344CB8AC3E}">
        <p14:creationId xmlns:p14="http://schemas.microsoft.com/office/powerpoint/2010/main" val="249447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jpg"/><Relationship Id="rId5" Type="http://schemas.openxmlformats.org/officeDocument/2006/relationships/image" Target="../media/image1.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8EBF081-E535-43C4-8906-A579F14B942E}"/>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470" imgH="469" progId="TCLayout.ActiveDocument.1">
                  <p:embed/>
                </p:oleObj>
              </mc:Choice>
              <mc:Fallback>
                <p:oleObj name="think-cell Slide" r:id="rId4" imgW="470" imgH="469" progId="TCLayout.ActiveDocument.1">
                  <p:embed/>
                  <p:pic>
                    <p:nvPicPr>
                      <p:cNvPr id="4" name="Object 3" hidden="1">
                        <a:extLst>
                          <a:ext uri="{FF2B5EF4-FFF2-40B4-BE49-F238E27FC236}">
                            <a16:creationId xmlns:a16="http://schemas.microsoft.com/office/drawing/2014/main" id="{18EBF081-E535-43C4-8906-A579F14B942E}"/>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5FD3D7E-252F-4F25-BED7-0BE28E3F11A0}"/>
              </a:ext>
            </a:extLst>
          </p:cNvPr>
          <p:cNvSpPr/>
          <p:nvPr>
            <p:custDataLst>
              <p:tags r:id="rId2"/>
            </p:custDataLst>
          </p:nvPr>
        </p:nvSpPr>
        <p:spPr>
          <a:xfrm>
            <a:off x="1" y="1"/>
            <a:ext cx="158751" cy="158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1087106"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a:ln>
                <a:noFill/>
              </a:ln>
              <a:solidFill>
                <a:prstClr val="white"/>
              </a:solidFill>
              <a:effectLst/>
              <a:uLnTx/>
              <a:uFillTx/>
              <a:latin typeface="Graphik" panose="020B0503030202060203" pitchFamily="34" charset="0"/>
              <a:ea typeface="+mn-ea"/>
              <a:cs typeface="Arial" panose="020B0604020202020204" pitchFamily="34" charset="0"/>
              <a:sym typeface="Graphik" panose="020B0503030202060203" pitchFamily="34" charset="0"/>
            </a:endParaRPr>
          </a:p>
        </p:txBody>
      </p:sp>
      <p:sp>
        <p:nvSpPr>
          <p:cNvPr id="2" name="Title 1">
            <a:extLst>
              <a:ext uri="{FF2B5EF4-FFF2-40B4-BE49-F238E27FC236}">
                <a16:creationId xmlns:a16="http://schemas.microsoft.com/office/drawing/2014/main" id="{B0757597-3B08-42BC-BF88-E494AD74999D}"/>
              </a:ext>
            </a:extLst>
          </p:cNvPr>
          <p:cNvSpPr>
            <a:spLocks noGrp="1"/>
          </p:cNvSpPr>
          <p:nvPr>
            <p:ph type="title"/>
          </p:nvPr>
        </p:nvSpPr>
        <p:spPr>
          <a:xfrm>
            <a:off x="274320" y="66913"/>
            <a:ext cx="11384635" cy="689956"/>
          </a:xfrm>
        </p:spPr>
        <p:txBody>
          <a:bodyPr vert="horz" anchor="ctr">
            <a:normAutofit fontScale="90000"/>
          </a:bodyPr>
          <a:lstStyle/>
          <a:p>
            <a:r>
              <a:rPr lang="en-US" dirty="0"/>
              <a:t>Steve </a:t>
            </a:r>
            <a:r>
              <a:rPr lang="en-US" dirty="0" err="1"/>
              <a:t>Bement</a:t>
            </a:r>
            <a:endParaRPr lang="en-US" dirty="0">
              <a:solidFill>
                <a:schemeClr val="bg1"/>
              </a:solidFill>
            </a:endParaRPr>
          </a:p>
        </p:txBody>
      </p:sp>
      <p:sp>
        <p:nvSpPr>
          <p:cNvPr id="5" name="Rectangle 4">
            <a:extLst>
              <a:ext uri="{FF2B5EF4-FFF2-40B4-BE49-F238E27FC236}">
                <a16:creationId xmlns:a16="http://schemas.microsoft.com/office/drawing/2014/main" id="{1AAD85E7-BF2B-409B-A25A-EA308C78F57D}"/>
              </a:ext>
            </a:extLst>
          </p:cNvPr>
          <p:cNvSpPr>
            <a:spLocks noChangeArrowheads="1"/>
          </p:cNvSpPr>
          <p:nvPr/>
        </p:nvSpPr>
        <p:spPr bwMode="auto">
          <a:xfrm>
            <a:off x="552968" y="5270404"/>
            <a:ext cx="4733323" cy="1249892"/>
          </a:xfrm>
          <a:prstGeom prst="rect">
            <a:avLst/>
          </a:prstGeom>
          <a:solidFill>
            <a:schemeClr val="bg1"/>
          </a:solidFill>
          <a:ln w="12700" algn="ctr">
            <a:solidFill>
              <a:srgbClr val="9BB8D3"/>
            </a:solidFill>
            <a:miter lim="800000"/>
            <a:headEnd/>
            <a:tailEnd/>
          </a:ln>
          <a:effectLst>
            <a:outerShdw blurRad="50800" dist="38100" dir="2700000" algn="tl" rotWithShape="0">
              <a:prstClr val="black">
                <a:alpha val="40000"/>
              </a:prstClr>
            </a:outerShdw>
          </a:effectLst>
        </p:spPr>
        <p:txBody>
          <a:bodyPr wrap="none" anchor="ctr"/>
          <a:lstStyle/>
          <a:p>
            <a:pPr marL="252996" marR="0" lvl="0" indent="-252996" algn="l" defTabSz="1087106" rtl="0" eaLnBrk="1" fontAlgn="auto" latinLnBrk="1" hangingPunct="1">
              <a:lnSpc>
                <a:spcPct val="100000"/>
              </a:lnSpc>
              <a:spcBef>
                <a:spcPct val="15000"/>
              </a:spcBef>
              <a:spcAft>
                <a:spcPts val="0"/>
              </a:spcAft>
              <a:buClrTx/>
              <a:buSzTx/>
              <a:buFontTx/>
              <a:buNone/>
              <a:tabLst/>
              <a:defRPr/>
            </a:pPr>
            <a:endParaRPr kumimoji="0" lang="sv-SE" sz="1063" b="1" i="0" u="none" strike="noStrike" kern="1200" cap="none" spc="0" normalizeH="0" baseline="0" noProof="0">
              <a:ln>
                <a:noFill/>
              </a:ln>
              <a:solidFill>
                <a:srgbClr val="000000"/>
              </a:solidFill>
              <a:effectLst/>
              <a:uLnTx/>
              <a:uFillTx/>
              <a:latin typeface="Calibri" panose="020F0502020204030204" pitchFamily="34" charset="0"/>
              <a:ea typeface="굴림" charset="-127"/>
              <a:cs typeface="Calibri" panose="020F0502020204030204" pitchFamily="34" charset="0"/>
            </a:endParaRPr>
          </a:p>
        </p:txBody>
      </p:sp>
      <p:sp>
        <p:nvSpPr>
          <p:cNvPr id="6" name="Rectangle 2">
            <a:extLst>
              <a:ext uri="{FF2B5EF4-FFF2-40B4-BE49-F238E27FC236}">
                <a16:creationId xmlns:a16="http://schemas.microsoft.com/office/drawing/2014/main" id="{99585F86-988A-4AE9-9181-EDC12B5B69B9}"/>
              </a:ext>
            </a:extLst>
          </p:cNvPr>
          <p:cNvSpPr>
            <a:spLocks noChangeArrowheads="1"/>
          </p:cNvSpPr>
          <p:nvPr/>
        </p:nvSpPr>
        <p:spPr bwMode="auto">
          <a:xfrm>
            <a:off x="5462021" y="963879"/>
            <a:ext cx="6497425" cy="5499972"/>
          </a:xfrm>
          <a:prstGeom prst="rect">
            <a:avLst/>
          </a:prstGeom>
          <a:solidFill>
            <a:schemeClr val="bg1"/>
          </a:solidFill>
          <a:ln w="12700" algn="ctr">
            <a:solidFill>
              <a:srgbClr val="9BB8D3"/>
            </a:solidFill>
            <a:miter lim="800000"/>
            <a:headEnd/>
            <a:tailEnd/>
          </a:ln>
          <a:effectLst>
            <a:outerShdw blurRad="50800" dist="38100" dir="2700000" algn="tl" rotWithShape="0">
              <a:prstClr val="black">
                <a:alpha val="40000"/>
              </a:prstClr>
            </a:outerShdw>
          </a:effectLst>
        </p:spPr>
        <p:txBody>
          <a:bodyPr wrap="square" tIns="91440" bIns="91440" anchor="t">
            <a:noAutofit/>
          </a:bodyPr>
          <a:lstStyle/>
          <a:p>
            <a:pPr marL="228600" indent="-171450">
              <a:spcBef>
                <a:spcPts val="300"/>
              </a:spcBef>
              <a:spcAft>
                <a:spcPts val="300"/>
              </a:spcAft>
              <a:buFont typeface="Arial" panose="020B0604020202020204" pitchFamily="34" charset="0"/>
              <a:buChar char="•"/>
              <a:defRPr/>
            </a:pPr>
            <a:r>
              <a:rPr lang="en-US" sz="1200" b="1" dirty="0">
                <a:solidFill>
                  <a:srgbClr val="000000"/>
                </a:solidFill>
              </a:rPr>
              <a:t>Retail: </a:t>
            </a:r>
            <a:r>
              <a:rPr lang="en-US" sz="1200" dirty="0">
                <a:solidFill>
                  <a:prstClr val="black"/>
                </a:solidFill>
              </a:rPr>
              <a:t>Coached leaders and teams at a large US retailer in transforming their development and product management processes.  Worked with Product Managers/Owners in redefining the product pipeline, reducing work in progress, and improving collaboration with development.  Coached development teams and architects on improving test automation and collaborative development.  Initiated Agility Health Radar assessments.</a:t>
            </a:r>
            <a:endParaRPr lang="en-US" sz="1200" b="1" dirty="0">
              <a:solidFill>
                <a:srgbClr val="000000"/>
              </a:solidFill>
            </a:endParaRPr>
          </a:p>
          <a:p>
            <a:pPr marL="228600" indent="-171450">
              <a:spcBef>
                <a:spcPts val="300"/>
              </a:spcBef>
              <a:spcAft>
                <a:spcPts val="300"/>
              </a:spcAft>
              <a:buFont typeface="Arial" panose="020B0604020202020204" pitchFamily="34" charset="0"/>
              <a:buChar char="•"/>
              <a:defRPr/>
            </a:pPr>
            <a:r>
              <a:rPr lang="en-US" sz="1200" b="1" dirty="0">
                <a:solidFill>
                  <a:srgbClr val="000000"/>
                </a:solidFill>
              </a:rPr>
              <a:t>Transportation: </a:t>
            </a:r>
            <a:r>
              <a:rPr lang="en-US" sz="1200" dirty="0">
                <a:solidFill>
                  <a:prstClr val="black"/>
                </a:solidFill>
              </a:rPr>
              <a:t>Worked with an airline IT organization, coaching teams, business leaders, and managers in adopting Agile.  Helped the delivery teams with Agile Engineering practices (Continuous Delivery, Test-driven Development, mob programming) to achieve fully automated, constant delivery to production, with zero defects.</a:t>
            </a:r>
            <a:endParaRPr lang="en-US" sz="1200" dirty="0">
              <a:solidFill>
                <a:prstClr val="black"/>
              </a:solidFill>
              <a:latin typeface="+mj-lt"/>
            </a:endParaRPr>
          </a:p>
          <a:p>
            <a:pPr marL="174625" indent="-117475">
              <a:spcBef>
                <a:spcPts val="300"/>
              </a:spcBef>
              <a:spcAft>
                <a:spcPts val="300"/>
              </a:spcAft>
              <a:buFont typeface="Arial" panose="020B0604020202020204" pitchFamily="34" charset="0"/>
              <a:buChar char="•"/>
              <a:defRPr/>
            </a:pPr>
            <a:r>
              <a:rPr lang="en-US" sz="1200" b="1" dirty="0">
                <a:solidFill>
                  <a:srgbClr val="000000"/>
                </a:solidFill>
              </a:rPr>
              <a:t>Banking</a:t>
            </a:r>
            <a:r>
              <a:rPr lang="en-US" sz="1200" b="1" dirty="0"/>
              <a:t> </a:t>
            </a:r>
            <a:r>
              <a:rPr lang="en-US" sz="1200" b="1" dirty="0">
                <a:solidFill>
                  <a:srgbClr val="000000"/>
                </a:solidFill>
              </a:rPr>
              <a:t>:  </a:t>
            </a:r>
            <a:r>
              <a:rPr lang="en-US" sz="1200" dirty="0">
                <a:solidFill>
                  <a:prstClr val="black"/>
                </a:solidFill>
              </a:rPr>
              <a:t>Coached delivery teams at a credit union, to improve their delivery pipeline, incorporating automated testing into their continuous integration system and transforming the way teams collaborate with QA.</a:t>
            </a:r>
          </a:p>
          <a:p>
            <a:pPr marL="174625" indent="-117475">
              <a:spcBef>
                <a:spcPts val="300"/>
              </a:spcBef>
              <a:spcAft>
                <a:spcPts val="300"/>
              </a:spcAft>
              <a:buFont typeface="Arial" panose="020B0604020202020204" pitchFamily="34" charset="0"/>
              <a:buChar char="•"/>
              <a:defRPr/>
            </a:pPr>
            <a:r>
              <a:rPr lang="en-US" sz="1200" b="1" dirty="0">
                <a:solidFill>
                  <a:srgbClr val="000000"/>
                </a:solidFill>
              </a:rPr>
              <a:t>Banking: </a:t>
            </a:r>
            <a:r>
              <a:rPr lang="en-US" sz="1200" dirty="0">
                <a:solidFill>
                  <a:prstClr val="black"/>
                </a:solidFill>
              </a:rPr>
              <a:t>Coached multiple teams at government financial institution in their Agile transformation.  Worked with Scrum Masters, Product Owners, and leadership to successfully deliver a replacement system involving two years of effort.</a:t>
            </a:r>
          </a:p>
          <a:p>
            <a:pPr marL="174625" indent="-117475">
              <a:spcBef>
                <a:spcPts val="300"/>
              </a:spcBef>
              <a:spcAft>
                <a:spcPts val="300"/>
              </a:spcAft>
              <a:buFont typeface="Arial" panose="020B0604020202020204" pitchFamily="34" charset="0"/>
              <a:buChar char="•"/>
              <a:defRPr/>
            </a:pPr>
            <a:r>
              <a:rPr lang="en-US" sz="1200" b="1" dirty="0">
                <a:solidFill>
                  <a:srgbClr val="000000"/>
                </a:solidFill>
              </a:rPr>
              <a:t>Telecommunications: </a:t>
            </a:r>
            <a:r>
              <a:rPr lang="en-US" sz="1200" dirty="0">
                <a:solidFill>
                  <a:prstClr val="black"/>
                </a:solidFill>
              </a:rPr>
              <a:t>Coached multiple teams at US telecom learn Agile Engineering approaches to improve quality and collaboration.</a:t>
            </a:r>
          </a:p>
          <a:p>
            <a:pPr marL="174625" indent="-117475">
              <a:spcBef>
                <a:spcPts val="300"/>
              </a:spcBef>
              <a:spcAft>
                <a:spcPts val="300"/>
              </a:spcAft>
              <a:buFont typeface="Arial" panose="020B0604020202020204" pitchFamily="34" charset="0"/>
              <a:buChar char="•"/>
              <a:defRPr/>
            </a:pPr>
            <a:r>
              <a:rPr lang="en-US" sz="1200" b="1" dirty="0">
                <a:solidFill>
                  <a:srgbClr val="000000"/>
                </a:solidFill>
              </a:rPr>
              <a:t>Telecommunications: </a:t>
            </a:r>
            <a:r>
              <a:rPr lang="en-US" sz="1200" dirty="0">
                <a:solidFill>
                  <a:prstClr val="black"/>
                </a:solidFill>
              </a:rPr>
              <a:t>Helped developers at large telecommunications company in China refactor legacy code to improve design and accommodate change.  Helped teams learn unit testing and test-driven development to improve quality.</a:t>
            </a:r>
          </a:p>
          <a:p>
            <a:pPr marL="174625" indent="-117475">
              <a:spcBef>
                <a:spcPts val="300"/>
              </a:spcBef>
              <a:spcAft>
                <a:spcPts val="300"/>
              </a:spcAft>
              <a:buFont typeface="Arial" panose="020B0604020202020204" pitchFamily="34" charset="0"/>
              <a:buChar char="•"/>
              <a:defRPr/>
            </a:pPr>
            <a:r>
              <a:rPr lang="en-US" sz="1200" b="1" dirty="0">
                <a:solidFill>
                  <a:srgbClr val="000000"/>
                </a:solidFill>
              </a:rPr>
              <a:t>Transportation: </a:t>
            </a:r>
            <a:r>
              <a:rPr lang="en-US" sz="1200" dirty="0">
                <a:solidFill>
                  <a:prstClr val="black"/>
                </a:solidFill>
              </a:rPr>
              <a:t>Worked with development team in developing mobile, high-speed scanning application for tracking shipments.  Improved performance of the application and helped in the adoption of better automated testing and build processes.</a:t>
            </a:r>
          </a:p>
          <a:p>
            <a:pPr marL="174625" indent="-117475">
              <a:spcBef>
                <a:spcPts val="300"/>
              </a:spcBef>
              <a:spcAft>
                <a:spcPts val="300"/>
              </a:spcAft>
              <a:buFont typeface="Arial" panose="020B0604020202020204" pitchFamily="34" charset="0"/>
              <a:buChar char="•"/>
              <a:defRPr/>
            </a:pPr>
            <a:endParaRPr lang="en-US" sz="1100" dirty="0">
              <a:solidFill>
                <a:prstClr val="black"/>
              </a:solidFill>
            </a:endParaRPr>
          </a:p>
          <a:p>
            <a:pPr marL="174625" indent="-117475">
              <a:spcBef>
                <a:spcPts val="300"/>
              </a:spcBef>
              <a:spcAft>
                <a:spcPts val="300"/>
              </a:spcAft>
              <a:buFont typeface="Arial" panose="020B0604020202020204" pitchFamily="34" charset="0"/>
              <a:buChar char="•"/>
              <a:defRPr/>
            </a:pPr>
            <a:endParaRPr lang="en-US" sz="1100" dirty="0">
              <a:solidFill>
                <a:prstClr val="black"/>
              </a:solidFill>
            </a:endParaRPr>
          </a:p>
          <a:p>
            <a:pPr marL="174625" indent="-117475">
              <a:spcBef>
                <a:spcPts val="300"/>
              </a:spcBef>
              <a:spcAft>
                <a:spcPts val="300"/>
              </a:spcAft>
              <a:buFont typeface="Arial" panose="020B0604020202020204" pitchFamily="34" charset="0"/>
              <a:buChar char="•"/>
              <a:defRPr/>
            </a:pPr>
            <a:endParaRPr lang="en-US" sz="1100" b="1" dirty="0">
              <a:solidFill>
                <a:srgbClr val="000000"/>
              </a:solidFill>
            </a:endParaRPr>
          </a:p>
          <a:p>
            <a:pPr marL="174625" indent="-117475">
              <a:spcBef>
                <a:spcPts val="300"/>
              </a:spcBef>
              <a:spcAft>
                <a:spcPts val="300"/>
              </a:spcAft>
              <a:buFont typeface="Arial" panose="020B0604020202020204" pitchFamily="34" charset="0"/>
              <a:buChar char="•"/>
              <a:defRPr/>
            </a:pPr>
            <a:endParaRPr lang="en-US" sz="1100" b="1" dirty="0">
              <a:solidFill>
                <a:prstClr val="black"/>
              </a:solidFill>
            </a:endParaRPr>
          </a:p>
          <a:p>
            <a:pPr marL="171450" marR="0" lvl="0" indent="-171450"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prstClr val="black"/>
              </a:solidFill>
              <a:effectLst/>
              <a:uLnTx/>
              <a:uFillTx/>
              <a:latin typeface="Graphik"/>
              <a:ea typeface="+mn-ea"/>
              <a:cs typeface="+mn-cs"/>
            </a:endParaRPr>
          </a:p>
        </p:txBody>
      </p:sp>
      <p:sp>
        <p:nvSpPr>
          <p:cNvPr id="9" name="Rectangle 2">
            <a:extLst>
              <a:ext uri="{FF2B5EF4-FFF2-40B4-BE49-F238E27FC236}">
                <a16:creationId xmlns:a16="http://schemas.microsoft.com/office/drawing/2014/main" id="{E918DE95-A20B-4B5B-A9DD-13AA32F75239}"/>
              </a:ext>
            </a:extLst>
          </p:cNvPr>
          <p:cNvSpPr>
            <a:spLocks noChangeArrowheads="1"/>
          </p:cNvSpPr>
          <p:nvPr/>
        </p:nvSpPr>
        <p:spPr bwMode="auto">
          <a:xfrm>
            <a:off x="541867" y="963880"/>
            <a:ext cx="4735232" cy="1416882"/>
          </a:xfrm>
          <a:prstGeom prst="rect">
            <a:avLst/>
          </a:prstGeom>
          <a:solidFill>
            <a:schemeClr val="bg1"/>
          </a:solidFill>
          <a:ln w="12700" algn="ctr">
            <a:solidFill>
              <a:srgbClr val="9BB8D3"/>
            </a:solidFill>
            <a:miter lim="800000"/>
            <a:headEnd/>
            <a:tailEnd/>
          </a:ln>
          <a:effectLst>
            <a:outerShdw blurRad="50800" dist="38100" dir="2700000" algn="tl" rotWithShape="0">
              <a:prstClr val="black">
                <a:alpha val="40000"/>
              </a:prstClr>
            </a:outerShdw>
          </a:effectLst>
        </p:spPr>
        <p:txBody>
          <a:bodyPr wrap="none" anchor="ctr"/>
          <a:lstStyle/>
          <a:p>
            <a:pPr marL="252996" marR="0" lvl="0" indent="-252996" algn="l" defTabSz="1087106" rtl="0" eaLnBrk="1" fontAlgn="auto" latinLnBrk="1" hangingPunct="1">
              <a:lnSpc>
                <a:spcPct val="100000"/>
              </a:lnSpc>
              <a:spcBef>
                <a:spcPct val="15000"/>
              </a:spcBef>
              <a:spcAft>
                <a:spcPts val="0"/>
              </a:spcAft>
              <a:buClrTx/>
              <a:buSzTx/>
              <a:buFontTx/>
              <a:buNone/>
              <a:tabLst/>
              <a:defRPr/>
            </a:pPr>
            <a:endParaRPr kumimoji="0" lang="sv-SE" sz="1063" b="1" i="0" u="none" strike="noStrike" kern="1200" cap="none" spc="0" normalizeH="0" baseline="0" noProof="0">
              <a:ln>
                <a:noFill/>
              </a:ln>
              <a:solidFill>
                <a:srgbClr val="000000"/>
              </a:solidFill>
              <a:effectLst/>
              <a:uLnTx/>
              <a:uFillTx/>
              <a:latin typeface="Graphik"/>
              <a:ea typeface="굴림" charset="-127"/>
              <a:cs typeface="Calibri" panose="020F0502020204030204" pitchFamily="34" charset="0"/>
            </a:endParaRPr>
          </a:p>
        </p:txBody>
      </p:sp>
      <p:sp>
        <p:nvSpPr>
          <p:cNvPr id="10" name="Rectangle 9">
            <a:extLst>
              <a:ext uri="{FF2B5EF4-FFF2-40B4-BE49-F238E27FC236}">
                <a16:creationId xmlns:a16="http://schemas.microsoft.com/office/drawing/2014/main" id="{944AA711-B079-40B2-86A5-AFB16724D297}"/>
              </a:ext>
            </a:extLst>
          </p:cNvPr>
          <p:cNvSpPr>
            <a:spLocks noChangeArrowheads="1"/>
          </p:cNvSpPr>
          <p:nvPr/>
        </p:nvSpPr>
        <p:spPr bwMode="auto">
          <a:xfrm>
            <a:off x="2214775" y="1133779"/>
            <a:ext cx="3230815" cy="1091276"/>
          </a:xfrm>
          <a:prstGeom prst="rect">
            <a:avLst/>
          </a:prstGeom>
          <a:noFill/>
          <a:ln w="9525">
            <a:noFill/>
            <a:miter lim="800000"/>
            <a:headEnd/>
            <a:tailEnd/>
          </a:ln>
          <a:effectLst/>
        </p:spPr>
        <p:txBody>
          <a:bodyPr wrap="square" lIns="64659" tIns="32329" rIns="64659" bIns="32329">
            <a:spAutoFit/>
          </a:bodyPr>
          <a:lstStyle/>
          <a:p>
            <a:pPr marL="0" marR="0" lvl="0" indent="0" algn="l" defTabSz="1087106" rtl="0" eaLnBrk="0" fontAlgn="auto" latinLnBrk="0" hangingPunct="0">
              <a:lnSpc>
                <a:spcPct val="100000"/>
              </a:lnSpc>
              <a:spcBef>
                <a:spcPts val="0"/>
              </a:spcBef>
              <a:spcAft>
                <a:spcPts val="0"/>
              </a:spcAft>
              <a:buClrTx/>
              <a:buSzTx/>
              <a:buFontTx/>
              <a:buNone/>
              <a:tabLst/>
              <a:defRPr/>
            </a:pPr>
            <a:r>
              <a:rPr lang="en-US" sz="2000" b="1" dirty="0">
                <a:solidFill>
                  <a:prstClr val="black"/>
                </a:solidFill>
                <a:latin typeface="Graphik"/>
                <a:ea typeface="굴림" pitchFamily="50" charset="-127"/>
                <a:cs typeface="Calibri" panose="020F0502020204030204" pitchFamily="34" charset="0"/>
              </a:rPr>
              <a:t>Steve </a:t>
            </a:r>
            <a:r>
              <a:rPr lang="en-US" sz="2000" b="1" dirty="0" err="1">
                <a:solidFill>
                  <a:prstClr val="black"/>
                </a:solidFill>
                <a:latin typeface="Graphik"/>
                <a:ea typeface="굴림" pitchFamily="50" charset="-127"/>
                <a:cs typeface="Calibri" panose="020F0502020204030204" pitchFamily="34" charset="0"/>
              </a:rPr>
              <a:t>Bement</a:t>
            </a:r>
            <a:r>
              <a:rPr kumimoji="0" lang="en-US" sz="2000" b="1" i="0" u="none" strike="noStrike" kern="1200" cap="none" spc="0" normalizeH="0" baseline="0" noProof="0" dirty="0">
                <a:ln>
                  <a:noFill/>
                </a:ln>
                <a:solidFill>
                  <a:prstClr val="black"/>
                </a:solidFill>
                <a:effectLst/>
                <a:uLnTx/>
                <a:uFillTx/>
                <a:latin typeface="Graphik"/>
                <a:ea typeface="굴림" pitchFamily="50" charset="-127"/>
                <a:cs typeface="Calibri" panose="020F0502020204030204" pitchFamily="34" charset="0"/>
              </a:rPr>
              <a:t> </a:t>
            </a:r>
          </a:p>
          <a:p>
            <a:pPr marL="0" marR="0" lvl="0" indent="0" algn="l" defTabSz="1087106"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Graphik"/>
              <a:ea typeface="+mn-ea"/>
              <a:cs typeface="Calibri" panose="020F0502020204030204" pitchFamily="34" charset="0"/>
            </a:endParaRPr>
          </a:p>
          <a:p>
            <a:pPr marL="0" marR="0" lvl="0" indent="0" algn="l" defTabSz="1087106"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Graphik"/>
                <a:cs typeface="Calibri" panose="020F0502020204030204" pitchFamily="34" charset="0"/>
              </a:rPr>
              <a:t>Denver, CO</a:t>
            </a:r>
            <a:endParaRPr kumimoji="0" lang="en-US" sz="1200"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endParaRPr>
          </a:p>
          <a:p>
            <a:pPr marL="0" marR="0" lvl="0" indent="0" algn="l" defTabSz="1087106"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Graphik"/>
              <a:ea typeface="+mn-ea"/>
              <a:cs typeface="Calibri" panose="020F0502020204030204" pitchFamily="34" charset="0"/>
            </a:endParaRPr>
          </a:p>
          <a:p>
            <a:pPr marL="0" marR="0" lvl="0" indent="0" algn="l" defTabSz="1087106"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rPr>
              <a:t>Email: </a:t>
            </a:r>
            <a:r>
              <a:rPr lang="en-US" sz="1067" dirty="0" err="1">
                <a:solidFill>
                  <a:prstClr val="black"/>
                </a:solidFill>
                <a:latin typeface="Graphik"/>
                <a:cs typeface="Calibri" panose="020F0502020204030204" pitchFamily="34" charset="0"/>
              </a:rPr>
              <a:t>steve.bement</a:t>
            </a:r>
            <a:r>
              <a:rPr kumimoji="0" lang="en-US" sz="1067"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rPr>
              <a:t>@</a:t>
            </a:r>
            <a:r>
              <a:rPr kumimoji="0" lang="en-US" sz="1067" b="0" i="0" u="none" strike="noStrike" kern="1200" cap="none" spc="0" normalizeH="0" baseline="0" noProof="0" dirty="0" err="1">
                <a:ln>
                  <a:noFill/>
                </a:ln>
                <a:solidFill>
                  <a:prstClr val="black"/>
                </a:solidFill>
                <a:effectLst/>
                <a:uLnTx/>
                <a:uFillTx/>
                <a:latin typeface="Graphik"/>
                <a:ea typeface="+mn-ea"/>
                <a:cs typeface="Calibri" panose="020F0502020204030204" pitchFamily="34" charset="0"/>
              </a:rPr>
              <a:t>accenture.com</a:t>
            </a:r>
            <a:endParaRPr kumimoji="0" lang="en-US" sz="1067"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endParaRPr>
          </a:p>
        </p:txBody>
      </p:sp>
      <p:sp>
        <p:nvSpPr>
          <p:cNvPr id="11" name="TextBox 10">
            <a:extLst>
              <a:ext uri="{FF2B5EF4-FFF2-40B4-BE49-F238E27FC236}">
                <a16:creationId xmlns:a16="http://schemas.microsoft.com/office/drawing/2014/main" id="{A51044AF-E895-437B-A1F7-E95B0B0B1C46}"/>
              </a:ext>
            </a:extLst>
          </p:cNvPr>
          <p:cNvSpPr txBox="1"/>
          <p:nvPr/>
        </p:nvSpPr>
        <p:spPr>
          <a:xfrm>
            <a:off x="2675468" y="5452924"/>
            <a:ext cx="2601632" cy="1107996"/>
          </a:xfrm>
          <a:prstGeom prst="rect">
            <a:avLst/>
          </a:prstGeom>
          <a:noFill/>
        </p:spPr>
        <p:txBody>
          <a:bodyPr wrap="square" rtlCol="0">
            <a:spAutoFit/>
          </a:bodyPr>
          <a:lstStyle/>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rPr>
              <a:t>Coaching high-performing teams</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prstClr val="black"/>
                </a:solidFill>
                <a:latin typeface="Graphik"/>
                <a:cs typeface="Calibri" panose="020F0502020204030204" pitchFamily="34" charset="0"/>
              </a:rPr>
              <a:t>Test-driven development</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prstClr val="black"/>
                </a:solidFill>
                <a:latin typeface="Graphik"/>
                <a:cs typeface="Calibri" panose="020F0502020204030204" pitchFamily="34" charset="0"/>
              </a:rPr>
              <a:t>Refactoring</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prstClr val="black"/>
                </a:solidFill>
                <a:latin typeface="Graphik"/>
                <a:cs typeface="Calibri" panose="020F0502020204030204" pitchFamily="34" charset="0"/>
              </a:rPr>
              <a:t>Continuous Delivery</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prstClr val="black"/>
                </a:solidFill>
                <a:latin typeface="Graphik"/>
                <a:cs typeface="Calibri" panose="020F0502020204030204" pitchFamily="34" charset="0"/>
              </a:rPr>
              <a:t>Pair and mob programming</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prstClr val="black"/>
                </a:solidFill>
                <a:latin typeface="Graphik"/>
                <a:cs typeface="Calibri" panose="020F0502020204030204" pitchFamily="34" charset="0"/>
              </a:rPr>
              <a:t>Emergent Design</a:t>
            </a:r>
          </a:p>
        </p:txBody>
      </p:sp>
      <p:sp>
        <p:nvSpPr>
          <p:cNvPr id="12" name="Rectangle 11">
            <a:extLst>
              <a:ext uri="{FF2B5EF4-FFF2-40B4-BE49-F238E27FC236}">
                <a16:creationId xmlns:a16="http://schemas.microsoft.com/office/drawing/2014/main" id="{C87FE0D7-C632-484A-B2F5-7DA808CE3346}"/>
              </a:ext>
            </a:extLst>
          </p:cNvPr>
          <p:cNvSpPr/>
          <p:nvPr/>
        </p:nvSpPr>
        <p:spPr>
          <a:xfrm>
            <a:off x="668713" y="5452924"/>
            <a:ext cx="2183487" cy="1107996"/>
          </a:xfrm>
          <a:prstGeom prst="rect">
            <a:avLst/>
          </a:prstGeom>
          <a:noFill/>
        </p:spPr>
        <p:txBody>
          <a:bodyPr wrap="square" rtlCol="0">
            <a:spAutoFit/>
          </a:bodyPr>
          <a:lstStyle/>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rPr>
              <a:t>Aerospace</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100" dirty="0">
                <a:solidFill>
                  <a:prstClr val="black"/>
                </a:solidFill>
                <a:latin typeface="Graphik"/>
                <a:cs typeface="Calibri" panose="020F0502020204030204" pitchFamily="34" charset="0"/>
              </a:rPr>
              <a:t>Banking</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100" dirty="0">
                <a:solidFill>
                  <a:prstClr val="black"/>
                </a:solidFill>
                <a:latin typeface="Graphik"/>
                <a:cs typeface="Calibri" panose="020F0502020204030204" pitchFamily="34" charset="0"/>
              </a:rPr>
              <a:t>Health I</a:t>
            </a:r>
            <a:r>
              <a:rPr kumimoji="0" lang="en-US" altLang="zh-CN" sz="1100" b="0" i="0" u="none" strike="noStrike" kern="1200" cap="none" spc="0" normalizeH="0" baseline="0" noProof="0" dirty="0" err="1">
                <a:ln>
                  <a:noFill/>
                </a:ln>
                <a:solidFill>
                  <a:prstClr val="black"/>
                </a:solidFill>
                <a:effectLst/>
                <a:uLnTx/>
                <a:uFillTx/>
                <a:latin typeface="Graphik"/>
                <a:ea typeface="+mn-ea"/>
                <a:cs typeface="Calibri" panose="020F0502020204030204" pitchFamily="34" charset="0"/>
              </a:rPr>
              <a:t>nsurance</a:t>
            </a:r>
            <a:endParaRPr kumimoji="0" lang="en-US" altLang="zh-CN" sz="1100"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endParaRP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100" dirty="0">
                <a:solidFill>
                  <a:prstClr val="black"/>
                </a:solidFill>
                <a:latin typeface="Graphik"/>
                <a:cs typeface="Calibri" panose="020F0502020204030204" pitchFamily="34" charset="0"/>
              </a:rPr>
              <a:t>Telecommunications</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rPr>
              <a:t>Transportation</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100" dirty="0">
                <a:solidFill>
                  <a:prstClr val="black"/>
                </a:solidFill>
                <a:latin typeface="Graphik"/>
                <a:cs typeface="Calibri" panose="020F0502020204030204" pitchFamily="34" charset="0"/>
              </a:rPr>
              <a:t>Retail</a:t>
            </a:r>
            <a:endParaRPr kumimoji="0" lang="en-US" altLang="zh-CN" sz="1100"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endParaRPr>
          </a:p>
        </p:txBody>
      </p:sp>
      <p:sp>
        <p:nvSpPr>
          <p:cNvPr id="14" name="Rectangle 13">
            <a:extLst>
              <a:ext uri="{FF2B5EF4-FFF2-40B4-BE49-F238E27FC236}">
                <a16:creationId xmlns:a16="http://schemas.microsoft.com/office/drawing/2014/main" id="{7571A802-9A16-4DBD-B881-360778377902}"/>
              </a:ext>
            </a:extLst>
          </p:cNvPr>
          <p:cNvSpPr/>
          <p:nvPr/>
        </p:nvSpPr>
        <p:spPr>
          <a:xfrm>
            <a:off x="552772" y="5254793"/>
            <a:ext cx="4740758" cy="178120"/>
          </a:xfrm>
          <a:prstGeom prst="rect">
            <a:avLst/>
          </a:prstGeom>
          <a:solidFill>
            <a:srgbClr val="A100FF"/>
          </a:solidFill>
          <a:ln>
            <a:solidFill>
              <a:srgbClr val="9BB8D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087106"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white"/>
                </a:solidFill>
                <a:effectLst/>
                <a:uLnTx/>
                <a:uFillTx/>
                <a:latin typeface="Graphik"/>
                <a:ea typeface="+mn-ea"/>
                <a:cs typeface="Calibri" panose="020F0502020204030204" pitchFamily="34" charset="0"/>
              </a:rPr>
              <a:t> Industry Expertise           	   Functional Expertise</a:t>
            </a:r>
          </a:p>
        </p:txBody>
      </p:sp>
      <p:sp>
        <p:nvSpPr>
          <p:cNvPr id="17" name="Rectangle 2">
            <a:extLst>
              <a:ext uri="{FF2B5EF4-FFF2-40B4-BE49-F238E27FC236}">
                <a16:creationId xmlns:a16="http://schemas.microsoft.com/office/drawing/2014/main" id="{797123A7-43A0-4107-B974-F91980DE7B6D}"/>
              </a:ext>
            </a:extLst>
          </p:cNvPr>
          <p:cNvSpPr>
            <a:spLocks noChangeArrowheads="1"/>
          </p:cNvSpPr>
          <p:nvPr/>
        </p:nvSpPr>
        <p:spPr bwMode="auto">
          <a:xfrm>
            <a:off x="541867" y="2735253"/>
            <a:ext cx="4740561" cy="2456310"/>
          </a:xfrm>
          <a:prstGeom prst="rect">
            <a:avLst/>
          </a:prstGeom>
          <a:solidFill>
            <a:schemeClr val="bg1"/>
          </a:solidFill>
          <a:ln w="12700" algn="ctr">
            <a:solidFill>
              <a:srgbClr val="9BB8D3"/>
            </a:solidFill>
            <a:miter lim="800000"/>
            <a:headEnd/>
            <a:tailEnd/>
          </a:ln>
          <a:effectLst>
            <a:outerShdw blurRad="50800" dist="38100" dir="2700000" algn="tl" rotWithShape="0">
              <a:prstClr val="black">
                <a:alpha val="40000"/>
              </a:prstClr>
            </a:outerShdw>
          </a:effectLst>
        </p:spPr>
        <p:txBody>
          <a:bodyPr wrap="square" lIns="91440" tIns="91440" rIns="91440" bIns="91440" anchor="t">
            <a:noAutofit/>
          </a:bodyPr>
          <a:lstStyle/>
          <a:p>
            <a:pPr marL="0" lvl="1" indent="0" defTabSz="830263">
              <a:spcBef>
                <a:spcPct val="0"/>
              </a:spcBef>
              <a:buClr>
                <a:srgbClr val="83C2E5"/>
              </a:buClr>
              <a:buNone/>
            </a:pPr>
            <a:r>
              <a:rPr lang="en-US" sz="1100" dirty="0">
                <a:solidFill>
                  <a:prstClr val="black"/>
                </a:solidFill>
                <a:latin typeface="Graphik"/>
                <a:cs typeface="Calibri"/>
              </a:rPr>
              <a:t>Steve is </a:t>
            </a:r>
            <a:r>
              <a:rPr lang="en-US" altLang="en-US" sz="1100" dirty="0">
                <a:solidFill>
                  <a:prstClr val="black"/>
                </a:solidFill>
                <a:latin typeface="Graphik"/>
                <a:cs typeface="Calibri"/>
              </a:rPr>
              <a:t>a Business Agility Enablement manager within </a:t>
            </a:r>
            <a:r>
              <a:rPr lang="en-US" sz="1100" dirty="0">
                <a:solidFill>
                  <a:prstClr val="black"/>
                </a:solidFill>
                <a:latin typeface="Graphik"/>
                <a:cs typeface="Calibri"/>
              </a:rPr>
              <a:t>Accenture Business Agility, with a specialization in Agile Software Development coaching.</a:t>
            </a:r>
          </a:p>
          <a:p>
            <a:pPr marL="0" lvl="1" indent="0" defTabSz="830263">
              <a:spcBef>
                <a:spcPct val="0"/>
              </a:spcBef>
              <a:buClr>
                <a:srgbClr val="83C2E5"/>
              </a:buClr>
              <a:buNone/>
            </a:pPr>
            <a:endParaRPr lang="en-US" sz="1100" dirty="0">
              <a:solidFill>
                <a:prstClr val="black"/>
              </a:solidFill>
              <a:latin typeface="Graphik"/>
              <a:cs typeface="Calibri"/>
            </a:endParaRPr>
          </a:p>
          <a:p>
            <a:pPr marL="0" lvl="1" defTabSz="830263">
              <a:lnSpc>
                <a:spcPct val="110000"/>
              </a:lnSpc>
              <a:spcBef>
                <a:spcPct val="0"/>
              </a:spcBef>
              <a:buClr>
                <a:srgbClr val="83C2E5"/>
              </a:buClr>
            </a:pPr>
            <a:r>
              <a:rPr lang="en-US" sz="1100" dirty="0">
                <a:solidFill>
                  <a:prstClr val="black"/>
                </a:solidFill>
                <a:latin typeface="Graphik"/>
                <a:cs typeface="Calibri"/>
                <a:sym typeface="Arial"/>
              </a:rPr>
              <a:t>Steve is an experienced developer and coach, with over 30 years in the software industry. He has practiced Agile and Extreme Programming (XP) for more than 20 years and specializes in helping teams and organizations reach a high-performing state, pushing clean code to production continuously, with zero defects.</a:t>
            </a:r>
          </a:p>
          <a:p>
            <a:pPr marL="0" lvl="1" defTabSz="830263">
              <a:lnSpc>
                <a:spcPct val="110000"/>
              </a:lnSpc>
              <a:spcBef>
                <a:spcPct val="0"/>
              </a:spcBef>
              <a:buClr>
                <a:srgbClr val="83C2E5"/>
              </a:buClr>
            </a:pPr>
            <a:endParaRPr lang="en-US" sz="1100" dirty="0">
              <a:solidFill>
                <a:prstClr val="black"/>
              </a:solidFill>
              <a:latin typeface="Graphik"/>
              <a:cs typeface="Calibri"/>
              <a:sym typeface="Arial"/>
            </a:endParaRPr>
          </a:p>
          <a:p>
            <a:pPr marL="0" lvl="1" indent="0" defTabSz="830263">
              <a:lnSpc>
                <a:spcPct val="110000"/>
              </a:lnSpc>
              <a:spcBef>
                <a:spcPct val="0"/>
              </a:spcBef>
              <a:buClr>
                <a:srgbClr val="83C2E5"/>
              </a:buClr>
              <a:buNone/>
            </a:pPr>
            <a:r>
              <a:rPr lang="en-US" altLang="en-US" sz="1100" dirty="0">
                <a:solidFill>
                  <a:prstClr val="black"/>
                </a:solidFill>
                <a:latin typeface="Graphik"/>
                <a:cs typeface="Calibri"/>
              </a:rPr>
              <a:t>Steve has a Master of Software Engineering degree from Seattle University, and numerous certifications from the Scrum Alliance, </a:t>
            </a:r>
            <a:r>
              <a:rPr lang="en-US" altLang="en-US" sz="1100" dirty="0" err="1">
                <a:solidFill>
                  <a:prstClr val="black"/>
                </a:solidFill>
                <a:latin typeface="Graphik"/>
                <a:cs typeface="Calibri"/>
              </a:rPr>
              <a:t>ICAgile</a:t>
            </a:r>
            <a:r>
              <a:rPr lang="en-US" altLang="en-US" sz="1100" dirty="0">
                <a:solidFill>
                  <a:prstClr val="black"/>
                </a:solidFill>
                <a:latin typeface="Graphik"/>
                <a:cs typeface="Calibri"/>
              </a:rPr>
              <a:t>, and Agility Health Radar.</a:t>
            </a:r>
            <a:endParaRPr lang="en-US" altLang="zh-CN" sz="1100" dirty="0">
              <a:solidFill>
                <a:prstClr val="black"/>
              </a:solidFill>
              <a:latin typeface="Graphik"/>
              <a:cs typeface="Calibri"/>
            </a:endParaRPr>
          </a:p>
        </p:txBody>
      </p:sp>
      <p:sp>
        <p:nvSpPr>
          <p:cNvPr id="18" name="Rectangle 17">
            <a:extLst>
              <a:ext uri="{FF2B5EF4-FFF2-40B4-BE49-F238E27FC236}">
                <a16:creationId xmlns:a16="http://schemas.microsoft.com/office/drawing/2014/main" id="{A999588E-62AC-4E33-8567-34CD7F59B5AF}"/>
              </a:ext>
            </a:extLst>
          </p:cNvPr>
          <p:cNvSpPr/>
          <p:nvPr/>
        </p:nvSpPr>
        <p:spPr>
          <a:xfrm>
            <a:off x="552968" y="2437323"/>
            <a:ext cx="4740561" cy="214492"/>
          </a:xfrm>
          <a:prstGeom prst="rect">
            <a:avLst/>
          </a:prstGeom>
          <a:solidFill>
            <a:srgbClr val="A100FF"/>
          </a:solidFill>
          <a:ln>
            <a:solidFill>
              <a:srgbClr val="9BB8D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087106"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white"/>
                </a:solidFill>
                <a:effectLst/>
                <a:uLnTx/>
                <a:uFillTx/>
                <a:latin typeface="Graphik"/>
                <a:ea typeface="+mn-ea"/>
                <a:cs typeface="Calibri" panose="020F0502020204030204" pitchFamily="34" charset="0"/>
              </a:rPr>
              <a:t> Professional Profile</a:t>
            </a:r>
          </a:p>
        </p:txBody>
      </p:sp>
      <p:pic>
        <p:nvPicPr>
          <p:cNvPr id="7" name="Google Shape;347;p51">
            <a:extLst>
              <a:ext uri="{FF2B5EF4-FFF2-40B4-BE49-F238E27FC236}">
                <a16:creationId xmlns:a16="http://schemas.microsoft.com/office/drawing/2014/main" id="{7464A375-D1C6-FE9D-68CA-E06214C495B3}"/>
              </a:ext>
            </a:extLst>
          </p:cNvPr>
          <p:cNvPicPr preferRelativeResize="0">
            <a:picLocks/>
          </p:cNvPicPr>
          <p:nvPr/>
        </p:nvPicPr>
        <p:blipFill rotWithShape="1">
          <a:blip r:embed="rId6">
            <a:alphaModFix/>
          </a:blip>
          <a:srcRect t="8231" b="8231"/>
          <a:stretch/>
        </p:blipFill>
        <p:spPr>
          <a:xfrm>
            <a:off x="668713" y="1046233"/>
            <a:ext cx="1208860" cy="1271299"/>
          </a:xfrm>
          <a:prstGeom prst="rect">
            <a:avLst/>
          </a:prstGeom>
          <a:noFill/>
          <a:ln w="25400" cap="flat" cmpd="sng">
            <a:solidFill>
              <a:srgbClr val="0070C0"/>
            </a:solidFill>
            <a:prstDash val="solid"/>
            <a:round/>
            <a:headEnd type="none" w="sm" len="sm"/>
            <a:tailEnd type="none" w="sm" len="sm"/>
          </a:ln>
        </p:spPr>
      </p:pic>
    </p:spTree>
    <p:extLst>
      <p:ext uri="{BB962C8B-B14F-4D97-AF65-F5344CB8AC3E}">
        <p14:creationId xmlns:p14="http://schemas.microsoft.com/office/powerpoint/2010/main" val="16084940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PsWGSR_rrzrHpWm4SIxV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617d273-7a26-462d-a7c2-e04e25eaa333">
      <Terms xmlns="http://schemas.microsoft.com/office/infopath/2007/PartnerControls"/>
    </lcf76f155ced4ddcb4097134ff3c332f>
    <TaxCatchAll xmlns="d4650822-1e11-41f6-8a23-2b5a4e66c43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A09F25C3C69A44A05BB9FF5E1594F4" ma:contentTypeVersion="16" ma:contentTypeDescription="Create a new document." ma:contentTypeScope="" ma:versionID="0a5d5f33eca3af924032e941cd5ed930">
  <xsd:schema xmlns:xsd="http://www.w3.org/2001/XMLSchema" xmlns:xs="http://www.w3.org/2001/XMLSchema" xmlns:p="http://schemas.microsoft.com/office/2006/metadata/properties" xmlns:ns2="0617d273-7a26-462d-a7c2-e04e25eaa333" xmlns:ns3="d4650822-1e11-41f6-8a23-2b5a4e66c435" targetNamespace="http://schemas.microsoft.com/office/2006/metadata/properties" ma:root="true" ma:fieldsID="a52bafe76b957ed6313ca1a50f80e359" ns2:_="" ns3:_="">
    <xsd:import namespace="0617d273-7a26-462d-a7c2-e04e25eaa333"/>
    <xsd:import namespace="d4650822-1e11-41f6-8a23-2b5a4e66c43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17d273-7a26-462d-a7c2-e04e25eaa3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Location" ma:internalName="MediaServiceLocation" ma:readOnly="true">
      <xsd:simpleType>
        <xsd:restriction base="dms:Text"/>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4650822-1e11-41f6-8a23-2b5a4e66c43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5bb1973-6d48-4c0b-be1b-852e8b4d8f20}" ma:internalName="TaxCatchAll" ma:showField="CatchAllData" ma:web="d4650822-1e11-41f6-8a23-2b5a4e66c43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BC488B-B766-4521-8CCA-47E8BD577B41}">
  <ds:schemaRefs>
    <ds:schemaRef ds:uri="http://schemas.microsoft.com/office/2006/metadata/properties"/>
    <ds:schemaRef ds:uri="http://www.w3.org/XML/1998/namespace"/>
    <ds:schemaRef ds:uri="http://schemas.microsoft.com/office/2006/documentManagement/types"/>
    <ds:schemaRef ds:uri="http://purl.org/dc/dcmitype/"/>
    <ds:schemaRef ds:uri="http://schemas.microsoft.com/office/infopath/2007/PartnerControls"/>
    <ds:schemaRef ds:uri="http://purl.org/dc/terms/"/>
    <ds:schemaRef ds:uri="http://purl.org/dc/elements/1.1/"/>
    <ds:schemaRef ds:uri="0617d273-7a26-462d-a7c2-e04e25eaa333"/>
    <ds:schemaRef ds:uri="http://schemas.openxmlformats.org/package/2006/metadata/core-properties"/>
    <ds:schemaRef ds:uri="d4650822-1e11-41f6-8a23-2b5a4e66c435"/>
  </ds:schemaRefs>
</ds:datastoreItem>
</file>

<file path=customXml/itemProps2.xml><?xml version="1.0" encoding="utf-8"?>
<ds:datastoreItem xmlns:ds="http://schemas.openxmlformats.org/officeDocument/2006/customXml" ds:itemID="{97F30576-D604-45FF-BC43-E8C90D796526}">
  <ds:schemaRefs>
    <ds:schemaRef ds:uri="http://schemas.microsoft.com/sharepoint/v3/contenttype/forms"/>
  </ds:schemaRefs>
</ds:datastoreItem>
</file>

<file path=customXml/itemProps3.xml><?xml version="1.0" encoding="utf-8"?>
<ds:datastoreItem xmlns:ds="http://schemas.openxmlformats.org/officeDocument/2006/customXml" ds:itemID="{183AE3BC-2451-4423-922D-3A068FEFE2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17d273-7a26-462d-a7c2-e04e25eaa333"/>
    <ds:schemaRef ds:uri="d4650822-1e11-41f6-8a23-2b5a4e66c4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140</TotalTime>
  <Words>419</Words>
  <Application>Microsoft Macintosh PowerPoint</Application>
  <PresentationFormat>Widescreen</PresentationFormat>
  <Paragraphs>35</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Graphik</vt:lpstr>
      <vt:lpstr>Office Theme</vt:lpstr>
      <vt:lpstr>think-cell Slide</vt:lpstr>
      <vt:lpstr>Steve Bement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Brooke Ciarrachi</dc:title>
  <dc:creator>Marshall, Christopher</dc:creator>
  <cp:lastModifiedBy>Bement, Steve</cp:lastModifiedBy>
  <cp:revision>7</cp:revision>
  <dcterms:created xsi:type="dcterms:W3CDTF">2023-01-09T21:13:19Z</dcterms:created>
  <dcterms:modified xsi:type="dcterms:W3CDTF">2023-01-10T20:15:26Z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0x01010077A09F25C3C69A44A05BB9FF5E1594F4</vt:lpwstr>
  </property>
  <property fmtid="{D5CDD505-2E9C-101B-9397-08002B2CF9AE}" pid="3" name="MediaServiceImageTags">
    <vt:lpwstr/>
  </property>
</Properties>
</file>