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eb94278f4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eb94278f4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eb94278f4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eb94278f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eb94278f4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eb94278f4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b94278f4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b94278f4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b94278f4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b94278f4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b94278f4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b94278f4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b94278f4f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eb94278f4f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eb94278f4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eb94278f4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eb94278f4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eb94278f4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eb94278f4f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eb94278f4f_0_3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eb94278f4f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eb94278f4f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Thoughts on Shortening Feedback Loops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 Speed of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"/>
          <p:cNvSpPr txBox="1"/>
          <p:nvPr>
            <p:ph type="title"/>
          </p:nvPr>
        </p:nvSpPr>
        <p:spPr>
          <a:xfrm>
            <a:off x="311700" y="10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Build-Measure-Learn: an approach to </a:t>
            </a:r>
            <a:r>
              <a:rPr lang="en" sz="2220">
                <a:highlight>
                  <a:schemeClr val="accent6"/>
                </a:highlight>
              </a:rPr>
              <a:t>maximize speed of learning</a:t>
            </a:r>
            <a:endParaRPr sz="2220">
              <a:highlight>
                <a:schemeClr val="accent6"/>
              </a:highlight>
            </a:endParaRPr>
          </a:p>
        </p:txBody>
      </p:sp>
      <p:pic>
        <p:nvPicPr>
          <p:cNvPr id="277" name="Google Shape;27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400" y="770738"/>
            <a:ext cx="3675736" cy="3351113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3"/>
          <p:cNvSpPr txBox="1"/>
          <p:nvPr/>
        </p:nvSpPr>
        <p:spPr>
          <a:xfrm>
            <a:off x="61400" y="4221350"/>
            <a:ext cx="607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Turn ideas into products, measure how customers respond, and then learn whether to pivot or persevere.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9" name="Google Shape;279;p23"/>
          <p:cNvSpPr txBox="1"/>
          <p:nvPr/>
        </p:nvSpPr>
        <p:spPr>
          <a:xfrm>
            <a:off x="6415425" y="3522975"/>
            <a:ext cx="2506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“The Lean Startup approach can work in any size company, even a very large enterprise.”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80" name="Google Shape;28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5725" y="814637"/>
            <a:ext cx="1676575" cy="257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225" y="822600"/>
            <a:ext cx="6102251" cy="393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4"/>
          <p:cNvSpPr txBox="1"/>
          <p:nvPr/>
        </p:nvSpPr>
        <p:spPr>
          <a:xfrm>
            <a:off x="772750" y="171050"/>
            <a:ext cx="699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HDD fits in well with the Build-Measure-Learn cycle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92" name="Google Shape;29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21D1F"/>
                </a:solidFill>
              </a:rPr>
              <a:t>We Believe</a:t>
            </a:r>
            <a:r>
              <a:rPr lang="en">
                <a:solidFill>
                  <a:srgbClr val="221D1F"/>
                </a:solidFill>
              </a:rPr>
              <a:t> That increasing the size of hotel images on the booking page</a:t>
            </a:r>
            <a:endParaRPr>
              <a:solidFill>
                <a:srgbClr val="221D1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21D1F"/>
                </a:solidFill>
              </a:rPr>
              <a:t>Will Result In</a:t>
            </a:r>
            <a:r>
              <a:rPr lang="en">
                <a:solidFill>
                  <a:srgbClr val="221D1F"/>
                </a:solidFill>
              </a:rPr>
              <a:t> improved customer engagement and conversion</a:t>
            </a:r>
            <a:endParaRPr>
              <a:solidFill>
                <a:srgbClr val="221D1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21D1F"/>
                </a:solidFill>
              </a:rPr>
              <a:t>We Will Know We Have Succeeded When</a:t>
            </a:r>
            <a:r>
              <a:rPr lang="en">
                <a:solidFill>
                  <a:srgbClr val="221D1F"/>
                </a:solidFill>
              </a:rPr>
              <a:t> we see a 5% increase in customers who review hotel images who then proceed to book in 48 hours.</a:t>
            </a:r>
            <a:endParaRPr/>
          </a:p>
        </p:txBody>
      </p:sp>
      <p:sp>
        <p:nvSpPr>
          <p:cNvPr id="293" name="Google Shape;293;p25"/>
          <p:cNvSpPr txBox="1"/>
          <p:nvPr/>
        </p:nvSpPr>
        <p:spPr>
          <a:xfrm>
            <a:off x="1170625" y="3534950"/>
            <a:ext cx="712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Goal: Conduct an experiment that can be validated quickly.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2647700" y="1496500"/>
            <a:ext cx="920100" cy="3327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3567800" y="2153275"/>
            <a:ext cx="920100" cy="332700"/>
          </a:xfrm>
          <a:prstGeom prst="rect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4487900" y="2810050"/>
            <a:ext cx="920100" cy="3327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5408000" y="3444650"/>
            <a:ext cx="920100" cy="33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328100" y="4101450"/>
            <a:ext cx="920100" cy="3327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</a:t>
            </a:r>
            <a:endParaRPr/>
          </a:p>
        </p:txBody>
      </p:sp>
      <p:cxnSp>
        <p:nvCxnSpPr>
          <p:cNvPr id="72" name="Google Shape;72;p15"/>
          <p:cNvCxnSpPr>
            <a:stCxn id="67" idx="3"/>
            <a:endCxn id="68" idx="0"/>
          </p:cNvCxnSpPr>
          <p:nvPr/>
        </p:nvCxnSpPr>
        <p:spPr>
          <a:xfrm>
            <a:off x="3567800" y="1662850"/>
            <a:ext cx="460200" cy="49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5"/>
          <p:cNvCxnSpPr/>
          <p:nvPr/>
        </p:nvCxnSpPr>
        <p:spPr>
          <a:xfrm>
            <a:off x="4487900" y="2326500"/>
            <a:ext cx="460200" cy="49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/>
          <p:nvPr/>
        </p:nvCxnSpPr>
        <p:spPr>
          <a:xfrm>
            <a:off x="5408000" y="2954150"/>
            <a:ext cx="460200" cy="49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5"/>
          <p:cNvCxnSpPr/>
          <p:nvPr/>
        </p:nvCxnSpPr>
        <p:spPr>
          <a:xfrm>
            <a:off x="6328100" y="3610950"/>
            <a:ext cx="460200" cy="490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5"/>
          <p:cNvSpPr txBox="1"/>
          <p:nvPr/>
        </p:nvSpPr>
        <p:spPr>
          <a:xfrm>
            <a:off x="5723450" y="964900"/>
            <a:ext cx="21294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Each phase is months</a:t>
            </a:r>
            <a:endParaRPr b="1"/>
          </a:p>
        </p:txBody>
      </p:sp>
      <p:sp>
        <p:nvSpPr>
          <p:cNvPr id="77" name="Google Shape;77;p15"/>
          <p:cNvSpPr txBox="1"/>
          <p:nvPr/>
        </p:nvSpPr>
        <p:spPr>
          <a:xfrm>
            <a:off x="311700" y="3103100"/>
            <a:ext cx="3472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Characterized by: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Phase gates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Handoffs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Work done by specialists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Delayed feedback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7492000" y="2872050"/>
            <a:ext cx="1547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 feedback until here: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79" name="Google Shape;79;p15"/>
          <p:cNvCxnSpPr>
            <a:stCxn id="78" idx="2"/>
            <a:endCxn id="71" idx="3"/>
          </p:cNvCxnSpPr>
          <p:nvPr/>
        </p:nvCxnSpPr>
        <p:spPr>
          <a:xfrm flipH="1">
            <a:off x="7248250" y="3610950"/>
            <a:ext cx="1017300" cy="65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155675"/>
            <a:ext cx="282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Scrum’s Intent</a:t>
            </a:r>
            <a:endParaRPr/>
          </a:p>
        </p:txBody>
      </p:sp>
      <p:grpSp>
        <p:nvGrpSpPr>
          <p:cNvPr id="85" name="Google Shape;85;p16"/>
          <p:cNvGrpSpPr/>
          <p:nvPr/>
        </p:nvGrpSpPr>
        <p:grpSpPr>
          <a:xfrm>
            <a:off x="2956625" y="155675"/>
            <a:ext cx="4866300" cy="2893500"/>
            <a:chOff x="2944550" y="677450"/>
            <a:chExt cx="4866300" cy="2893500"/>
          </a:xfrm>
        </p:grpSpPr>
        <p:sp>
          <p:nvSpPr>
            <p:cNvPr id="86" name="Google Shape;86;p16"/>
            <p:cNvSpPr/>
            <p:nvPr/>
          </p:nvSpPr>
          <p:spPr>
            <a:xfrm>
              <a:off x="2944550" y="677450"/>
              <a:ext cx="4866300" cy="2893500"/>
            </a:xfrm>
            <a:prstGeom prst="ellipse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4917650" y="1182363"/>
              <a:ext cx="920100" cy="332700"/>
            </a:xfrm>
            <a:prstGeom prst="rect">
              <a:avLst/>
            </a:prstGeom>
            <a:solidFill>
              <a:srgbClr val="E0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Analysis</a:t>
              </a: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>
              <a:off x="6070525" y="1915100"/>
              <a:ext cx="920100" cy="332700"/>
            </a:xfrm>
            <a:prstGeom prst="rect">
              <a:avLst/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Design</a:t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5394300" y="2747750"/>
              <a:ext cx="920100" cy="3327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Coding</a:t>
              </a: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3956075" y="2499875"/>
              <a:ext cx="920100" cy="3327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Test</a:t>
              </a:r>
              <a:endParaRPr/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3598600" y="1582413"/>
              <a:ext cx="920100" cy="3327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Deploy</a:t>
              </a:r>
              <a:endParaRPr/>
            </a:p>
          </p:txBody>
        </p:sp>
        <p:cxnSp>
          <p:nvCxnSpPr>
            <p:cNvPr id="92" name="Google Shape;92;p16"/>
            <p:cNvCxnSpPr>
              <a:stCxn id="87" idx="3"/>
              <a:endCxn id="88" idx="0"/>
            </p:cNvCxnSpPr>
            <p:nvPr/>
          </p:nvCxnSpPr>
          <p:spPr>
            <a:xfrm>
              <a:off x="5837750" y="1348713"/>
              <a:ext cx="692700" cy="5664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93" name="Google Shape;93;p16"/>
            <p:cNvCxnSpPr>
              <a:stCxn id="88" idx="2"/>
              <a:endCxn id="89" idx="3"/>
            </p:cNvCxnSpPr>
            <p:nvPr/>
          </p:nvCxnSpPr>
          <p:spPr>
            <a:xfrm rot="5400000">
              <a:off x="6089275" y="2472800"/>
              <a:ext cx="666300" cy="2163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94" name="Google Shape;94;p16"/>
            <p:cNvCxnSpPr>
              <a:stCxn id="89" idx="1"/>
              <a:endCxn id="90" idx="3"/>
            </p:cNvCxnSpPr>
            <p:nvPr/>
          </p:nvCxnSpPr>
          <p:spPr>
            <a:xfrm rot="10800000">
              <a:off x="4876200" y="2666300"/>
              <a:ext cx="518100" cy="247800"/>
            </a:xfrm>
            <a:prstGeom prst="curvedConnector3">
              <a:avLst>
                <a:gd fmla="val 50002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95" name="Google Shape;95;p16"/>
            <p:cNvCxnSpPr>
              <a:stCxn id="90" idx="0"/>
              <a:endCxn id="91" idx="2"/>
            </p:cNvCxnSpPr>
            <p:nvPr/>
          </p:nvCxnSpPr>
          <p:spPr>
            <a:xfrm flipH="1" rot="5400000">
              <a:off x="3944975" y="2028725"/>
              <a:ext cx="584700" cy="357600"/>
            </a:xfrm>
            <a:prstGeom prst="curvedConnector3">
              <a:avLst>
                <a:gd fmla="val 50005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96" name="Google Shape;96;p16"/>
          <p:cNvSpPr txBox="1"/>
          <p:nvPr/>
        </p:nvSpPr>
        <p:spPr>
          <a:xfrm>
            <a:off x="7313975" y="319775"/>
            <a:ext cx="16389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Two week cycles</a:t>
            </a:r>
            <a:endParaRPr b="1"/>
          </a:p>
        </p:txBody>
      </p:sp>
      <p:sp>
        <p:nvSpPr>
          <p:cNvPr id="97" name="Google Shape;97;p16"/>
          <p:cNvSpPr txBox="1"/>
          <p:nvPr/>
        </p:nvSpPr>
        <p:spPr>
          <a:xfrm>
            <a:off x="230175" y="2888575"/>
            <a:ext cx="7258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Characteristics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No handoffs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Following a Test-driven Development approach, design, coding, and testing are all happening simultaneously, by 2 people pairing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Builds are validated automatically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Deployment is automated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Feedback every 2 weeks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7528" y="4439875"/>
            <a:ext cx="463534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324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</a:t>
            </a:r>
            <a:r>
              <a:rPr lang="en"/>
              <a:t> Process</a:t>
            </a:r>
            <a:endParaRPr/>
          </a:p>
        </p:txBody>
      </p:sp>
      <p:grpSp>
        <p:nvGrpSpPr>
          <p:cNvPr id="104" name="Google Shape;104;p17"/>
          <p:cNvGrpSpPr/>
          <p:nvPr/>
        </p:nvGrpSpPr>
        <p:grpSpPr>
          <a:xfrm>
            <a:off x="362025" y="1577475"/>
            <a:ext cx="551525" cy="402000"/>
            <a:chOff x="3081150" y="2301175"/>
            <a:chExt cx="551525" cy="402000"/>
          </a:xfrm>
        </p:grpSpPr>
        <p:sp>
          <p:nvSpPr>
            <p:cNvPr id="105" name="Google Shape;105;p17"/>
            <p:cNvSpPr/>
            <p:nvPr/>
          </p:nvSpPr>
          <p:spPr>
            <a:xfrm>
              <a:off x="3081150" y="2370025"/>
              <a:ext cx="267000" cy="327600"/>
            </a:xfrm>
            <a:prstGeom prst="triangle">
              <a:avLst>
                <a:gd fmla="val 50000" name="adj"/>
              </a:avLst>
            </a:prstGeom>
            <a:solidFill>
              <a:srgbClr val="4A86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3124200" y="2301175"/>
              <a:ext cx="180900" cy="180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 txBox="1"/>
            <p:nvPr/>
          </p:nvSpPr>
          <p:spPr>
            <a:xfrm>
              <a:off x="3227675" y="2364475"/>
              <a:ext cx="405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PM</a:t>
              </a:r>
              <a:endParaRPr sz="1000"/>
            </a:p>
          </p:txBody>
        </p:sp>
      </p:grpSp>
      <p:sp>
        <p:nvSpPr>
          <p:cNvPr id="108" name="Google Shape;108;p17"/>
          <p:cNvSpPr/>
          <p:nvPr/>
        </p:nvSpPr>
        <p:spPr>
          <a:xfrm>
            <a:off x="913550" y="1130925"/>
            <a:ext cx="1137600" cy="113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Define Business Need</a:t>
            </a:r>
            <a:endParaRPr sz="1200"/>
          </a:p>
        </p:txBody>
      </p:sp>
      <p:grpSp>
        <p:nvGrpSpPr>
          <p:cNvPr id="109" name="Google Shape;109;p17"/>
          <p:cNvGrpSpPr/>
          <p:nvPr/>
        </p:nvGrpSpPr>
        <p:grpSpPr>
          <a:xfrm>
            <a:off x="481325" y="2068575"/>
            <a:ext cx="897725" cy="402000"/>
            <a:chOff x="3081150" y="2301175"/>
            <a:chExt cx="897725" cy="402000"/>
          </a:xfrm>
        </p:grpSpPr>
        <p:sp>
          <p:nvSpPr>
            <p:cNvPr id="110" name="Google Shape;110;p17"/>
            <p:cNvSpPr/>
            <p:nvPr/>
          </p:nvSpPr>
          <p:spPr>
            <a:xfrm>
              <a:off x="3081150" y="2370025"/>
              <a:ext cx="267000" cy="3276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3124200" y="2301175"/>
              <a:ext cx="180900" cy="180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 txBox="1"/>
            <p:nvPr/>
          </p:nvSpPr>
          <p:spPr>
            <a:xfrm>
              <a:off x="3227675" y="2364475"/>
              <a:ext cx="751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Customer</a:t>
              </a:r>
              <a:endParaRPr sz="1000"/>
            </a:p>
          </p:txBody>
        </p:sp>
      </p:grpSp>
      <p:sp>
        <p:nvSpPr>
          <p:cNvPr id="113" name="Google Shape;113;p17"/>
          <p:cNvSpPr/>
          <p:nvPr/>
        </p:nvSpPr>
        <p:spPr>
          <a:xfrm>
            <a:off x="2421750" y="1490975"/>
            <a:ext cx="732600" cy="732600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Rough Feature</a:t>
            </a:r>
            <a:endParaRPr sz="1200"/>
          </a:p>
        </p:txBody>
      </p:sp>
      <p:cxnSp>
        <p:nvCxnSpPr>
          <p:cNvPr id="114" name="Google Shape;114;p17"/>
          <p:cNvCxnSpPr>
            <a:stCxn id="108" idx="6"/>
            <a:endCxn id="113" idx="1"/>
          </p:cNvCxnSpPr>
          <p:nvPr/>
        </p:nvCxnSpPr>
        <p:spPr>
          <a:xfrm>
            <a:off x="2051150" y="1699725"/>
            <a:ext cx="370500" cy="15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7"/>
          <p:cNvSpPr/>
          <p:nvPr/>
        </p:nvSpPr>
        <p:spPr>
          <a:xfrm>
            <a:off x="3649875" y="1325075"/>
            <a:ext cx="1064400" cy="106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Analysis</a:t>
            </a:r>
            <a:endParaRPr sz="1200"/>
          </a:p>
        </p:txBody>
      </p:sp>
      <p:cxnSp>
        <p:nvCxnSpPr>
          <p:cNvPr id="116" name="Google Shape;116;p17"/>
          <p:cNvCxnSpPr>
            <a:stCxn id="113" idx="3"/>
            <a:endCxn id="115" idx="2"/>
          </p:cNvCxnSpPr>
          <p:nvPr/>
        </p:nvCxnSpPr>
        <p:spPr>
          <a:xfrm>
            <a:off x="3154350" y="1857275"/>
            <a:ext cx="49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17" name="Google Shape;117;p17"/>
          <p:cNvGrpSpPr/>
          <p:nvPr/>
        </p:nvGrpSpPr>
        <p:grpSpPr>
          <a:xfrm>
            <a:off x="3359825" y="2117475"/>
            <a:ext cx="595925" cy="402000"/>
            <a:chOff x="3081150" y="2301175"/>
            <a:chExt cx="595925" cy="402000"/>
          </a:xfrm>
        </p:grpSpPr>
        <p:sp>
          <p:nvSpPr>
            <p:cNvPr id="118" name="Google Shape;118;p17"/>
            <p:cNvSpPr/>
            <p:nvPr/>
          </p:nvSpPr>
          <p:spPr>
            <a:xfrm>
              <a:off x="3081150" y="2370025"/>
              <a:ext cx="267000" cy="327600"/>
            </a:xfrm>
            <a:prstGeom prst="triangle">
              <a:avLst>
                <a:gd fmla="val 50000" name="adj"/>
              </a:avLst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3124200" y="2301175"/>
              <a:ext cx="180900" cy="180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7"/>
            <p:cNvSpPr txBox="1"/>
            <p:nvPr/>
          </p:nvSpPr>
          <p:spPr>
            <a:xfrm>
              <a:off x="3227675" y="2364475"/>
              <a:ext cx="449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Arch</a:t>
              </a:r>
              <a:endParaRPr sz="1000"/>
            </a:p>
          </p:txBody>
        </p:sp>
      </p:grpSp>
      <p:grpSp>
        <p:nvGrpSpPr>
          <p:cNvPr id="121" name="Google Shape;121;p17"/>
          <p:cNvGrpSpPr/>
          <p:nvPr/>
        </p:nvGrpSpPr>
        <p:grpSpPr>
          <a:xfrm>
            <a:off x="3695925" y="2427475"/>
            <a:ext cx="595925" cy="402000"/>
            <a:chOff x="3081150" y="2301175"/>
            <a:chExt cx="595925" cy="402000"/>
          </a:xfrm>
        </p:grpSpPr>
        <p:sp>
          <p:nvSpPr>
            <p:cNvPr id="122" name="Google Shape;122;p17"/>
            <p:cNvSpPr/>
            <p:nvPr/>
          </p:nvSpPr>
          <p:spPr>
            <a:xfrm>
              <a:off x="3081150" y="2370025"/>
              <a:ext cx="267000" cy="327600"/>
            </a:xfrm>
            <a:prstGeom prst="triangle">
              <a:avLst>
                <a:gd fmla="val 50000" name="adj"/>
              </a:avLst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3124200" y="2301175"/>
              <a:ext cx="180900" cy="180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7"/>
            <p:cNvSpPr txBox="1"/>
            <p:nvPr/>
          </p:nvSpPr>
          <p:spPr>
            <a:xfrm>
              <a:off x="3227675" y="2364475"/>
              <a:ext cx="449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UX</a:t>
              </a:r>
              <a:endParaRPr sz="1000"/>
            </a:p>
          </p:txBody>
        </p:sp>
      </p:grpSp>
      <p:sp>
        <p:nvSpPr>
          <p:cNvPr id="125" name="Google Shape;125;p17"/>
          <p:cNvSpPr/>
          <p:nvPr/>
        </p:nvSpPr>
        <p:spPr>
          <a:xfrm>
            <a:off x="5209800" y="1577175"/>
            <a:ext cx="732600" cy="732600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Ready Feature</a:t>
            </a:r>
            <a:endParaRPr sz="1200"/>
          </a:p>
        </p:txBody>
      </p:sp>
      <p:cxnSp>
        <p:nvCxnSpPr>
          <p:cNvPr id="126" name="Google Shape;126;p17"/>
          <p:cNvCxnSpPr>
            <a:stCxn id="115" idx="6"/>
            <a:endCxn id="125" idx="1"/>
          </p:cNvCxnSpPr>
          <p:nvPr/>
        </p:nvCxnSpPr>
        <p:spPr>
          <a:xfrm>
            <a:off x="4714275" y="1857275"/>
            <a:ext cx="495600" cy="8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17"/>
          <p:cNvSpPr/>
          <p:nvPr/>
        </p:nvSpPr>
        <p:spPr>
          <a:xfrm>
            <a:off x="6437925" y="1577175"/>
            <a:ext cx="1064400" cy="106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Story Break-</a:t>
            </a:r>
            <a:br>
              <a:rPr lang="en" sz="1200"/>
            </a:br>
            <a:r>
              <a:rPr lang="en" sz="1200"/>
              <a:t>down</a:t>
            </a:r>
            <a:endParaRPr sz="1200"/>
          </a:p>
        </p:txBody>
      </p:sp>
      <p:grpSp>
        <p:nvGrpSpPr>
          <p:cNvPr id="128" name="Google Shape;128;p17"/>
          <p:cNvGrpSpPr/>
          <p:nvPr/>
        </p:nvGrpSpPr>
        <p:grpSpPr>
          <a:xfrm>
            <a:off x="6192475" y="2370750"/>
            <a:ext cx="595925" cy="402000"/>
            <a:chOff x="3081150" y="2301175"/>
            <a:chExt cx="595925" cy="402000"/>
          </a:xfrm>
        </p:grpSpPr>
        <p:sp>
          <p:nvSpPr>
            <p:cNvPr id="129" name="Google Shape;129;p17"/>
            <p:cNvSpPr/>
            <p:nvPr/>
          </p:nvSpPr>
          <p:spPr>
            <a:xfrm>
              <a:off x="3081150" y="2370025"/>
              <a:ext cx="267000" cy="327600"/>
            </a:xfrm>
            <a:prstGeom prst="triangle">
              <a:avLst>
                <a:gd fmla="val 50000" name="adj"/>
              </a:avLst>
            </a:prstGeom>
            <a:solidFill>
              <a:srgbClr val="CC412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3124200" y="2301175"/>
              <a:ext cx="180900" cy="180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7"/>
            <p:cNvSpPr txBox="1"/>
            <p:nvPr/>
          </p:nvSpPr>
          <p:spPr>
            <a:xfrm>
              <a:off x="3227675" y="2364475"/>
              <a:ext cx="449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PO</a:t>
              </a:r>
              <a:endParaRPr sz="1000"/>
            </a:p>
          </p:txBody>
        </p:sp>
      </p:grpSp>
      <p:cxnSp>
        <p:nvCxnSpPr>
          <p:cNvPr id="132" name="Google Shape;132;p17"/>
          <p:cNvCxnSpPr>
            <a:stCxn id="125" idx="3"/>
            <a:endCxn id="127" idx="2"/>
          </p:cNvCxnSpPr>
          <p:nvPr/>
        </p:nvCxnSpPr>
        <p:spPr>
          <a:xfrm>
            <a:off x="5942400" y="1943475"/>
            <a:ext cx="495600" cy="16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7"/>
          <p:cNvSpPr/>
          <p:nvPr/>
        </p:nvSpPr>
        <p:spPr>
          <a:xfrm>
            <a:off x="7997850" y="1903275"/>
            <a:ext cx="732600" cy="732600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Rough Stories</a:t>
            </a:r>
            <a:endParaRPr sz="1200"/>
          </a:p>
        </p:txBody>
      </p:sp>
      <p:cxnSp>
        <p:nvCxnSpPr>
          <p:cNvPr id="134" name="Google Shape;134;p17"/>
          <p:cNvCxnSpPr>
            <a:stCxn id="127" idx="6"/>
            <a:endCxn id="133" idx="1"/>
          </p:cNvCxnSpPr>
          <p:nvPr/>
        </p:nvCxnSpPr>
        <p:spPr>
          <a:xfrm>
            <a:off x="7502325" y="2109375"/>
            <a:ext cx="495600" cy="16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7"/>
          <p:cNvSpPr/>
          <p:nvPr/>
        </p:nvSpPr>
        <p:spPr>
          <a:xfrm>
            <a:off x="7410150" y="2970200"/>
            <a:ext cx="954000" cy="954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Design</a:t>
            </a:r>
            <a:endParaRPr sz="1200"/>
          </a:p>
        </p:txBody>
      </p:sp>
      <p:cxnSp>
        <p:nvCxnSpPr>
          <p:cNvPr id="136" name="Google Shape;136;p17"/>
          <p:cNvCxnSpPr>
            <a:stCxn id="133" idx="2"/>
            <a:endCxn id="135" idx="0"/>
          </p:cNvCxnSpPr>
          <p:nvPr/>
        </p:nvCxnSpPr>
        <p:spPr>
          <a:xfrm flipH="1">
            <a:off x="7887150" y="2635875"/>
            <a:ext cx="477000" cy="3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37" name="Google Shape;137;p17"/>
          <p:cNvGrpSpPr/>
          <p:nvPr/>
        </p:nvGrpSpPr>
        <p:grpSpPr>
          <a:xfrm>
            <a:off x="8150075" y="3838000"/>
            <a:ext cx="950525" cy="402000"/>
            <a:chOff x="3081150" y="2301175"/>
            <a:chExt cx="950525" cy="402000"/>
          </a:xfrm>
        </p:grpSpPr>
        <p:sp>
          <p:nvSpPr>
            <p:cNvPr id="138" name="Google Shape;138;p17"/>
            <p:cNvSpPr/>
            <p:nvPr/>
          </p:nvSpPr>
          <p:spPr>
            <a:xfrm>
              <a:off x="3081150" y="2370025"/>
              <a:ext cx="267000" cy="3276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3124200" y="2301175"/>
              <a:ext cx="180900" cy="180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7"/>
            <p:cNvSpPr txBox="1"/>
            <p:nvPr/>
          </p:nvSpPr>
          <p:spPr>
            <a:xfrm>
              <a:off x="3227675" y="2364475"/>
              <a:ext cx="804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Leads</a:t>
              </a:r>
              <a:endParaRPr sz="1000"/>
            </a:p>
          </p:txBody>
        </p:sp>
      </p:grpSp>
      <p:sp>
        <p:nvSpPr>
          <p:cNvPr id="141" name="Google Shape;141;p17"/>
          <p:cNvSpPr/>
          <p:nvPr/>
        </p:nvSpPr>
        <p:spPr>
          <a:xfrm>
            <a:off x="6287300" y="3533500"/>
            <a:ext cx="897600" cy="866400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Class diagrams, Pseudo code</a:t>
            </a:r>
            <a:endParaRPr sz="1200"/>
          </a:p>
        </p:txBody>
      </p:sp>
      <p:cxnSp>
        <p:nvCxnSpPr>
          <p:cNvPr id="142" name="Google Shape;142;p17"/>
          <p:cNvCxnSpPr>
            <a:stCxn id="135" idx="3"/>
            <a:endCxn id="141" idx="3"/>
          </p:cNvCxnSpPr>
          <p:nvPr/>
        </p:nvCxnSpPr>
        <p:spPr>
          <a:xfrm flipH="1">
            <a:off x="7184760" y="3784490"/>
            <a:ext cx="365100" cy="1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7"/>
          <p:cNvSpPr/>
          <p:nvPr/>
        </p:nvSpPr>
        <p:spPr>
          <a:xfrm>
            <a:off x="4679800" y="3634200"/>
            <a:ext cx="1064400" cy="106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Story Refine-</a:t>
            </a:r>
            <a:br>
              <a:rPr lang="en" sz="1200"/>
            </a:br>
            <a:r>
              <a:rPr lang="en" sz="1200"/>
              <a:t>ment</a:t>
            </a:r>
            <a:endParaRPr sz="1200"/>
          </a:p>
        </p:txBody>
      </p:sp>
      <p:cxnSp>
        <p:nvCxnSpPr>
          <p:cNvPr id="144" name="Google Shape;144;p17"/>
          <p:cNvCxnSpPr>
            <a:stCxn id="141" idx="1"/>
            <a:endCxn id="143" idx="6"/>
          </p:cNvCxnSpPr>
          <p:nvPr/>
        </p:nvCxnSpPr>
        <p:spPr>
          <a:xfrm flipH="1">
            <a:off x="5744300" y="3966700"/>
            <a:ext cx="54300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7"/>
          <p:cNvCxnSpPr>
            <a:stCxn id="133" idx="1"/>
            <a:endCxn id="143" idx="7"/>
          </p:cNvCxnSpPr>
          <p:nvPr/>
        </p:nvCxnSpPr>
        <p:spPr>
          <a:xfrm flipH="1">
            <a:off x="5588250" y="2269575"/>
            <a:ext cx="2409600" cy="15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46" name="Google Shape;146;p17"/>
          <p:cNvGrpSpPr/>
          <p:nvPr/>
        </p:nvGrpSpPr>
        <p:grpSpPr>
          <a:xfrm>
            <a:off x="5540538" y="4576450"/>
            <a:ext cx="950525" cy="402000"/>
            <a:chOff x="3081150" y="2301175"/>
            <a:chExt cx="950525" cy="402000"/>
          </a:xfrm>
        </p:grpSpPr>
        <p:sp>
          <p:nvSpPr>
            <p:cNvPr id="147" name="Google Shape;147;p17"/>
            <p:cNvSpPr/>
            <p:nvPr/>
          </p:nvSpPr>
          <p:spPr>
            <a:xfrm>
              <a:off x="3081150" y="2370025"/>
              <a:ext cx="267000" cy="327600"/>
            </a:xfrm>
            <a:prstGeom prst="triangle">
              <a:avLst>
                <a:gd fmla="val 50000" name="adj"/>
              </a:avLst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3124200" y="2301175"/>
              <a:ext cx="180900" cy="180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7"/>
            <p:cNvSpPr txBox="1"/>
            <p:nvPr/>
          </p:nvSpPr>
          <p:spPr>
            <a:xfrm>
              <a:off x="3227675" y="2364475"/>
              <a:ext cx="804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Dev</a:t>
              </a:r>
              <a:endParaRPr sz="1000"/>
            </a:p>
          </p:txBody>
        </p:sp>
      </p:grpSp>
      <p:sp>
        <p:nvSpPr>
          <p:cNvPr id="150" name="Google Shape;150;p17"/>
          <p:cNvSpPr/>
          <p:nvPr/>
        </p:nvSpPr>
        <p:spPr>
          <a:xfrm>
            <a:off x="3559250" y="3800100"/>
            <a:ext cx="732600" cy="732600"/>
          </a:xfrm>
          <a:prstGeom prst="foldedCorner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Ready Stories</a:t>
            </a:r>
            <a:endParaRPr sz="1200"/>
          </a:p>
        </p:txBody>
      </p:sp>
      <p:cxnSp>
        <p:nvCxnSpPr>
          <p:cNvPr id="151" name="Google Shape;151;p17"/>
          <p:cNvCxnSpPr>
            <a:stCxn id="143" idx="2"/>
            <a:endCxn id="150" idx="3"/>
          </p:cNvCxnSpPr>
          <p:nvPr/>
        </p:nvCxnSpPr>
        <p:spPr>
          <a:xfrm rot="10800000">
            <a:off x="4291900" y="4166400"/>
            <a:ext cx="38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17"/>
          <p:cNvSpPr/>
          <p:nvPr/>
        </p:nvSpPr>
        <p:spPr>
          <a:xfrm>
            <a:off x="2304850" y="3534400"/>
            <a:ext cx="866400" cy="866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Sprint</a:t>
            </a:r>
            <a:endParaRPr sz="1200"/>
          </a:p>
        </p:txBody>
      </p:sp>
      <p:cxnSp>
        <p:nvCxnSpPr>
          <p:cNvPr id="153" name="Google Shape;153;p17"/>
          <p:cNvCxnSpPr>
            <a:stCxn id="150" idx="1"/>
            <a:endCxn id="152" idx="6"/>
          </p:cNvCxnSpPr>
          <p:nvPr/>
        </p:nvCxnSpPr>
        <p:spPr>
          <a:xfrm rot="10800000">
            <a:off x="3171350" y="3967500"/>
            <a:ext cx="387900" cy="19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4" name="Google Shape;154;p17"/>
          <p:cNvGrpSpPr/>
          <p:nvPr/>
        </p:nvGrpSpPr>
        <p:grpSpPr>
          <a:xfrm>
            <a:off x="2890038" y="4399900"/>
            <a:ext cx="950525" cy="402000"/>
            <a:chOff x="3081150" y="2301175"/>
            <a:chExt cx="950525" cy="402000"/>
          </a:xfrm>
        </p:grpSpPr>
        <p:sp>
          <p:nvSpPr>
            <p:cNvPr id="155" name="Google Shape;155;p17"/>
            <p:cNvSpPr/>
            <p:nvPr/>
          </p:nvSpPr>
          <p:spPr>
            <a:xfrm>
              <a:off x="3081150" y="2370025"/>
              <a:ext cx="267000" cy="327600"/>
            </a:xfrm>
            <a:prstGeom prst="triangle">
              <a:avLst>
                <a:gd fmla="val 50000" name="adj"/>
              </a:avLst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3124200" y="2301175"/>
              <a:ext cx="180900" cy="180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7"/>
            <p:cNvSpPr txBox="1"/>
            <p:nvPr/>
          </p:nvSpPr>
          <p:spPr>
            <a:xfrm>
              <a:off x="3227675" y="2364475"/>
              <a:ext cx="804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Dev</a:t>
              </a:r>
              <a:endParaRPr sz="1000"/>
            </a:p>
          </p:txBody>
        </p:sp>
      </p:grpSp>
      <p:sp>
        <p:nvSpPr>
          <p:cNvPr id="158" name="Google Shape;158;p17"/>
          <p:cNvSpPr/>
          <p:nvPr/>
        </p:nvSpPr>
        <p:spPr>
          <a:xfrm>
            <a:off x="1004150" y="3525100"/>
            <a:ext cx="1027800" cy="102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UAT Valida-</a:t>
            </a:r>
            <a:br>
              <a:rPr lang="en" sz="1200"/>
            </a:br>
            <a:r>
              <a:rPr lang="en" sz="1200"/>
              <a:t>tion</a:t>
            </a:r>
            <a:endParaRPr sz="1200"/>
          </a:p>
        </p:txBody>
      </p:sp>
      <p:sp>
        <p:nvSpPr>
          <p:cNvPr id="159" name="Google Shape;159;p17"/>
          <p:cNvSpPr/>
          <p:nvPr/>
        </p:nvSpPr>
        <p:spPr>
          <a:xfrm>
            <a:off x="91350" y="3442350"/>
            <a:ext cx="732600" cy="73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Prod</a:t>
            </a:r>
            <a:endParaRPr sz="1200"/>
          </a:p>
        </p:txBody>
      </p:sp>
      <p:grpSp>
        <p:nvGrpSpPr>
          <p:cNvPr id="160" name="Google Shape;160;p17"/>
          <p:cNvGrpSpPr/>
          <p:nvPr/>
        </p:nvGrpSpPr>
        <p:grpSpPr>
          <a:xfrm>
            <a:off x="1061138" y="4515325"/>
            <a:ext cx="1027950" cy="524250"/>
            <a:chOff x="3081150" y="2301175"/>
            <a:chExt cx="1027950" cy="524250"/>
          </a:xfrm>
        </p:grpSpPr>
        <p:sp>
          <p:nvSpPr>
            <p:cNvPr id="161" name="Google Shape;161;p17"/>
            <p:cNvSpPr/>
            <p:nvPr/>
          </p:nvSpPr>
          <p:spPr>
            <a:xfrm>
              <a:off x="3081150" y="2370025"/>
              <a:ext cx="267000" cy="3276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3124200" y="2301175"/>
              <a:ext cx="180900" cy="180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7"/>
            <p:cNvSpPr txBox="1"/>
            <p:nvPr/>
          </p:nvSpPr>
          <p:spPr>
            <a:xfrm>
              <a:off x="3305100" y="2332825"/>
              <a:ext cx="804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Systems Team</a:t>
              </a:r>
              <a:endParaRPr sz="1000"/>
            </a:p>
          </p:txBody>
        </p:sp>
      </p:grpSp>
      <p:cxnSp>
        <p:nvCxnSpPr>
          <p:cNvPr id="164" name="Google Shape;164;p17"/>
          <p:cNvCxnSpPr>
            <a:stCxn id="152" idx="2"/>
            <a:endCxn id="158" idx="6"/>
          </p:cNvCxnSpPr>
          <p:nvPr/>
        </p:nvCxnSpPr>
        <p:spPr>
          <a:xfrm flipH="1">
            <a:off x="2031850" y="3967600"/>
            <a:ext cx="273000" cy="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7"/>
          <p:cNvCxnSpPr>
            <a:stCxn id="158" idx="2"/>
            <a:endCxn id="159" idx="6"/>
          </p:cNvCxnSpPr>
          <p:nvPr/>
        </p:nvCxnSpPr>
        <p:spPr>
          <a:xfrm rot="10800000">
            <a:off x="823850" y="3808600"/>
            <a:ext cx="180300" cy="23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17"/>
          <p:cNvSpPr txBox="1"/>
          <p:nvPr/>
        </p:nvSpPr>
        <p:spPr>
          <a:xfrm>
            <a:off x="6905525" y="4577350"/>
            <a:ext cx="2112900" cy="400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Time: 3 months</a:t>
            </a:r>
            <a:endParaRPr/>
          </a:p>
        </p:txBody>
      </p:sp>
      <p:grpSp>
        <p:nvGrpSpPr>
          <p:cNvPr id="167" name="Google Shape;167;p17"/>
          <p:cNvGrpSpPr/>
          <p:nvPr/>
        </p:nvGrpSpPr>
        <p:grpSpPr>
          <a:xfrm>
            <a:off x="4641525" y="4576450"/>
            <a:ext cx="950525" cy="402000"/>
            <a:chOff x="3081150" y="2301175"/>
            <a:chExt cx="950525" cy="402000"/>
          </a:xfrm>
        </p:grpSpPr>
        <p:sp>
          <p:nvSpPr>
            <p:cNvPr id="168" name="Google Shape;168;p17"/>
            <p:cNvSpPr/>
            <p:nvPr/>
          </p:nvSpPr>
          <p:spPr>
            <a:xfrm>
              <a:off x="3081150" y="2370025"/>
              <a:ext cx="267000" cy="327600"/>
            </a:xfrm>
            <a:prstGeom prst="triangle">
              <a:avLst>
                <a:gd fmla="val 50000" name="adj"/>
              </a:avLst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3124200" y="2301175"/>
              <a:ext cx="180900" cy="180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7"/>
            <p:cNvSpPr txBox="1"/>
            <p:nvPr/>
          </p:nvSpPr>
          <p:spPr>
            <a:xfrm>
              <a:off x="3227675" y="2364475"/>
              <a:ext cx="804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QA</a:t>
              </a:r>
              <a:endParaRPr sz="1000"/>
            </a:p>
          </p:txBody>
        </p:sp>
      </p:grpSp>
      <p:grpSp>
        <p:nvGrpSpPr>
          <p:cNvPr id="171" name="Google Shape;171;p17"/>
          <p:cNvGrpSpPr/>
          <p:nvPr/>
        </p:nvGrpSpPr>
        <p:grpSpPr>
          <a:xfrm>
            <a:off x="2421638" y="4399900"/>
            <a:ext cx="950525" cy="402000"/>
            <a:chOff x="3081150" y="2301175"/>
            <a:chExt cx="950525" cy="402000"/>
          </a:xfrm>
        </p:grpSpPr>
        <p:sp>
          <p:nvSpPr>
            <p:cNvPr id="172" name="Google Shape;172;p17"/>
            <p:cNvSpPr/>
            <p:nvPr/>
          </p:nvSpPr>
          <p:spPr>
            <a:xfrm>
              <a:off x="3081150" y="2370025"/>
              <a:ext cx="267000" cy="327600"/>
            </a:xfrm>
            <a:prstGeom prst="triangle">
              <a:avLst>
                <a:gd fmla="val 50000" name="adj"/>
              </a:avLst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3124200" y="2301175"/>
              <a:ext cx="180900" cy="180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7"/>
            <p:cNvSpPr txBox="1"/>
            <p:nvPr/>
          </p:nvSpPr>
          <p:spPr>
            <a:xfrm>
              <a:off x="3227675" y="2364475"/>
              <a:ext cx="804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QA</a:t>
              </a:r>
              <a:endParaRPr sz="1000"/>
            </a:p>
          </p:txBody>
        </p:sp>
      </p:grpSp>
      <p:grpSp>
        <p:nvGrpSpPr>
          <p:cNvPr id="175" name="Google Shape;175;p17"/>
          <p:cNvGrpSpPr/>
          <p:nvPr/>
        </p:nvGrpSpPr>
        <p:grpSpPr>
          <a:xfrm>
            <a:off x="1693075" y="3133213"/>
            <a:ext cx="1044125" cy="402013"/>
            <a:chOff x="3081150" y="2301175"/>
            <a:chExt cx="1044125" cy="402013"/>
          </a:xfrm>
        </p:grpSpPr>
        <p:sp>
          <p:nvSpPr>
            <p:cNvPr id="176" name="Google Shape;176;p17"/>
            <p:cNvSpPr/>
            <p:nvPr/>
          </p:nvSpPr>
          <p:spPr>
            <a:xfrm>
              <a:off x="3081150" y="2370025"/>
              <a:ext cx="267000" cy="327600"/>
            </a:xfrm>
            <a:prstGeom prst="triangle">
              <a:avLst>
                <a:gd fmla="val 50000" name="adj"/>
              </a:avLst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3124200" y="2301175"/>
              <a:ext cx="180900" cy="180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7"/>
            <p:cNvSpPr txBox="1"/>
            <p:nvPr/>
          </p:nvSpPr>
          <p:spPr>
            <a:xfrm>
              <a:off x="3227675" y="2364488"/>
              <a:ext cx="897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Automation</a:t>
              </a:r>
              <a:endParaRPr sz="10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/>
          <p:nvPr/>
        </p:nvSpPr>
        <p:spPr>
          <a:xfrm>
            <a:off x="3215574" y="1385475"/>
            <a:ext cx="1459500" cy="1459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Sprint</a:t>
            </a:r>
            <a:endParaRPr sz="1200"/>
          </a:p>
        </p:txBody>
      </p:sp>
      <p:sp>
        <p:nvSpPr>
          <p:cNvPr id="184" name="Google Shape;184;p18"/>
          <p:cNvSpPr txBox="1"/>
          <p:nvPr>
            <p:ph type="title"/>
          </p:nvPr>
        </p:nvSpPr>
        <p:spPr>
          <a:xfrm>
            <a:off x="311700" y="324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Approach</a:t>
            </a:r>
            <a:endParaRPr/>
          </a:p>
        </p:txBody>
      </p:sp>
      <p:grpSp>
        <p:nvGrpSpPr>
          <p:cNvPr id="185" name="Google Shape;185;p18"/>
          <p:cNvGrpSpPr/>
          <p:nvPr/>
        </p:nvGrpSpPr>
        <p:grpSpPr>
          <a:xfrm>
            <a:off x="362025" y="1577475"/>
            <a:ext cx="551525" cy="402000"/>
            <a:chOff x="3081150" y="2301175"/>
            <a:chExt cx="551525" cy="402000"/>
          </a:xfrm>
        </p:grpSpPr>
        <p:sp>
          <p:nvSpPr>
            <p:cNvPr id="186" name="Google Shape;186;p18"/>
            <p:cNvSpPr/>
            <p:nvPr/>
          </p:nvSpPr>
          <p:spPr>
            <a:xfrm>
              <a:off x="3081150" y="2370025"/>
              <a:ext cx="267000" cy="327600"/>
            </a:xfrm>
            <a:prstGeom prst="triangle">
              <a:avLst>
                <a:gd fmla="val 50000" name="adj"/>
              </a:avLst>
            </a:prstGeom>
            <a:solidFill>
              <a:srgbClr val="4A86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3124200" y="2301175"/>
              <a:ext cx="180900" cy="180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8"/>
            <p:cNvSpPr txBox="1"/>
            <p:nvPr/>
          </p:nvSpPr>
          <p:spPr>
            <a:xfrm>
              <a:off x="3227675" y="2364475"/>
              <a:ext cx="405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PM</a:t>
              </a:r>
              <a:endParaRPr sz="1000"/>
            </a:p>
          </p:txBody>
        </p:sp>
      </p:grpSp>
      <p:sp>
        <p:nvSpPr>
          <p:cNvPr id="189" name="Google Shape;189;p18"/>
          <p:cNvSpPr/>
          <p:nvPr/>
        </p:nvSpPr>
        <p:spPr>
          <a:xfrm>
            <a:off x="913550" y="1130925"/>
            <a:ext cx="1137600" cy="1137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Define Business Need</a:t>
            </a:r>
            <a:endParaRPr sz="1200"/>
          </a:p>
        </p:txBody>
      </p:sp>
      <p:grpSp>
        <p:nvGrpSpPr>
          <p:cNvPr id="190" name="Google Shape;190;p18"/>
          <p:cNvGrpSpPr/>
          <p:nvPr/>
        </p:nvGrpSpPr>
        <p:grpSpPr>
          <a:xfrm>
            <a:off x="481325" y="2068575"/>
            <a:ext cx="897725" cy="402000"/>
            <a:chOff x="3081150" y="2301175"/>
            <a:chExt cx="897725" cy="402000"/>
          </a:xfrm>
        </p:grpSpPr>
        <p:sp>
          <p:nvSpPr>
            <p:cNvPr id="191" name="Google Shape;191;p18"/>
            <p:cNvSpPr/>
            <p:nvPr/>
          </p:nvSpPr>
          <p:spPr>
            <a:xfrm>
              <a:off x="3081150" y="2370025"/>
              <a:ext cx="267000" cy="327600"/>
            </a:xfrm>
            <a:prstGeom prst="triangle">
              <a:avLst>
                <a:gd fmla="val 50000" name="adj"/>
              </a:avLst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3124200" y="2301175"/>
              <a:ext cx="180900" cy="180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8"/>
            <p:cNvSpPr txBox="1"/>
            <p:nvPr/>
          </p:nvSpPr>
          <p:spPr>
            <a:xfrm>
              <a:off x="3227675" y="2364475"/>
              <a:ext cx="751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Customer</a:t>
              </a:r>
              <a:endParaRPr sz="1000"/>
            </a:p>
          </p:txBody>
        </p:sp>
      </p:grpSp>
      <p:cxnSp>
        <p:nvCxnSpPr>
          <p:cNvPr id="194" name="Google Shape;194;p18"/>
          <p:cNvCxnSpPr>
            <a:stCxn id="189" idx="6"/>
            <a:endCxn id="183" idx="2"/>
          </p:cNvCxnSpPr>
          <p:nvPr/>
        </p:nvCxnSpPr>
        <p:spPr>
          <a:xfrm>
            <a:off x="2051150" y="1699725"/>
            <a:ext cx="1164300" cy="41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95" name="Google Shape;195;p18"/>
          <p:cNvGrpSpPr/>
          <p:nvPr/>
        </p:nvGrpSpPr>
        <p:grpSpPr>
          <a:xfrm>
            <a:off x="3287288" y="2035238"/>
            <a:ext cx="595925" cy="402000"/>
            <a:chOff x="3081150" y="2301175"/>
            <a:chExt cx="595925" cy="402000"/>
          </a:xfrm>
        </p:grpSpPr>
        <p:sp>
          <p:nvSpPr>
            <p:cNvPr id="196" name="Google Shape;196;p18"/>
            <p:cNvSpPr/>
            <p:nvPr/>
          </p:nvSpPr>
          <p:spPr>
            <a:xfrm>
              <a:off x="3081150" y="2370025"/>
              <a:ext cx="267000" cy="327600"/>
            </a:xfrm>
            <a:prstGeom prst="triangle">
              <a:avLst>
                <a:gd fmla="val 50000" name="adj"/>
              </a:avLst>
            </a:prstGeom>
            <a:solidFill>
              <a:srgbClr val="8E7CC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3124200" y="2301175"/>
              <a:ext cx="180900" cy="180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3227675" y="2364475"/>
              <a:ext cx="449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Arch</a:t>
              </a:r>
              <a:endParaRPr sz="1000"/>
            </a:p>
          </p:txBody>
        </p:sp>
      </p:grpSp>
      <p:grpSp>
        <p:nvGrpSpPr>
          <p:cNvPr id="199" name="Google Shape;199;p18"/>
          <p:cNvGrpSpPr/>
          <p:nvPr/>
        </p:nvGrpSpPr>
        <p:grpSpPr>
          <a:xfrm>
            <a:off x="3193363" y="2571750"/>
            <a:ext cx="595925" cy="402000"/>
            <a:chOff x="3081150" y="2301175"/>
            <a:chExt cx="595925" cy="402000"/>
          </a:xfrm>
        </p:grpSpPr>
        <p:sp>
          <p:nvSpPr>
            <p:cNvPr id="200" name="Google Shape;200;p18"/>
            <p:cNvSpPr/>
            <p:nvPr/>
          </p:nvSpPr>
          <p:spPr>
            <a:xfrm>
              <a:off x="3081150" y="2370025"/>
              <a:ext cx="267000" cy="327600"/>
            </a:xfrm>
            <a:prstGeom prst="triangle">
              <a:avLst>
                <a:gd fmla="val 50000" name="adj"/>
              </a:avLst>
            </a:prstGeom>
            <a:solidFill>
              <a:srgbClr val="F1C23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3124200" y="2301175"/>
              <a:ext cx="180900" cy="180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8"/>
            <p:cNvSpPr txBox="1"/>
            <p:nvPr/>
          </p:nvSpPr>
          <p:spPr>
            <a:xfrm>
              <a:off x="3227675" y="2364475"/>
              <a:ext cx="449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UX</a:t>
              </a:r>
              <a:endParaRPr sz="1000"/>
            </a:p>
          </p:txBody>
        </p:sp>
      </p:grpSp>
      <p:grpSp>
        <p:nvGrpSpPr>
          <p:cNvPr id="203" name="Google Shape;203;p18"/>
          <p:cNvGrpSpPr/>
          <p:nvPr/>
        </p:nvGrpSpPr>
        <p:grpSpPr>
          <a:xfrm>
            <a:off x="4432988" y="1130100"/>
            <a:ext cx="595925" cy="402000"/>
            <a:chOff x="3081150" y="2301175"/>
            <a:chExt cx="595925" cy="402000"/>
          </a:xfrm>
        </p:grpSpPr>
        <p:sp>
          <p:nvSpPr>
            <p:cNvPr id="204" name="Google Shape;204;p18"/>
            <p:cNvSpPr/>
            <p:nvPr/>
          </p:nvSpPr>
          <p:spPr>
            <a:xfrm>
              <a:off x="3081150" y="2370025"/>
              <a:ext cx="267000" cy="327600"/>
            </a:xfrm>
            <a:prstGeom prst="triangle">
              <a:avLst>
                <a:gd fmla="val 50000" name="adj"/>
              </a:avLst>
            </a:prstGeom>
            <a:solidFill>
              <a:srgbClr val="CC412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3124200" y="2301175"/>
              <a:ext cx="180900" cy="180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8"/>
            <p:cNvSpPr txBox="1"/>
            <p:nvPr/>
          </p:nvSpPr>
          <p:spPr>
            <a:xfrm>
              <a:off x="3227675" y="2364475"/>
              <a:ext cx="449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PO</a:t>
              </a:r>
              <a:endParaRPr sz="1000"/>
            </a:p>
          </p:txBody>
        </p:sp>
      </p:grpSp>
      <p:grpSp>
        <p:nvGrpSpPr>
          <p:cNvPr id="207" name="Google Shape;207;p18"/>
          <p:cNvGrpSpPr/>
          <p:nvPr/>
        </p:nvGrpSpPr>
        <p:grpSpPr>
          <a:xfrm>
            <a:off x="3724550" y="2302725"/>
            <a:ext cx="950525" cy="402000"/>
            <a:chOff x="3081150" y="2301175"/>
            <a:chExt cx="950525" cy="402000"/>
          </a:xfrm>
        </p:grpSpPr>
        <p:sp>
          <p:nvSpPr>
            <p:cNvPr id="208" name="Google Shape;208;p18"/>
            <p:cNvSpPr/>
            <p:nvPr/>
          </p:nvSpPr>
          <p:spPr>
            <a:xfrm>
              <a:off x="3081150" y="2370025"/>
              <a:ext cx="267000" cy="3276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3124200" y="2301175"/>
              <a:ext cx="180900" cy="180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8"/>
            <p:cNvSpPr txBox="1"/>
            <p:nvPr/>
          </p:nvSpPr>
          <p:spPr>
            <a:xfrm>
              <a:off x="3227675" y="2364475"/>
              <a:ext cx="804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Leads</a:t>
              </a:r>
              <a:endParaRPr sz="1000"/>
            </a:p>
          </p:txBody>
        </p:sp>
      </p:grpSp>
      <p:sp>
        <p:nvSpPr>
          <p:cNvPr id="211" name="Google Shape;211;p18"/>
          <p:cNvSpPr/>
          <p:nvPr/>
        </p:nvSpPr>
        <p:spPr>
          <a:xfrm>
            <a:off x="5369456" y="1638150"/>
            <a:ext cx="1055700" cy="1055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Prod</a:t>
            </a:r>
            <a:endParaRPr sz="1200"/>
          </a:p>
        </p:txBody>
      </p:sp>
      <p:cxnSp>
        <p:nvCxnSpPr>
          <p:cNvPr id="212" name="Google Shape;212;p18"/>
          <p:cNvCxnSpPr>
            <a:stCxn id="183" idx="6"/>
            <a:endCxn id="211" idx="2"/>
          </p:cNvCxnSpPr>
          <p:nvPr/>
        </p:nvCxnSpPr>
        <p:spPr>
          <a:xfrm>
            <a:off x="4675074" y="2115225"/>
            <a:ext cx="694500" cy="5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18"/>
          <p:cNvSpPr txBox="1"/>
          <p:nvPr/>
        </p:nvSpPr>
        <p:spPr>
          <a:xfrm>
            <a:off x="6905525" y="4577350"/>
            <a:ext cx="2112900" cy="4002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Time: 3 days</a:t>
            </a:r>
            <a:endParaRPr/>
          </a:p>
        </p:txBody>
      </p:sp>
      <p:grpSp>
        <p:nvGrpSpPr>
          <p:cNvPr id="214" name="Google Shape;214;p18"/>
          <p:cNvGrpSpPr/>
          <p:nvPr/>
        </p:nvGrpSpPr>
        <p:grpSpPr>
          <a:xfrm>
            <a:off x="3366150" y="996900"/>
            <a:ext cx="551525" cy="402000"/>
            <a:chOff x="3081150" y="2301175"/>
            <a:chExt cx="551525" cy="402000"/>
          </a:xfrm>
        </p:grpSpPr>
        <p:sp>
          <p:nvSpPr>
            <p:cNvPr id="215" name="Google Shape;215;p18"/>
            <p:cNvSpPr/>
            <p:nvPr/>
          </p:nvSpPr>
          <p:spPr>
            <a:xfrm>
              <a:off x="3081150" y="2370025"/>
              <a:ext cx="267000" cy="327600"/>
            </a:xfrm>
            <a:prstGeom prst="triangle">
              <a:avLst>
                <a:gd fmla="val 50000" name="adj"/>
              </a:avLst>
            </a:prstGeom>
            <a:solidFill>
              <a:srgbClr val="4A86E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3124200" y="2301175"/>
              <a:ext cx="180900" cy="180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8"/>
            <p:cNvSpPr txBox="1"/>
            <p:nvPr/>
          </p:nvSpPr>
          <p:spPr>
            <a:xfrm>
              <a:off x="3227675" y="2364475"/>
              <a:ext cx="405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PM</a:t>
              </a:r>
              <a:endParaRPr sz="1000"/>
            </a:p>
          </p:txBody>
        </p:sp>
      </p:grpSp>
      <p:grpSp>
        <p:nvGrpSpPr>
          <p:cNvPr id="218" name="Google Shape;218;p18"/>
          <p:cNvGrpSpPr/>
          <p:nvPr/>
        </p:nvGrpSpPr>
        <p:grpSpPr>
          <a:xfrm>
            <a:off x="4068138" y="1532100"/>
            <a:ext cx="561431" cy="402000"/>
            <a:chOff x="3081150" y="2301175"/>
            <a:chExt cx="561431" cy="402000"/>
          </a:xfrm>
        </p:grpSpPr>
        <p:sp>
          <p:nvSpPr>
            <p:cNvPr id="219" name="Google Shape;219;p18"/>
            <p:cNvSpPr/>
            <p:nvPr/>
          </p:nvSpPr>
          <p:spPr>
            <a:xfrm>
              <a:off x="3081150" y="2370025"/>
              <a:ext cx="267000" cy="327600"/>
            </a:xfrm>
            <a:prstGeom prst="triangle">
              <a:avLst>
                <a:gd fmla="val 50000" name="adj"/>
              </a:avLst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3124200" y="2301175"/>
              <a:ext cx="180900" cy="180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8"/>
            <p:cNvSpPr txBox="1"/>
            <p:nvPr/>
          </p:nvSpPr>
          <p:spPr>
            <a:xfrm>
              <a:off x="3227681" y="2364475"/>
              <a:ext cx="414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Dev</a:t>
              </a:r>
              <a:endParaRPr sz="1000"/>
            </a:p>
          </p:txBody>
        </p:sp>
      </p:grpSp>
      <p:grpSp>
        <p:nvGrpSpPr>
          <p:cNvPr id="222" name="Google Shape;222;p18"/>
          <p:cNvGrpSpPr/>
          <p:nvPr/>
        </p:nvGrpSpPr>
        <p:grpSpPr>
          <a:xfrm>
            <a:off x="3464925" y="1498725"/>
            <a:ext cx="513125" cy="402000"/>
            <a:chOff x="3081150" y="2301175"/>
            <a:chExt cx="513125" cy="402000"/>
          </a:xfrm>
        </p:grpSpPr>
        <p:sp>
          <p:nvSpPr>
            <p:cNvPr id="223" name="Google Shape;223;p18"/>
            <p:cNvSpPr/>
            <p:nvPr/>
          </p:nvSpPr>
          <p:spPr>
            <a:xfrm>
              <a:off x="3081150" y="2370025"/>
              <a:ext cx="267000" cy="327600"/>
            </a:xfrm>
            <a:prstGeom prst="triangle">
              <a:avLst>
                <a:gd fmla="val 50000" name="adj"/>
              </a:avLst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3124200" y="2301175"/>
              <a:ext cx="180900" cy="180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8"/>
            <p:cNvSpPr txBox="1"/>
            <p:nvPr/>
          </p:nvSpPr>
          <p:spPr>
            <a:xfrm>
              <a:off x="3227675" y="2364475"/>
              <a:ext cx="366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QA</a:t>
              </a:r>
              <a:endParaRPr sz="1000"/>
            </a:p>
          </p:txBody>
        </p:sp>
      </p:grpSp>
      <p:grpSp>
        <p:nvGrpSpPr>
          <p:cNvPr id="226" name="Google Shape;226;p18"/>
          <p:cNvGrpSpPr/>
          <p:nvPr/>
        </p:nvGrpSpPr>
        <p:grpSpPr>
          <a:xfrm>
            <a:off x="4256675" y="1992363"/>
            <a:ext cx="1044125" cy="402013"/>
            <a:chOff x="3081150" y="2301175"/>
            <a:chExt cx="1044125" cy="402013"/>
          </a:xfrm>
        </p:grpSpPr>
        <p:sp>
          <p:nvSpPr>
            <p:cNvPr id="227" name="Google Shape;227;p18"/>
            <p:cNvSpPr/>
            <p:nvPr/>
          </p:nvSpPr>
          <p:spPr>
            <a:xfrm>
              <a:off x="3081150" y="2370025"/>
              <a:ext cx="267000" cy="327600"/>
            </a:xfrm>
            <a:prstGeom prst="triangle">
              <a:avLst>
                <a:gd fmla="val 50000" name="adj"/>
              </a:avLst>
            </a:prstGeom>
            <a:solidFill>
              <a:srgbClr val="FF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3124200" y="2301175"/>
              <a:ext cx="180900" cy="180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8"/>
            <p:cNvSpPr txBox="1"/>
            <p:nvPr/>
          </p:nvSpPr>
          <p:spPr>
            <a:xfrm>
              <a:off x="3227675" y="2364488"/>
              <a:ext cx="897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Automation</a:t>
              </a:r>
              <a:endParaRPr sz="10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 txBox="1"/>
          <p:nvPr>
            <p:ph type="title"/>
          </p:nvPr>
        </p:nvSpPr>
        <p:spPr>
          <a:xfrm>
            <a:off x="311700" y="13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Waste to Learn Fast</a:t>
            </a:r>
            <a:endParaRPr/>
          </a:p>
        </p:txBody>
      </p:sp>
      <p:sp>
        <p:nvSpPr>
          <p:cNvPr id="235" name="Google Shape;235;p19"/>
          <p:cNvSpPr txBox="1"/>
          <p:nvPr>
            <p:ph idx="1" type="body"/>
          </p:nvPr>
        </p:nvSpPr>
        <p:spPr>
          <a:xfrm>
            <a:off x="311700" y="860975"/>
            <a:ext cx="6176100" cy="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 Lean Manufacturing, </a:t>
            </a:r>
            <a:r>
              <a:rPr lang="en" u="sng"/>
              <a:t>Excess Inventory</a:t>
            </a:r>
            <a:r>
              <a:rPr lang="en"/>
              <a:t> is considered waste.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is the equivalent waste in lean software development?</a:t>
            </a:r>
            <a:endParaRPr/>
          </a:p>
        </p:txBody>
      </p:sp>
      <p:sp>
        <p:nvSpPr>
          <p:cNvPr id="236" name="Google Shape;236;p19"/>
          <p:cNvSpPr txBox="1"/>
          <p:nvPr/>
        </p:nvSpPr>
        <p:spPr>
          <a:xfrm>
            <a:off x="6388125" y="1151338"/>
            <a:ext cx="2556000" cy="4617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Unvalidated Decisions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237" name="Google Shape;237;p19"/>
          <p:cNvGrpSpPr/>
          <p:nvPr/>
        </p:nvGrpSpPr>
        <p:grpSpPr>
          <a:xfrm>
            <a:off x="147300" y="2473788"/>
            <a:ext cx="7015500" cy="1357963"/>
            <a:chOff x="926650" y="2215763"/>
            <a:chExt cx="7015500" cy="1357963"/>
          </a:xfrm>
        </p:grpSpPr>
        <p:sp>
          <p:nvSpPr>
            <p:cNvPr id="238" name="Google Shape;238;p19"/>
            <p:cNvSpPr/>
            <p:nvPr/>
          </p:nvSpPr>
          <p:spPr>
            <a:xfrm>
              <a:off x="1391125" y="3209525"/>
              <a:ext cx="6111300" cy="364200"/>
            </a:xfrm>
            <a:prstGeom prst="rect">
              <a:avLst/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9"/>
            <p:cNvSpPr txBox="1"/>
            <p:nvPr/>
          </p:nvSpPr>
          <p:spPr>
            <a:xfrm>
              <a:off x="926650" y="2215763"/>
              <a:ext cx="9744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Customer Request</a:t>
              </a:r>
              <a:endParaRPr/>
            </a:p>
          </p:txBody>
        </p:sp>
        <p:cxnSp>
          <p:nvCxnSpPr>
            <p:cNvPr id="240" name="Google Shape;240;p19"/>
            <p:cNvCxnSpPr/>
            <p:nvPr/>
          </p:nvCxnSpPr>
          <p:spPr>
            <a:xfrm>
              <a:off x="1391125" y="2831363"/>
              <a:ext cx="4500" cy="338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1" name="Google Shape;241;p19"/>
            <p:cNvSpPr txBox="1"/>
            <p:nvPr/>
          </p:nvSpPr>
          <p:spPr>
            <a:xfrm>
              <a:off x="6967750" y="2396525"/>
              <a:ext cx="974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Delivered</a:t>
              </a:r>
              <a:endParaRPr/>
            </a:p>
          </p:txBody>
        </p:sp>
        <p:cxnSp>
          <p:nvCxnSpPr>
            <p:cNvPr id="242" name="Google Shape;242;p19"/>
            <p:cNvCxnSpPr/>
            <p:nvPr/>
          </p:nvCxnSpPr>
          <p:spPr>
            <a:xfrm>
              <a:off x="7490750" y="2831363"/>
              <a:ext cx="4500" cy="338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43" name="Google Shape;243;p19"/>
            <p:cNvGrpSpPr/>
            <p:nvPr/>
          </p:nvGrpSpPr>
          <p:grpSpPr>
            <a:xfrm>
              <a:off x="1418350" y="2800475"/>
              <a:ext cx="6065700" cy="400200"/>
              <a:chOff x="1092800" y="1980600"/>
              <a:chExt cx="6065700" cy="400200"/>
            </a:xfrm>
          </p:grpSpPr>
          <p:sp>
            <p:nvSpPr>
              <p:cNvPr id="244" name="Google Shape;244;p19"/>
              <p:cNvSpPr txBox="1"/>
              <p:nvPr/>
            </p:nvSpPr>
            <p:spPr>
              <a:xfrm>
                <a:off x="3582500" y="1980600"/>
                <a:ext cx="1052700" cy="400200"/>
              </a:xfrm>
              <a:prstGeom prst="rect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0000FF"/>
                    </a:solidFill>
                  </a:rPr>
                  <a:t>Lead Time</a:t>
                </a:r>
                <a:endParaRPr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245" name="Google Shape;245;p19"/>
              <p:cNvCxnSpPr>
                <a:stCxn id="244" idx="3"/>
              </p:cNvCxnSpPr>
              <p:nvPr/>
            </p:nvCxnSpPr>
            <p:spPr>
              <a:xfrm>
                <a:off x="4635200" y="2180700"/>
                <a:ext cx="2523300" cy="5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cxnSp>
            <p:nvCxnSpPr>
              <p:cNvPr id="246" name="Google Shape;246;p19"/>
              <p:cNvCxnSpPr>
                <a:stCxn id="244" idx="1"/>
              </p:cNvCxnSpPr>
              <p:nvPr/>
            </p:nvCxnSpPr>
            <p:spPr>
              <a:xfrm flipH="1">
                <a:off x="1092800" y="2180700"/>
                <a:ext cx="2489700" cy="51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595959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sp>
        <p:nvSpPr>
          <p:cNvPr id="247" name="Google Shape;247;p19"/>
          <p:cNvSpPr txBox="1"/>
          <p:nvPr/>
        </p:nvSpPr>
        <p:spPr>
          <a:xfrm>
            <a:off x="6817500" y="1824325"/>
            <a:ext cx="2179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First chance to validate a decision.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248" name="Google Shape;248;p19"/>
          <p:cNvCxnSpPr>
            <a:stCxn id="247" idx="2"/>
            <a:endCxn id="241" idx="3"/>
          </p:cNvCxnSpPr>
          <p:nvPr/>
        </p:nvCxnSpPr>
        <p:spPr>
          <a:xfrm flipH="1">
            <a:off x="7162800" y="2563225"/>
            <a:ext cx="744300" cy="29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19"/>
          <p:cNvSpPr txBox="1"/>
          <p:nvPr/>
        </p:nvSpPr>
        <p:spPr>
          <a:xfrm>
            <a:off x="374875" y="4173975"/>
            <a:ext cx="666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 lead time of several months is slow learning, high risk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 lead time of 1 week speeds up learning, reduces risk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cross-functional team?  (Needed for speed)</a:t>
            </a:r>
            <a:endParaRPr/>
          </a:p>
        </p:txBody>
      </p:sp>
      <p:sp>
        <p:nvSpPr>
          <p:cNvPr id="255" name="Google Shape;25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from the Scrum Guide: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“Scrum Teams are cross-functional, meaning the members have all the skills necessary to create value each Sprint.”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don’t care about frontend vs backend - they want a usable feature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should be able to complete features/stories independently of any other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also requires a shift in how user stories are written (</a:t>
            </a:r>
            <a:r>
              <a:rPr lang="en" u="sng"/>
              <a:t>vertically sliced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"/>
          <p:cNvSpPr txBox="1"/>
          <p:nvPr>
            <p:ph type="title"/>
          </p:nvPr>
        </p:nvSpPr>
        <p:spPr>
          <a:xfrm>
            <a:off x="628650" y="273844"/>
            <a:ext cx="7886700" cy="6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Conway’s Law</a:t>
            </a:r>
            <a:endParaRPr/>
          </a:p>
        </p:txBody>
      </p:sp>
      <p:sp>
        <p:nvSpPr>
          <p:cNvPr id="261" name="Google Shape;261;p21"/>
          <p:cNvSpPr txBox="1"/>
          <p:nvPr>
            <p:ph idx="1" type="body"/>
          </p:nvPr>
        </p:nvSpPr>
        <p:spPr>
          <a:xfrm>
            <a:off x="628650" y="987650"/>
            <a:ext cx="7981200" cy="3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Conway’s Law: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600"/>
              <a:t>“Organizations which design systems are constrained to produce designs which are copies of the communication structures of these organizations”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In other words: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600"/>
              <a:t>A product’s architecture tends to mirror the structure of the organization in which it is developed.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rPr lang="en"/>
              <a:t>Just as loosely coupled, highly cohesive </a:t>
            </a:r>
            <a:r>
              <a:rPr lang="en" u="sng"/>
              <a:t>designs</a:t>
            </a:r>
            <a:r>
              <a:rPr lang="en"/>
              <a:t> are more effective, loosely coupled, highly cohesive </a:t>
            </a:r>
            <a:r>
              <a:rPr lang="en" u="sng"/>
              <a:t>teams</a:t>
            </a:r>
            <a:r>
              <a:rPr lang="en"/>
              <a:t> are more effective.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/>
          <p:nvPr>
            <p:ph type="title"/>
          </p:nvPr>
        </p:nvSpPr>
        <p:spPr>
          <a:xfrm>
            <a:off x="311700" y="215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Vertically Sliced Stories - have value to the user</a:t>
            </a:r>
            <a:endParaRPr/>
          </a:p>
        </p:txBody>
      </p:sp>
      <p:pic>
        <p:nvPicPr>
          <p:cNvPr id="267" name="Google Shape;2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175" y="950375"/>
            <a:ext cx="4677826" cy="3955894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2"/>
          <p:cNvSpPr txBox="1"/>
          <p:nvPr/>
        </p:nvSpPr>
        <p:spPr>
          <a:xfrm>
            <a:off x="85500" y="1459500"/>
            <a:ext cx="1989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Story:</a:t>
            </a:r>
            <a:br>
              <a:rPr b="1"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Display # items in shopping cart. (will involve work in all layers)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69" name="Google Shape;269;p22"/>
          <p:cNvSpPr txBox="1"/>
          <p:nvPr/>
        </p:nvSpPr>
        <p:spPr>
          <a:xfrm>
            <a:off x="6583650" y="3370900"/>
            <a:ext cx="2151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Story:</a:t>
            </a:r>
            <a:br>
              <a:rPr b="1"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Create persistence for shopping cart.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0" name="Google Shape;270;p22"/>
          <p:cNvSpPr txBox="1"/>
          <p:nvPr/>
        </p:nvSpPr>
        <p:spPr>
          <a:xfrm>
            <a:off x="6583650" y="2305525"/>
            <a:ext cx="2508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Story:</a:t>
            </a:r>
            <a:br>
              <a:rPr b="1"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Create API to retrieve shopping cart.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1" name="Google Shape;271;p22"/>
          <p:cNvSpPr txBox="1"/>
          <p:nvPr/>
        </p:nvSpPr>
        <p:spPr>
          <a:xfrm>
            <a:off x="6583650" y="1289725"/>
            <a:ext cx="2508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Story:</a:t>
            </a:r>
            <a:br>
              <a:rPr b="1"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Create UI to display shopping cart.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