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a93d5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a93d5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a93d57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1a93d57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Metrics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065575" y="2389650"/>
            <a:ext cx="6111300" cy="3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01100" y="1395888"/>
            <a:ext cx="97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Request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065575" y="2011488"/>
            <a:ext cx="45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6680250" y="1288025"/>
            <a:ext cx="97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Fulfilled (prod)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7165200" y="2011488"/>
            <a:ext cx="45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1092800" y="1980600"/>
            <a:ext cx="6065700" cy="400200"/>
            <a:chOff x="1092800" y="1980600"/>
            <a:chExt cx="6065700" cy="4002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3582500" y="1980600"/>
              <a:ext cx="1052700" cy="400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</a:rPr>
                <a:t>Lead Time</a:t>
              </a:r>
              <a:endParaRPr>
                <a:solidFill>
                  <a:srgbClr val="0000FF"/>
                </a:solidFill>
              </a:endParaRPr>
            </a:p>
          </p:txBody>
        </p:sp>
        <p:cxnSp>
          <p:nvCxnSpPr>
            <p:cNvPr id="68" name="Google Shape;68;p14"/>
            <p:cNvCxnSpPr>
              <a:stCxn id="67" idx="3"/>
            </p:cNvCxnSpPr>
            <p:nvPr/>
          </p:nvCxnSpPr>
          <p:spPr>
            <a:xfrm>
              <a:off x="4635200" y="2180700"/>
              <a:ext cx="25233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4"/>
            <p:cNvCxnSpPr>
              <a:stCxn id="67" idx="1"/>
            </p:cNvCxnSpPr>
            <p:nvPr/>
          </p:nvCxnSpPr>
          <p:spPr>
            <a:xfrm flipH="1">
              <a:off x="1092800" y="2180700"/>
              <a:ext cx="24897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0" name="Google Shape;70;p14"/>
          <p:cNvGrpSpPr/>
          <p:nvPr/>
        </p:nvGrpSpPr>
        <p:grpSpPr>
          <a:xfrm>
            <a:off x="2793600" y="2787050"/>
            <a:ext cx="3413638" cy="1007100"/>
            <a:chOff x="2793600" y="2787050"/>
            <a:chExt cx="3413638" cy="1007100"/>
          </a:xfrm>
        </p:grpSpPr>
        <p:sp>
          <p:nvSpPr>
            <p:cNvPr id="71" name="Google Shape;71;p14"/>
            <p:cNvSpPr txBox="1"/>
            <p:nvPr/>
          </p:nvSpPr>
          <p:spPr>
            <a:xfrm>
              <a:off x="2793600" y="3178550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Work Begins</a:t>
              </a:r>
              <a:endParaRPr/>
            </a:p>
          </p:txBody>
        </p:sp>
        <p:cxnSp>
          <p:nvCxnSpPr>
            <p:cNvPr id="72" name="Google Shape;72;p14"/>
            <p:cNvCxnSpPr>
              <a:stCxn id="71" idx="0"/>
            </p:cNvCxnSpPr>
            <p:nvPr/>
          </p:nvCxnSpPr>
          <p:spPr>
            <a:xfrm flipH="1" rot="10800000">
              <a:off x="3163650" y="2787050"/>
              <a:ext cx="5700" cy="3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" name="Google Shape;73;p14"/>
            <p:cNvSpPr txBox="1"/>
            <p:nvPr/>
          </p:nvSpPr>
          <p:spPr>
            <a:xfrm>
              <a:off x="5232838" y="3178550"/>
              <a:ext cx="974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Work Complete</a:t>
              </a:r>
              <a:endParaRPr/>
            </a:p>
          </p:txBody>
        </p:sp>
        <p:cxnSp>
          <p:nvCxnSpPr>
            <p:cNvPr id="74" name="Google Shape;74;p14"/>
            <p:cNvCxnSpPr>
              <a:stCxn id="73" idx="0"/>
            </p:cNvCxnSpPr>
            <p:nvPr/>
          </p:nvCxnSpPr>
          <p:spPr>
            <a:xfrm flipH="1" rot="10800000">
              <a:off x="5720038" y="2787050"/>
              <a:ext cx="5700" cy="3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" name="Google Shape;75;p14"/>
            <p:cNvSpPr txBox="1"/>
            <p:nvPr/>
          </p:nvSpPr>
          <p:spPr>
            <a:xfrm>
              <a:off x="3917925" y="2834275"/>
              <a:ext cx="1071900" cy="400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</a:rPr>
                <a:t>Cycle</a:t>
              </a:r>
              <a:r>
                <a:rPr lang="en">
                  <a:solidFill>
                    <a:srgbClr val="0000FF"/>
                  </a:solidFill>
                </a:rPr>
                <a:t> Time</a:t>
              </a:r>
              <a:endParaRPr>
                <a:solidFill>
                  <a:srgbClr val="0000FF"/>
                </a:solidFill>
              </a:endParaRPr>
            </a:p>
          </p:txBody>
        </p:sp>
        <p:cxnSp>
          <p:nvCxnSpPr>
            <p:cNvPr id="76" name="Google Shape;76;p14"/>
            <p:cNvCxnSpPr>
              <a:stCxn id="75" idx="1"/>
            </p:cNvCxnSpPr>
            <p:nvPr/>
          </p:nvCxnSpPr>
          <p:spPr>
            <a:xfrm flipH="1">
              <a:off x="3178425" y="3034375"/>
              <a:ext cx="7395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4"/>
            <p:cNvCxnSpPr>
              <a:stCxn id="75" idx="3"/>
            </p:cNvCxnSpPr>
            <p:nvPr/>
          </p:nvCxnSpPr>
          <p:spPr>
            <a:xfrm flipH="1" rot="10800000">
              <a:off x="4989825" y="3032875"/>
              <a:ext cx="7206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" name="Google Shape;78;p14"/>
          <p:cNvGrpSpPr/>
          <p:nvPr/>
        </p:nvGrpSpPr>
        <p:grpSpPr>
          <a:xfrm>
            <a:off x="5746925" y="2730325"/>
            <a:ext cx="1429800" cy="615600"/>
            <a:chOff x="5746925" y="2730325"/>
            <a:chExt cx="1429800" cy="615600"/>
          </a:xfrm>
        </p:grpSpPr>
        <p:cxnSp>
          <p:nvCxnSpPr>
            <p:cNvPr id="79" name="Google Shape;79;p14"/>
            <p:cNvCxnSpPr>
              <a:stCxn id="80" idx="0"/>
            </p:cNvCxnSpPr>
            <p:nvPr/>
          </p:nvCxnSpPr>
          <p:spPr>
            <a:xfrm flipH="1" rot="10800000">
              <a:off x="7167438" y="2762700"/>
              <a:ext cx="5700" cy="39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4"/>
            <p:cNvSpPr txBox="1"/>
            <p:nvPr/>
          </p:nvSpPr>
          <p:spPr>
            <a:xfrm>
              <a:off x="6029225" y="2730325"/>
              <a:ext cx="861900" cy="6156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</a:rPr>
                <a:t>Delivery</a:t>
              </a:r>
              <a:r>
                <a:rPr lang="en">
                  <a:solidFill>
                    <a:srgbClr val="0000FF"/>
                  </a:solidFill>
                </a:rPr>
                <a:t> Time</a:t>
              </a:r>
              <a:endParaRPr>
                <a:solidFill>
                  <a:srgbClr val="0000FF"/>
                </a:solidFill>
              </a:endParaRPr>
            </a:p>
          </p:txBody>
        </p:sp>
        <p:cxnSp>
          <p:nvCxnSpPr>
            <p:cNvPr id="82" name="Google Shape;82;p14"/>
            <p:cNvCxnSpPr>
              <a:stCxn id="81" idx="1"/>
            </p:cNvCxnSpPr>
            <p:nvPr/>
          </p:nvCxnSpPr>
          <p:spPr>
            <a:xfrm rot="10800000">
              <a:off x="5746925" y="3032725"/>
              <a:ext cx="282300" cy="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p14"/>
            <p:cNvCxnSpPr>
              <a:stCxn id="81" idx="3"/>
            </p:cNvCxnSpPr>
            <p:nvPr/>
          </p:nvCxnSpPr>
          <p:spPr>
            <a:xfrm>
              <a:off x="6891125" y="3038125"/>
              <a:ext cx="2856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Small Batches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feedback (learning)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are localized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overhead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