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368299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7368299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368299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7368299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3682990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3682990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3682990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368299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ee4987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ee4987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ee49872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ee49872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7368299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7368299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36829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36829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368299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36829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368299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368299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368299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368299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368299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368299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368299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368299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368299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368299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368299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368299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mazon.com/Working-Effectively-Legacy-Michael-Feathers/dp/0131177052" TargetMode="External"/><Relationship Id="rId4" Type="http://schemas.openxmlformats.org/officeDocument/2006/relationships/hyperlink" Target="https://www.accenture.com/us-en/blogs/software-engineering-blog/to-mock-or-not-to-mock-is-that-even-a-question" TargetMode="External"/><Relationship Id="rId9" Type="http://schemas.openxmlformats.org/officeDocument/2006/relationships/hyperlink" Target="http://blog.cleancoder.com/uncle-bob/2014/05/14/TheLittleMocker.html" TargetMode="External"/><Relationship Id="rId5" Type="http://schemas.openxmlformats.org/officeDocument/2006/relationships/hyperlink" Target="https://leanpub.com/4rulesofsimpledesign" TargetMode="External"/><Relationship Id="rId6" Type="http://schemas.openxmlformats.org/officeDocument/2006/relationships/hyperlink" Target="https://www.youtube.com/watch?v=njg33YM0E0M" TargetMode="External"/><Relationship Id="rId7" Type="http://schemas.openxmlformats.org/officeDocument/2006/relationships/hyperlink" Target="https://arlobelshee.com/the-no-mocks-book/" TargetMode="External"/><Relationship Id="rId8" Type="http://schemas.openxmlformats.org/officeDocument/2006/relationships/hyperlink" Target="https://www.jamesshore.com/v2/blog/2018/testing-without-moc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Without Mocks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2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to Mocking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94025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Reduces Design Simplicity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Simple Design: “One that is easy to change” (Corey Haines)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“The need for mocking is a sign of a design with too many dependencies” (Arlo Belshee)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00" y="2406900"/>
            <a:ext cx="4553699" cy="25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8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to mock?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Statist/Classicist</a:t>
            </a:r>
            <a:r>
              <a:rPr lang="en"/>
              <a:t> (Detroit) vs Mockist (London)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mock across architectural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mocking frameworks (write your own test doubles)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simplest level of abstraction possible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025" y="2406898"/>
            <a:ext cx="1574390" cy="27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Without Mocks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Arlo Belshee: The No Mocks 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James Shore: Testing Without Mocks: A Pattern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Nullable Infrastructure: “Program each infrastructure class with a factory method, such as “createNull(),” that disables communication with the external system. Instances should behave normally in every other respect.”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Nullable Infrastructure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825" y="1152475"/>
            <a:ext cx="6648275" cy="37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 Example - Dependency Rule</a:t>
            </a:r>
            <a:endParaRPr/>
          </a:p>
        </p:txBody>
      </p:sp>
      <p:grpSp>
        <p:nvGrpSpPr>
          <p:cNvPr id="146" name="Google Shape;146;p26"/>
          <p:cNvGrpSpPr/>
          <p:nvPr/>
        </p:nvGrpSpPr>
        <p:grpSpPr>
          <a:xfrm>
            <a:off x="613075" y="2096050"/>
            <a:ext cx="1471500" cy="2570125"/>
            <a:chOff x="507950" y="1555650"/>
            <a:chExt cx="1471500" cy="2570125"/>
          </a:xfrm>
        </p:grpSpPr>
        <p:sp>
          <p:nvSpPr>
            <p:cNvPr id="147" name="Google Shape;147;p26"/>
            <p:cNvSpPr/>
            <p:nvPr/>
          </p:nvSpPr>
          <p:spPr>
            <a:xfrm>
              <a:off x="507950" y="1555650"/>
              <a:ext cx="14715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MovieService</a:t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69300" y="3109675"/>
              <a:ext cx="13488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49" name="Google Shape;149;p26"/>
            <p:cNvCxnSpPr>
              <a:stCxn id="147" idx="2"/>
              <a:endCxn id="148" idx="0"/>
            </p:cNvCxnSpPr>
            <p:nvPr/>
          </p:nvCxnSpPr>
          <p:spPr>
            <a:xfrm>
              <a:off x="1243700" y="2571750"/>
              <a:ext cx="0" cy="537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6"/>
          <p:cNvSpPr txBox="1"/>
          <p:nvPr/>
        </p:nvSpPr>
        <p:spPr>
          <a:xfrm>
            <a:off x="560525" y="129627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Layers</a:t>
            </a:r>
            <a:endParaRPr/>
          </a:p>
        </p:txBody>
      </p:sp>
      <p:grpSp>
        <p:nvGrpSpPr>
          <p:cNvPr id="151" name="Google Shape;151;p26"/>
          <p:cNvGrpSpPr/>
          <p:nvPr/>
        </p:nvGrpSpPr>
        <p:grpSpPr>
          <a:xfrm>
            <a:off x="4572000" y="1255975"/>
            <a:ext cx="4002925" cy="3468875"/>
            <a:chOff x="4572000" y="1255975"/>
            <a:chExt cx="4002925" cy="3468875"/>
          </a:xfrm>
        </p:grpSpPr>
        <p:sp>
          <p:nvSpPr>
            <p:cNvPr id="152" name="Google Shape;152;p26"/>
            <p:cNvSpPr/>
            <p:nvPr/>
          </p:nvSpPr>
          <p:spPr>
            <a:xfrm>
              <a:off x="4572000" y="2037375"/>
              <a:ext cx="14223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</a:t>
              </a:r>
              <a:r>
                <a:rPr lang="en"/>
                <a:t>Service</a:t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595225" y="2129325"/>
              <a:ext cx="1979700" cy="8322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&lt;&lt;interface&gt;&gt;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ForPersistingMovies</a:t>
              </a:r>
              <a:endParaRPr/>
            </a:p>
          </p:txBody>
        </p:sp>
        <p:cxnSp>
          <p:nvCxnSpPr>
            <p:cNvPr id="154" name="Google Shape;154;p26"/>
            <p:cNvCxnSpPr>
              <a:stCxn id="152" idx="3"/>
              <a:endCxn id="153" idx="2"/>
            </p:cNvCxnSpPr>
            <p:nvPr/>
          </p:nvCxnSpPr>
          <p:spPr>
            <a:xfrm>
              <a:off x="5994300" y="2545425"/>
              <a:ext cx="600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6"/>
            <p:cNvSpPr/>
            <p:nvPr/>
          </p:nvSpPr>
          <p:spPr>
            <a:xfrm>
              <a:off x="6910675" y="3708750"/>
              <a:ext cx="1348800" cy="101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</a:t>
              </a:r>
              <a:r>
                <a:rPr lang="en"/>
                <a:t>Dao</a:t>
              </a:r>
              <a:endParaRPr/>
            </a:p>
          </p:txBody>
        </p:sp>
        <p:cxnSp>
          <p:nvCxnSpPr>
            <p:cNvPr id="156" name="Google Shape;156;p26"/>
            <p:cNvCxnSpPr>
              <a:stCxn id="155" idx="0"/>
              <a:endCxn id="153" idx="1"/>
            </p:cNvCxnSpPr>
            <p:nvPr/>
          </p:nvCxnSpPr>
          <p:spPr>
            <a:xfrm rot="10800000">
              <a:off x="7585075" y="2961450"/>
              <a:ext cx="0" cy="747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6"/>
            <p:cNvSpPr txBox="1"/>
            <p:nvPr/>
          </p:nvSpPr>
          <p:spPr>
            <a:xfrm>
              <a:off x="5991079" y="1255975"/>
              <a:ext cx="223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Hexagonal Architecture</a:t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5331250" y="1327450"/>
            <a:ext cx="3568200" cy="3523575"/>
            <a:chOff x="5331250" y="1327450"/>
            <a:chExt cx="3568200" cy="3523575"/>
          </a:xfrm>
        </p:grpSpPr>
        <p:sp>
          <p:nvSpPr>
            <p:cNvPr id="159" name="Google Shape;159;p26"/>
            <p:cNvSpPr txBox="1"/>
            <p:nvPr/>
          </p:nvSpPr>
          <p:spPr>
            <a:xfrm>
              <a:off x="8338750" y="1327450"/>
              <a:ext cx="560700" cy="400200"/>
            </a:xfrm>
            <a:prstGeom prst="rect">
              <a:avLst/>
            </a:prstGeom>
            <a:solidFill>
              <a:srgbClr val="D5A6B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cxnSp>
          <p:nvCxnSpPr>
            <p:cNvPr id="160" name="Google Shape;160;p26"/>
            <p:cNvCxnSpPr>
              <a:stCxn id="159" idx="2"/>
              <a:endCxn id="153" idx="3"/>
            </p:cNvCxnSpPr>
            <p:nvPr/>
          </p:nvCxnSpPr>
          <p:spPr>
            <a:xfrm flipH="1">
              <a:off x="7585000" y="1727650"/>
              <a:ext cx="10341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26"/>
            <p:cNvSpPr txBox="1"/>
            <p:nvPr/>
          </p:nvSpPr>
          <p:spPr>
            <a:xfrm>
              <a:off x="5331250" y="4450825"/>
              <a:ext cx="816900" cy="400200"/>
            </a:xfrm>
            <a:prstGeom prst="rect">
              <a:avLst/>
            </a:prstGeom>
            <a:solidFill>
              <a:srgbClr val="D5A6B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Adapter</a:t>
              </a:r>
              <a:endParaRPr/>
            </a:p>
          </p:txBody>
        </p:sp>
        <p:cxnSp>
          <p:nvCxnSpPr>
            <p:cNvPr id="162" name="Google Shape;162;p26"/>
            <p:cNvCxnSpPr>
              <a:stCxn id="161" idx="3"/>
              <a:endCxn id="155" idx="1"/>
            </p:cNvCxnSpPr>
            <p:nvPr/>
          </p:nvCxnSpPr>
          <p:spPr>
            <a:xfrm flipH="1" rot="10800000">
              <a:off x="6148150" y="4216825"/>
              <a:ext cx="762600" cy="43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5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 Example - Nullables</a:t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>
            <a:off x="1044050" y="2621888"/>
            <a:ext cx="2354375" cy="1201888"/>
            <a:chOff x="1044050" y="2621888"/>
            <a:chExt cx="2354375" cy="1201888"/>
          </a:xfrm>
        </p:grpSpPr>
        <p:sp>
          <p:nvSpPr>
            <p:cNvPr id="169" name="Google Shape;169;p27"/>
            <p:cNvSpPr/>
            <p:nvPr/>
          </p:nvSpPr>
          <p:spPr>
            <a:xfrm>
              <a:off x="2163325" y="3142775"/>
              <a:ext cx="1235100" cy="681000"/>
            </a:xfrm>
            <a:prstGeom prst="roundRect">
              <a:avLst>
                <a:gd fmla="val 16667" name="adj"/>
              </a:avLst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Mock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70" name="Google Shape;170;p27"/>
            <p:cNvCxnSpPr>
              <a:stCxn id="171" idx="2"/>
              <a:endCxn id="169" idx="0"/>
            </p:cNvCxnSpPr>
            <p:nvPr/>
          </p:nvCxnSpPr>
          <p:spPr>
            <a:xfrm>
              <a:off x="1164950" y="2621888"/>
              <a:ext cx="1615800" cy="52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72" name="Google Shape;172;p27"/>
            <p:cNvGrpSpPr/>
            <p:nvPr/>
          </p:nvGrpSpPr>
          <p:grpSpPr>
            <a:xfrm>
              <a:off x="1044050" y="2715550"/>
              <a:ext cx="241800" cy="245400"/>
              <a:chOff x="4183975" y="3792475"/>
              <a:chExt cx="241800" cy="245400"/>
            </a:xfrm>
          </p:grpSpPr>
          <p:cxnSp>
            <p:nvCxnSpPr>
              <p:cNvPr id="173" name="Google Shape;173;p27"/>
              <p:cNvCxnSpPr/>
              <p:nvPr/>
            </p:nvCxnSpPr>
            <p:spPr>
              <a:xfrm>
                <a:off x="4195375" y="3792475"/>
                <a:ext cx="219000" cy="2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27"/>
              <p:cNvCxnSpPr/>
              <p:nvPr/>
            </p:nvCxnSpPr>
            <p:spPr>
              <a:xfrm flipH="1" rot="10800000">
                <a:off x="4183975" y="3808225"/>
                <a:ext cx="241800" cy="213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5" name="Google Shape;175;p27"/>
          <p:cNvGrpSpPr/>
          <p:nvPr/>
        </p:nvGrpSpPr>
        <p:grpSpPr>
          <a:xfrm>
            <a:off x="459800" y="884975"/>
            <a:ext cx="1410300" cy="4054875"/>
            <a:chOff x="459800" y="884975"/>
            <a:chExt cx="1410300" cy="4054875"/>
          </a:xfrm>
        </p:grpSpPr>
        <p:sp>
          <p:nvSpPr>
            <p:cNvPr id="171" name="Google Shape;171;p27"/>
            <p:cNvSpPr/>
            <p:nvPr/>
          </p:nvSpPr>
          <p:spPr>
            <a:xfrm>
              <a:off x="459800" y="1895588"/>
              <a:ext cx="1410300" cy="72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MovieService</a:t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47400" y="3142763"/>
              <a:ext cx="1235100" cy="68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77" name="Google Shape;177;p27"/>
            <p:cNvCxnSpPr>
              <a:stCxn id="171" idx="2"/>
              <a:endCxn id="176" idx="0"/>
            </p:cNvCxnSpPr>
            <p:nvPr/>
          </p:nvCxnSpPr>
          <p:spPr>
            <a:xfrm>
              <a:off x="1164950" y="2621888"/>
              <a:ext cx="0" cy="52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" name="Google Shape;178;p27"/>
            <p:cNvSpPr/>
            <p:nvPr/>
          </p:nvSpPr>
          <p:spPr>
            <a:xfrm>
              <a:off x="569300" y="884975"/>
              <a:ext cx="1191300" cy="639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Unit Test</a:t>
              </a:r>
              <a:endParaRPr/>
            </a:p>
          </p:txBody>
        </p:sp>
        <p:cxnSp>
          <p:nvCxnSpPr>
            <p:cNvPr id="179" name="Google Shape;179;p27"/>
            <p:cNvCxnSpPr>
              <a:stCxn id="178" idx="2"/>
              <a:endCxn id="171" idx="0"/>
            </p:cNvCxnSpPr>
            <p:nvPr/>
          </p:nvCxnSpPr>
          <p:spPr>
            <a:xfrm>
              <a:off x="1164950" y="1524575"/>
              <a:ext cx="0" cy="37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" name="Google Shape;180;p27"/>
            <p:cNvSpPr/>
            <p:nvPr/>
          </p:nvSpPr>
          <p:spPr>
            <a:xfrm>
              <a:off x="805875" y="4151925"/>
              <a:ext cx="718150" cy="7879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27"/>
            <p:cNvCxnSpPr>
              <a:stCxn id="176" idx="2"/>
              <a:endCxn id="180" idx="1"/>
            </p:cNvCxnSpPr>
            <p:nvPr/>
          </p:nvCxnSpPr>
          <p:spPr>
            <a:xfrm>
              <a:off x="1164950" y="3823763"/>
              <a:ext cx="0" cy="32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2" name="Google Shape;182;p27"/>
          <p:cNvGrpSpPr/>
          <p:nvPr/>
        </p:nvGrpSpPr>
        <p:grpSpPr>
          <a:xfrm>
            <a:off x="5394400" y="976050"/>
            <a:ext cx="1410300" cy="4054875"/>
            <a:chOff x="5394400" y="976050"/>
            <a:chExt cx="1410300" cy="4054875"/>
          </a:xfrm>
        </p:grpSpPr>
        <p:sp>
          <p:nvSpPr>
            <p:cNvPr id="183" name="Google Shape;183;p27"/>
            <p:cNvSpPr/>
            <p:nvPr/>
          </p:nvSpPr>
          <p:spPr>
            <a:xfrm>
              <a:off x="5394400" y="1986663"/>
              <a:ext cx="1410300" cy="726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MovieService</a:t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5482000" y="3233838"/>
              <a:ext cx="1235100" cy="68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MovieDao</a:t>
              </a:r>
              <a:endParaRPr/>
            </a:p>
          </p:txBody>
        </p:sp>
        <p:cxnSp>
          <p:nvCxnSpPr>
            <p:cNvPr id="185" name="Google Shape;185;p27"/>
            <p:cNvCxnSpPr>
              <a:stCxn id="183" idx="2"/>
              <a:endCxn id="184" idx="0"/>
            </p:cNvCxnSpPr>
            <p:nvPr/>
          </p:nvCxnSpPr>
          <p:spPr>
            <a:xfrm>
              <a:off x="6099550" y="2712963"/>
              <a:ext cx="0" cy="520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27"/>
            <p:cNvSpPr/>
            <p:nvPr/>
          </p:nvSpPr>
          <p:spPr>
            <a:xfrm>
              <a:off x="5503900" y="976050"/>
              <a:ext cx="1191300" cy="639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Unit Test</a:t>
              </a:r>
              <a:endParaRPr/>
            </a:p>
          </p:txBody>
        </p:sp>
        <p:cxnSp>
          <p:nvCxnSpPr>
            <p:cNvPr id="187" name="Google Shape;187;p27"/>
            <p:cNvCxnSpPr>
              <a:stCxn id="186" idx="2"/>
              <a:endCxn id="183" idx="0"/>
            </p:cNvCxnSpPr>
            <p:nvPr/>
          </p:nvCxnSpPr>
          <p:spPr>
            <a:xfrm>
              <a:off x="6099550" y="1615650"/>
              <a:ext cx="0" cy="37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" name="Google Shape;188;p27"/>
            <p:cNvSpPr/>
            <p:nvPr/>
          </p:nvSpPr>
          <p:spPr>
            <a:xfrm>
              <a:off x="5740475" y="4243000"/>
              <a:ext cx="718150" cy="7879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7"/>
            <p:cNvCxnSpPr>
              <a:stCxn id="184" idx="2"/>
              <a:endCxn id="188" idx="1"/>
            </p:cNvCxnSpPr>
            <p:nvPr/>
          </p:nvCxnSpPr>
          <p:spPr>
            <a:xfrm>
              <a:off x="6099550" y="3914838"/>
              <a:ext cx="0" cy="328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0" name="Google Shape;190;p27"/>
          <p:cNvGrpSpPr/>
          <p:nvPr/>
        </p:nvGrpSpPr>
        <p:grpSpPr>
          <a:xfrm>
            <a:off x="5503900" y="1895675"/>
            <a:ext cx="1191300" cy="2305950"/>
            <a:chOff x="7637500" y="1895675"/>
            <a:chExt cx="1191300" cy="2305950"/>
          </a:xfrm>
        </p:grpSpPr>
        <p:sp>
          <p:nvSpPr>
            <p:cNvPr id="191" name="Google Shape;191;p27"/>
            <p:cNvSpPr/>
            <p:nvPr/>
          </p:nvSpPr>
          <p:spPr>
            <a:xfrm>
              <a:off x="7637500" y="1895675"/>
              <a:ext cx="1191300" cy="1872900"/>
            </a:xfrm>
            <a:prstGeom prst="rect">
              <a:avLst/>
            </a:prstGeom>
            <a:solidFill>
              <a:srgbClr val="D5A6BD">
                <a:alpha val="470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7"/>
            <p:cNvGrpSpPr/>
            <p:nvPr/>
          </p:nvGrpSpPr>
          <p:grpSpPr>
            <a:xfrm>
              <a:off x="8112250" y="3956225"/>
              <a:ext cx="241800" cy="245400"/>
              <a:chOff x="4183975" y="3792475"/>
              <a:chExt cx="241800" cy="245400"/>
            </a:xfrm>
          </p:grpSpPr>
          <p:cxnSp>
            <p:nvCxnSpPr>
              <p:cNvPr id="193" name="Google Shape;193;p27"/>
              <p:cNvCxnSpPr/>
              <p:nvPr/>
            </p:nvCxnSpPr>
            <p:spPr>
              <a:xfrm>
                <a:off x="4195375" y="3792475"/>
                <a:ext cx="219000" cy="2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7"/>
              <p:cNvCxnSpPr/>
              <p:nvPr/>
            </p:nvCxnSpPr>
            <p:spPr>
              <a:xfrm flipH="1" rot="10800000">
                <a:off x="4183975" y="3808225"/>
                <a:ext cx="241800" cy="213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5" name="Google Shape;195;p27"/>
            <p:cNvSpPr txBox="1"/>
            <p:nvPr/>
          </p:nvSpPr>
          <p:spPr>
            <a:xfrm>
              <a:off x="8004550" y="3687438"/>
              <a:ext cx="478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no op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Effectively with Legacy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https://www.amazon.com/Working-Effectively-Legacy-Michael-Feathers/dp/0131177052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Mock or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https://www.accenture.com/us-en/blogs/software-engineering-blog/to-mock-or-not-to-mock-is-that-even-a-question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Four Rules of Simple 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https://leanpub.com/4rulesofsimpledesign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Excellence with Arlo Belshee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https://www.youtube.com/watch?v=njg33YM0E0M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No Mocks 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https://arlobelshee.com/the-no-mocks-book/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Without Mocks: A Pattern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https://www.jamesshore.com/v2/blog/2018/testing-without-mocks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Little Mocker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http://blog.cleancoder.com/uncle-bob/2014/05/14/TheLittleMocker.html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unit test?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mocking?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 of mocking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to mock?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Feathers, </a:t>
            </a:r>
            <a:r>
              <a:rPr lang="en" u="sng"/>
              <a:t>Working Effectively with Legacy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 test that runs in less than 1/10th of a second and is small enough to help you localize problems when it fails”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not a unit test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talks to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communicates across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touches the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do special things to your environment (such as editing configuration files) to run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Mocking is a way to replace a dependency in a unit under test with a stand-in for that dependency. The stand-in allows the unit under test to be tested without invoking the real dependency.</a:t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0" y="2385475"/>
            <a:ext cx="4748978" cy="24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Terminology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00" y="1077950"/>
            <a:ext cx="2226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mocking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400" y="1096475"/>
            <a:ext cx="634851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5139975" y="2800550"/>
            <a:ext cx="551100" cy="111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to Mocking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Violates the DRY principle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Every piece of knowledge must have a single, unambiguous, authoritative representation within a system” (Pragmatic Programmer, p. 27)</a:t>
            </a:r>
            <a:endParaRPr sz="23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0" y="2233075"/>
            <a:ext cx="4748978" cy="24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541875" y="4262700"/>
            <a:ext cx="25080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how to interact with the dependency</a:t>
            </a:r>
            <a:endParaRPr/>
          </a:p>
        </p:txBody>
      </p:sp>
      <p:cxnSp>
        <p:nvCxnSpPr>
          <p:cNvPr id="96" name="Google Shape;96;p19"/>
          <p:cNvCxnSpPr>
            <a:stCxn id="95" idx="0"/>
          </p:cNvCxnSpPr>
          <p:nvPr/>
        </p:nvCxnSpPr>
        <p:spPr>
          <a:xfrm flipH="1" rot="10800000">
            <a:off x="3795875" y="3869100"/>
            <a:ext cx="5568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9"/>
          <p:cNvCxnSpPr>
            <a:stCxn id="95" idx="0"/>
          </p:cNvCxnSpPr>
          <p:nvPr/>
        </p:nvCxnSpPr>
        <p:spPr>
          <a:xfrm rot="10800000">
            <a:off x="3002975" y="3869100"/>
            <a:ext cx="792900" cy="3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2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to Mocking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894025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Inhibits Refactoring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Refactoring: “a disciplined technique for restructuring an existing body of code, altering its internal structure without changing its external behavior” (Martin Fowler)</a:t>
            </a:r>
            <a:endParaRPr sz="23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0" y="2013325"/>
            <a:ext cx="4555899" cy="3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083725" y="2837550"/>
            <a:ext cx="362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Unit tests should test behavior, not implementation details.</a:t>
            </a:r>
            <a:endParaRPr sz="1900"/>
          </a:p>
        </p:txBody>
      </p:sp>
      <p:sp>
        <p:nvSpPr>
          <p:cNvPr id="106" name="Google Shape;106;p20"/>
          <p:cNvSpPr/>
          <p:nvPr/>
        </p:nvSpPr>
        <p:spPr>
          <a:xfrm>
            <a:off x="1158425" y="2654325"/>
            <a:ext cx="697500" cy="697500"/>
          </a:xfrm>
          <a:prstGeom prst="ellipse">
            <a:avLst/>
          </a:prstGeom>
          <a:solidFill>
            <a:srgbClr val="6AAB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Tests </a:t>
            </a:r>
            <a:r>
              <a:rPr b="1"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still pass</a:t>
            </a:r>
            <a:endParaRPr b="1" sz="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Conflict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64725" y="2263950"/>
            <a:ext cx="24744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Refactoring: freely modify implementation details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504950" y="2263950"/>
            <a:ext cx="29181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 with mocks: tests depend on implementation details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788" y="1850225"/>
            <a:ext cx="2168499" cy="144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