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7" r:id="rId2"/>
    <p:sldId id="256" r:id="rId3"/>
    <p:sldId id="258" r:id="rId4"/>
    <p:sldId id="260" r:id="rId5"/>
    <p:sldId id="261" r:id="rId6"/>
    <p:sldId id="262" r:id="rId7"/>
    <p:sldId id="266" r:id="rId8"/>
    <p:sldId id="267" r:id="rId9"/>
    <p:sldId id="263" r:id="rId10"/>
    <p:sldId id="264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CAD45CE-C465-4AD1-BEB7-D57CC3ACC4AE}" type="datetimeFigureOut">
              <a:rPr lang="es-ES" smtClean="0"/>
              <a:t>28/04/2022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BC09BE9-DD02-4D77-86C3-DE19D46DE3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924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45CE-C465-4AD1-BEB7-D57CC3ACC4AE}" type="datetimeFigureOut">
              <a:rPr lang="es-ES" smtClean="0"/>
              <a:t>28/04/2022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BE9-DD02-4D77-86C3-DE19D46DE3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9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45CE-C465-4AD1-BEB7-D57CC3ACC4AE}" type="datetimeFigureOut">
              <a:rPr lang="es-ES" smtClean="0"/>
              <a:t>28/04/2022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BE9-DD02-4D77-86C3-DE19D46DE3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6752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45CE-C465-4AD1-BEB7-D57CC3ACC4AE}" type="datetimeFigureOut">
              <a:rPr lang="es-ES" smtClean="0"/>
              <a:t>28/04/2022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BE9-DD02-4D77-86C3-DE19D46DE3E6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3214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45CE-C465-4AD1-BEB7-D57CC3ACC4AE}" type="datetimeFigureOut">
              <a:rPr lang="es-ES" smtClean="0"/>
              <a:t>28/04/2022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BE9-DD02-4D77-86C3-DE19D46DE3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502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45CE-C465-4AD1-BEB7-D57CC3ACC4AE}" type="datetimeFigureOut">
              <a:rPr lang="es-ES" smtClean="0"/>
              <a:t>28/04/2022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BE9-DD02-4D77-86C3-DE19D46DE3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4654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45CE-C465-4AD1-BEB7-D57CC3ACC4AE}" type="datetimeFigureOut">
              <a:rPr lang="es-ES" smtClean="0"/>
              <a:t>28/04/2022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BE9-DD02-4D77-86C3-DE19D46DE3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4181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45CE-C465-4AD1-BEB7-D57CC3ACC4AE}" type="datetimeFigureOut">
              <a:rPr lang="es-ES" smtClean="0"/>
              <a:t>28/04/2022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BE9-DD02-4D77-86C3-DE19D46DE3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46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45CE-C465-4AD1-BEB7-D57CC3ACC4AE}" type="datetimeFigureOut">
              <a:rPr lang="es-ES" smtClean="0"/>
              <a:t>28/04/2022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BE9-DD02-4D77-86C3-DE19D46DE3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80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45CE-C465-4AD1-BEB7-D57CC3ACC4AE}" type="datetimeFigureOut">
              <a:rPr lang="es-ES" smtClean="0"/>
              <a:t>28/04/2022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BE9-DD02-4D77-86C3-DE19D46DE3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71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45CE-C465-4AD1-BEB7-D57CC3ACC4AE}" type="datetimeFigureOut">
              <a:rPr lang="es-ES" smtClean="0"/>
              <a:t>28/04/2022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BE9-DD02-4D77-86C3-DE19D46DE3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049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45CE-C465-4AD1-BEB7-D57CC3ACC4AE}" type="datetimeFigureOut">
              <a:rPr lang="es-ES" smtClean="0"/>
              <a:t>28/04/2022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BE9-DD02-4D77-86C3-DE19D46DE3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772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45CE-C465-4AD1-BEB7-D57CC3ACC4AE}" type="datetimeFigureOut">
              <a:rPr lang="es-ES" smtClean="0"/>
              <a:t>28/04/2022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BE9-DD02-4D77-86C3-DE19D46DE3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772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45CE-C465-4AD1-BEB7-D57CC3ACC4AE}" type="datetimeFigureOut">
              <a:rPr lang="es-ES" smtClean="0"/>
              <a:t>28/04/2022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BE9-DD02-4D77-86C3-DE19D46DE3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898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45CE-C465-4AD1-BEB7-D57CC3ACC4AE}" type="datetimeFigureOut">
              <a:rPr lang="es-ES" smtClean="0"/>
              <a:t>28/04/2022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BE9-DD02-4D77-86C3-DE19D46DE3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664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45CE-C465-4AD1-BEB7-D57CC3ACC4AE}" type="datetimeFigureOut">
              <a:rPr lang="es-ES" smtClean="0"/>
              <a:t>28/04/2022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BE9-DD02-4D77-86C3-DE19D46DE3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569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45CE-C465-4AD1-BEB7-D57CC3ACC4AE}" type="datetimeFigureOut">
              <a:rPr lang="es-ES" smtClean="0"/>
              <a:t>28/04/2022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BE9-DD02-4D77-86C3-DE19D46DE3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150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D45CE-C465-4AD1-BEB7-D57CC3ACC4AE}" type="datetimeFigureOut">
              <a:rPr lang="es-ES" smtClean="0"/>
              <a:t>28/04/2022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09BE9-DD02-4D77-86C3-DE19D46DE3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9590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7F669A3-A105-4D66-92B5-161AF300F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96403"/>
            <a:ext cx="6567152" cy="619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6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BDF806F-8D5D-4474-A6DD-7387E51837F1}"/>
              </a:ext>
            </a:extLst>
          </p:cNvPr>
          <p:cNvSpPr txBox="1"/>
          <p:nvPr/>
        </p:nvSpPr>
        <p:spPr>
          <a:xfrm>
            <a:off x="464949" y="1129148"/>
            <a:ext cx="1075582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400" b="1" u="sng" dirty="0">
                <a:solidFill>
                  <a:srgbClr val="00206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TURBO</a:t>
            </a:r>
            <a:endParaRPr lang="es-ES" sz="2400" b="0" i="0" u="sng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indent="449580" algn="ctr"/>
            <a:r>
              <a:rPr lang="es-ES" sz="20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 único en </a:t>
            </a:r>
            <a:r>
              <a:rPr lang="es-E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Republica Dominicana</a:t>
            </a:r>
            <a:r>
              <a:rPr lang="es-ES" sz="20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que le permite imprimir cualquier tipo de etiquetas en impresora láser o inyección de tinta, desde la comodidad de sus instalaciones y con sus propios equipos.</a:t>
            </a:r>
          </a:p>
          <a:p>
            <a:pPr indent="449580" algn="ctr"/>
            <a:r>
              <a:rPr lang="es-ES" sz="20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 este software diseñar etiquetas de nuevo formato le llevará no más de 15 minutos.</a:t>
            </a:r>
          </a:p>
          <a:p>
            <a:pPr algn="ctr"/>
            <a:r>
              <a:rPr lang="es-ES" sz="2400" b="1" i="0" u="none" strike="noStrike" dirty="0">
                <a:solidFill>
                  <a:srgbClr val="00206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 </a:t>
            </a:r>
            <a:endParaRPr lang="es-ES" sz="2400" b="0" i="0" dirty="0">
              <a:solidFill>
                <a:srgbClr val="00206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400" b="1" i="0" u="sng" dirty="0">
                <a:solidFill>
                  <a:srgbClr val="00206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NUESTRO EQUIPO</a:t>
            </a:r>
            <a:endParaRPr lang="es-ES" sz="2400" b="0" i="0" dirty="0">
              <a:solidFill>
                <a:srgbClr val="00206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_tradnl" sz="20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s-ES_tradnl" sz="2000" b="1" dirty="0">
                <a:solidFill>
                  <a:srgbClr val="00206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Technology Turbo</a:t>
            </a:r>
            <a:r>
              <a:rPr lang="es-ES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s-ES" sz="20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está formada por una plantilla de profesionales joven y dinámica, conocedora de las últimas tendencias en tecnología y comunicaciones:</a:t>
            </a:r>
          </a:p>
          <a:p>
            <a:pPr algn="ctr"/>
            <a:br>
              <a:rPr lang="es-ES" sz="20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Centro de Atención y Soporte a Clientes.</a:t>
            </a:r>
            <a:r>
              <a:rPr lang="es-ES" sz="20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E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atencionysoporte</a:t>
            </a:r>
            <a:r>
              <a:rPr lang="es-ES" sz="20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s-ES_tradnl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_tradnl" sz="20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echnology</a:t>
            </a:r>
            <a:r>
              <a:rPr lang="es-ES" sz="20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turbo.com</a:t>
            </a:r>
            <a:r>
              <a:rPr lang="es-E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ES" sz="2000" b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Ventas. </a:t>
            </a:r>
            <a:r>
              <a:rPr lang="es-ES" sz="20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ventas@</a:t>
            </a:r>
            <a:r>
              <a:rPr lang="es-ES_tradnl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_tradnl" sz="20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echnology</a:t>
            </a:r>
            <a:r>
              <a:rPr lang="es-ES" sz="20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turbo.com      </a:t>
            </a:r>
            <a:r>
              <a:rPr lang="es-E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Ficticio </a:t>
            </a:r>
            <a:endParaRPr lang="es-E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0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endParaRPr lang="es-ES" sz="2000" b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49580" algn="ctr"/>
            <a:r>
              <a:rPr lang="es-ES" sz="2000" b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Estos profesionales le proporcionarán la solución más adecuada a las necesidades de su empresa.</a:t>
            </a:r>
          </a:p>
        </p:txBody>
      </p:sp>
    </p:spTree>
    <p:extLst>
      <p:ext uri="{BB962C8B-B14F-4D97-AF65-F5344CB8AC3E}">
        <p14:creationId xmlns:p14="http://schemas.microsoft.com/office/powerpoint/2010/main" val="2426672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AC11A75-98D1-495C-90D4-8F628702E0F7}"/>
              </a:ext>
            </a:extLst>
          </p:cNvPr>
          <p:cNvSpPr txBox="1"/>
          <p:nvPr/>
        </p:nvSpPr>
        <p:spPr>
          <a:xfrm>
            <a:off x="3043707" y="1351249"/>
            <a:ext cx="6104586" cy="532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u="sng" baseline="30000" dirty="0">
                <a:solidFill>
                  <a:srgbClr val="00206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REDES SOCIALES DE </a:t>
            </a:r>
            <a:r>
              <a:rPr lang="es-ES_tradnl" sz="2800" b="1" u="sng" baseline="30000" dirty="0">
                <a:solidFill>
                  <a:srgbClr val="00206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 TURBO</a:t>
            </a:r>
            <a:endParaRPr lang="es-ES" sz="2800" u="sng" dirty="0">
              <a:solidFill>
                <a:srgbClr val="00206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9BB7975-CF1E-4E5C-B45E-CFC44336550F}"/>
              </a:ext>
            </a:extLst>
          </p:cNvPr>
          <p:cNvSpPr txBox="1"/>
          <p:nvPr/>
        </p:nvSpPr>
        <p:spPr>
          <a:xfrm>
            <a:off x="2150770" y="2218721"/>
            <a:ext cx="8216721" cy="3869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_tradnl" sz="2400" b="1" baseline="30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Nuestra gran masa de clientes y empresas llegan a través de nuestras redes sociales, ya que en ellas están los datos necesarios para comunicarnos, pueden presenciar nuestro gran servicio y con una respuesta inmediata. </a:t>
            </a:r>
            <a:endParaRPr lang="es-ES" sz="2400" dirty="0">
              <a:solidFill>
                <a:srgbClr val="00206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_tradnl" sz="2400" b="1" baseline="30000" dirty="0">
                <a:solidFill>
                  <a:srgbClr val="00206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Facebook: </a:t>
            </a:r>
            <a:r>
              <a:rPr lang="es-ES" sz="2400" b="1" baseline="30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Technology Turbo.</a:t>
            </a:r>
            <a:endParaRPr lang="es-ES" sz="2400" dirty="0">
              <a:solidFill>
                <a:srgbClr val="00206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_tradnl" sz="2400" b="1" baseline="30000" dirty="0">
                <a:solidFill>
                  <a:srgbClr val="00206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Instagram: </a:t>
            </a:r>
            <a:r>
              <a:rPr lang="es-ES" sz="2400" b="1" baseline="30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Technology Turbo.</a:t>
            </a:r>
            <a:endParaRPr lang="es-ES" sz="2400" dirty="0">
              <a:solidFill>
                <a:srgbClr val="00206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400" b="1" baseline="30000" dirty="0">
                <a:solidFill>
                  <a:srgbClr val="00206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400" b="1" baseline="30000" dirty="0">
                <a:solidFill>
                  <a:srgbClr val="002060"/>
                </a:solidFill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</a:t>
            </a:r>
            <a:r>
              <a:rPr lang="es-ES" sz="2400" b="1" baseline="30000" dirty="0">
                <a:solidFill>
                  <a:srgbClr val="00206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YouTube: </a:t>
            </a:r>
            <a:r>
              <a:rPr lang="es-ES" sz="2400" b="1" baseline="30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Technology Turbo, aquí los clientes pueden visualizar los diferentes servicios que ofrecemos en nuestra empresa.</a:t>
            </a:r>
            <a:endParaRPr lang="es-ES" sz="2400" dirty="0">
              <a:solidFill>
                <a:srgbClr val="00206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400" b="1" baseline="30000" dirty="0">
                <a:solidFill>
                  <a:srgbClr val="00206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Página Web: </a:t>
            </a:r>
            <a:r>
              <a:rPr lang="es-ES" sz="2400" b="1" baseline="30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TechnologyTurbo.com, aquí están todos los datos y servicios que ofrecemos de una manera más detallada.</a:t>
            </a:r>
            <a:endParaRPr lang="es-ES" sz="2400" dirty="0">
              <a:solidFill>
                <a:srgbClr val="00206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31530A4-0AA2-4586-96C9-1ECD1F3D5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635" y="3197717"/>
            <a:ext cx="462565" cy="46256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2B657F5-BA39-4561-A9CE-61F15855E6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69" t="14835" r="25628" b="14554"/>
          <a:stretch/>
        </p:blipFill>
        <p:spPr>
          <a:xfrm>
            <a:off x="2292439" y="3757120"/>
            <a:ext cx="450761" cy="42691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0033A9C-5720-4DF8-915F-ECFD56A699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t="14737" r="3069" b="14737"/>
          <a:stretch/>
        </p:blipFill>
        <p:spPr>
          <a:xfrm>
            <a:off x="2280636" y="4434327"/>
            <a:ext cx="450762" cy="33869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E61F720-6005-4105-B9B7-F51B4D0DF9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376" y="5187784"/>
            <a:ext cx="450760" cy="45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80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C1464-957B-41C8-BEBE-4DCF8CE89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814" y="1606805"/>
            <a:ext cx="11067759" cy="3644389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Arial Black" panose="020B0A04020102020204" pitchFamily="34" charset="0"/>
              </a:rPr>
              <a:t>GRACIAS</a:t>
            </a:r>
            <a:endParaRPr lang="es-ES" sz="9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7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1D7BE305-2B4D-42B0-A23E-769205176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073" y="365597"/>
            <a:ext cx="7113431" cy="149329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7B315C95-F882-41E7-8AFB-B6DE9A7F0973}"/>
              </a:ext>
            </a:extLst>
          </p:cNvPr>
          <p:cNvSpPr txBox="1"/>
          <p:nvPr/>
        </p:nvSpPr>
        <p:spPr>
          <a:xfrm>
            <a:off x="717996" y="2312893"/>
            <a:ext cx="7936605" cy="399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700655" algn="ctr">
              <a:lnSpc>
                <a:spcPct val="107000"/>
              </a:lnSpc>
              <a:spcAft>
                <a:spcPts val="800"/>
              </a:spcAft>
            </a:pPr>
            <a:r>
              <a:rPr lang="es-DO" sz="1800" b="1" dirty="0">
                <a:solidFill>
                  <a:srgbClr val="00206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Estudiante : </a:t>
            </a:r>
            <a:r>
              <a:rPr lang="es-DO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Steve Rosario Alcántara</a:t>
            </a:r>
            <a:endParaRPr lang="es-ES" sz="2000" dirty="0">
              <a:solidFill>
                <a:srgbClr val="00206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17C8B92-2D59-43D6-8785-42BFD6759F80}"/>
              </a:ext>
            </a:extLst>
          </p:cNvPr>
          <p:cNvSpPr txBox="1"/>
          <p:nvPr/>
        </p:nvSpPr>
        <p:spPr>
          <a:xfrm>
            <a:off x="717996" y="2977975"/>
            <a:ext cx="7936605" cy="399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700655" algn="ctr">
              <a:lnSpc>
                <a:spcPct val="107000"/>
              </a:lnSpc>
              <a:spcAft>
                <a:spcPts val="800"/>
              </a:spcAft>
            </a:pPr>
            <a:r>
              <a:rPr lang="es-DO" sz="1800" dirty="0">
                <a:solidFill>
                  <a:srgbClr val="00206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Matricula</a:t>
            </a:r>
            <a:r>
              <a:rPr lang="es-DO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 (19-MISN-1-043)</a:t>
            </a:r>
            <a:endParaRPr lang="es-E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BE5A806-D474-4E86-BB4E-9F38C273D959}"/>
              </a:ext>
            </a:extLst>
          </p:cNvPr>
          <p:cNvSpPr txBox="1"/>
          <p:nvPr/>
        </p:nvSpPr>
        <p:spPr>
          <a:xfrm>
            <a:off x="3046927" y="3559411"/>
            <a:ext cx="6098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DO" sz="1800" dirty="0">
                <a:solidFill>
                  <a:srgbClr val="00206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Materia: </a:t>
            </a:r>
            <a:r>
              <a:rPr lang="es-DO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Administración de Servidores</a:t>
            </a:r>
            <a:endParaRPr lang="es-E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A48ED04-3189-4DBE-B68D-F9837B01D166}"/>
              </a:ext>
            </a:extLst>
          </p:cNvPr>
          <p:cNvSpPr txBox="1"/>
          <p:nvPr/>
        </p:nvSpPr>
        <p:spPr>
          <a:xfrm>
            <a:off x="3046927" y="4213023"/>
            <a:ext cx="6098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DO" sz="1800" dirty="0">
                <a:solidFill>
                  <a:srgbClr val="00206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Profesor: </a:t>
            </a:r>
            <a:r>
              <a:rPr lang="es-DO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Starling Germosén Reynoso</a:t>
            </a:r>
            <a:endParaRPr lang="es-E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2869E27-6807-421E-A942-3D4F0A8DC46B}"/>
              </a:ext>
            </a:extLst>
          </p:cNvPr>
          <p:cNvSpPr txBox="1"/>
          <p:nvPr/>
        </p:nvSpPr>
        <p:spPr>
          <a:xfrm>
            <a:off x="5119593" y="5833634"/>
            <a:ext cx="6098146" cy="399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DO" sz="1800" dirty="0"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DO" b="1" dirty="0">
                <a:solidFill>
                  <a:srgbClr val="00206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Sección</a:t>
            </a:r>
            <a:r>
              <a:rPr lang="es-ES" b="1" dirty="0">
                <a:solidFill>
                  <a:srgbClr val="00206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DO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0908</a:t>
            </a:r>
            <a:endParaRPr lang="es-E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0F8CF3A-9577-4842-AF13-3E7520041F9C}"/>
              </a:ext>
            </a:extLst>
          </p:cNvPr>
          <p:cNvSpPr txBox="1"/>
          <p:nvPr/>
        </p:nvSpPr>
        <p:spPr>
          <a:xfrm>
            <a:off x="3175715" y="4899757"/>
            <a:ext cx="6098146" cy="1463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DO" dirty="0">
                <a:solidFill>
                  <a:srgbClr val="00206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Proyecto: </a:t>
            </a:r>
            <a:r>
              <a:rPr lang="es-DO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Empresa de desarrollo de Software (</a:t>
            </a:r>
            <a:r>
              <a:rPr lang="es-ES_tradnl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Technology Turbo</a:t>
            </a:r>
            <a:r>
              <a:rPr lang="es-DO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).Nombre, Logo y todo creado por mi </a:t>
            </a:r>
            <a:endParaRPr lang="es-ES" sz="2000" dirty="0">
              <a:solidFill>
                <a:srgbClr val="00206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2700655">
              <a:lnSpc>
                <a:spcPct val="107000"/>
              </a:lnSpc>
              <a:spcAft>
                <a:spcPts val="800"/>
              </a:spcAft>
            </a:pPr>
            <a:r>
              <a:rPr lang="es-D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743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AA674AC0-EA0F-4E1D-A4DD-3DAB110A2FA2}"/>
              </a:ext>
            </a:extLst>
          </p:cNvPr>
          <p:cNvSpPr txBox="1"/>
          <p:nvPr/>
        </p:nvSpPr>
        <p:spPr>
          <a:xfrm>
            <a:off x="1717181" y="1353607"/>
            <a:ext cx="8757634" cy="2744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_tradnl" sz="2400" b="1" u="sng" dirty="0">
                <a:solidFill>
                  <a:srgbClr val="00206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HISTORIA</a:t>
            </a:r>
            <a:endParaRPr lang="es-ES" sz="1800" dirty="0">
              <a:solidFill>
                <a:srgbClr val="00206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s-ES_tradnl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Iniciamos las operaciones en el año 2021, lo que nos coloca como una empresa joven, pero con gran experiencia en negocios. Somos una empresa 100% Dominicana, dedicada al comercio electrónico, tecnologías de información y medios electrónicos, primordialmente bajo el sistema </a:t>
            </a:r>
            <a:r>
              <a:rPr lang="es-ES_tradnl" sz="20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 (</a:t>
            </a:r>
            <a:r>
              <a:rPr lang="es-ES" sz="20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El intercambio electrónico de datos) </a:t>
            </a:r>
            <a:r>
              <a:rPr lang="es-ES_tradnl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utilizando siempre tecnología de punta y software diseñado por nosotros. Con grandes </a:t>
            </a:r>
            <a:r>
              <a:rPr lang="es-ES" sz="20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profesionales</a:t>
            </a:r>
            <a:r>
              <a:rPr lang="es-ES_tradnl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su propietario el Ing. Steve Rosario Alcántara.</a:t>
            </a:r>
            <a:endParaRPr lang="es-ES" sz="20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03515DE-3A36-4551-987C-4097AE8DA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612" y="180304"/>
            <a:ext cx="1410773" cy="117330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1396313-E61D-4DFE-8C1B-A49D30BFA56E}"/>
              </a:ext>
            </a:extLst>
          </p:cNvPr>
          <p:cNvSpPr txBox="1"/>
          <p:nvPr/>
        </p:nvSpPr>
        <p:spPr>
          <a:xfrm>
            <a:off x="1717181" y="4249273"/>
            <a:ext cx="9131121" cy="2044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_tradnl" sz="1800" b="1" dirty="0">
                <a:solidFill>
                  <a:srgbClr val="00206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Technology Turbo</a:t>
            </a:r>
            <a:r>
              <a:rPr lang="es-ES_tradnl" sz="1800" dirty="0">
                <a:solidFill>
                  <a:srgbClr val="00206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_tradnl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nos ha impulsado a ofrecer y consolidar otros servicios en torno al Comercio Electrónico. Somos de las pocas empresas que ofrecen EDI por Internet, utilizando Internet como un canal seguro y confiable que abarata los costos del EDI hasta en un 80%. Así mismo ofrecemos servicio de etiquetación para aquellas empresas que requieren de entregar su mercancía etiquetada con código de barras de origen a sus múltiples clientes. </a:t>
            </a:r>
          </a:p>
        </p:txBody>
      </p:sp>
    </p:spTree>
    <p:extLst>
      <p:ext uri="{BB962C8B-B14F-4D97-AF65-F5344CB8AC3E}">
        <p14:creationId xmlns:p14="http://schemas.microsoft.com/office/powerpoint/2010/main" val="257563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8397CD5-DA7D-45C4-B41E-4F04F883040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9038" y="982889"/>
            <a:ext cx="985591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E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                                     </a:t>
            </a:r>
            <a:r>
              <a:rPr kumimoji="0" lang="es-ES_tradnl" altLang="es-ES" sz="2800" b="1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MISIÓN</a:t>
            </a:r>
            <a:r>
              <a:rPr kumimoji="0" lang="es-ES" altLang="es-ES" sz="2800" b="1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  </a:t>
            </a:r>
            <a:endParaRPr kumimoji="0" lang="es-ES" altLang="es-ES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E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cs typeface="Times New Roman" panose="02020603050405020304" pitchFamily="18" charset="0"/>
              </a:rPr>
              <a:t> </a:t>
            </a:r>
            <a:r>
              <a:rPr lang="es-MX" altLang="es-ES" sz="2000" dirty="0">
                <a:solidFill>
                  <a:srgbClr val="002060"/>
                </a:solidFill>
                <a:cs typeface="Arial" panose="020B0604020202020204" pitchFamily="34" charset="0"/>
              </a:rPr>
              <a:t>Mantener siempre el</a:t>
            </a:r>
            <a:r>
              <a:rPr kumimoji="0" lang="es-MX" altLang="es-E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 compromiso con nuestros clientes ofreciéndoles una respuesta inmediata a sus necesidades de información con un excelente servicio, calidad y reduciendo sus costos operativos, contando con herramientas tecnológicas de punta y con personal altamente cualificado.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493DEDDB-7A7E-4FA4-8CE4-F202147245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79513" y="-2127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406AA73-C8D6-49E1-8BB5-D39D382DBA26}"/>
              </a:ext>
            </a:extLst>
          </p:cNvPr>
          <p:cNvSpPr txBox="1"/>
          <p:nvPr/>
        </p:nvSpPr>
        <p:spPr>
          <a:xfrm>
            <a:off x="1189038" y="3466982"/>
            <a:ext cx="91950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i="0" u="sng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VISIÓN</a:t>
            </a:r>
            <a:endParaRPr lang="es-ES" sz="2800" u="sng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s-ES" sz="200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 reconocidos como líderes, nacional e internacionalmente, en el desarrollo, calidad e innovación de soluciones automatizadas, basadas en las tecnologías de información y medios electrónicos, que permitan a nuestros clientes un uso productivo e inteligente de estas soluciones en su modelo de negocio.</a:t>
            </a:r>
          </a:p>
          <a:p>
            <a:pPr algn="just"/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51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BA4D976-2FE3-4642-A1B3-D61784E2D092}"/>
              </a:ext>
            </a:extLst>
          </p:cNvPr>
          <p:cNvSpPr txBox="1"/>
          <p:nvPr/>
        </p:nvSpPr>
        <p:spPr>
          <a:xfrm>
            <a:off x="1290974" y="1271798"/>
            <a:ext cx="74341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i="0" u="none" strike="noStrike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 </a:t>
            </a:r>
            <a:r>
              <a:rPr lang="es-ES" sz="2800" b="1" i="0" u="sng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VALORES</a:t>
            </a:r>
            <a:endParaRPr lang="es-ES" sz="2800" b="0" i="0" dirty="0">
              <a:solidFill>
                <a:srgbClr val="002060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668FD8F-1F2C-48EB-9229-CC8BAD588B2A}"/>
              </a:ext>
            </a:extLst>
          </p:cNvPr>
          <p:cNvSpPr txBox="1"/>
          <p:nvPr/>
        </p:nvSpPr>
        <p:spPr>
          <a:xfrm>
            <a:off x="2900584" y="2361253"/>
            <a:ext cx="668263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1650" indent="-285750" algn="l">
              <a:buFont typeface="Wingdings" panose="05000000000000000000" pitchFamily="2" charset="2"/>
              <a:buChar char="Ø"/>
            </a:pPr>
            <a:r>
              <a:rPr lang="es-ES" sz="20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Confiabilidad.</a:t>
            </a:r>
          </a:p>
          <a:p>
            <a:pPr marL="215900" algn="l"/>
            <a:endParaRPr lang="es-ES" sz="2000" b="0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1650" indent="-285750" algn="l">
              <a:buFont typeface="Wingdings" panose="05000000000000000000" pitchFamily="2" charset="2"/>
              <a:buChar char="Ø"/>
            </a:pPr>
            <a:r>
              <a:rPr lang="es-ES" sz="20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Rapidez.</a:t>
            </a:r>
          </a:p>
          <a:p>
            <a:pPr marL="215900" algn="l"/>
            <a:endParaRPr lang="es-ES" sz="2000" b="0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1650" indent="-285750" algn="l">
              <a:buFont typeface="Wingdings" panose="05000000000000000000" pitchFamily="2" charset="2"/>
              <a:buChar char="Ø"/>
            </a:pPr>
            <a:r>
              <a:rPr lang="es-ES" sz="20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Honestidad.</a:t>
            </a:r>
          </a:p>
          <a:p>
            <a:pPr marL="215900" algn="l"/>
            <a:endParaRPr lang="es-ES" sz="2000" b="0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1650" indent="-285750" algn="l">
              <a:buFont typeface="Wingdings" panose="05000000000000000000" pitchFamily="2" charset="2"/>
              <a:buChar char="Ø"/>
            </a:pPr>
            <a:r>
              <a:rPr lang="es-ES" sz="20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Superación.</a:t>
            </a:r>
          </a:p>
          <a:p>
            <a:pPr marL="215900" algn="l"/>
            <a:endParaRPr lang="es-ES" sz="2000" b="0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1650" indent="-285750" algn="l">
              <a:buFont typeface="Wingdings" panose="05000000000000000000" pitchFamily="2" charset="2"/>
              <a:buChar char="Ø"/>
            </a:pPr>
            <a:r>
              <a:rPr lang="es-ES" sz="20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Profesionalismo.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C65FE57-46F3-4DA2-ABA9-8E4C953966E8}"/>
              </a:ext>
            </a:extLst>
          </p:cNvPr>
          <p:cNvSpPr txBox="1"/>
          <p:nvPr/>
        </p:nvSpPr>
        <p:spPr>
          <a:xfrm>
            <a:off x="5945688" y="2321031"/>
            <a:ext cx="61001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1650" indent="-285750" algn="l">
              <a:buFont typeface="Wingdings" panose="05000000000000000000" pitchFamily="2" charset="2"/>
              <a:buChar char="Ø"/>
            </a:pPr>
            <a:r>
              <a:rPr lang="es-ES" sz="18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r>
              <a:rPr lang="es-ES" sz="20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Eficiencia.</a:t>
            </a:r>
          </a:p>
          <a:p>
            <a:pPr marL="215900" algn="l"/>
            <a:endParaRPr lang="es-ES" sz="2000" b="0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1650" indent="-285750" algn="l">
              <a:buFont typeface="Wingdings" panose="05000000000000000000" pitchFamily="2" charset="2"/>
              <a:buChar char="Ø"/>
            </a:pPr>
            <a:r>
              <a:rPr lang="es-ES" sz="20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Atención constante.</a:t>
            </a:r>
          </a:p>
          <a:p>
            <a:pPr marL="215900" algn="l"/>
            <a:endParaRPr lang="es-ES" sz="2000" b="0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1650" indent="-285750" algn="l">
              <a:buFont typeface="Wingdings" panose="05000000000000000000" pitchFamily="2" charset="2"/>
              <a:buChar char="Ø"/>
            </a:pPr>
            <a:r>
              <a:rPr lang="es-ES" sz="20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Innovación.</a:t>
            </a:r>
          </a:p>
          <a:p>
            <a:pPr marL="215900" algn="l"/>
            <a:endParaRPr lang="es-ES" sz="2000" b="0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1650" indent="-285750" algn="l">
              <a:buFont typeface="Wingdings" panose="05000000000000000000" pitchFamily="2" charset="2"/>
              <a:buChar char="Ø"/>
            </a:pPr>
            <a:r>
              <a:rPr lang="es-ES" sz="20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 Trabajo en equipo.</a:t>
            </a:r>
          </a:p>
          <a:p>
            <a:pPr marL="215900" algn="l"/>
            <a:endParaRPr lang="es-ES" sz="2000" b="0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1650" indent="-285750" algn="l">
              <a:buFont typeface="Wingdings" panose="05000000000000000000" pitchFamily="2" charset="2"/>
              <a:buChar char="Ø"/>
            </a:pPr>
            <a:r>
              <a:rPr lang="es-ES" sz="20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Responsabilidad.</a:t>
            </a:r>
          </a:p>
        </p:txBody>
      </p:sp>
    </p:spTree>
    <p:extLst>
      <p:ext uri="{BB962C8B-B14F-4D97-AF65-F5344CB8AC3E}">
        <p14:creationId xmlns:p14="http://schemas.microsoft.com/office/powerpoint/2010/main" val="223996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E4D5342-E4EC-4521-BFA6-C74701DAAB4B}"/>
              </a:ext>
            </a:extLst>
          </p:cNvPr>
          <p:cNvSpPr txBox="1"/>
          <p:nvPr/>
        </p:nvSpPr>
        <p:spPr>
          <a:xfrm>
            <a:off x="3037561" y="289088"/>
            <a:ext cx="64446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br>
              <a:rPr lang="es-ES" sz="2800" b="1" i="0" u="sng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</a:br>
            <a:r>
              <a:rPr lang="es-ES" sz="2800" b="1" i="0" u="sng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OBJETIVOS</a:t>
            </a:r>
            <a:endParaRPr lang="es-ES" sz="2800" b="0" i="0" dirty="0">
              <a:solidFill>
                <a:srgbClr val="002060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B7C13B3-0541-475F-8457-CF0D94536F7F}"/>
              </a:ext>
            </a:extLst>
          </p:cNvPr>
          <p:cNvSpPr txBox="1"/>
          <p:nvPr/>
        </p:nvSpPr>
        <p:spPr>
          <a:xfrm>
            <a:off x="1420660" y="1370195"/>
            <a:ext cx="935067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sz="20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Crecimiento, desarrollo, valor agregado, competencia leal, calidad en nuestros productos y servicios.</a:t>
            </a:r>
          </a:p>
          <a:p>
            <a:pPr indent="342900" algn="just"/>
            <a:endParaRPr lang="es-ES" sz="2000" b="0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sz="20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Nos encontramos desarrollando soluciones encaminadas a mejorar y agilizar los trámites entre las empresas.</a:t>
            </a:r>
          </a:p>
          <a:p>
            <a:pPr indent="342900" algn="just"/>
            <a:endParaRPr lang="es-ES" sz="2000" b="0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sz="20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Contamos con una presencia importante en nuestro círculo de negocios, impulsado esto principalmente por nuestra filosofía comercial.</a:t>
            </a:r>
          </a:p>
          <a:p>
            <a:pPr indent="342900" algn="just"/>
            <a:endParaRPr lang="es-ES" sz="2000" b="0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 </a:t>
            </a:r>
            <a:r>
              <a:rPr lang="es-ES" sz="20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nos ha llevado a ser la empresa de mayor crecimiento en el último año, en comparación con nuestra competencia directa.</a:t>
            </a:r>
          </a:p>
          <a:p>
            <a:pPr indent="342900" algn="just"/>
            <a:endParaRPr lang="es-ES" sz="2000" b="0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s-ES" sz="20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Actualmente alcanzamos </a:t>
            </a:r>
            <a:r>
              <a:rPr lang="es-E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gran</a:t>
            </a:r>
            <a:r>
              <a:rPr lang="es-ES" sz="20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cifra de clientes satisfechos con nuestros servicios y productos.</a:t>
            </a:r>
          </a:p>
        </p:txBody>
      </p:sp>
    </p:spTree>
    <p:extLst>
      <p:ext uri="{BB962C8B-B14F-4D97-AF65-F5344CB8AC3E}">
        <p14:creationId xmlns:p14="http://schemas.microsoft.com/office/powerpoint/2010/main" val="53285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DBC21C3-2492-4311-98A5-59A9F87D3551}"/>
              </a:ext>
            </a:extLst>
          </p:cNvPr>
          <p:cNvSpPr txBox="1"/>
          <p:nvPr/>
        </p:nvSpPr>
        <p:spPr>
          <a:xfrm>
            <a:off x="3043707" y="1302843"/>
            <a:ext cx="61045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</a:t>
            </a:r>
            <a:r>
              <a:rPr lang="es-ES" sz="2800" b="1" u="sng" dirty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ECTOR ESCOGIDO</a:t>
            </a:r>
            <a:endParaRPr lang="es-ES" sz="2800" b="0" i="0" dirty="0">
              <a:solidFill>
                <a:srgbClr val="00206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5DF96F7-8D22-47AE-8B79-C65C784AC14F}"/>
              </a:ext>
            </a:extLst>
          </p:cNvPr>
          <p:cNvSpPr txBox="1"/>
          <p:nvPr/>
        </p:nvSpPr>
        <p:spPr>
          <a:xfrm>
            <a:off x="1594834" y="2580776"/>
            <a:ext cx="9002332" cy="2373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brindamos el buen servicio a cualquier institución o empresa que necesite un servicio </a:t>
            </a:r>
            <a:r>
              <a:rPr lang="es-ES_tradnl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electrónico, tecnologías de información y medios electrónicos.</a:t>
            </a:r>
            <a:r>
              <a:rPr lang="es-ES" sz="2000" b="0" i="0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sz="20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Dedicada a ofrecer las mejores soluciones tecnológicas a los negocios que buscan innovar y optimizar tiempos en los procesos relacionados con transacciones comerciales.</a:t>
            </a:r>
            <a:r>
              <a:rPr lang="es-ES" sz="2000" b="0" i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 instalaciones de software creado por nosotros mismo y con aparatos </a:t>
            </a:r>
            <a:r>
              <a:rPr lang="es-ES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la última tecnología.</a:t>
            </a:r>
            <a:r>
              <a:rPr lang="es-ES" sz="2000" kern="12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</a:t>
            </a:r>
            <a:r>
              <a:rPr lang="es-ES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esde la comodidad de sus instalaciones y con sus propios equipos.</a:t>
            </a:r>
          </a:p>
        </p:txBody>
      </p:sp>
    </p:spTree>
    <p:extLst>
      <p:ext uri="{BB962C8B-B14F-4D97-AF65-F5344CB8AC3E}">
        <p14:creationId xmlns:p14="http://schemas.microsoft.com/office/powerpoint/2010/main" val="214353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4216369-B7F1-427B-9A11-01E2C8845917}"/>
              </a:ext>
            </a:extLst>
          </p:cNvPr>
          <p:cNvSpPr txBox="1"/>
          <p:nvPr/>
        </p:nvSpPr>
        <p:spPr>
          <a:xfrm>
            <a:off x="3515932" y="1444511"/>
            <a:ext cx="61045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u="sng" dirty="0">
                <a:solidFill>
                  <a:srgbClr val="002060"/>
                </a:solidFill>
                <a:latin typeface="Arial Black" panose="020B0A04020102020204" pitchFamily="34" charset="0"/>
              </a:rPr>
              <a:t>PLAN DE MARKETING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60DC0F5-B768-403B-B48C-7E55AD428B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5" r="18095"/>
          <a:stretch/>
        </p:blipFill>
        <p:spPr>
          <a:xfrm>
            <a:off x="1442051" y="2415197"/>
            <a:ext cx="4147762" cy="372473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0F785B1-A2A2-4E20-A57B-42CCE6B965E3}"/>
              </a:ext>
            </a:extLst>
          </p:cNvPr>
          <p:cNvSpPr txBox="1"/>
          <p:nvPr/>
        </p:nvSpPr>
        <p:spPr>
          <a:xfrm>
            <a:off x="5751616" y="2938734"/>
            <a:ext cx="471890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ctr"/>
            <a:r>
              <a:rPr lang="es-ES" sz="24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Nuestros productos y servicios aportan a las empresas que lo implantan, ventajas operativas y estratégicas que son indispensables para operar en un mercado cada vez más global y competitivo.</a:t>
            </a:r>
          </a:p>
        </p:txBody>
      </p:sp>
    </p:spTree>
    <p:extLst>
      <p:ext uri="{BB962C8B-B14F-4D97-AF65-F5344CB8AC3E}">
        <p14:creationId xmlns:p14="http://schemas.microsoft.com/office/powerpoint/2010/main" val="3944873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1D2509B-3863-4CDF-9699-4725B822A02E}"/>
              </a:ext>
            </a:extLst>
          </p:cNvPr>
          <p:cNvSpPr txBox="1"/>
          <p:nvPr/>
        </p:nvSpPr>
        <p:spPr>
          <a:xfrm>
            <a:off x="384174" y="2008272"/>
            <a:ext cx="1105852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indent="-342900" algn="l">
              <a:buFont typeface="Wingdings" panose="05000000000000000000" pitchFamily="2" charset="2"/>
              <a:buChar char="Ø"/>
            </a:pPr>
            <a:r>
              <a:rPr lang="es-ES" sz="24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Reducción de costos</a:t>
            </a:r>
          </a:p>
          <a:p>
            <a:pPr marL="1371600" indent="-342900" algn="l">
              <a:buFont typeface="Wingdings" panose="05000000000000000000" pitchFamily="2" charset="2"/>
              <a:buChar char="Ø"/>
            </a:pPr>
            <a:r>
              <a:rPr lang="es-ES" sz="24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Gastos de envío, papel</a:t>
            </a:r>
          </a:p>
          <a:p>
            <a:pPr marL="1371600" indent="-342900" algn="l">
              <a:buFont typeface="Wingdings" panose="05000000000000000000" pitchFamily="2" charset="2"/>
              <a:buChar char="Ø"/>
            </a:pPr>
            <a:r>
              <a:rPr lang="es-ES" sz="24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Grabación datos, verificación, entrada datos</a:t>
            </a:r>
          </a:p>
          <a:p>
            <a:pPr marL="1371600" indent="-342900" algn="l">
              <a:buFont typeface="Wingdings" panose="05000000000000000000" pitchFamily="2" charset="2"/>
              <a:buChar char="Ø"/>
            </a:pPr>
            <a:r>
              <a:rPr lang="es-ES" sz="24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Reducción de errores</a:t>
            </a:r>
          </a:p>
          <a:p>
            <a:pPr marL="1371600" indent="-342900" algn="l">
              <a:buFont typeface="Wingdings" panose="05000000000000000000" pitchFamily="2" charset="2"/>
              <a:buChar char="Ø"/>
            </a:pPr>
            <a:r>
              <a:rPr lang="es-ES" sz="24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Optimización comercial, logística y administrativa</a:t>
            </a:r>
          </a:p>
          <a:p>
            <a:pPr marL="1371600" indent="-342900" algn="l">
              <a:buFont typeface="Wingdings" panose="05000000000000000000" pitchFamily="2" charset="2"/>
              <a:buChar char="Ø"/>
            </a:pPr>
            <a:r>
              <a:rPr lang="es-ES" sz="24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Optimización del servicio al cliente</a:t>
            </a:r>
          </a:p>
          <a:p>
            <a:pPr marL="1371600" indent="-342900" algn="l">
              <a:buFont typeface="Wingdings" panose="05000000000000000000" pitchFamily="2" charset="2"/>
              <a:buChar char="Ø"/>
            </a:pPr>
            <a:r>
              <a:rPr lang="es-ES" sz="24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Rapidez de respuesta y arma de negociación</a:t>
            </a:r>
          </a:p>
          <a:p>
            <a:pPr marL="1371600" indent="-342900" algn="l">
              <a:buFont typeface="Wingdings" panose="05000000000000000000" pitchFamily="2" charset="2"/>
              <a:buChar char="Ø"/>
            </a:pPr>
            <a:r>
              <a:rPr lang="es-ES" sz="24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Mayor grado de fidelidad de los clientes</a:t>
            </a:r>
          </a:p>
          <a:p>
            <a:pPr marL="1371600" indent="-342900" algn="l">
              <a:buFont typeface="Wingdings" panose="05000000000000000000" pitchFamily="2" charset="2"/>
              <a:buChar char="Ø"/>
            </a:pPr>
            <a:r>
              <a:rPr lang="es-ES" sz="24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Ampliación de clientes y proveedores sin incremento de recursos administrativos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5318B2-D826-4726-8891-BAF65F4AE989}"/>
              </a:ext>
            </a:extLst>
          </p:cNvPr>
          <p:cNvSpPr txBox="1"/>
          <p:nvPr/>
        </p:nvSpPr>
        <p:spPr>
          <a:xfrm>
            <a:off x="2768958" y="1251546"/>
            <a:ext cx="75406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2800" b="0" i="0" u="sng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VENTAJAS DE NUESTRO SERVICIO</a:t>
            </a:r>
            <a:endParaRPr lang="es-ES" sz="28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489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1965</TotalTime>
  <Words>810</Words>
  <Application>Microsoft Office PowerPoint</Application>
  <PresentationFormat>Panorámica</PresentationFormat>
  <Paragraphs>75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3" baseType="lpstr">
      <vt:lpstr>Arial</vt:lpstr>
      <vt:lpstr>Arial</vt:lpstr>
      <vt:lpstr>Arial Black</vt:lpstr>
      <vt:lpstr>Berlin Sans FB Demi</vt:lpstr>
      <vt:lpstr>Calibri</vt:lpstr>
      <vt:lpstr>Lato</vt:lpstr>
      <vt:lpstr>Times New Roman</vt:lpstr>
      <vt:lpstr>Tw Cen MT</vt:lpstr>
      <vt:lpstr>Verdana</vt:lpstr>
      <vt:lpstr>Wingdings</vt:lpstr>
      <vt:lpstr>Circuito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Steve Rosario</dc:creator>
  <cp:lastModifiedBy>Steve Rosario</cp:lastModifiedBy>
  <cp:revision>10</cp:revision>
  <dcterms:created xsi:type="dcterms:W3CDTF">2022-04-13T13:39:22Z</dcterms:created>
  <dcterms:modified xsi:type="dcterms:W3CDTF">2022-04-29T01:50:14Z</dcterms:modified>
</cp:coreProperties>
</file>