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70" r:id="rId4"/>
    <p:sldId id="271" r:id="rId5"/>
    <p:sldId id="272" r:id="rId6"/>
    <p:sldId id="279" r:id="rId7"/>
    <p:sldId id="280" r:id="rId8"/>
    <p:sldId id="281" r:id="rId9"/>
    <p:sldId id="283" r:id="rId10"/>
    <p:sldId id="282" r:id="rId11"/>
    <p:sldId id="273" r:id="rId12"/>
    <p:sldId id="274" r:id="rId13"/>
    <p:sldId id="275" r:id="rId14"/>
    <p:sldId id="276" r:id="rId15"/>
    <p:sldId id="277" r:id="rId16"/>
    <p:sldId id="284" r:id="rId17"/>
    <p:sldId id="286" r:id="rId18"/>
    <p:sldId id="278" r:id="rId19"/>
    <p:sldId id="285" r:id="rId20"/>
    <p:sldId id="267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8774-5A27-734D-B6EB-53D7735FE7F8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363F-1D73-6041-A009-24C6E7BB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49151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Scribble and Distributed Systems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drill down 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Until we have the bounded context fully deployed with all business logic done.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18" y="3402998"/>
            <a:ext cx="3054980" cy="17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72" y="3888948"/>
            <a:ext cx="2209425" cy="12697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24751" y="2931845"/>
            <a:ext cx="29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Shrinking old TCO and embracing the new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5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894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48" name="Oval 47"/>
          <p:cNvSpPr/>
          <p:nvPr/>
        </p:nvSpPr>
        <p:spPr>
          <a:xfrm>
            <a:off x="1317188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63926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5018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8714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26" y="4219841"/>
            <a:ext cx="1633671" cy="9388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24751" y="2931845"/>
            <a:ext cx="2948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faster ability to change as dependencies decrease. </a:t>
            </a:r>
            <a:r>
              <a:rPr lang="en-US" dirty="0"/>
              <a:t>. Ops costs dropping through </a:t>
            </a:r>
            <a:r>
              <a:rPr lang="en-US" dirty="0" err="1"/>
              <a:t>DevOps</a:t>
            </a:r>
            <a:r>
              <a:rPr lang="en-US" dirty="0"/>
              <a:t>/CDCI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0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894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3894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48" name="Oval 47"/>
          <p:cNvSpPr/>
          <p:nvPr/>
        </p:nvSpPr>
        <p:spPr>
          <a:xfrm>
            <a:off x="1317188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317188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63926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4" name="Oval 53"/>
          <p:cNvSpPr/>
          <p:nvPr/>
        </p:nvSpPr>
        <p:spPr>
          <a:xfrm>
            <a:off x="2163926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5018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9" name="Oval 58"/>
          <p:cNvSpPr/>
          <p:nvPr/>
        </p:nvSpPr>
        <p:spPr>
          <a:xfrm>
            <a:off x="295018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8714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77202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916" y="4515295"/>
            <a:ext cx="1119581" cy="6434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24751" y="2931845"/>
            <a:ext cx="2948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Stateless read services scale well. Still hard to get </a:t>
            </a:r>
            <a:r>
              <a:rPr lang="en-US" dirty="0" err="1" smtClean="0"/>
              <a:t>statefull</a:t>
            </a:r>
            <a:r>
              <a:rPr lang="en-US" dirty="0" smtClean="0"/>
              <a:t> done as fast. SIT testing faster but more complex with more chatter.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894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3894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8774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48" name="Oval 47"/>
          <p:cNvSpPr/>
          <p:nvPr/>
        </p:nvSpPr>
        <p:spPr>
          <a:xfrm>
            <a:off x="1317188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317188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02068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63926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4" name="Oval 53"/>
          <p:cNvSpPr/>
          <p:nvPr/>
        </p:nvSpPr>
        <p:spPr>
          <a:xfrm>
            <a:off x="2163926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48806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5018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9" name="Oval 58"/>
          <p:cNvSpPr/>
          <p:nvPr/>
        </p:nvSpPr>
        <p:spPr>
          <a:xfrm>
            <a:off x="295018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91994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8714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77202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75690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53" y="4846465"/>
            <a:ext cx="543344" cy="3122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24751" y="2931845"/>
            <a:ext cx="2948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starts to tail off as complexity of chatter grows.</a:t>
            </a:r>
          </a:p>
          <a:p>
            <a:r>
              <a:rPr lang="en-US" dirty="0" smtClean="0"/>
              <a:t>Hard to monitor at the business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0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894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3894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8774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17188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317188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02068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63926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163926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48806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5018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95018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91994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8714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77202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75690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1247" y="3417576"/>
            <a:ext cx="2313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time the number of processes is in the 1000’s. All of the services are instantiated and so you incur costs without any value associated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894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3894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8774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17188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317188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02068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63926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163926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48806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5018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95018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91994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8714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77202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75690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1247" y="3417576"/>
            <a:ext cx="23134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TCO is based on the total number of </a:t>
            </a:r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/>
              <a:t>Micro</a:t>
            </a:r>
            <a:r>
              <a:rPr lang="en-US" dirty="0"/>
              <a:t>-services </a:t>
            </a:r>
            <a:r>
              <a:rPr lang="en-US" dirty="0" smtClean="0"/>
              <a:t>and is </a:t>
            </a:r>
            <a:r>
              <a:rPr lang="en-US" dirty="0" err="1" smtClean="0"/>
              <a:t>amortised</a:t>
            </a:r>
            <a:r>
              <a:rPr lang="en-US" dirty="0" smtClean="0"/>
              <a:t> over the value generating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 with HTTP and </a:t>
            </a:r>
            <a:r>
              <a:rPr lang="en-US" dirty="0" err="1" smtClean="0"/>
              <a:t>lighterweight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processes all chattering. 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 more data from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41247" y="3417576"/>
            <a:ext cx="23134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TCO is based on the total number of </a:t>
            </a:r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/>
              <a:t>Micro</a:t>
            </a:r>
            <a:r>
              <a:rPr lang="en-US" dirty="0"/>
              <a:t>-services </a:t>
            </a:r>
            <a:r>
              <a:rPr lang="en-US" dirty="0" smtClean="0"/>
              <a:t>and is </a:t>
            </a:r>
            <a:r>
              <a:rPr lang="en-US" dirty="0" err="1" smtClean="0"/>
              <a:t>amortised</a:t>
            </a:r>
            <a:r>
              <a:rPr lang="en-US" dirty="0" smtClean="0"/>
              <a:t> over the value generating transactions.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94" y="3583017"/>
            <a:ext cx="3020455" cy="2253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" y="3174824"/>
            <a:ext cx="1496280" cy="111297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" y="4334371"/>
            <a:ext cx="1496280" cy="111297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" y="4800150"/>
            <a:ext cx="1496280" cy="11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Scribble and </a:t>
            </a:r>
            <a:r>
              <a:rPr lang="en-US" dirty="0" err="1" smtClean="0">
                <a:solidFill>
                  <a:schemeClr val="bg1"/>
                </a:solidFill>
              </a:rPr>
              <a:t>μMicroservices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What if the TCO was based on the exact </a:t>
            </a:r>
            <a:r>
              <a:rPr lang="en-US" dirty="0" err="1" smtClean="0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used in supporting a transaction? What if we could reduce the cost and pace of change?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1247" y="3417576"/>
            <a:ext cx="231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scribble could do.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94" y="3583017"/>
            <a:ext cx="3020455" cy="22536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" y="3174824"/>
            <a:ext cx="1496280" cy="11129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" y="4334371"/>
            <a:ext cx="1496280" cy="11129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" y="4800150"/>
            <a:ext cx="1496280" cy="11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071266"/>
            <a:ext cx="8940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98313" y="37812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82755" y="3583225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35155" y="3881615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4565" y="4180005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endCxn id="17" idx="2"/>
          </p:cNvCxnSpPr>
          <p:nvPr/>
        </p:nvCxnSpPr>
        <p:spPr>
          <a:xfrm>
            <a:off x="2979814" y="4086001"/>
            <a:ext cx="1318499" cy="213480"/>
          </a:xfrm>
          <a:prstGeom prst="bentConnector3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5094" y="2029297"/>
            <a:ext cx="534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Point, Bespoke clients, Deployment by domain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50713" y="39336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21" idx="6"/>
            <a:endCxn id="42" idx="2"/>
          </p:cNvCxnSpPr>
          <p:nvPr/>
        </p:nvCxnSpPr>
        <p:spPr>
          <a:xfrm flipV="1">
            <a:off x="3211624" y="4604281"/>
            <a:ext cx="1391489" cy="93998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0" idx="6"/>
            <a:endCxn id="35" idx="2"/>
          </p:cNvCxnSpPr>
          <p:nvPr/>
        </p:nvCxnSpPr>
        <p:spPr>
          <a:xfrm>
            <a:off x="3132214" y="4399889"/>
            <a:ext cx="1318499" cy="51992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406" y="6024175"/>
            <a:ext cx="501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 for replicated servers x number of environments</a:t>
            </a:r>
          </a:p>
          <a:p>
            <a:r>
              <a:rPr lang="en-US" dirty="0" smtClean="0"/>
              <a:t>X number of actual users for fat clients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379587" y="4126741"/>
            <a:ext cx="4868736" cy="114307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286" y="2321295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endCxn id="4" idx="0"/>
          </p:cNvCxnSpPr>
          <p:nvPr/>
        </p:nvCxnSpPr>
        <p:spPr>
          <a:xfrm rot="10800000" flipV="1">
            <a:off x="890500" y="919767"/>
            <a:ext cx="2035594" cy="14015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curl 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--data "@</a:t>
            </a:r>
            <a:r>
              <a:rPr lang="en-US" dirty="0" err="1" smtClean="0">
                <a:solidFill>
                  <a:schemeClr val="bg1"/>
                </a:solidFill>
              </a:rPr>
              <a:t>Scribble.scr</a:t>
            </a:r>
            <a:r>
              <a:rPr lang="en-US" dirty="0" smtClean="0">
                <a:solidFill>
                  <a:schemeClr val="bg1"/>
                </a:solidFill>
              </a:rPr>
              <a:t>” {URL}:{PORT}{URI}/</a:t>
            </a:r>
            <a:r>
              <a:rPr lang="en-US" dirty="0" err="1" smtClean="0">
                <a:solidFill>
                  <a:schemeClr val="bg1"/>
                </a:solidFill>
              </a:rPr>
              <a:t>epp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err="1" smtClean="0">
                <a:solidFill>
                  <a:schemeClr val="bg1"/>
                </a:solidFill>
              </a:rPr>
              <a:t>protocolName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err="1" smtClean="0">
                <a:solidFill>
                  <a:schemeClr val="bg1"/>
                </a:solidFill>
              </a:rPr>
              <a:t>roleName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1541" y="3714629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16" idx="6"/>
            <a:endCxn id="16" idx="0"/>
          </p:cNvCxnSpPr>
          <p:nvPr/>
        </p:nvCxnSpPr>
        <p:spPr>
          <a:xfrm flipH="1" flipV="1">
            <a:off x="1648755" y="3714629"/>
            <a:ext cx="737213" cy="708064"/>
          </a:xfrm>
          <a:prstGeom prst="curvedConnector4">
            <a:avLst>
              <a:gd name="adj1" fmla="val -31009"/>
              <a:gd name="adj2" fmla="val 1322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9674" y="2790420"/>
            <a:ext cx="27062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Epp</a:t>
            </a:r>
            <a:r>
              <a:rPr lang="en-US" sz="1600" dirty="0" smtClean="0"/>
              <a:t> of </a:t>
            </a:r>
            <a:r>
              <a:rPr lang="en-US" sz="1600" dirty="0" err="1"/>
              <a:t>S</a:t>
            </a:r>
            <a:r>
              <a:rPr lang="en-US" sz="1600" dirty="0" err="1" smtClean="0"/>
              <a:t>cribble.scr</a:t>
            </a:r>
            <a:r>
              <a:rPr lang="en-US" sz="1600" dirty="0" smtClean="0"/>
              <a:t> for </a:t>
            </a:r>
            <a:r>
              <a:rPr lang="en-US" sz="1600" dirty="0" err="1" smtClean="0"/>
              <a:t>roleName</a:t>
            </a:r>
            <a:r>
              <a:rPr lang="en-US" sz="1600" dirty="0" smtClean="0"/>
              <a:t> in </a:t>
            </a:r>
            <a:r>
              <a:rPr lang="en-US" sz="1600" dirty="0" err="1" smtClean="0"/>
              <a:t>protocolName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992626" y="4911764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roleName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85331" y="1226347"/>
            <a:ext cx="5036409" cy="22962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85332" y="3664417"/>
            <a:ext cx="5036408" cy="303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985331" y="1562130"/>
            <a:ext cx="5036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85332" y="4035566"/>
            <a:ext cx="5036407" cy="21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29127" y="4055712"/>
            <a:ext cx="4992613" cy="2516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</a:rPr>
              <a:t>Bringing up http server on port 4545 for </a:t>
            </a:r>
            <a:r>
              <a:rPr lang="en-US" sz="1050" dirty="0" err="1">
                <a:solidFill>
                  <a:srgbClr val="FFFFFF"/>
                </a:solidFill>
              </a:rPr>
              <a:t>url</a:t>
            </a:r>
            <a:r>
              <a:rPr lang="en-US" sz="1050" dirty="0">
                <a:solidFill>
                  <a:srgbClr val="FFFFFF"/>
                </a:solidFill>
              </a:rPr>
              <a:t> /</a:t>
            </a:r>
            <a:r>
              <a:rPr lang="en-US" sz="1050" dirty="0" err="1">
                <a:solidFill>
                  <a:srgbClr val="FFFFFF"/>
                </a:solidFill>
              </a:rPr>
              <a:t>tescos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tps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auth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api</a:t>
            </a:r>
            <a:endParaRPr lang="en-US" sz="1050" dirty="0">
              <a:solidFill>
                <a:srgbClr val="FFFFFF"/>
              </a:solidFill>
            </a:endParaRPr>
          </a:p>
          <a:p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tescos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tps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auth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api</a:t>
            </a:r>
            <a:endParaRPr lang="en-US" sz="1050" dirty="0">
              <a:solidFill>
                <a:srgbClr val="FFFFFF"/>
              </a:solidFill>
            </a:endParaRPr>
          </a:p>
          <a:p>
            <a:endParaRPr lang="en-US" sz="1050" dirty="0">
              <a:solidFill>
                <a:srgbClr val="FFFFFF"/>
              </a:solidFill>
            </a:endParaRPr>
          </a:p>
          <a:p>
            <a:r>
              <a:rPr lang="en-US" sz="1050" dirty="0">
                <a:solidFill>
                  <a:srgbClr val="FFFFFF"/>
                </a:solidFill>
              </a:rPr>
              <a:t>------- GOT REQUEST METHOD: POST-------</a:t>
            </a:r>
          </a:p>
          <a:p>
            <a:r>
              <a:rPr lang="en-US" sz="1050" dirty="0">
                <a:solidFill>
                  <a:srgbClr val="FFFFFF"/>
                </a:solidFill>
              </a:rPr>
              <a:t>context path: /</a:t>
            </a:r>
            <a:r>
              <a:rPr lang="en-US" sz="1050" dirty="0" err="1">
                <a:solidFill>
                  <a:srgbClr val="FFFFFF"/>
                </a:solidFill>
              </a:rPr>
              <a:t>tescos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tps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auth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api</a:t>
            </a:r>
            <a:endParaRPr lang="en-US" sz="1050" dirty="0">
              <a:solidFill>
                <a:srgbClr val="FFFFFF"/>
              </a:solidFill>
            </a:endParaRPr>
          </a:p>
          <a:p>
            <a:r>
              <a:rPr lang="en-US" sz="1050" dirty="0">
                <a:solidFill>
                  <a:srgbClr val="FFFFFF"/>
                </a:solidFill>
              </a:rPr>
              <a:t>URI is &lt;/</a:t>
            </a:r>
            <a:r>
              <a:rPr lang="en-US" sz="1050" dirty="0" err="1">
                <a:solidFill>
                  <a:srgbClr val="FFFFFF"/>
                </a:solidFill>
              </a:rPr>
              <a:t>tescos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tps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auth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api</a:t>
            </a:r>
            <a:r>
              <a:rPr lang="en-US" sz="1050" dirty="0">
                <a:solidFill>
                  <a:srgbClr val="FFFFFF"/>
                </a:solidFill>
              </a:rPr>
              <a:t>/____</a:t>
            </a:r>
            <a:r>
              <a:rPr lang="en-US" sz="1050" dirty="0" err="1">
                <a:solidFill>
                  <a:srgbClr val="FFFFFF"/>
                </a:solidFill>
              </a:rPr>
              <a:t>eppLoad</a:t>
            </a:r>
            <a:r>
              <a:rPr lang="en-US" sz="1050" dirty="0">
                <a:solidFill>
                  <a:srgbClr val="FFFFFF"/>
                </a:solidFill>
              </a:rPr>
              <a:t>____</a:t>
            </a:r>
            <a:r>
              <a:rPr lang="en-US" sz="1050" dirty="0" err="1">
                <a:solidFill>
                  <a:srgbClr val="FFFFFF"/>
                </a:solidFill>
              </a:rPr>
              <a:t>PartnershipSuppliers</a:t>
            </a:r>
            <a:r>
              <a:rPr lang="en-US" sz="1050" dirty="0">
                <a:solidFill>
                  <a:srgbClr val="FFFFFF"/>
                </a:solidFill>
              </a:rPr>
              <a:t>____</a:t>
            </a:r>
            <a:r>
              <a:rPr lang="en-US" sz="1050" dirty="0" err="1">
                <a:solidFill>
                  <a:srgbClr val="FFFFFF"/>
                </a:solidFill>
              </a:rPr>
              <a:t>authorisersvc</a:t>
            </a:r>
            <a:r>
              <a:rPr lang="en-US" sz="105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50" dirty="0">
                <a:solidFill>
                  <a:srgbClr val="FFFFFF"/>
                </a:solidFill>
              </a:rPr>
              <a:t>Event: </a:t>
            </a:r>
            <a:r>
              <a:rPr lang="en-US" sz="1050" dirty="0" err="1">
                <a:solidFill>
                  <a:srgbClr val="FFFFFF"/>
                </a:solidFill>
              </a:rPr>
              <a:t>eppLoad</a:t>
            </a:r>
            <a:endParaRPr lang="en-US" sz="1050" dirty="0">
              <a:solidFill>
                <a:srgbClr val="FFFFFF"/>
              </a:solidFill>
            </a:endParaRPr>
          </a:p>
          <a:p>
            <a:r>
              <a:rPr lang="en-US" sz="1050" dirty="0">
                <a:solidFill>
                  <a:srgbClr val="FFFFFF"/>
                </a:solidFill>
              </a:rPr>
              <a:t>Loading </a:t>
            </a:r>
            <a:r>
              <a:rPr lang="en-US" sz="1050" dirty="0" err="1">
                <a:solidFill>
                  <a:srgbClr val="FFFFFF"/>
                </a:solidFill>
              </a:rPr>
              <a:t>easyFSM</a:t>
            </a:r>
            <a:r>
              <a:rPr lang="en-US" sz="1050" dirty="0">
                <a:solidFill>
                  <a:srgbClr val="FFFFFF"/>
                </a:solidFill>
              </a:rPr>
              <a:t> role from scribble</a:t>
            </a:r>
          </a:p>
          <a:p>
            <a:r>
              <a:rPr lang="en-US" sz="1050" dirty="0" err="1">
                <a:solidFill>
                  <a:srgbClr val="FFFFFF"/>
                </a:solidFill>
              </a:rPr>
              <a:t>Instatiating</a:t>
            </a:r>
            <a:r>
              <a:rPr lang="en-US" sz="1050" dirty="0">
                <a:solidFill>
                  <a:srgbClr val="FFFFFF"/>
                </a:solidFill>
              </a:rPr>
              <a:t> FSM for role '</a:t>
            </a:r>
            <a:r>
              <a:rPr lang="en-US" sz="1050" dirty="0" err="1">
                <a:solidFill>
                  <a:srgbClr val="FFFFFF"/>
                </a:solidFill>
              </a:rPr>
              <a:t>authorisersvc</a:t>
            </a:r>
            <a:r>
              <a:rPr lang="en-US" sz="1050" dirty="0">
                <a:solidFill>
                  <a:srgbClr val="FFFFFF"/>
                </a:solidFill>
              </a:rPr>
              <a:t>' based on '</a:t>
            </a:r>
            <a:r>
              <a:rPr lang="en-US" sz="1050" dirty="0" err="1">
                <a:solidFill>
                  <a:srgbClr val="FFFFFF"/>
                </a:solidFill>
              </a:rPr>
              <a:t>PartnershipSuppliers</a:t>
            </a:r>
            <a:r>
              <a:rPr lang="en-US" sz="1050" dirty="0">
                <a:solidFill>
                  <a:srgbClr val="FFFFFF"/>
                </a:solidFill>
              </a:rPr>
              <a:t>'</a:t>
            </a:r>
          </a:p>
          <a:p>
            <a:r>
              <a:rPr lang="en-US" sz="1050" dirty="0" err="1">
                <a:solidFill>
                  <a:srgbClr val="FFFFFF"/>
                </a:solidFill>
              </a:rPr>
              <a:t>eppLoad</a:t>
            </a:r>
            <a:r>
              <a:rPr lang="en-US" sz="1050" dirty="0">
                <a:solidFill>
                  <a:srgbClr val="FFFFFF"/>
                </a:solidFill>
              </a:rPr>
              <a:t> ...</a:t>
            </a:r>
          </a:p>
          <a:p>
            <a:r>
              <a:rPr lang="en-US" sz="1050" dirty="0">
                <a:solidFill>
                  <a:srgbClr val="FFFFFF"/>
                </a:solidFill>
              </a:rPr>
              <a:t>Got file /Users/</a:t>
            </a:r>
            <a:r>
              <a:rPr lang="en-US" sz="1050" dirty="0" err="1">
                <a:solidFill>
                  <a:srgbClr val="FFFFFF"/>
                </a:solidFill>
              </a:rPr>
              <a:t>stalbot</a:t>
            </a:r>
            <a:r>
              <a:rPr lang="en-US" sz="1050" dirty="0">
                <a:solidFill>
                  <a:srgbClr val="FFFFFF"/>
                </a:solidFill>
              </a:rPr>
              <a:t>/</a:t>
            </a:r>
            <a:r>
              <a:rPr lang="en-US" sz="1050" dirty="0" err="1">
                <a:solidFill>
                  <a:srgbClr val="FFFFFF"/>
                </a:solidFill>
              </a:rPr>
              <a:t>wip</a:t>
            </a:r>
            <a:r>
              <a:rPr lang="en-US" sz="1050" dirty="0">
                <a:solidFill>
                  <a:srgbClr val="FFFFFF"/>
                </a:solidFill>
              </a:rPr>
              <a:t>/projects/bin/generated/</a:t>
            </a:r>
            <a:r>
              <a:rPr lang="en-US" sz="1050" dirty="0" err="1">
                <a:solidFill>
                  <a:srgbClr val="FFFFFF"/>
                </a:solidFill>
              </a:rPr>
              <a:t>authorisersvc_config.txt</a:t>
            </a:r>
            <a:endParaRPr lang="en-US" sz="1050" dirty="0">
              <a:solidFill>
                <a:srgbClr val="FFFFFF"/>
              </a:solidFill>
            </a:endParaRPr>
          </a:p>
          <a:p>
            <a:r>
              <a:rPr lang="en-US" sz="1050" dirty="0">
                <a:solidFill>
                  <a:srgbClr val="FFFFFF"/>
                </a:solidFill>
              </a:rPr>
              <a:t>FSM Instantiating for role </a:t>
            </a:r>
            <a:r>
              <a:rPr lang="en-US" sz="1050" dirty="0" err="1">
                <a:solidFill>
                  <a:srgbClr val="FFFFFF"/>
                </a:solidFill>
              </a:rPr>
              <a:t>authorisersvc</a:t>
            </a:r>
            <a:r>
              <a:rPr lang="en-US" sz="1050" dirty="0">
                <a:solidFill>
                  <a:srgbClr val="FFFFFF"/>
                </a:solidFill>
              </a:rPr>
              <a:t>: current state is: &lt;START_authorisersvc_65&gt;</a:t>
            </a:r>
          </a:p>
          <a:p>
            <a:r>
              <a:rPr lang="en-US" sz="1050" dirty="0" err="1">
                <a:solidFill>
                  <a:srgbClr val="FFFFFF"/>
                </a:solidFill>
              </a:rPr>
              <a:t>nextstate</a:t>
            </a:r>
            <a:r>
              <a:rPr lang="en-US" sz="1050" dirty="0">
                <a:solidFill>
                  <a:srgbClr val="FFFFFF"/>
                </a:solidFill>
              </a:rPr>
              <a:t>[0]: &lt;accept_connection__</a:t>
            </a:r>
            <a:r>
              <a:rPr lang="en-US" sz="1050" dirty="0" err="1">
                <a:solidFill>
                  <a:srgbClr val="FFFFFF"/>
                </a:solidFill>
              </a:rPr>
              <a:t>from_requestor</a:t>
            </a:r>
            <a:r>
              <a:rPr lang="en-US" sz="105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50" dirty="0">
                <a:solidFill>
                  <a:srgbClr val="FFFFFF"/>
                </a:solidFill>
              </a:rPr>
              <a:t>Accepting:</a:t>
            </a:r>
          </a:p>
          <a:p>
            <a:r>
              <a:rPr lang="en-US" sz="1050" dirty="0">
                <a:solidFill>
                  <a:srgbClr val="FFFFFF"/>
                </a:solidFill>
              </a:rPr>
              <a:t>    &lt;accept_connection__</a:t>
            </a:r>
            <a:r>
              <a:rPr lang="en-US" sz="1050" dirty="0" err="1">
                <a:solidFill>
                  <a:srgbClr val="FFFFFF"/>
                </a:solidFill>
              </a:rPr>
              <a:t>from_requestor</a:t>
            </a:r>
            <a:r>
              <a:rPr lang="en-US" sz="1050" dirty="0">
                <a:solidFill>
                  <a:srgbClr val="FFFFFF"/>
                </a:solidFill>
              </a:rPr>
              <a:t> 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14530" y="1568183"/>
            <a:ext cx="5007209" cy="195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HTTP/1.1 100 Continue</a:t>
            </a:r>
          </a:p>
          <a:p>
            <a:r>
              <a:rPr lang="en-US" sz="1100" dirty="0" smtClean="0">
                <a:solidFill>
                  <a:srgbClr val="FFFFFF"/>
                </a:solidFill>
              </a:rPr>
              <a:t>Content-Length: 0</a:t>
            </a:r>
          </a:p>
          <a:p>
            <a:endParaRPr lang="en-US" sz="1100" dirty="0" smtClean="0">
              <a:solidFill>
                <a:srgbClr val="FFFFFF"/>
              </a:solidFill>
            </a:endParaRPr>
          </a:p>
          <a:p>
            <a:r>
              <a:rPr lang="en-US" sz="1100" dirty="0" smtClean="0">
                <a:solidFill>
                  <a:srgbClr val="FFFFFF"/>
                </a:solidFill>
              </a:rPr>
              <a:t>HTTP/1.1 200 OK</a:t>
            </a:r>
          </a:p>
          <a:p>
            <a:r>
              <a:rPr lang="en-US" sz="1100" dirty="0" smtClean="0">
                <a:solidFill>
                  <a:srgbClr val="FFFFFF"/>
                </a:solidFill>
              </a:rPr>
              <a:t>Date: Fri, 10 Feb 2017 17:28:19 GMT</a:t>
            </a:r>
          </a:p>
          <a:p>
            <a:r>
              <a:rPr lang="en-US" sz="1100" dirty="0" smtClean="0">
                <a:solidFill>
                  <a:srgbClr val="FFFFFF"/>
                </a:solidFill>
              </a:rPr>
              <a:t>Content-length: 164</a:t>
            </a:r>
          </a:p>
          <a:p>
            <a:endParaRPr lang="en-US" sz="1100" dirty="0" smtClean="0">
              <a:solidFill>
                <a:srgbClr val="FFFFFF"/>
              </a:solidFill>
            </a:endParaRPr>
          </a:p>
          <a:p>
            <a:r>
              <a:rPr lang="en-US" sz="1100" dirty="0" smtClean="0">
                <a:solidFill>
                  <a:srgbClr val="FFFFFF"/>
                </a:solidFill>
              </a:rPr>
              <a:t>Instantiated FSM for role '</a:t>
            </a:r>
            <a:r>
              <a:rPr lang="en-US" sz="1100" dirty="0" err="1" smtClean="0">
                <a:solidFill>
                  <a:srgbClr val="FFFFFF"/>
                </a:solidFill>
              </a:rPr>
              <a:t>authorisersvc</a:t>
            </a:r>
            <a:r>
              <a:rPr lang="en-US" sz="1100" dirty="0" smtClean="0">
                <a:solidFill>
                  <a:srgbClr val="FFFFFF"/>
                </a:solidFill>
              </a:rPr>
              <a:t>' based on '</a:t>
            </a:r>
            <a:r>
              <a:rPr lang="en-US" sz="1100" dirty="0" err="1" smtClean="0">
                <a:solidFill>
                  <a:srgbClr val="FFFFFF"/>
                </a:solidFill>
              </a:rPr>
              <a:t>PartnershipSuppliers</a:t>
            </a:r>
            <a:r>
              <a:rPr lang="en-US" sz="1100" dirty="0" smtClean="0">
                <a:solidFill>
                  <a:srgbClr val="FFFFFF"/>
                </a:solidFill>
              </a:rPr>
              <a:t>' for /</a:t>
            </a:r>
            <a:r>
              <a:rPr lang="en-US" sz="1100" dirty="0" err="1" smtClean="0">
                <a:solidFill>
                  <a:srgbClr val="FFFFFF"/>
                </a:solidFill>
              </a:rPr>
              <a:t>tescos</a:t>
            </a:r>
            <a:r>
              <a:rPr lang="en-US" sz="1100" dirty="0" smtClean="0">
                <a:solidFill>
                  <a:srgbClr val="FFFFFF"/>
                </a:solidFill>
              </a:rPr>
              <a:t>/</a:t>
            </a:r>
            <a:r>
              <a:rPr lang="en-US" sz="1100" dirty="0" err="1" smtClean="0">
                <a:solidFill>
                  <a:srgbClr val="FFFFFF"/>
                </a:solidFill>
              </a:rPr>
              <a:t>tps</a:t>
            </a:r>
            <a:r>
              <a:rPr lang="en-US" sz="1100" dirty="0" smtClean="0">
                <a:solidFill>
                  <a:srgbClr val="FFFFFF"/>
                </a:solidFill>
              </a:rPr>
              <a:t>/</a:t>
            </a:r>
            <a:r>
              <a:rPr lang="en-US" sz="1100" dirty="0" err="1" smtClean="0">
                <a:solidFill>
                  <a:srgbClr val="FFFFFF"/>
                </a:solidFill>
              </a:rPr>
              <a:t>auth</a:t>
            </a:r>
            <a:r>
              <a:rPr lang="en-US" sz="1100" dirty="0" smtClean="0">
                <a:solidFill>
                  <a:srgbClr val="FFFFFF"/>
                </a:solidFill>
              </a:rPr>
              <a:t>/</a:t>
            </a:r>
            <a:r>
              <a:rPr lang="en-US" sz="1100" dirty="0" err="1" smtClean="0">
                <a:solidFill>
                  <a:srgbClr val="FFFFFF"/>
                </a:solidFill>
              </a:rPr>
              <a:t>api</a:t>
            </a:r>
            <a:r>
              <a:rPr lang="en-US" sz="1100" dirty="0" smtClean="0">
                <a:solidFill>
                  <a:srgbClr val="FFFFFF"/>
                </a:solidFill>
              </a:rPr>
              <a:t> at port 4545</a:t>
            </a:r>
          </a:p>
          <a:p>
            <a:r>
              <a:rPr lang="en-US" sz="1100" dirty="0" smtClean="0">
                <a:solidFill>
                  <a:srgbClr val="FFFFFF"/>
                </a:solidFill>
              </a:rPr>
              <a:t>Accepting:</a:t>
            </a:r>
          </a:p>
          <a:p>
            <a:r>
              <a:rPr lang="en-US" sz="1100" dirty="0" smtClean="0">
                <a:solidFill>
                  <a:srgbClr val="FFFFFF"/>
                </a:solidFill>
              </a:rPr>
              <a:t>    &lt;accept_connection__</a:t>
            </a:r>
            <a:r>
              <a:rPr lang="en-US" sz="1100" dirty="0" err="1" smtClean="0">
                <a:solidFill>
                  <a:srgbClr val="FFFFFF"/>
                </a:solidFill>
              </a:rPr>
              <a:t>from_requestor</a:t>
            </a:r>
            <a:r>
              <a:rPr lang="en-US" sz="1100" dirty="0" smtClean="0">
                <a:solidFill>
                  <a:srgbClr val="FFFFFF"/>
                </a:solidFill>
              </a:rPr>
              <a:t> &gt;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4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/>
          <p:cNvCxnSpPr>
            <a:endCxn id="11" idx="0"/>
          </p:cNvCxnSpPr>
          <p:nvPr/>
        </p:nvCxnSpPr>
        <p:spPr>
          <a:xfrm rot="5400000">
            <a:off x="930988" y="1857400"/>
            <a:ext cx="2999255" cy="26714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curl -H "Content-Type: application/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" -X POST -d ’JSON’ {URL}:{PORT}{URI}/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chemeClr val="bg1"/>
                </a:solidFill>
              </a:rPr>
              <a:t>NextState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658" y="4692770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roleName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2085" y="2630012"/>
            <a:ext cx="596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3985331" y="2219079"/>
            <a:ext cx="5036409" cy="140366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85332" y="3722813"/>
            <a:ext cx="5036408" cy="28041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85331" y="2554862"/>
            <a:ext cx="5036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85332" y="4093962"/>
            <a:ext cx="5036407" cy="21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85332" y="4173607"/>
            <a:ext cx="5036407" cy="2400657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------- GOT REQUEST METHOD: POST-------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context path: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URI is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Event: accept</a:t>
            </a:r>
          </a:p>
          <a:p>
            <a:r>
              <a:rPr lang="en-US" sz="1000" dirty="0">
                <a:solidFill>
                  <a:srgbClr val="FFFFFF"/>
                </a:solidFill>
              </a:rPr>
              <a:t>Trying to execute as an FSM in the role of 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 with the message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 err="1">
                <a:solidFill>
                  <a:srgbClr val="FFFFFF"/>
                </a:solidFill>
              </a:rPr>
              <a:t>xformed</a:t>
            </a:r>
            <a:r>
              <a:rPr lang="en-US" sz="1000" dirty="0">
                <a:solidFill>
                  <a:srgbClr val="FFFFFF"/>
                </a:solidFill>
              </a:rPr>
              <a:t> message is: 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 err="1">
                <a:solidFill>
                  <a:srgbClr val="FFFFFF"/>
                </a:solidFill>
              </a:rPr>
              <a:t>FSMExecute</a:t>
            </a:r>
            <a:r>
              <a:rPr lang="en-US" sz="1000" dirty="0">
                <a:solidFill>
                  <a:srgbClr val="FFFFFF"/>
                </a:solidFill>
              </a:rPr>
              <a:t>(com.scribble.easyfsm.FSM.FSM@1ed22004,accept_connection__from_requestor)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before execution is: &lt;START_authorisersvc_65&gt;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[0]: &lt;accept_connection__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after execution is: &lt;__accept_connection__from_requestor_DONE_67&gt;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[0]: 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getcontracts</a:t>
            </a:r>
            <a:r>
              <a:rPr lang="en-US" sz="1000" dirty="0">
                <a:solidFill>
                  <a:srgbClr val="FFFFFF"/>
                </a:solidFill>
              </a:rPr>
              <a:t>())__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[1]: 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uuid</a:t>
            </a:r>
            <a:r>
              <a:rPr lang="en-US" sz="1000" dirty="0">
                <a:solidFill>
                  <a:srgbClr val="FFFFFF"/>
                </a:solidFill>
              </a:rPr>
              <a:t>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------- END REQUEST METHOD: POST-------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5332" y="2686247"/>
            <a:ext cx="4572000" cy="7078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Current state is __accept_connection__from_requestor_DONE_67.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    &lt;</a:t>
            </a:r>
            <a:r>
              <a:rPr lang="en-US" sz="1000" dirty="0" err="1" smtClean="0">
                <a:solidFill>
                  <a:srgbClr val="FFFFFF"/>
                </a:solidFill>
              </a:rPr>
              <a:t>receiveMessage</a:t>
            </a:r>
            <a:r>
              <a:rPr lang="en-US" sz="1000" dirty="0" smtClean="0">
                <a:solidFill>
                  <a:srgbClr val="FFFFFF"/>
                </a:solidFill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</a:rPr>
              <a:t>getcontracts</a:t>
            </a:r>
            <a:r>
              <a:rPr lang="en-US" sz="1000" dirty="0" smtClean="0">
                <a:solidFill>
                  <a:srgbClr val="FFFFFF"/>
                </a:solidFill>
              </a:rPr>
              <a:t>())__</a:t>
            </a:r>
            <a:r>
              <a:rPr lang="en-US" sz="1000" dirty="0" err="1" smtClean="0">
                <a:solidFill>
                  <a:srgbClr val="FFFFFF"/>
                </a:solidFill>
              </a:rPr>
              <a:t>from_requestor</a:t>
            </a:r>
            <a:r>
              <a:rPr lang="en-US" sz="1000" dirty="0" smtClean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    &lt;</a:t>
            </a:r>
            <a:r>
              <a:rPr lang="en-US" sz="1000" dirty="0" err="1" smtClean="0">
                <a:solidFill>
                  <a:srgbClr val="FFFFFF"/>
                </a:solidFill>
              </a:rPr>
              <a:t>receiveMessage</a:t>
            </a:r>
            <a:r>
              <a:rPr lang="en-US" sz="1000" dirty="0" smtClean="0">
                <a:solidFill>
                  <a:srgbClr val="FFFFFF"/>
                </a:solidFill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</a:rPr>
              <a:t>getsuppliers</a:t>
            </a:r>
            <a:r>
              <a:rPr lang="en-US" sz="1000" dirty="0" smtClean="0">
                <a:solidFill>
                  <a:srgbClr val="FFFFFF"/>
                </a:solidFill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</a:rPr>
              <a:t>uuid</a:t>
            </a:r>
            <a:r>
              <a:rPr lang="en-US" sz="1000" dirty="0" smtClean="0">
                <a:solidFill>
                  <a:srgbClr val="FFFFFF"/>
                </a:solidFill>
              </a:rPr>
              <a:t>))__</a:t>
            </a:r>
            <a:r>
              <a:rPr lang="en-US" sz="1000" dirty="0" err="1" smtClean="0">
                <a:solidFill>
                  <a:srgbClr val="FFFFFF"/>
                </a:solidFill>
              </a:rPr>
              <a:t>from_requestor</a:t>
            </a:r>
            <a:r>
              <a:rPr lang="en-US" sz="1000" dirty="0" smtClean="0">
                <a:solidFill>
                  <a:srgbClr val="FFFFFF"/>
                </a:solidFill>
              </a:rPr>
              <a:t> &gt;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5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curl -H "Content-Type: application/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" -X POST -d ’JSON’ {URL}:{PORT}{URI}/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chemeClr val="bg1"/>
                </a:solidFill>
              </a:rPr>
              <a:t>NextState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658" y="4692770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roleName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1" idx="6"/>
          </p:cNvCxnSpPr>
          <p:nvPr/>
        </p:nvCxnSpPr>
        <p:spPr>
          <a:xfrm rot="5400000">
            <a:off x="836074" y="2689524"/>
            <a:ext cx="3707321" cy="1715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23410" y="3649099"/>
            <a:ext cx="642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 smtClean="0">
                <a:latin typeface="Wingdings"/>
                <a:ea typeface="Wingdings"/>
                <a:cs typeface="Wingdings"/>
              </a:rPr>
              <a:t>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3985331" y="2219079"/>
            <a:ext cx="5036409" cy="140366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85332" y="3722813"/>
            <a:ext cx="5036408" cy="28041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85331" y="2554862"/>
            <a:ext cx="5036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85332" y="4093962"/>
            <a:ext cx="5036407" cy="212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85332" y="4173607"/>
            <a:ext cx="5036407" cy="2246769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------- GOT REQUEST METHOD: POST-------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context path: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URI is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from_requester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Event: accept</a:t>
            </a:r>
          </a:p>
          <a:p>
            <a:r>
              <a:rPr lang="en-US" sz="1000" dirty="0">
                <a:solidFill>
                  <a:srgbClr val="FFFFFF"/>
                </a:solidFill>
              </a:rPr>
              <a:t>Trying to execute as an FSM in the role of 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 with the message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from_requester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 err="1">
                <a:solidFill>
                  <a:srgbClr val="FFFFFF"/>
                </a:solidFill>
              </a:rPr>
              <a:t>xformed</a:t>
            </a:r>
            <a:r>
              <a:rPr lang="en-US" sz="1000" dirty="0">
                <a:solidFill>
                  <a:srgbClr val="FFFFFF"/>
                </a:solidFill>
              </a:rPr>
              <a:t> message is: 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from_requester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 err="1">
                <a:solidFill>
                  <a:srgbClr val="FFFFFF"/>
                </a:solidFill>
              </a:rPr>
              <a:t>FSMExecute</a:t>
            </a:r>
            <a:r>
              <a:rPr lang="en-US" sz="1000" dirty="0">
                <a:solidFill>
                  <a:srgbClr val="FFFFFF"/>
                </a:solidFill>
              </a:rPr>
              <a:t>(com.scribble.easyfsm.FSM.FSM@716402cd,accept_connection__from_requester)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before execution is: &lt;START_authorisersvc_65&gt;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[0]: &lt;accept_connection__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ERROR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from_requester</a:t>
            </a:r>
            <a:r>
              <a:rPr lang="en-US" sz="1000" dirty="0">
                <a:solidFill>
                  <a:srgbClr val="FFFFFF"/>
                </a:solidFill>
              </a:rPr>
              <a:t> has no matching state transition</a:t>
            </a:r>
          </a:p>
          <a:p>
            <a:r>
              <a:rPr lang="en-US" sz="1000" dirty="0">
                <a:solidFill>
                  <a:srgbClr val="FFFFFF"/>
                </a:solidFill>
              </a:rPr>
              <a:t>------- END REQUEST METHOD: POST-------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85332" y="2686247"/>
            <a:ext cx="4572000" cy="7078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*** ERROR ***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accept_connection__</a:t>
            </a:r>
            <a:r>
              <a:rPr lang="en-US" sz="1000" dirty="0" err="1" smtClean="0">
                <a:solidFill>
                  <a:srgbClr val="FFFFFF"/>
                </a:solidFill>
              </a:rPr>
              <a:t>from_requester</a:t>
            </a:r>
            <a:r>
              <a:rPr lang="en-US" sz="1000" dirty="0" smtClean="0">
                <a:solidFill>
                  <a:srgbClr val="FFFFFF"/>
                </a:solidFill>
              </a:rPr>
              <a:t> has no matching state transition. Current state is START_authorisersvc_65.</a:t>
            </a:r>
          </a:p>
          <a:p>
            <a:r>
              <a:rPr lang="en-US" sz="1000" dirty="0" smtClean="0">
                <a:solidFill>
                  <a:srgbClr val="FFFFFF"/>
                </a:solidFill>
              </a:rPr>
              <a:t>    &lt;accept_connection__</a:t>
            </a:r>
            <a:r>
              <a:rPr lang="en-US" sz="1000" dirty="0" err="1" smtClean="0">
                <a:solidFill>
                  <a:srgbClr val="FFFFFF"/>
                </a:solidFill>
              </a:rPr>
              <a:t>from_requestor</a:t>
            </a:r>
            <a:r>
              <a:rPr lang="en-US" sz="1000" dirty="0" smtClean="0">
                <a:solidFill>
                  <a:srgbClr val="FFFFFF"/>
                </a:solidFill>
              </a:rPr>
              <a:t> &gt;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628" y="2170915"/>
            <a:ext cx="23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requestor </a:t>
            </a:r>
            <a:r>
              <a:rPr lang="en-US" dirty="0" err="1" smtClean="0">
                <a:solidFill>
                  <a:srgbClr val="FF0000"/>
                </a:solidFill>
              </a:rPr>
              <a:t>vs</a:t>
            </a:r>
            <a:r>
              <a:rPr lang="en-US" dirty="0" smtClean="0">
                <a:solidFill>
                  <a:srgbClr val="FF0000"/>
                </a:solidFill>
              </a:rPr>
              <a:t> requester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5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curl -H "Content-Type: application/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" -X POST -d ’</a:t>
            </a:r>
            <a:r>
              <a:rPr lang="en-US" u="sng" dirty="0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’ {URL}:{PORT}{URI}/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chemeClr val="bg1"/>
                </a:solidFill>
              </a:rPr>
              <a:t>NextState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378" y="2654920"/>
            <a:ext cx="54431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is of the form:</a:t>
            </a:r>
          </a:p>
          <a:p>
            <a:endParaRPr lang="en-US" dirty="0" smtClean="0"/>
          </a:p>
          <a:p>
            <a:r>
              <a:rPr lang="de-DE" dirty="0" smtClean="0"/>
              <a:t>{</a:t>
            </a:r>
            <a:endParaRPr lang="de-DE" dirty="0"/>
          </a:p>
          <a:p>
            <a:r>
              <a:rPr lang="en-US" dirty="0"/>
              <a:t>		"function"</a:t>
            </a:r>
            <a:r>
              <a:rPr lang="en-US" dirty="0" smtClean="0"/>
              <a:t>:”&lt;</a:t>
            </a:r>
            <a:r>
              <a:rPr lang="en-US" dirty="0" err="1" smtClean="0"/>
              <a:t>functionName</a:t>
            </a:r>
            <a:r>
              <a:rPr lang="en-US" dirty="0" smtClean="0"/>
              <a:t>&gt;"</a:t>
            </a:r>
            <a:r>
              <a:rPr lang="en-US" dirty="0"/>
              <a:t>,</a:t>
            </a:r>
          </a:p>
          <a:p>
            <a:r>
              <a:rPr lang="en-US" dirty="0"/>
              <a:t>		"</a:t>
            </a:r>
            <a:r>
              <a:rPr lang="en-US" dirty="0" err="1" smtClean="0"/>
              <a:t>from|to</a:t>
            </a:r>
            <a:r>
              <a:rPr lang="en-US" dirty="0" smtClean="0"/>
              <a:t>":”&lt;</a:t>
            </a:r>
            <a:r>
              <a:rPr lang="en-US" u="sng" dirty="0" err="1" smtClean="0"/>
              <a:t>roleName</a:t>
            </a:r>
            <a:r>
              <a:rPr lang="en-US" u="sng" dirty="0" smtClean="0"/>
              <a:t>&gt;"</a:t>
            </a:r>
            <a:r>
              <a:rPr lang="en-US" u="sng" dirty="0"/>
              <a:t>,</a:t>
            </a:r>
          </a:p>
          <a:p>
            <a:r>
              <a:rPr lang="de-DE" dirty="0"/>
              <a:t>		</a:t>
            </a:r>
            <a:r>
              <a:rPr lang="de-DE" i="1" dirty="0"/>
              <a:t>"</a:t>
            </a:r>
            <a:r>
              <a:rPr lang="de-DE" i="1" dirty="0" err="1"/>
              <a:t>parameters</a:t>
            </a:r>
            <a:r>
              <a:rPr lang="de-DE" i="1" dirty="0"/>
              <a:t>":</a:t>
            </a:r>
          </a:p>
          <a:p>
            <a:r>
              <a:rPr lang="de-DE" i="1" dirty="0"/>
              <a:t>			{</a:t>
            </a:r>
          </a:p>
          <a:p>
            <a:r>
              <a:rPr lang="en-US" i="1" dirty="0"/>
              <a:t>				"param1":</a:t>
            </a:r>
            <a:r>
              <a:rPr lang="en-US" i="1" dirty="0" smtClean="0"/>
              <a:t>{”</a:t>
            </a:r>
            <a:r>
              <a:rPr lang="en-US" i="1" u="sng" dirty="0" smtClean="0"/>
              <a:t>&lt;</a:t>
            </a:r>
            <a:r>
              <a:rPr lang="en-US" i="1" u="sng" dirty="0" err="1" smtClean="0"/>
              <a:t>pname</a:t>
            </a:r>
            <a:r>
              <a:rPr lang="en-US" i="1" u="sng" dirty="0" smtClean="0"/>
              <a:t>&gt;":”&lt;</a:t>
            </a:r>
            <a:r>
              <a:rPr lang="en-US" i="1" u="sng" dirty="0" err="1" smtClean="0"/>
              <a:t>pvalue</a:t>
            </a:r>
            <a:r>
              <a:rPr lang="en-US" i="1" u="sng" dirty="0" smtClean="0"/>
              <a:t>&gt;"</a:t>
            </a:r>
            <a:r>
              <a:rPr lang="en-US" i="1" u="sng" dirty="0"/>
              <a:t>},</a:t>
            </a:r>
          </a:p>
          <a:p>
            <a:r>
              <a:rPr lang="de-DE" i="1" dirty="0"/>
              <a:t>				"param2":</a:t>
            </a:r>
            <a:r>
              <a:rPr lang="de-DE" i="1" dirty="0" smtClean="0"/>
              <a:t>{“&lt;</a:t>
            </a:r>
            <a:r>
              <a:rPr lang="de-DE" i="1" dirty="0" err="1" smtClean="0"/>
              <a:t>pname</a:t>
            </a:r>
            <a:r>
              <a:rPr lang="de-DE" i="1" dirty="0" smtClean="0"/>
              <a:t>&gt;":“</a:t>
            </a:r>
            <a:r>
              <a:rPr lang="de-DE" i="1" u="sng" dirty="0" smtClean="0"/>
              <a:t>&lt;</a:t>
            </a:r>
            <a:r>
              <a:rPr lang="de-DE" i="1" u="sng" dirty="0" err="1" smtClean="0"/>
              <a:t>pvalue</a:t>
            </a:r>
            <a:r>
              <a:rPr lang="de-DE" i="1" u="sng" dirty="0" smtClean="0"/>
              <a:t>&gt;"</a:t>
            </a:r>
            <a:r>
              <a:rPr lang="de-DE" i="1" u="sng" dirty="0"/>
              <a:t>}</a:t>
            </a:r>
          </a:p>
          <a:p>
            <a:r>
              <a:rPr lang="de-DE" i="1" dirty="0"/>
              <a:t>			</a:t>
            </a:r>
            <a:r>
              <a:rPr lang="de-DE" i="1" dirty="0" smtClean="0"/>
              <a:t>}</a:t>
            </a:r>
          </a:p>
          <a:p>
            <a:r>
              <a:rPr lang="de-D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03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curl -H "Content-Type: application/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" -X POST -d ’</a:t>
            </a:r>
            <a:r>
              <a:rPr lang="en-US" u="sng" dirty="0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’ {URL}:{PORT}{URI}/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chemeClr val="bg1"/>
                </a:solidFill>
              </a:rPr>
              <a:t>NextState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36" y="1954156"/>
            <a:ext cx="44935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how scribble sees it:</a:t>
            </a:r>
          </a:p>
          <a:p>
            <a:endParaRPr lang="en-US" sz="1600" i="1" dirty="0"/>
          </a:p>
          <a:p>
            <a:pPr lvl="1"/>
            <a:r>
              <a:rPr lang="en-US" sz="1600" i="1" dirty="0" smtClean="0"/>
              <a:t>α</a:t>
            </a:r>
            <a:r>
              <a:rPr lang="en-US" sz="2000" dirty="0" smtClean="0"/>
              <a:t>!</a:t>
            </a:r>
            <a:r>
              <a:rPr lang="en-US" sz="1600" i="1" dirty="0" err="1" smtClean="0"/>
              <a:t>η</a:t>
            </a:r>
            <a:r>
              <a:rPr lang="en-US" sz="1600" dirty="0" smtClean="0"/>
              <a:t>		</a:t>
            </a:r>
            <a:r>
              <a:rPr lang="en-US" sz="1600" i="1" dirty="0" err="1"/>
              <a:t>ρ</a:t>
            </a:r>
            <a:r>
              <a:rPr lang="en-US" sz="1600" dirty="0" smtClean="0"/>
              <a:t> </a:t>
            </a:r>
            <a:r>
              <a:rPr lang="en-US" sz="1600" dirty="0"/>
              <a:t>sends message to </a:t>
            </a:r>
            <a:r>
              <a:rPr lang="en-US" sz="1600" i="1" dirty="0" smtClean="0"/>
              <a:t>α </a:t>
            </a:r>
            <a:r>
              <a:rPr lang="en-US" sz="1600" dirty="0" smtClean="0"/>
              <a:t>called </a:t>
            </a:r>
            <a:r>
              <a:rPr lang="en-US" sz="1600" i="1" dirty="0" err="1"/>
              <a:t>η</a:t>
            </a:r>
            <a:endParaRPr lang="en-US" sz="1600" dirty="0"/>
          </a:p>
          <a:p>
            <a:pPr lvl="1"/>
            <a:r>
              <a:rPr lang="en-US" sz="1600" i="1" dirty="0"/>
              <a:t>α</a:t>
            </a:r>
            <a:r>
              <a:rPr lang="en-US" sz="2000" dirty="0" smtClean="0"/>
              <a:t>?</a:t>
            </a:r>
            <a:r>
              <a:rPr lang="en-US" sz="1600" dirty="0" smtClean="0"/>
              <a:t>b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/>
              <a:t>ρ</a:t>
            </a:r>
            <a:r>
              <a:rPr lang="en-US" sz="1600" dirty="0" smtClean="0"/>
              <a:t> </a:t>
            </a:r>
            <a:r>
              <a:rPr lang="en-US" sz="1600" dirty="0"/>
              <a:t>receives message from </a:t>
            </a:r>
            <a:r>
              <a:rPr lang="en-US" sz="1600" i="1" dirty="0" smtClean="0"/>
              <a:t>α </a:t>
            </a:r>
            <a:r>
              <a:rPr lang="en-US" sz="1600" dirty="0" smtClean="0"/>
              <a:t>called </a:t>
            </a:r>
            <a:r>
              <a:rPr lang="en-US" sz="1600" i="1" dirty="0" err="1"/>
              <a:t>η</a:t>
            </a:r>
            <a:endParaRPr lang="en-US" sz="1600" dirty="0"/>
          </a:p>
          <a:p>
            <a:pPr lvl="1"/>
            <a:r>
              <a:rPr lang="en-US" sz="2000" dirty="0" smtClean="0"/>
              <a:t>-</a:t>
            </a:r>
            <a:r>
              <a:rPr lang="en-US" sz="2000" dirty="0"/>
              <a:t>/-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n-US" sz="1600" i="1" dirty="0" err="1" smtClean="0"/>
              <a:t>ρ</a:t>
            </a:r>
            <a:r>
              <a:rPr lang="en-US" sz="1600" i="1" dirty="0" smtClean="0"/>
              <a:t> </a:t>
            </a:r>
            <a:r>
              <a:rPr lang="en-US" sz="1600" dirty="0" smtClean="0"/>
              <a:t>disconnect from </a:t>
            </a:r>
            <a:r>
              <a:rPr lang="en-US" sz="1600" i="1" dirty="0" smtClean="0"/>
              <a:t>α</a:t>
            </a:r>
            <a:endParaRPr lang="en-US" sz="1600" dirty="0"/>
          </a:p>
          <a:p>
            <a:pPr lvl="1"/>
            <a:r>
              <a:rPr lang="en-US" sz="1600" i="1" dirty="0"/>
              <a:t>α</a:t>
            </a:r>
            <a:r>
              <a:rPr lang="en-US" sz="2000" dirty="0" smtClean="0"/>
              <a:t>?</a:t>
            </a:r>
            <a:r>
              <a:rPr lang="en-US" sz="2000" dirty="0"/>
              <a:t>?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n-US" sz="1600" i="1" dirty="0" err="1"/>
              <a:t>ρ</a:t>
            </a:r>
            <a:r>
              <a:rPr lang="en-US" sz="1600" dirty="0" smtClean="0"/>
              <a:t> </a:t>
            </a:r>
            <a:r>
              <a:rPr lang="en-US" sz="1600" dirty="0"/>
              <a:t>accepts session request from </a:t>
            </a:r>
            <a:r>
              <a:rPr lang="en-US" sz="1600" i="1" dirty="0"/>
              <a:t>α</a:t>
            </a:r>
            <a:endParaRPr lang="en-US" sz="1600" dirty="0"/>
          </a:p>
          <a:p>
            <a:pPr lvl="1"/>
            <a:r>
              <a:rPr lang="en-US" sz="1600" i="1" dirty="0"/>
              <a:t>α</a:t>
            </a:r>
            <a:r>
              <a:rPr lang="en-US" sz="2000" dirty="0" smtClean="0"/>
              <a:t>!</a:t>
            </a:r>
            <a:r>
              <a:rPr lang="en-US" sz="2000" dirty="0"/>
              <a:t>!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n-US" sz="1600" i="1" dirty="0" err="1"/>
              <a:t>ρ</a:t>
            </a:r>
            <a:r>
              <a:rPr lang="en-US" sz="1600" dirty="0" smtClean="0"/>
              <a:t> </a:t>
            </a:r>
            <a:r>
              <a:rPr lang="en-US" sz="1600" dirty="0"/>
              <a:t>requests connection to </a:t>
            </a:r>
            <a:r>
              <a:rPr lang="en-US" sz="1600" i="1" dirty="0" smtClean="0"/>
              <a:t>α</a:t>
            </a:r>
          </a:p>
          <a:p>
            <a:endParaRPr lang="en-US" sz="1600" i="1" dirty="0"/>
          </a:p>
          <a:p>
            <a:r>
              <a:rPr lang="en-US" sz="1600" i="1" dirty="0" smtClean="0"/>
              <a:t>Where </a:t>
            </a:r>
            <a:r>
              <a:rPr lang="en-US" sz="1600" i="1" dirty="0" err="1" smtClean="0"/>
              <a:t>ρ</a:t>
            </a:r>
            <a:r>
              <a:rPr lang="en-US" sz="1600" i="1" dirty="0" smtClean="0"/>
              <a:t> is the executing role</a:t>
            </a:r>
            <a:endParaRPr lang="de-DE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26256" y="4160919"/>
            <a:ext cx="495521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For explicit protocols we have:</a:t>
            </a:r>
          </a:p>
          <a:p>
            <a:endParaRPr lang="en-US" sz="1600" i="1" dirty="0" smtClean="0"/>
          </a:p>
          <a:p>
            <a:pPr marL="0" lvl="1"/>
            <a:r>
              <a:rPr lang="en-US" sz="1600" i="1" dirty="0" smtClean="0"/>
              <a:t>	α</a:t>
            </a:r>
            <a:r>
              <a:rPr lang="en-US" sz="2000" dirty="0"/>
              <a:t>!!</a:t>
            </a:r>
            <a:r>
              <a:rPr lang="en-US" sz="1600" dirty="0"/>
              <a:t> 	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ρ</a:t>
            </a:r>
            <a:r>
              <a:rPr lang="en-US" sz="1600" dirty="0" smtClean="0"/>
              <a:t> </a:t>
            </a:r>
            <a:r>
              <a:rPr lang="en-US" sz="1600" dirty="0"/>
              <a:t>requests connection to </a:t>
            </a:r>
            <a:r>
              <a:rPr lang="en-US" sz="1600" i="1" dirty="0" smtClean="0"/>
              <a:t>α</a:t>
            </a:r>
          </a:p>
          <a:p>
            <a:pPr marL="0" lvl="1"/>
            <a:r>
              <a:rPr lang="en-US" sz="1600" i="1" dirty="0" smtClean="0"/>
              <a:t>	α</a:t>
            </a:r>
            <a:r>
              <a:rPr lang="en-US" sz="2000" dirty="0"/>
              <a:t>??</a:t>
            </a:r>
            <a:r>
              <a:rPr lang="en-US" sz="1600" dirty="0"/>
              <a:t> 	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ρ</a:t>
            </a:r>
            <a:r>
              <a:rPr lang="en-US" sz="1600" dirty="0" smtClean="0"/>
              <a:t> </a:t>
            </a:r>
            <a:r>
              <a:rPr lang="en-US" sz="1600" dirty="0"/>
              <a:t>accepts session request from </a:t>
            </a:r>
            <a:r>
              <a:rPr lang="en-US" sz="1600" i="1" dirty="0" smtClean="0"/>
              <a:t>α</a:t>
            </a:r>
            <a:endParaRPr lang="en-US" sz="1600" dirty="0" smtClean="0"/>
          </a:p>
          <a:p>
            <a:pPr marL="0" lvl="1"/>
            <a:r>
              <a:rPr lang="en-US" sz="1600" i="1" dirty="0"/>
              <a:t>	</a:t>
            </a:r>
            <a:r>
              <a:rPr lang="en-US" sz="1600" i="1" dirty="0" smtClean="0"/>
              <a:t>Any number of</a:t>
            </a:r>
            <a:endParaRPr lang="en-US" sz="1600" i="1" dirty="0"/>
          </a:p>
          <a:p>
            <a:pPr lvl="1"/>
            <a:r>
              <a:rPr lang="en-US" sz="1600" i="1" dirty="0" smtClean="0"/>
              <a:t>	α</a:t>
            </a:r>
            <a:r>
              <a:rPr lang="en-US" sz="2000" dirty="0" smtClean="0"/>
              <a:t>!</a:t>
            </a:r>
            <a:r>
              <a:rPr lang="en-US" sz="1600" i="1" dirty="0" err="1" smtClean="0"/>
              <a:t>η</a:t>
            </a:r>
            <a:r>
              <a:rPr lang="en-US" sz="1600" dirty="0" smtClean="0"/>
              <a:t>		</a:t>
            </a:r>
            <a:r>
              <a:rPr lang="en-US" sz="1600" i="1" dirty="0" err="1"/>
              <a:t>ρ</a:t>
            </a:r>
            <a:r>
              <a:rPr lang="en-US" sz="1600" dirty="0" smtClean="0"/>
              <a:t> </a:t>
            </a:r>
            <a:r>
              <a:rPr lang="en-US" sz="1600" dirty="0"/>
              <a:t>sends message to </a:t>
            </a:r>
            <a:r>
              <a:rPr lang="en-US" sz="1600" i="1" dirty="0" smtClean="0"/>
              <a:t>α </a:t>
            </a:r>
            <a:r>
              <a:rPr lang="en-US" sz="1600" dirty="0" smtClean="0"/>
              <a:t>called </a:t>
            </a:r>
            <a:r>
              <a:rPr lang="en-US" sz="1600" i="1" dirty="0" err="1"/>
              <a:t>η</a:t>
            </a:r>
            <a:endParaRPr lang="en-US" sz="1600" dirty="0"/>
          </a:p>
          <a:p>
            <a:pPr lvl="1"/>
            <a:r>
              <a:rPr lang="en-US" sz="1600" i="1" dirty="0" smtClean="0"/>
              <a:t>	α</a:t>
            </a:r>
            <a:r>
              <a:rPr lang="en-US" sz="2000" dirty="0" smtClean="0"/>
              <a:t>?</a:t>
            </a:r>
            <a:r>
              <a:rPr lang="en-US" sz="1600" i="1" dirty="0" err="1" smtClean="0"/>
              <a:t>η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/>
              <a:t>ρ</a:t>
            </a:r>
            <a:r>
              <a:rPr lang="en-US" sz="1600" dirty="0" smtClean="0"/>
              <a:t> </a:t>
            </a:r>
            <a:r>
              <a:rPr lang="en-US" sz="1600" dirty="0"/>
              <a:t>receives message from </a:t>
            </a:r>
            <a:r>
              <a:rPr lang="en-US" sz="1600" i="1" dirty="0" smtClean="0"/>
              <a:t>α </a:t>
            </a:r>
            <a:r>
              <a:rPr lang="en-US" sz="1600" dirty="0" smtClean="0"/>
              <a:t>called </a:t>
            </a:r>
            <a:r>
              <a:rPr lang="en-US" sz="1600" i="1" dirty="0" err="1"/>
              <a:t>η</a:t>
            </a:r>
            <a:endParaRPr lang="en-US" sz="1600" dirty="0"/>
          </a:p>
          <a:p>
            <a:pPr lvl="1"/>
            <a:r>
              <a:rPr lang="en-US" sz="1600" i="1" dirty="0" smtClean="0"/>
              <a:t>Before</a:t>
            </a:r>
          </a:p>
          <a:p>
            <a:pPr lvl="1"/>
            <a:r>
              <a:rPr lang="en-US" sz="2000" dirty="0" smtClean="0"/>
              <a:t>-</a:t>
            </a:r>
            <a:r>
              <a:rPr lang="en-US" sz="2000" dirty="0"/>
              <a:t>/-</a:t>
            </a:r>
            <a:r>
              <a:rPr lang="en-US" sz="1600" dirty="0"/>
              <a:t> </a:t>
            </a:r>
            <a:r>
              <a:rPr lang="en-US" sz="1600" dirty="0" smtClean="0"/>
              <a:t>			</a:t>
            </a:r>
            <a:r>
              <a:rPr lang="en-US" sz="1600" i="1" dirty="0" err="1" smtClean="0"/>
              <a:t>ρ</a:t>
            </a:r>
            <a:r>
              <a:rPr lang="en-US" sz="1600" i="1" dirty="0" smtClean="0"/>
              <a:t> </a:t>
            </a:r>
            <a:r>
              <a:rPr lang="en-US" sz="1600" dirty="0" smtClean="0"/>
              <a:t>disconnect from </a:t>
            </a:r>
            <a:r>
              <a:rPr lang="en-US" sz="1600" i="1" dirty="0" smtClean="0"/>
              <a:t>α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599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curl -H "Content-Type: application/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" -X POST -d ’</a:t>
            </a:r>
            <a:r>
              <a:rPr lang="en-US" u="sng" dirty="0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’ {URL}:{PORT}{URI}/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chemeClr val="bg1"/>
                </a:solidFill>
              </a:rPr>
              <a:t>NextState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872" y="2006352"/>
            <a:ext cx="6583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explicit protocols we now have:</a:t>
            </a:r>
          </a:p>
          <a:p>
            <a:endParaRPr lang="en-US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α</a:t>
            </a:r>
            <a:r>
              <a:rPr lang="en-US" sz="2800" b="1" i="1" dirty="0" smtClean="0"/>
              <a:t>π</a:t>
            </a:r>
            <a:r>
              <a:rPr lang="en-US" b="1" i="1" dirty="0" err="1" smtClean="0"/>
              <a:t>ϕ</a:t>
            </a:r>
            <a:r>
              <a:rPr lang="en-US" b="1" dirty="0" smtClean="0"/>
              <a:t>		</a:t>
            </a:r>
            <a:r>
              <a:rPr lang="en-US" b="1" i="1" dirty="0" err="1"/>
              <a:t>ρ</a:t>
            </a:r>
            <a:r>
              <a:rPr lang="en-US" b="1" dirty="0"/>
              <a:t> </a:t>
            </a:r>
            <a:r>
              <a:rPr lang="en-US" b="1" dirty="0" smtClean="0"/>
              <a:t>asks for an </a:t>
            </a:r>
            <a:r>
              <a:rPr lang="en-US" b="1" dirty="0" err="1" smtClean="0"/>
              <a:t>epp</a:t>
            </a:r>
            <a:r>
              <a:rPr lang="en-US" b="1" dirty="0" smtClean="0"/>
              <a:t> of </a:t>
            </a:r>
            <a:r>
              <a:rPr lang="en-US" b="1" i="1" dirty="0" err="1" smtClean="0"/>
              <a:t>ϕ</a:t>
            </a:r>
            <a:r>
              <a:rPr lang="en-US" b="1" i="1" dirty="0" smtClean="0"/>
              <a:t> </a:t>
            </a:r>
            <a:r>
              <a:rPr lang="en-US" b="1" dirty="0" smtClean="0"/>
              <a:t>to instantiate </a:t>
            </a:r>
            <a:r>
              <a:rPr lang="en-US" b="1" i="1" dirty="0" smtClean="0"/>
              <a:t>α </a:t>
            </a:r>
          </a:p>
          <a:p>
            <a:r>
              <a:rPr lang="en-US" b="1" i="1" dirty="0"/>
              <a:t>	</a:t>
            </a:r>
            <a:r>
              <a:rPr lang="en-US" b="1" i="1" dirty="0" smtClean="0"/>
              <a:t>			</a:t>
            </a:r>
            <a:r>
              <a:rPr lang="en-US" b="1" dirty="0" smtClean="0"/>
              <a:t>a channel to the new </a:t>
            </a:r>
            <a:r>
              <a:rPr lang="en-US" b="1" i="1" dirty="0" smtClean="0"/>
              <a:t>α </a:t>
            </a:r>
            <a:r>
              <a:rPr lang="en-US" b="1" dirty="0" smtClean="0"/>
              <a:t>is returned</a:t>
            </a:r>
          </a:p>
          <a:p>
            <a:pPr marL="0" lvl="1"/>
            <a:r>
              <a:rPr lang="en-US" b="1" i="1" dirty="0" smtClean="0"/>
              <a:t>	α</a:t>
            </a:r>
            <a:r>
              <a:rPr lang="en-US" sz="2400" b="1" dirty="0"/>
              <a:t>!!</a:t>
            </a:r>
            <a:r>
              <a:rPr lang="en-US" b="1" dirty="0"/>
              <a:t> 		</a:t>
            </a:r>
            <a:r>
              <a:rPr lang="en-US" b="1" dirty="0" smtClean="0"/>
              <a:t>	</a:t>
            </a:r>
            <a:r>
              <a:rPr lang="en-US" b="1" i="1" dirty="0" err="1" smtClean="0"/>
              <a:t>ρ</a:t>
            </a:r>
            <a:r>
              <a:rPr lang="en-US" b="1" dirty="0" smtClean="0"/>
              <a:t> </a:t>
            </a:r>
            <a:r>
              <a:rPr lang="en-US" b="1" dirty="0"/>
              <a:t>requests connection to </a:t>
            </a:r>
            <a:r>
              <a:rPr lang="en-US" b="1" i="1" dirty="0" smtClean="0"/>
              <a:t>α</a:t>
            </a:r>
          </a:p>
          <a:p>
            <a:pPr marL="0" lvl="1"/>
            <a:r>
              <a:rPr lang="en-US" b="1" i="1" dirty="0" smtClean="0"/>
              <a:t>	α</a:t>
            </a:r>
            <a:r>
              <a:rPr lang="en-US" sz="2400" b="1" dirty="0"/>
              <a:t>??</a:t>
            </a:r>
            <a:r>
              <a:rPr lang="en-US" b="1" dirty="0"/>
              <a:t> 		</a:t>
            </a:r>
            <a:r>
              <a:rPr lang="en-US" b="1" i="1" dirty="0" err="1"/>
              <a:t>ρ</a:t>
            </a:r>
            <a:r>
              <a:rPr lang="en-US" b="1" dirty="0"/>
              <a:t> accepts session request from </a:t>
            </a:r>
            <a:r>
              <a:rPr lang="en-US" b="1" i="1" dirty="0" smtClean="0"/>
              <a:t>α</a:t>
            </a:r>
            <a:endParaRPr lang="en-US" b="1" dirty="0" smtClean="0"/>
          </a:p>
          <a:p>
            <a:pPr marL="0" lvl="1"/>
            <a:r>
              <a:rPr lang="en-US" i="1" dirty="0"/>
              <a:t>	</a:t>
            </a:r>
            <a:r>
              <a:rPr lang="en-US" i="1" dirty="0" smtClean="0"/>
              <a:t>Any number of</a:t>
            </a:r>
            <a:endParaRPr lang="en-US" i="1" dirty="0"/>
          </a:p>
          <a:p>
            <a:pPr lvl="1"/>
            <a:r>
              <a:rPr lang="en-US" i="1" dirty="0" smtClean="0"/>
              <a:t>	α</a:t>
            </a:r>
            <a:r>
              <a:rPr lang="en-US" sz="2400" dirty="0" smtClean="0"/>
              <a:t>!</a:t>
            </a:r>
            <a:r>
              <a:rPr lang="en-US" i="1" dirty="0" err="1" smtClean="0"/>
              <a:t>η</a:t>
            </a:r>
            <a:r>
              <a:rPr lang="en-US" dirty="0" smtClean="0"/>
              <a:t>		</a:t>
            </a:r>
            <a:r>
              <a:rPr lang="en-US" i="1" dirty="0" err="1"/>
              <a:t>ρ</a:t>
            </a:r>
            <a:r>
              <a:rPr lang="en-US" dirty="0" smtClean="0"/>
              <a:t> </a:t>
            </a:r>
            <a:r>
              <a:rPr lang="en-US" dirty="0"/>
              <a:t>sends message to </a:t>
            </a:r>
            <a:r>
              <a:rPr lang="en-US" i="1" dirty="0" smtClean="0"/>
              <a:t>α </a:t>
            </a:r>
            <a:r>
              <a:rPr lang="en-US" dirty="0" smtClean="0"/>
              <a:t>called </a:t>
            </a:r>
            <a:r>
              <a:rPr lang="en-US" i="1" dirty="0" err="1"/>
              <a:t>η</a:t>
            </a:r>
            <a:endParaRPr lang="en-US" dirty="0"/>
          </a:p>
          <a:p>
            <a:pPr lvl="1"/>
            <a:r>
              <a:rPr lang="en-US" i="1" dirty="0" smtClean="0"/>
              <a:t>	α</a:t>
            </a:r>
            <a:r>
              <a:rPr lang="en-US" sz="2400" dirty="0" smtClean="0"/>
              <a:t>?</a:t>
            </a:r>
            <a:r>
              <a:rPr lang="en-US" i="1" dirty="0"/>
              <a:t> </a:t>
            </a:r>
            <a:r>
              <a:rPr lang="en-US" i="1" dirty="0" err="1"/>
              <a:t>η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err="1"/>
              <a:t>ρ</a:t>
            </a:r>
            <a:r>
              <a:rPr lang="en-US" dirty="0" smtClean="0"/>
              <a:t> </a:t>
            </a:r>
            <a:r>
              <a:rPr lang="en-US" dirty="0"/>
              <a:t>receives message from </a:t>
            </a:r>
            <a:r>
              <a:rPr lang="en-US" i="1" dirty="0" smtClean="0"/>
              <a:t>α </a:t>
            </a:r>
            <a:r>
              <a:rPr lang="en-US" dirty="0" smtClean="0"/>
              <a:t>called </a:t>
            </a:r>
            <a:r>
              <a:rPr lang="en-US" i="1" dirty="0" err="1"/>
              <a:t>η</a:t>
            </a:r>
            <a:endParaRPr lang="en-US" dirty="0"/>
          </a:p>
          <a:p>
            <a:pPr lvl="1"/>
            <a:r>
              <a:rPr lang="en-US" i="1" dirty="0" smtClean="0"/>
              <a:t>Before</a:t>
            </a:r>
          </a:p>
          <a:p>
            <a:pPr lvl="1"/>
            <a:r>
              <a:rPr lang="en-US" sz="2400" dirty="0" smtClean="0"/>
              <a:t>-</a:t>
            </a:r>
            <a:r>
              <a:rPr lang="en-US" sz="2400" dirty="0"/>
              <a:t>/- </a:t>
            </a:r>
            <a:r>
              <a:rPr lang="en-US" dirty="0" smtClean="0"/>
              <a:t>		</a:t>
            </a:r>
            <a:r>
              <a:rPr lang="en-US" i="1" dirty="0" err="1" smtClean="0"/>
              <a:t>ρ</a:t>
            </a:r>
            <a:r>
              <a:rPr lang="en-US" i="1" dirty="0" smtClean="0"/>
              <a:t> </a:t>
            </a:r>
            <a:r>
              <a:rPr lang="en-US" dirty="0" smtClean="0"/>
              <a:t>disconnect from </a:t>
            </a:r>
            <a:r>
              <a:rPr lang="en-US" i="1" dirty="0" smtClean="0"/>
              <a:t>α</a:t>
            </a:r>
          </a:p>
          <a:p>
            <a:pPr lvl="1"/>
            <a:endParaRPr lang="en-US" dirty="0"/>
          </a:p>
          <a:p>
            <a:r>
              <a:rPr lang="en-US" i="1" dirty="0" smtClean="0"/>
              <a:t>Where </a:t>
            </a:r>
            <a:r>
              <a:rPr lang="en-US" i="1" dirty="0" err="1" smtClean="0"/>
              <a:t>ϕ</a:t>
            </a:r>
            <a:r>
              <a:rPr lang="en-US" i="1" dirty="0" smtClean="0"/>
              <a:t> is any scribble definition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138661" y="2569469"/>
            <a:ext cx="6583826" cy="11533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7956" y="3495636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endCxn id="4" idx="0"/>
          </p:cNvCxnSpPr>
          <p:nvPr/>
        </p:nvCxnSpPr>
        <p:spPr>
          <a:xfrm rot="5400000">
            <a:off x="748401" y="1840282"/>
            <a:ext cx="1802124" cy="15085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α</a:t>
            </a:r>
            <a:r>
              <a:rPr lang="en-US" sz="2400" i="1" dirty="0" smtClean="0"/>
              <a:t>π</a:t>
            </a:r>
            <a:r>
              <a:rPr lang="en-US" sz="1600" i="1" dirty="0" err="1" smtClean="0"/>
              <a:t>ϕ</a:t>
            </a:r>
            <a:r>
              <a:rPr lang="en-US" sz="1600" i="1" dirty="0" smtClean="0"/>
              <a:t>  =&gt;  </a:t>
            </a:r>
            <a:r>
              <a:rPr lang="en-US" sz="1600" dirty="0" smtClean="0">
                <a:solidFill>
                  <a:schemeClr val="bg1"/>
                </a:solidFill>
              </a:rPr>
              <a:t>curl -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--data "@</a:t>
            </a:r>
            <a:r>
              <a:rPr lang="en-US" sz="1600" dirty="0" err="1" smtClean="0">
                <a:solidFill>
                  <a:schemeClr val="bg1"/>
                </a:solidFill>
              </a:rPr>
              <a:t>Scribble.scr</a:t>
            </a:r>
            <a:r>
              <a:rPr lang="en-US" sz="1600" dirty="0" smtClean="0">
                <a:solidFill>
                  <a:schemeClr val="bg1"/>
                </a:solidFill>
              </a:rPr>
              <a:t>” {URL}:{PORT}{URI}/</a:t>
            </a:r>
            <a:r>
              <a:rPr lang="en-US" sz="1600" dirty="0" err="1" smtClean="0">
                <a:solidFill>
                  <a:schemeClr val="bg1"/>
                </a:solidFill>
              </a:rPr>
              <a:t>epp</a:t>
            </a:r>
            <a:r>
              <a:rPr lang="en-US" sz="1600" dirty="0" smtClean="0">
                <a:solidFill>
                  <a:schemeClr val="bg1"/>
                </a:solidFill>
              </a:rPr>
              <a:t>__</a:t>
            </a:r>
            <a:r>
              <a:rPr lang="en-US" sz="1600" dirty="0" err="1" smtClean="0">
                <a:solidFill>
                  <a:schemeClr val="bg1"/>
                </a:solidFill>
              </a:rPr>
              <a:t>protocolName</a:t>
            </a:r>
            <a:r>
              <a:rPr lang="en-US" sz="1600" dirty="0" smtClean="0">
                <a:solidFill>
                  <a:schemeClr val="bg1"/>
                </a:solidFill>
              </a:rPr>
              <a:t>__</a:t>
            </a:r>
            <a:r>
              <a:rPr lang="en-US" sz="1600" dirty="0" err="1" smtClean="0">
                <a:solidFill>
                  <a:schemeClr val="bg1"/>
                </a:solidFill>
              </a:rPr>
              <a:t>roleName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i="1" dirty="0"/>
              <a:t>α</a:t>
            </a:r>
            <a:r>
              <a:rPr lang="en-US" sz="1600" b="1" dirty="0"/>
              <a:t>?</a:t>
            </a:r>
            <a:r>
              <a:rPr lang="en-US" sz="1600" b="1" dirty="0" smtClean="0"/>
              <a:t>?	 =&gt; </a:t>
            </a:r>
            <a:r>
              <a:rPr lang="en-US" sz="1600" dirty="0" smtClean="0">
                <a:solidFill>
                  <a:schemeClr val="bg1"/>
                </a:solidFill>
              </a:rPr>
              <a:t>curl </a:t>
            </a:r>
            <a:r>
              <a:rPr lang="en-US" sz="1600" dirty="0">
                <a:solidFill>
                  <a:schemeClr val="bg1"/>
                </a:solidFill>
              </a:rPr>
              <a:t>-H "Content-Type: application/</a:t>
            </a:r>
            <a:r>
              <a:rPr lang="en-US" sz="1600" dirty="0" err="1">
                <a:solidFill>
                  <a:schemeClr val="bg1"/>
                </a:solidFill>
              </a:rPr>
              <a:t>json</a:t>
            </a:r>
            <a:r>
              <a:rPr lang="en-US" sz="1600" dirty="0">
                <a:solidFill>
                  <a:schemeClr val="bg1"/>
                </a:solidFill>
              </a:rPr>
              <a:t>" -X POST -d ’JSON’ {URL}:{PORT}{URI}/{</a:t>
            </a:r>
            <a:r>
              <a:rPr lang="en-US" sz="1600" dirty="0" err="1">
                <a:solidFill>
                  <a:schemeClr val="bg1"/>
                </a:solidFill>
              </a:rPr>
              <a:t>NextState</a:t>
            </a: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sz="1600" b="1" i="1" dirty="0" smtClean="0"/>
              <a:t>α</a:t>
            </a:r>
            <a:r>
              <a:rPr lang="en-US" sz="1600" b="1" i="1" dirty="0"/>
              <a:t>!</a:t>
            </a:r>
            <a:r>
              <a:rPr lang="en-US" sz="1600" i="1" dirty="0" err="1" smtClean="0"/>
              <a:t>η</a:t>
            </a:r>
            <a:r>
              <a:rPr lang="en-US" sz="1600" i="1" dirty="0" smtClean="0"/>
              <a:t>	</a:t>
            </a:r>
            <a:r>
              <a:rPr lang="en-US" sz="1600" b="1" dirty="0" smtClean="0"/>
              <a:t> </a:t>
            </a:r>
            <a:r>
              <a:rPr lang="en-US" sz="1600" b="1" dirty="0"/>
              <a:t>=&gt; </a:t>
            </a:r>
            <a:r>
              <a:rPr lang="en-US" sz="1600" dirty="0">
                <a:solidFill>
                  <a:schemeClr val="bg1"/>
                </a:solidFill>
              </a:rPr>
              <a:t>curl -H "Content-Type: application/</a:t>
            </a:r>
            <a:r>
              <a:rPr lang="en-US" sz="1600" dirty="0" err="1">
                <a:solidFill>
                  <a:schemeClr val="bg1"/>
                </a:solidFill>
              </a:rPr>
              <a:t>json</a:t>
            </a:r>
            <a:r>
              <a:rPr lang="en-US" sz="1600" dirty="0">
                <a:solidFill>
                  <a:schemeClr val="bg1"/>
                </a:solidFill>
              </a:rPr>
              <a:t>" -X POST -d ’JSON’ {URL}:{PORT}{URI}/{</a:t>
            </a:r>
            <a:r>
              <a:rPr lang="en-US" sz="1600" dirty="0" err="1">
                <a:solidFill>
                  <a:schemeClr val="bg1"/>
                </a:solidFill>
              </a:rPr>
              <a:t>NextState</a:t>
            </a: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sz="1600" b="1" i="1" dirty="0" smtClean="0"/>
              <a:t>α</a:t>
            </a:r>
            <a:r>
              <a:rPr lang="en-US" sz="1600" b="1" dirty="0" smtClean="0"/>
              <a:t>?</a:t>
            </a:r>
            <a:r>
              <a:rPr lang="en-US" sz="1600" i="1" dirty="0" err="1" smtClean="0"/>
              <a:t>η</a:t>
            </a:r>
            <a:r>
              <a:rPr lang="en-US" sz="1600" i="1" dirty="0" smtClean="0"/>
              <a:t>	</a:t>
            </a:r>
            <a:r>
              <a:rPr lang="en-US" sz="1600" b="1" dirty="0" smtClean="0"/>
              <a:t> </a:t>
            </a:r>
            <a:r>
              <a:rPr lang="en-US" sz="1600" b="1" dirty="0"/>
              <a:t>=&gt; </a:t>
            </a:r>
            <a:r>
              <a:rPr lang="en-US" sz="1600" dirty="0">
                <a:solidFill>
                  <a:schemeClr val="bg1"/>
                </a:solidFill>
              </a:rPr>
              <a:t>curl -H "Content-Type: application/</a:t>
            </a:r>
            <a:r>
              <a:rPr lang="en-US" sz="1600" dirty="0" err="1">
                <a:solidFill>
                  <a:schemeClr val="bg1"/>
                </a:solidFill>
              </a:rPr>
              <a:t>json</a:t>
            </a:r>
            <a:r>
              <a:rPr lang="en-US" sz="1600" dirty="0">
                <a:solidFill>
                  <a:schemeClr val="bg1"/>
                </a:solidFill>
              </a:rPr>
              <a:t>" -X POST -d ’JSON’ {URL}:{PORT}{URI}/{</a:t>
            </a:r>
            <a:r>
              <a:rPr lang="en-US" sz="1600" dirty="0" err="1">
                <a:solidFill>
                  <a:schemeClr val="bg1"/>
                </a:solidFill>
              </a:rPr>
              <a:t>NextState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600" b="1" i="1" dirty="0" smtClean="0"/>
              <a:t>-/-</a:t>
            </a:r>
            <a:r>
              <a:rPr lang="en-US" sz="1600" b="1" dirty="0" smtClean="0"/>
              <a:t> 	=</a:t>
            </a:r>
            <a:r>
              <a:rPr lang="en-US" sz="1600" b="1" dirty="0"/>
              <a:t>&gt; </a:t>
            </a:r>
            <a:r>
              <a:rPr lang="en-US" sz="1600" dirty="0">
                <a:solidFill>
                  <a:schemeClr val="bg1"/>
                </a:solidFill>
              </a:rPr>
              <a:t>curl -H "Content-Type: application/</a:t>
            </a:r>
            <a:r>
              <a:rPr lang="en-US" sz="1600" dirty="0" err="1">
                <a:solidFill>
                  <a:schemeClr val="bg1"/>
                </a:solidFill>
              </a:rPr>
              <a:t>json</a:t>
            </a:r>
            <a:r>
              <a:rPr lang="en-US" sz="1600" dirty="0">
                <a:solidFill>
                  <a:schemeClr val="bg1"/>
                </a:solidFill>
              </a:rPr>
              <a:t>" -X POST -d ’JSON’ {URL}:{PORT}{URI}/{</a:t>
            </a:r>
            <a:r>
              <a:rPr lang="en-US" sz="1600" dirty="0" err="1">
                <a:solidFill>
                  <a:schemeClr val="bg1"/>
                </a:solidFill>
              </a:rPr>
              <a:t>NextState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21729" y="3495636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α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4371" y="1856172"/>
            <a:ext cx="7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α</a:t>
            </a:r>
            <a:r>
              <a:rPr lang="en-US" sz="2800" b="1" i="1" dirty="0"/>
              <a:t>π</a:t>
            </a:r>
            <a:r>
              <a:rPr lang="en-US" i="1" dirty="0" err="1"/>
              <a:t>ϕ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27547" y="3495636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α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25184" y="3495636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α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32" idx="0"/>
          </p:cNvCxnSpPr>
          <p:nvPr/>
        </p:nvCxnSpPr>
        <p:spPr>
          <a:xfrm rot="5400000">
            <a:off x="2218890" y="1933567"/>
            <a:ext cx="1802123" cy="13220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7" idx="0"/>
          </p:cNvCxnSpPr>
          <p:nvPr/>
        </p:nvCxnSpPr>
        <p:spPr>
          <a:xfrm rot="5400000">
            <a:off x="3861202" y="1897073"/>
            <a:ext cx="1802123" cy="13950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8" idx="0"/>
          </p:cNvCxnSpPr>
          <p:nvPr/>
        </p:nvCxnSpPr>
        <p:spPr>
          <a:xfrm rot="5400000">
            <a:off x="5423137" y="1932773"/>
            <a:ext cx="1802124" cy="13236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5728" y="2003356"/>
            <a:ext cx="5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α</a:t>
            </a:r>
            <a:r>
              <a:rPr lang="en-US" b="1" i="1" dirty="0"/>
              <a:t>??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0871" y="1990727"/>
            <a:ext cx="51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α</a:t>
            </a:r>
            <a:r>
              <a:rPr lang="en-US" b="1" i="1" dirty="0" smtClean="0"/>
              <a:t>!</a:t>
            </a:r>
            <a:r>
              <a:rPr lang="en-US" i="1" dirty="0" err="1" smtClean="0"/>
              <a:t>η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85741" y="1954330"/>
            <a:ext cx="59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α</a:t>
            </a:r>
            <a:r>
              <a:rPr lang="en-US" b="1" i="1" dirty="0" smtClean="0"/>
              <a:t>?</a:t>
            </a:r>
            <a:r>
              <a:rPr lang="en-US" i="1" dirty="0" err="1" smtClean="0"/>
              <a:t>η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62626" y="5718557"/>
            <a:ext cx="6763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NextState</a:t>
            </a:r>
            <a:r>
              <a:rPr lang="en-US" dirty="0" smtClean="0"/>
              <a:t> is </a:t>
            </a:r>
            <a:r>
              <a:rPr lang="en-US" i="1" dirty="0" err="1" smtClean="0"/>
              <a:t>η</a:t>
            </a:r>
            <a:endParaRPr lang="en-US" i="1" dirty="0" smtClean="0"/>
          </a:p>
          <a:p>
            <a:r>
              <a:rPr lang="en-US" dirty="0"/>
              <a:t>JSON represents any additional data to be passed as parameters for </a:t>
            </a:r>
            <a:r>
              <a:rPr lang="en-US" i="1" dirty="0" err="1" smtClean="0"/>
              <a:t>η</a:t>
            </a:r>
            <a:endParaRPr lang="en-US" i="1" dirty="0" smtClean="0"/>
          </a:p>
          <a:p>
            <a:r>
              <a:rPr lang="el-GR" i="1" dirty="0" smtClean="0"/>
              <a:t>Ρ</a:t>
            </a:r>
            <a:r>
              <a:rPr lang="en-US" i="1" dirty="0" smtClean="0"/>
              <a:t> </a:t>
            </a:r>
            <a:r>
              <a:rPr lang="en-US" dirty="0" smtClean="0"/>
              <a:t>represents the invocation of curl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843942" y="3502046"/>
            <a:ext cx="1474427" cy="1416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HTTPSvr</a:t>
            </a:r>
            <a:r>
              <a:rPr lang="en-US" sz="1600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α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>
            <a:endCxn id="42" idx="0"/>
          </p:cNvCxnSpPr>
          <p:nvPr/>
        </p:nvCxnSpPr>
        <p:spPr>
          <a:xfrm rot="5400000">
            <a:off x="7341895" y="1939183"/>
            <a:ext cx="1802124" cy="13236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10789" y="2008626"/>
            <a:ext cx="482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-/-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5168" y="3970997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curl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965" y="1984414"/>
            <a:ext cx="8642185" cy="46144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uth-test.sh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965" y="2320197"/>
            <a:ext cx="86421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965" y="2451582"/>
            <a:ext cx="8496201" cy="37856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#/bin/</a:t>
            </a:r>
            <a:r>
              <a:rPr lang="en-US" sz="1000" dirty="0" err="1">
                <a:solidFill>
                  <a:srgbClr val="FFFFFF"/>
                </a:solidFill>
              </a:rPr>
              <a:t>sh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PORT=$1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URI=$2</a:t>
            </a:r>
          </a:p>
          <a:p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curl -</a:t>
            </a:r>
            <a:r>
              <a:rPr lang="en-US" sz="1000" dirty="0" err="1">
                <a:solidFill>
                  <a:srgbClr val="FFFFFF"/>
                </a:solidFill>
              </a:rPr>
              <a:t>i</a:t>
            </a:r>
            <a:r>
              <a:rPr lang="en-US" sz="1000" dirty="0">
                <a:solidFill>
                  <a:srgbClr val="FFFFFF"/>
                </a:solidFill>
              </a:rPr>
              <a:t> --data "@</a:t>
            </a:r>
            <a:r>
              <a:rPr lang="en-US" sz="1000" dirty="0" err="1">
                <a:solidFill>
                  <a:srgbClr val="FFFFFF"/>
                </a:solidFill>
              </a:rPr>
              <a:t>SupplierManagement.scr</a:t>
            </a:r>
            <a:r>
              <a:rPr lang="en-US" sz="1000" dirty="0">
                <a:solidFill>
                  <a:srgbClr val="FFFFFF"/>
                </a:solidFill>
              </a:rPr>
              <a:t>"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</a:t>
            </a:r>
            <a:r>
              <a:rPr lang="en-US" sz="1000" dirty="0" err="1">
                <a:solidFill>
                  <a:srgbClr val="FFFFFF"/>
                </a:solidFill>
              </a:rPr>
              <a:t>eppLoad</a:t>
            </a:r>
            <a:r>
              <a:rPr lang="en-US" sz="1000" dirty="0">
                <a:solidFill>
                  <a:srgbClr val="FFFFFF"/>
                </a:solidFill>
              </a:rPr>
              <a:t>____</a:t>
            </a:r>
            <a:r>
              <a:rPr lang="en-US" sz="1000" dirty="0" err="1">
                <a:solidFill>
                  <a:srgbClr val="FFFFFF"/>
                </a:solidFill>
              </a:rPr>
              <a:t>PartnershipSuppliers</a:t>
            </a:r>
            <a:r>
              <a:rPr lang="en-US" sz="1000" dirty="0">
                <a:solidFill>
                  <a:srgbClr val="FFFFFF"/>
                </a:solidFill>
              </a:rPr>
              <a:t>____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-d '{"function":"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","</a:t>
            </a:r>
            <a:r>
              <a:rPr lang="en-US" sz="1000" dirty="0" err="1">
                <a:solidFill>
                  <a:srgbClr val="FFFFFF"/>
                </a:solidFill>
              </a:rPr>
              <a:t>from":"requestor","parameters</a:t>
            </a:r>
            <a:r>
              <a:rPr lang="en-US" sz="1000" dirty="0">
                <a:solidFill>
                  <a:srgbClr val="FFFFFF"/>
                </a:solidFill>
              </a:rPr>
              <a:t>":{"param1":{"uuid":"991"}}}'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:${PORT}${URI}/____request_connection__</a:t>
            </a:r>
            <a:r>
              <a:rPr lang="en-US" sz="1000" dirty="0" err="1">
                <a:solidFill>
                  <a:srgbClr val="FFFFFF"/>
                </a:solidFill>
              </a:rPr>
              <a:t>to_suppliersvc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-d '{"function":"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","to":"</a:t>
            </a:r>
            <a:r>
              <a:rPr lang="en-US" sz="1000" dirty="0" err="1">
                <a:solidFill>
                  <a:srgbClr val="FFFFFF"/>
                </a:solidFill>
              </a:rPr>
              <a:t>suppliersvc</a:t>
            </a:r>
            <a:r>
              <a:rPr lang="en-US" sz="1000" dirty="0">
                <a:solidFill>
                  <a:srgbClr val="FFFFFF"/>
                </a:solidFill>
              </a:rPr>
              <a:t>"}'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-d '{"function":"suppliers","from":"</a:t>
            </a:r>
            <a:r>
              <a:rPr lang="en-US" sz="1000" dirty="0" err="1">
                <a:solidFill>
                  <a:srgbClr val="FFFFFF"/>
                </a:solidFill>
              </a:rPr>
              <a:t>suppliersvc</a:t>
            </a:r>
            <a:r>
              <a:rPr lang="en-US" sz="1000" dirty="0">
                <a:solidFill>
                  <a:srgbClr val="FFFFFF"/>
                </a:solidFill>
              </a:rPr>
              <a:t>"}'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:${PORT}${URI}/____request_connection__</a:t>
            </a:r>
            <a:r>
              <a:rPr lang="en-US" sz="1000" dirty="0" err="1">
                <a:solidFill>
                  <a:srgbClr val="FFFFFF"/>
                </a:solidFill>
              </a:rPr>
              <a:t>to_filtersvc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-d '{"function":"</a:t>
            </a:r>
            <a:r>
              <a:rPr lang="en-US" sz="1000" dirty="0" err="1">
                <a:solidFill>
                  <a:srgbClr val="FFFFFF"/>
                </a:solidFill>
              </a:rPr>
              <a:t>filterSuppliers</a:t>
            </a:r>
            <a:r>
              <a:rPr lang="en-US" sz="1000" dirty="0">
                <a:solidFill>
                  <a:srgbClr val="FFFFFF"/>
                </a:solidFill>
              </a:rPr>
              <a:t>","to":"</a:t>
            </a:r>
            <a:r>
              <a:rPr lang="en-US" sz="1000" dirty="0" err="1">
                <a:solidFill>
                  <a:srgbClr val="FFFFFF"/>
                </a:solidFill>
              </a:rPr>
              <a:t>filtersvc</a:t>
            </a:r>
            <a:r>
              <a:rPr lang="en-US" sz="1000" dirty="0">
                <a:solidFill>
                  <a:srgbClr val="FFFFFF"/>
                </a:solidFill>
              </a:rPr>
              <a:t>","parameters":{"param1":{"</a:t>
            </a:r>
            <a:r>
              <a:rPr lang="en-US" sz="1000" dirty="0" err="1">
                <a:solidFill>
                  <a:srgbClr val="FFFFFF"/>
                </a:solidFill>
              </a:rPr>
              <a:t>usercontext</a:t>
            </a:r>
            <a:r>
              <a:rPr lang="en-US" sz="1000" dirty="0">
                <a:solidFill>
                  <a:srgbClr val="FFFFFF"/>
                </a:solidFill>
              </a:rPr>
              <a:t>":"</a:t>
            </a:r>
            <a:r>
              <a:rPr lang="en-US" sz="1000" dirty="0" err="1">
                <a:solidFill>
                  <a:srgbClr val="FFFFFF"/>
                </a:solidFill>
              </a:rPr>
              <a:t>somecontext</a:t>
            </a:r>
            <a:r>
              <a:rPr lang="en-US" sz="1000" dirty="0">
                <a:solidFill>
                  <a:srgbClr val="FFFFFF"/>
                </a:solidFill>
              </a:rPr>
              <a:t>"},"param2":{"filters":"</a:t>
            </a:r>
            <a:r>
              <a:rPr lang="en-US" sz="1000" dirty="0" err="1">
                <a:solidFill>
                  <a:srgbClr val="FFFFFF"/>
                </a:solidFill>
              </a:rPr>
              <a:t>somefiler</a:t>
            </a:r>
            <a:r>
              <a:rPr lang="en-US" sz="1000" dirty="0">
                <a:solidFill>
                  <a:srgbClr val="FFFFFF"/>
                </a:solidFill>
              </a:rPr>
              <a:t>"},"param3":{"</a:t>
            </a:r>
            <a:r>
              <a:rPr lang="en-US" sz="1000" dirty="0" err="1">
                <a:solidFill>
                  <a:srgbClr val="FFFFFF"/>
                </a:solidFill>
              </a:rPr>
              <a:t>supplierdetails</a:t>
            </a:r>
            <a:r>
              <a:rPr lang="en-US" sz="1000" dirty="0">
                <a:solidFill>
                  <a:srgbClr val="FFFFFF"/>
                </a:solidFill>
              </a:rPr>
              <a:t>":"</a:t>
            </a:r>
            <a:r>
              <a:rPr lang="en-US" sz="1000" dirty="0" err="1">
                <a:solidFill>
                  <a:srgbClr val="FFFFFF"/>
                </a:solidFill>
              </a:rPr>
              <a:t>somesupplierdetails</a:t>
            </a:r>
            <a:r>
              <a:rPr lang="en-US" sz="1000" dirty="0">
                <a:solidFill>
                  <a:srgbClr val="FFFFFF"/>
                </a:solidFill>
              </a:rPr>
              <a:t>"}}}'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sleep 1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curl -H "Content-Type: application/</a:t>
            </a:r>
            <a:r>
              <a:rPr lang="en-US" sz="1000" dirty="0" err="1">
                <a:solidFill>
                  <a:srgbClr val="FFFFFF"/>
                </a:solidFill>
              </a:rPr>
              <a:t>json</a:t>
            </a:r>
            <a:r>
              <a:rPr lang="en-US" sz="1000" dirty="0">
                <a:solidFill>
                  <a:srgbClr val="FFFFFF"/>
                </a:solidFill>
              </a:rPr>
              <a:t>" -X POST -d '{"function":"filtered","from":"</a:t>
            </a:r>
            <a:r>
              <a:rPr lang="en-US" sz="1000" dirty="0" err="1">
                <a:solidFill>
                  <a:srgbClr val="FFFFFF"/>
                </a:solidFill>
              </a:rPr>
              <a:t>filtersvc</a:t>
            </a:r>
            <a:r>
              <a:rPr lang="en-US" sz="1000" dirty="0">
                <a:solidFill>
                  <a:srgbClr val="FFFFFF"/>
                </a:solidFill>
              </a:rPr>
              <a:t>"}' http://</a:t>
            </a:r>
            <a:r>
              <a:rPr lang="en-US" sz="1000" dirty="0" err="1">
                <a:solidFill>
                  <a:srgbClr val="FFFFFF"/>
                </a:solidFill>
              </a:rPr>
              <a:t>localhost</a:t>
            </a:r>
            <a:r>
              <a:rPr lang="en-US" sz="1000" dirty="0">
                <a:solidFill>
                  <a:srgbClr val="FFFFFF"/>
                </a:solidFill>
              </a:rPr>
              <a:t>:${PORT}${URI}/____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1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curl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965" y="1984414"/>
            <a:ext cx="8642185" cy="46144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965" y="2320197"/>
            <a:ext cx="86421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965" y="2451582"/>
            <a:ext cx="8496201" cy="42473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Instantiated </a:t>
            </a:r>
            <a:r>
              <a:rPr lang="en-US" sz="1000" dirty="0">
                <a:solidFill>
                  <a:srgbClr val="FFFFFF"/>
                </a:solidFill>
              </a:rPr>
              <a:t>FSM for role '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' based on '</a:t>
            </a:r>
            <a:r>
              <a:rPr lang="en-US" sz="1000" dirty="0" err="1">
                <a:solidFill>
                  <a:srgbClr val="FFFFFF"/>
                </a:solidFill>
              </a:rPr>
              <a:t>PartnershipSuppliers</a:t>
            </a:r>
            <a:r>
              <a:rPr lang="en-US" sz="1000" dirty="0">
                <a:solidFill>
                  <a:srgbClr val="FFFFFF"/>
                </a:solidFill>
              </a:rPr>
              <a:t>' for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 at port 4545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__accept_connection__from_requestor_DONE_67.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getcontracts</a:t>
            </a:r>
            <a:r>
              <a:rPr lang="en-US" sz="1000" dirty="0">
                <a:solidFill>
                  <a:srgbClr val="FFFFFF"/>
                </a:solidFill>
              </a:rPr>
              <a:t>())__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uuid</a:t>
            </a:r>
            <a:r>
              <a:rPr lang="en-US" sz="1000" dirty="0">
                <a:solidFill>
                  <a:srgbClr val="FFFFFF"/>
                </a:solidFill>
              </a:rPr>
              <a:t>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uuid</a:t>
            </a:r>
            <a:r>
              <a:rPr lang="en-US" sz="1000" dirty="0">
                <a:solidFill>
                  <a:srgbClr val="FFFFFF"/>
                </a:solidFill>
              </a:rPr>
              <a:t>))__from_requestor_DONE_68.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&lt;request_connection__</a:t>
            </a:r>
            <a:r>
              <a:rPr lang="en-US" sz="1000" dirty="0" err="1">
                <a:solidFill>
                  <a:srgbClr val="FFFFFF"/>
                </a:solidFill>
              </a:rPr>
              <a:t>to_suppliersvc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(deny())__</a:t>
            </a:r>
            <a:r>
              <a:rPr lang="en-US" sz="1000" dirty="0" err="1">
                <a:solidFill>
                  <a:srgbClr val="FFFFFF"/>
                </a:solidFill>
              </a:rPr>
              <a:t>to_requestor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__request_connection__to_suppliersvc_DONE_69.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&lt;request_connection__</a:t>
            </a:r>
            <a:r>
              <a:rPr lang="en-US" sz="1000" dirty="0" err="1">
                <a:solidFill>
                  <a:srgbClr val="FFFFFF"/>
                </a:solidFill>
              </a:rPr>
              <a:t>to_suppliersvc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(deny())__</a:t>
            </a:r>
            <a:r>
              <a:rPr lang="en-US" sz="1000" dirty="0" err="1">
                <a:solidFill>
                  <a:srgbClr val="FFFFFF"/>
                </a:solidFill>
              </a:rPr>
              <a:t>to_requestor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())__</a:t>
            </a:r>
            <a:r>
              <a:rPr lang="en-US" sz="1000" dirty="0" err="1">
                <a:solidFill>
                  <a:srgbClr val="FFFFFF"/>
                </a:solidFill>
              </a:rPr>
              <a:t>to_suppliersvc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())__to_suppliersvc_DONE_70.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(suppliers())__</a:t>
            </a:r>
            <a:r>
              <a:rPr lang="en-US" sz="1000" dirty="0" err="1">
                <a:solidFill>
                  <a:srgbClr val="FFFFFF"/>
                </a:solidFill>
              </a:rPr>
              <a:t>from_suppliersvc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(suppliers())__from_suppliersvc_DONE_71.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&lt;request_connection__</a:t>
            </a:r>
            <a:r>
              <a:rPr lang="en-US" sz="1000" dirty="0" err="1">
                <a:solidFill>
                  <a:srgbClr val="FFFFFF"/>
                </a:solidFill>
              </a:rPr>
              <a:t>to_filtersvc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__request_connection__to_filtersvc_DONE_72.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&lt;request_connection__</a:t>
            </a:r>
            <a:r>
              <a:rPr lang="en-US" sz="1000" dirty="0" err="1">
                <a:solidFill>
                  <a:srgbClr val="FFFFFF"/>
                </a:solidFill>
              </a:rPr>
              <a:t>to_filtersvc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filterSuppliers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usercontext</a:t>
            </a:r>
            <a:r>
              <a:rPr lang="en-US" sz="1000" dirty="0">
                <a:solidFill>
                  <a:srgbClr val="FFFFFF"/>
                </a:solidFill>
              </a:rPr>
              <a:t>, filters, </a:t>
            </a:r>
            <a:r>
              <a:rPr lang="en-US" sz="1000" dirty="0" err="1">
                <a:solidFill>
                  <a:srgbClr val="FFFFFF"/>
                </a:solidFill>
              </a:rPr>
              <a:t>supplierdetails</a:t>
            </a:r>
            <a:r>
              <a:rPr lang="en-US" sz="1000" dirty="0">
                <a:solidFill>
                  <a:srgbClr val="FFFFFF"/>
                </a:solidFill>
              </a:rPr>
              <a:t>))__</a:t>
            </a:r>
            <a:r>
              <a:rPr lang="en-US" sz="1000" dirty="0" err="1">
                <a:solidFill>
                  <a:srgbClr val="FFFFFF"/>
                </a:solidFill>
              </a:rPr>
              <a:t>to_filtersvc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</a:t>
            </a:r>
            <a:r>
              <a:rPr lang="en-US" sz="1000" dirty="0" smtClean="0">
                <a:solidFill>
                  <a:srgbClr val="FFFFFF"/>
                </a:solidFill>
              </a:rPr>
              <a:t>*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curl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965" y="1984414"/>
            <a:ext cx="8642185" cy="46144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965" y="2320197"/>
            <a:ext cx="86421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965" y="2451582"/>
            <a:ext cx="8496201" cy="2862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Current </a:t>
            </a:r>
            <a:r>
              <a:rPr lang="en-US" sz="1000" dirty="0">
                <a:solidFill>
                  <a:srgbClr val="FFFFFF"/>
                </a:solidFill>
              </a:rPr>
              <a:t>state is __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filterSuppliers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usercontext</a:t>
            </a:r>
            <a:r>
              <a:rPr lang="en-US" sz="1000" dirty="0">
                <a:solidFill>
                  <a:srgbClr val="FFFFFF"/>
                </a:solidFill>
              </a:rPr>
              <a:t>, filters, </a:t>
            </a:r>
            <a:r>
              <a:rPr lang="en-US" sz="1000" dirty="0" err="1">
                <a:solidFill>
                  <a:srgbClr val="FFFFFF"/>
                </a:solidFill>
              </a:rPr>
              <a:t>supplierdetails</a:t>
            </a:r>
            <a:r>
              <a:rPr lang="en-US" sz="1000" dirty="0">
                <a:solidFill>
                  <a:srgbClr val="FFFFFF"/>
                </a:solidFill>
              </a:rPr>
              <a:t>))__to_filtersvc_DONE_73.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(filtered())__</a:t>
            </a:r>
            <a:r>
              <a:rPr lang="en-US" sz="1000" dirty="0" err="1">
                <a:solidFill>
                  <a:srgbClr val="FFFFFF"/>
                </a:solidFill>
              </a:rPr>
              <a:t>from_filtersvc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(filtered())__from_filtersvc_DONE_74.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&lt;request_disconnection__</a:t>
            </a:r>
            <a:r>
              <a:rPr lang="en-US" sz="1000" dirty="0" err="1">
                <a:solidFill>
                  <a:srgbClr val="FFFFFF"/>
                </a:solidFill>
              </a:rPr>
              <a:t>from_filtersvc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__request_disconnection__from_filtersvc_DONE_75.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&lt;request_disconnection__</a:t>
            </a:r>
            <a:r>
              <a:rPr lang="en-US" sz="1000" dirty="0" err="1">
                <a:solidFill>
                  <a:srgbClr val="FFFFFF"/>
                </a:solidFill>
              </a:rPr>
              <a:t>from_filtersvc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&lt;request_disconnection__</a:t>
            </a:r>
            <a:r>
              <a:rPr lang="en-US" sz="1000" dirty="0" err="1">
                <a:solidFill>
                  <a:srgbClr val="FFFFFF"/>
                </a:solidFill>
              </a:rPr>
              <a:t>from_suppliersvc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__request_disconnection__from_suppliersvc_DONE_76.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&lt;request_disconnection__</a:t>
            </a:r>
            <a:r>
              <a:rPr lang="en-US" sz="1000" dirty="0" err="1">
                <a:solidFill>
                  <a:srgbClr val="FFFFFF"/>
                </a:solidFill>
              </a:rPr>
              <a:t>from_suppliersvc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sendMessage</a:t>
            </a:r>
            <a:r>
              <a:rPr lang="en-US" sz="1000" dirty="0">
                <a:solidFill>
                  <a:srgbClr val="FFFFFF"/>
                </a:solidFill>
              </a:rPr>
              <a:t>(suppliers())__</a:t>
            </a:r>
            <a:r>
              <a:rPr lang="en-US" sz="1000" dirty="0" err="1">
                <a:solidFill>
                  <a:srgbClr val="FFFFFF"/>
                </a:solidFill>
              </a:rPr>
              <a:t>to_requestor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*** ACCEPTED ***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is __accept_connection__from_requestor_DONE_67.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getcontracts</a:t>
            </a:r>
            <a:r>
              <a:rPr lang="en-US" sz="1000" dirty="0">
                <a:solidFill>
                  <a:srgbClr val="FFFFFF"/>
                </a:solidFill>
              </a:rPr>
              <a:t>())__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uuid</a:t>
            </a:r>
            <a:r>
              <a:rPr lang="en-US" sz="1000" dirty="0">
                <a:solidFill>
                  <a:srgbClr val="FFFFFF"/>
                </a:solidFill>
              </a:rPr>
              <a:t>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9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82755" y="3583225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35155" y="3881615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4565" y="4180005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endCxn id="42" idx="2"/>
          </p:cNvCxnSpPr>
          <p:nvPr/>
        </p:nvCxnSpPr>
        <p:spPr>
          <a:xfrm>
            <a:off x="2979814" y="4086001"/>
            <a:ext cx="1623299" cy="518280"/>
          </a:xfrm>
          <a:prstGeom prst="bentConnector3">
            <a:avLst>
              <a:gd name="adj1" fmla="val 53597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2376" y="2102293"/>
            <a:ext cx="690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Bus, Integrated client, Sharing through back end Message Bus,</a:t>
            </a:r>
          </a:p>
          <a:p>
            <a:r>
              <a:rPr lang="en-US" dirty="0" smtClean="0"/>
              <a:t>Deployment by functional area within domain, SOA and ESB.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21" idx="6"/>
            <a:endCxn id="42" idx="2"/>
          </p:cNvCxnSpPr>
          <p:nvPr/>
        </p:nvCxnSpPr>
        <p:spPr>
          <a:xfrm flipV="1">
            <a:off x="3211624" y="4604281"/>
            <a:ext cx="1391489" cy="93998"/>
          </a:xfrm>
          <a:prstGeom prst="bentConnector3">
            <a:avLst>
              <a:gd name="adj1" fmla="val 44754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0" idx="6"/>
          </p:cNvCxnSpPr>
          <p:nvPr/>
        </p:nvCxnSpPr>
        <p:spPr>
          <a:xfrm>
            <a:off x="3132214" y="4399889"/>
            <a:ext cx="1439940" cy="180707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087555" y="4389908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39955" y="4688298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19365" y="4986688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22" idx="6"/>
            <a:endCxn id="42" idx="2"/>
          </p:cNvCxnSpPr>
          <p:nvPr/>
        </p:nvCxnSpPr>
        <p:spPr>
          <a:xfrm flipV="1">
            <a:off x="3437014" y="4604281"/>
            <a:ext cx="1166099" cy="602291"/>
          </a:xfrm>
          <a:prstGeom prst="bentConnector3">
            <a:avLst>
              <a:gd name="adj1" fmla="val 34977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3" idx="6"/>
            <a:endCxn id="42" idx="2"/>
          </p:cNvCxnSpPr>
          <p:nvPr/>
        </p:nvCxnSpPr>
        <p:spPr>
          <a:xfrm flipV="1">
            <a:off x="3516424" y="4604281"/>
            <a:ext cx="1086689" cy="900681"/>
          </a:xfrm>
          <a:prstGeom prst="bentConnector3">
            <a:avLst>
              <a:gd name="adj1" fmla="val 28506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6"/>
            <a:endCxn id="42" idx="2"/>
          </p:cNvCxnSpPr>
          <p:nvPr/>
        </p:nvCxnSpPr>
        <p:spPr>
          <a:xfrm flipV="1">
            <a:off x="3284614" y="4604281"/>
            <a:ext cx="1318499" cy="303901"/>
          </a:xfrm>
          <a:prstGeom prst="bentConnector3">
            <a:avLst>
              <a:gd name="adj1" fmla="val 4225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2"/>
            <a:endCxn id="18" idx="2"/>
          </p:cNvCxnSpPr>
          <p:nvPr/>
        </p:nvCxnSpPr>
        <p:spPr>
          <a:xfrm rot="10800000">
            <a:off x="1782755" y="4101500"/>
            <a:ext cx="536610" cy="1403463"/>
          </a:xfrm>
          <a:prstGeom prst="bentConnector3">
            <a:avLst>
              <a:gd name="adj1" fmla="val 142601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2"/>
          </p:cNvCxnSpPr>
          <p:nvPr/>
        </p:nvCxnSpPr>
        <p:spPr>
          <a:xfrm flipH="1" flipV="1">
            <a:off x="1562016" y="4389908"/>
            <a:ext cx="373139" cy="9981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</p:cNvCxnSpPr>
          <p:nvPr/>
        </p:nvCxnSpPr>
        <p:spPr>
          <a:xfrm flipH="1">
            <a:off x="1562016" y="4698279"/>
            <a:ext cx="45254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2"/>
          </p:cNvCxnSpPr>
          <p:nvPr/>
        </p:nvCxnSpPr>
        <p:spPr>
          <a:xfrm flipH="1">
            <a:off x="1562016" y="4908182"/>
            <a:ext cx="525539" cy="998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2"/>
          </p:cNvCxnSpPr>
          <p:nvPr/>
        </p:nvCxnSpPr>
        <p:spPr>
          <a:xfrm flipH="1">
            <a:off x="1562016" y="5206572"/>
            <a:ext cx="677939" cy="998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2406" y="6205594"/>
            <a:ext cx="706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 for replicated servers and X number of environments/shareable factor</a:t>
            </a:r>
          </a:p>
          <a:p>
            <a:r>
              <a:rPr lang="en-US" dirty="0" smtClean="0"/>
              <a:t>X actual number of users for fat clients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 rot="20310204">
            <a:off x="1656537" y="4435533"/>
            <a:ext cx="4868736" cy="114307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014565" y="4688298"/>
            <a:ext cx="1750389" cy="151729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http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965" y="1984414"/>
            <a:ext cx="8642185" cy="46144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965" y="2320197"/>
            <a:ext cx="86421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965" y="2451582"/>
            <a:ext cx="8496201" cy="440120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./</a:t>
            </a:r>
            <a:r>
              <a:rPr lang="en-US" sz="1000" dirty="0" err="1">
                <a:solidFill>
                  <a:srgbClr val="FFFFFF"/>
                </a:solidFill>
              </a:rPr>
              <a:t>fsm-server.sh</a:t>
            </a:r>
            <a:r>
              <a:rPr lang="en-US" sz="1000" dirty="0">
                <a:solidFill>
                  <a:srgbClr val="FFFFFF"/>
                </a:solidFill>
              </a:rPr>
              <a:t> 4545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 smtClean="0">
                <a:solidFill>
                  <a:srgbClr val="FFFFFF"/>
                </a:solidFill>
              </a:rPr>
              <a:t>Bringing </a:t>
            </a:r>
            <a:r>
              <a:rPr lang="en-US" sz="1000" dirty="0">
                <a:solidFill>
                  <a:srgbClr val="FFFFFF"/>
                </a:solidFill>
              </a:rPr>
              <a:t>up http server on port 4545 for </a:t>
            </a:r>
            <a:r>
              <a:rPr lang="en-US" sz="1000" dirty="0" err="1">
                <a:solidFill>
                  <a:srgbClr val="FFFFFF"/>
                </a:solidFill>
              </a:rPr>
              <a:t>url</a:t>
            </a:r>
            <a:r>
              <a:rPr lang="en-US" sz="1000" dirty="0">
                <a:solidFill>
                  <a:srgbClr val="FFFFFF"/>
                </a:solidFill>
              </a:rPr>
              <a:t>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 smtClean="0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------- GOT REQUEST METHOD: POST-------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context path: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URI is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</a:t>
            </a:r>
            <a:r>
              <a:rPr lang="en-US" sz="1000" dirty="0" err="1">
                <a:solidFill>
                  <a:srgbClr val="FFFFFF"/>
                </a:solidFill>
              </a:rPr>
              <a:t>eppLoad</a:t>
            </a:r>
            <a:r>
              <a:rPr lang="en-US" sz="1000" dirty="0">
                <a:solidFill>
                  <a:srgbClr val="FFFFFF"/>
                </a:solidFill>
              </a:rPr>
              <a:t>____</a:t>
            </a:r>
            <a:r>
              <a:rPr lang="en-US" sz="1000" dirty="0" err="1">
                <a:solidFill>
                  <a:srgbClr val="FFFFFF"/>
                </a:solidFill>
              </a:rPr>
              <a:t>PartnershipSuppliers</a:t>
            </a:r>
            <a:r>
              <a:rPr lang="en-US" sz="1000" dirty="0">
                <a:solidFill>
                  <a:srgbClr val="FFFFFF"/>
                </a:solidFill>
              </a:rPr>
              <a:t>____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Event: </a:t>
            </a:r>
            <a:r>
              <a:rPr lang="en-US" sz="1000" dirty="0" err="1">
                <a:solidFill>
                  <a:srgbClr val="FFFFFF"/>
                </a:solidFill>
              </a:rPr>
              <a:t>eppLoad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Loading </a:t>
            </a:r>
            <a:r>
              <a:rPr lang="en-US" sz="1000" dirty="0" err="1">
                <a:solidFill>
                  <a:srgbClr val="FFFFFF"/>
                </a:solidFill>
              </a:rPr>
              <a:t>easyFSM</a:t>
            </a:r>
            <a:r>
              <a:rPr lang="en-US" sz="1000" dirty="0">
                <a:solidFill>
                  <a:srgbClr val="FFFFFF"/>
                </a:solidFill>
              </a:rPr>
              <a:t> role from scribble</a:t>
            </a:r>
          </a:p>
          <a:p>
            <a:r>
              <a:rPr lang="en-US" sz="1000" dirty="0" err="1">
                <a:solidFill>
                  <a:srgbClr val="FFFFFF"/>
                </a:solidFill>
              </a:rPr>
              <a:t>Instatiating</a:t>
            </a:r>
            <a:r>
              <a:rPr lang="en-US" sz="1000" dirty="0">
                <a:solidFill>
                  <a:srgbClr val="FFFFFF"/>
                </a:solidFill>
              </a:rPr>
              <a:t> FSM for role '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' based on '</a:t>
            </a:r>
            <a:r>
              <a:rPr lang="en-US" sz="1000" dirty="0" err="1">
                <a:solidFill>
                  <a:srgbClr val="FFFFFF"/>
                </a:solidFill>
              </a:rPr>
              <a:t>PartnershipSuppliers</a:t>
            </a:r>
            <a:r>
              <a:rPr lang="en-US" sz="1000" dirty="0">
                <a:solidFill>
                  <a:srgbClr val="FFFFFF"/>
                </a:solidFill>
              </a:rPr>
              <a:t>'</a:t>
            </a:r>
          </a:p>
          <a:p>
            <a:r>
              <a:rPr lang="en-US" sz="1000" dirty="0" err="1">
                <a:solidFill>
                  <a:srgbClr val="FFFFFF"/>
                </a:solidFill>
              </a:rPr>
              <a:t>eppLoad</a:t>
            </a:r>
            <a:r>
              <a:rPr lang="en-US" sz="1000" dirty="0">
                <a:solidFill>
                  <a:srgbClr val="FFFFFF"/>
                </a:solidFill>
              </a:rPr>
              <a:t> ...</a:t>
            </a:r>
          </a:p>
          <a:p>
            <a:r>
              <a:rPr lang="en-US" sz="1000" dirty="0">
                <a:solidFill>
                  <a:srgbClr val="FFFFFF"/>
                </a:solidFill>
              </a:rPr>
              <a:t>Got file /Users/</a:t>
            </a:r>
            <a:r>
              <a:rPr lang="en-US" sz="1000" dirty="0" err="1">
                <a:solidFill>
                  <a:srgbClr val="FFFFFF"/>
                </a:solidFill>
              </a:rPr>
              <a:t>stalbot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wip</a:t>
            </a:r>
            <a:r>
              <a:rPr lang="en-US" sz="1000" dirty="0">
                <a:solidFill>
                  <a:srgbClr val="FFFFFF"/>
                </a:solidFill>
              </a:rPr>
              <a:t>/projects/bin/generated/</a:t>
            </a:r>
            <a:r>
              <a:rPr lang="en-US" sz="1000" dirty="0" err="1">
                <a:solidFill>
                  <a:srgbClr val="FFFFFF"/>
                </a:solidFill>
              </a:rPr>
              <a:t>authorisersvc_config.txt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FSM Instantiating for role 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: current state is: &lt;START_authorisersvc_65&gt;</a:t>
            </a:r>
          </a:p>
          <a:p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[0]: &lt;accept_connection__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------- END REQUEST METHOD: POST------</a:t>
            </a:r>
            <a:r>
              <a:rPr lang="en-US" sz="1000" dirty="0" smtClean="0">
                <a:solidFill>
                  <a:srgbClr val="FFFFFF"/>
                </a:solidFill>
              </a:rPr>
              <a:t>-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------- GOT REQUEST METHOD: POST-------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context path: 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URI is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Event: accept</a:t>
            </a:r>
          </a:p>
          <a:p>
            <a:r>
              <a:rPr lang="en-US" sz="1000" dirty="0">
                <a:solidFill>
                  <a:srgbClr val="FFFFFF"/>
                </a:solidFill>
              </a:rPr>
              <a:t>Trying to execute as an FSM in the role of </a:t>
            </a:r>
            <a:r>
              <a:rPr lang="en-US" sz="1000" dirty="0" err="1">
                <a:solidFill>
                  <a:srgbClr val="FFFFFF"/>
                </a:solidFill>
              </a:rPr>
              <a:t>authorisersvc</a:t>
            </a:r>
            <a:r>
              <a:rPr lang="en-US" sz="1000" dirty="0">
                <a:solidFill>
                  <a:srgbClr val="FFFFFF"/>
                </a:solidFill>
              </a:rPr>
              <a:t> with the message &lt;/</a:t>
            </a:r>
            <a:r>
              <a:rPr lang="en-US" sz="1000" dirty="0" err="1">
                <a:solidFill>
                  <a:srgbClr val="FFFFFF"/>
                </a:solidFill>
              </a:rPr>
              <a:t>tescos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tps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auth</a:t>
            </a:r>
            <a:r>
              <a:rPr lang="en-US" sz="1000" dirty="0">
                <a:solidFill>
                  <a:srgbClr val="FFFFFF"/>
                </a:solidFill>
              </a:rPr>
              <a:t>/</a:t>
            </a:r>
            <a:r>
              <a:rPr lang="en-US" sz="1000" dirty="0" err="1">
                <a:solidFill>
                  <a:srgbClr val="FFFFFF"/>
                </a:solidFill>
              </a:rPr>
              <a:t>api</a:t>
            </a:r>
            <a:r>
              <a:rPr lang="en-US" sz="1000" dirty="0">
                <a:solidFill>
                  <a:srgbClr val="FFFFFF"/>
                </a:solidFill>
              </a:rPr>
              <a:t>/____accept_connection__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000" dirty="0" err="1">
                <a:solidFill>
                  <a:srgbClr val="FFFFFF"/>
                </a:solidFill>
              </a:rPr>
              <a:t>xformed</a:t>
            </a:r>
            <a:r>
              <a:rPr lang="en-US" sz="1000" dirty="0">
                <a:solidFill>
                  <a:srgbClr val="FFFFFF"/>
                </a:solidFill>
              </a:rPr>
              <a:t> message is: 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 err="1">
                <a:solidFill>
                  <a:srgbClr val="FFFFFF"/>
                </a:solidFill>
              </a:rPr>
              <a:t>FSMExecute</a:t>
            </a:r>
            <a:r>
              <a:rPr lang="en-US" sz="1000" dirty="0">
                <a:solidFill>
                  <a:srgbClr val="FFFFFF"/>
                </a:solidFill>
              </a:rPr>
              <a:t>(com.scribble.easyfsm.FSM.FSM@61790038,accept_connection__from_requestor)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before execution is: &lt;START_authorisersvc_65&gt;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[0]: &lt;accept_connection__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current state after execution is: &lt;__accept_connection__from_requestor_DONE_67&gt;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[0]: 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getcontracts</a:t>
            </a:r>
            <a:r>
              <a:rPr lang="en-US" sz="1000" dirty="0">
                <a:solidFill>
                  <a:srgbClr val="FFFFFF"/>
                </a:solidFill>
              </a:rPr>
              <a:t>())__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    </a:t>
            </a:r>
            <a:r>
              <a:rPr lang="en-US" sz="1000" dirty="0" err="1">
                <a:solidFill>
                  <a:srgbClr val="FFFFFF"/>
                </a:solidFill>
              </a:rPr>
              <a:t>nextstate</a:t>
            </a:r>
            <a:r>
              <a:rPr lang="en-US" sz="1000" dirty="0">
                <a:solidFill>
                  <a:srgbClr val="FFFFFF"/>
                </a:solidFill>
              </a:rPr>
              <a:t>[1]: &lt;</a:t>
            </a:r>
            <a:r>
              <a:rPr lang="en-US" sz="1000" dirty="0" err="1">
                <a:solidFill>
                  <a:srgbClr val="FFFFFF"/>
                </a:solidFill>
              </a:rPr>
              <a:t>receiveMessage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getsuppliers</a:t>
            </a:r>
            <a:r>
              <a:rPr lang="en-US" sz="1000" dirty="0">
                <a:solidFill>
                  <a:srgbClr val="FFFFFF"/>
                </a:solidFill>
              </a:rPr>
              <a:t>(</a:t>
            </a:r>
            <a:r>
              <a:rPr lang="en-US" sz="1000" dirty="0" err="1">
                <a:solidFill>
                  <a:srgbClr val="FFFFFF"/>
                </a:solidFill>
              </a:rPr>
              <a:t>uuid</a:t>
            </a:r>
            <a:r>
              <a:rPr lang="en-US" sz="1000" dirty="0">
                <a:solidFill>
                  <a:srgbClr val="FFFFFF"/>
                </a:solidFill>
              </a:rPr>
              <a:t>))__</a:t>
            </a:r>
            <a:r>
              <a:rPr lang="en-US" sz="1000" dirty="0" err="1">
                <a:solidFill>
                  <a:srgbClr val="FFFFFF"/>
                </a:solidFill>
              </a:rPr>
              <a:t>from_requestor</a:t>
            </a:r>
            <a:r>
              <a:rPr lang="en-US" sz="1000" dirty="0">
                <a:solidFill>
                  <a:srgbClr val="FFFFFF"/>
                </a:solidFill>
              </a:rPr>
              <a:t> &gt;</a:t>
            </a:r>
          </a:p>
          <a:p>
            <a:r>
              <a:rPr lang="en-US" sz="1000" dirty="0">
                <a:solidFill>
                  <a:srgbClr val="FFFFFF"/>
                </a:solidFill>
              </a:rPr>
              <a:t>------- END REQUEST METHOD: POST-------</a:t>
            </a:r>
          </a:p>
          <a:p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8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894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3894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8774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3654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17188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317188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02068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286948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63926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163926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48806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33686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5018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95018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3506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91994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8714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87141" y="4480298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772021" y="5122554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756901" y="5723550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8417" y="3027043"/>
            <a:ext cx="1750389" cy="86190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1923204" y="3665047"/>
            <a:ext cx="1750389" cy="86190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673594" y="3027043"/>
            <a:ext cx="929520" cy="86190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24233" y="3027043"/>
            <a:ext cx="1238661" cy="8619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-services and API’s, Message Bus and HTTP, JSON on the wire,  </a:t>
            </a:r>
            <a:r>
              <a:rPr lang="en-US" dirty="0"/>
              <a:t>Browser based clients</a:t>
            </a:r>
            <a:r>
              <a:rPr lang="en-US" dirty="0" smtClean="0"/>
              <a:t>, Incremental deployment based on bounded contexts,</a:t>
            </a:r>
          </a:p>
          <a:p>
            <a:r>
              <a:rPr lang="en-US" dirty="0" smtClean="0"/>
              <a:t>Horizontally scalable, cloud execution venues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18" y="3402998"/>
            <a:ext cx="3054980" cy="17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drill down 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 deployed into SIT, other </a:t>
            </a:r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/>
              <a:t>Micro</a:t>
            </a:r>
            <a:r>
              <a:rPr lang="en-US" dirty="0"/>
              <a:t>-service </a:t>
            </a:r>
            <a:r>
              <a:rPr lang="en-US" dirty="0" smtClean="0"/>
              <a:t>are stubbed based on a sequence diagram. Nothing enforces </a:t>
            </a:r>
            <a:r>
              <a:rPr lang="en-US" dirty="0" err="1" smtClean="0"/>
              <a:t>behaviour</a:t>
            </a:r>
            <a:r>
              <a:rPr lang="en-US" dirty="0" smtClean="0"/>
              <a:t> because none is captured in a form to do so.  Dumb stubs.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18" y="3402998"/>
            <a:ext cx="3054980" cy="1755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9" y="4526148"/>
            <a:ext cx="2415132" cy="16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7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drill down 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μ</a:t>
            </a:r>
            <a:r>
              <a:rPr lang="en-US" dirty="0" err="1" smtClean="0"/>
              <a:t>Micro</a:t>
            </a:r>
            <a:r>
              <a:rPr lang="en-US" dirty="0" smtClean="0"/>
              <a:t>-service stubs are replaced by full implementations over time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18" y="3402998"/>
            <a:ext cx="3054980" cy="17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drill down 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376" y="2102293"/>
            <a:ext cx="77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And it goes </a:t>
            </a:r>
            <a:r>
              <a:rPr lang="is-IS" dirty="0" smtClean="0">
                <a:solidFill>
                  <a:srgbClr val="000000"/>
                </a:solidFill>
              </a:rPr>
              <a:t>…..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18" y="3402998"/>
            <a:ext cx="3054980" cy="17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6935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The evolution of enterprise systems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drill down 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03113" y="4086007"/>
            <a:ext cx="1197059" cy="103654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06" y="6205594"/>
            <a:ext cx="81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by process at lower cost per </a:t>
            </a:r>
            <a:r>
              <a:rPr lang="en-US" dirty="0" err="1" smtClean="0"/>
              <a:t>mip</a:t>
            </a:r>
            <a:r>
              <a:rPr lang="en-US" dirty="0" smtClean="0"/>
              <a:t>, lower cost per message, lower cost for memory</a:t>
            </a:r>
          </a:p>
          <a:p>
            <a:r>
              <a:rPr lang="en-US" dirty="0" smtClean="0"/>
              <a:t>X actual number of users for thin, browser based, clients mobile or otherwise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894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  <a:endParaRPr lang="en-US" sz="2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17188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3" name="Oval 52"/>
          <p:cNvSpPr/>
          <p:nvPr/>
        </p:nvSpPr>
        <p:spPr>
          <a:xfrm>
            <a:off x="2163926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58" name="Oval 57"/>
          <p:cNvSpPr/>
          <p:nvPr/>
        </p:nvSpPr>
        <p:spPr>
          <a:xfrm>
            <a:off x="2950181" y="3888949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00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sp>
        <p:nvSpPr>
          <p:cNvPr id="62" name="Oval 61"/>
          <p:cNvSpPr/>
          <p:nvPr/>
        </p:nvSpPr>
        <p:spPr>
          <a:xfrm>
            <a:off x="3787141" y="3254505"/>
            <a:ext cx="604293" cy="48204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700000" rev="0"/>
              </a:camera>
              <a:lightRig rig="threePt" dir="t"/>
            </a:scene3d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μ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18" y="3402998"/>
            <a:ext cx="3054980" cy="17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3365</Words>
  <Application>Microsoft Macintosh PowerPoint</Application>
  <PresentationFormat>On-screen Show (4:3)</PresentationFormat>
  <Paragraphs>532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Ross-Talbot</dc:creator>
  <cp:lastModifiedBy>Steve Ross-Talbot</cp:lastModifiedBy>
  <cp:revision>25</cp:revision>
  <dcterms:created xsi:type="dcterms:W3CDTF">2017-02-10T15:54:07Z</dcterms:created>
  <dcterms:modified xsi:type="dcterms:W3CDTF">2017-02-24T18:41:01Z</dcterms:modified>
</cp:coreProperties>
</file>