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61" r:id="rId3"/>
    <p:sldId id="281" r:id="rId4"/>
    <p:sldId id="282" r:id="rId5"/>
    <p:sldId id="283" r:id="rId6"/>
    <p:sldId id="284" r:id="rId7"/>
    <p:sldId id="285" r:id="rId8"/>
    <p:sldId id="286" r:id="rId9"/>
    <p:sldId id="287" r:id="rId10"/>
    <p:sldId id="288" r:id="rId11"/>
    <p:sldId id="289" r:id="rId12"/>
    <p:sldId id="290" r:id="rId13"/>
    <p:sldId id="291" r:id="rId14"/>
    <p:sldId id="292" r:id="rId15"/>
    <p:sldId id="280" r:id="rId16"/>
  </p:sldIdLst>
  <p:sldSz cx="9144000" cy="5143500" type="screen16x9"/>
  <p:notesSz cx="6858000" cy="9144000"/>
  <p:embeddedFontLst>
    <p:embeddedFont>
      <p:font typeface="Bebas Neue" panose="020B0604020202020204" charset="0"/>
      <p:regular r:id="rId18"/>
    </p:embeddedFont>
    <p:embeddedFont>
      <p:font typeface="Darker Grotesque SemiBold" panose="020B0604020202020204" charset="0"/>
      <p:regular r:id="rId19"/>
      <p:bold r:id="rId20"/>
    </p:embeddedFont>
    <p:embeddedFont>
      <p:font typeface="PT Sans" panose="020B0604020202020204" charset="0"/>
      <p:regular r:id="rId21"/>
      <p:bold r:id="rId22"/>
      <p:italic r:id="rId23"/>
      <p:boldItalic r:id="rId24"/>
    </p:embeddedFont>
    <p:embeddedFont>
      <p:font typeface="Vig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48CB54-180E-429C-B6C2-88F3B2F53764}">
  <a:tblStyle styleId="{6748CB54-180E-429C-B6C2-88F3B2F537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88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40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04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12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565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59130b3a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59130b3a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93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16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834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48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7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26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58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rot="5400000">
            <a:off x="-395875" y="396000"/>
            <a:ext cx="5143500" cy="4351500"/>
          </a:xfrm>
          <a:prstGeom prst="round2SameRect">
            <a:avLst>
              <a:gd name="adj1" fmla="val 50000"/>
              <a:gd name="adj2" fmla="val 0"/>
            </a:avLst>
          </a:prstGeom>
          <a:noFill/>
          <a:ln>
            <a:noFill/>
          </a:ln>
        </p:spPr>
      </p:sp>
      <p:sp>
        <p:nvSpPr>
          <p:cNvPr id="10" name="Google Shape;10;p2"/>
          <p:cNvSpPr txBox="1">
            <a:spLocks noGrp="1"/>
          </p:cNvSpPr>
          <p:nvPr>
            <p:ph type="ctrTitle"/>
          </p:nvPr>
        </p:nvSpPr>
        <p:spPr>
          <a:xfrm>
            <a:off x="4618350" y="1027288"/>
            <a:ext cx="4067400" cy="259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200">
                <a:latin typeface="Viga"/>
                <a:ea typeface="Viga"/>
                <a:cs typeface="Viga"/>
                <a:sym typeface="Vig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618350" y="3660263"/>
            <a:ext cx="406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11713" y="2037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flipH="1">
            <a:off x="3389550" y="-357450"/>
            <a:ext cx="1099850" cy="1546350"/>
            <a:chOff x="3790650" y="352550"/>
            <a:chExt cx="1099850" cy="1546350"/>
          </a:xfrm>
        </p:grpSpPr>
        <p:sp>
          <p:nvSpPr>
            <p:cNvPr id="14" name="Google Shape;14;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537075" y="37688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0175" y="460398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3310838" y="4244650"/>
            <a:ext cx="1099850" cy="1546350"/>
            <a:chOff x="3790650" y="352550"/>
            <a:chExt cx="1099850" cy="1546350"/>
          </a:xfrm>
        </p:grpSpPr>
        <p:sp>
          <p:nvSpPr>
            <p:cNvPr id="19" name="Google Shape;19;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7063100" y="-311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flipH="1">
            <a:off x="8765913" y="3233575"/>
            <a:ext cx="1099850" cy="1546350"/>
            <a:chOff x="3790650" y="352550"/>
            <a:chExt cx="1099850" cy="1546350"/>
          </a:xfrm>
        </p:grpSpPr>
        <p:sp>
          <p:nvSpPr>
            <p:cNvPr id="23" name="Google Shape;23;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827800" y="49180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flipH="1">
            <a:off x="6316713" y="-1127200"/>
            <a:ext cx="1099850" cy="1546350"/>
            <a:chOff x="3790650" y="352550"/>
            <a:chExt cx="1099850" cy="1546350"/>
          </a:xfrm>
        </p:grpSpPr>
        <p:sp>
          <p:nvSpPr>
            <p:cNvPr id="27" name="Google Shape;27;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124725" y="4795163"/>
            <a:ext cx="588500" cy="559825"/>
            <a:chOff x="4234150" y="1757375"/>
            <a:chExt cx="588500" cy="559825"/>
          </a:xfrm>
        </p:grpSpPr>
        <p:sp>
          <p:nvSpPr>
            <p:cNvPr id="30" name="Google Shape;30;p2"/>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438350" y="312050"/>
            <a:ext cx="1032900" cy="876850"/>
            <a:chOff x="3909700" y="4088025"/>
            <a:chExt cx="1032900" cy="876850"/>
          </a:xfrm>
        </p:grpSpPr>
        <p:sp>
          <p:nvSpPr>
            <p:cNvPr id="37" name="Google Shape;37;p2"/>
            <p:cNvSpPr/>
            <p:nvPr/>
          </p:nvSpPr>
          <p:spPr>
            <a:xfrm>
              <a:off x="3909700" y="4088025"/>
              <a:ext cx="1032900" cy="876850"/>
            </a:xfrm>
            <a:custGeom>
              <a:avLst/>
              <a:gdLst/>
              <a:ahLst/>
              <a:cxnLst/>
              <a:rect l="l" t="t" r="r" b="b"/>
              <a:pathLst>
                <a:path w="41316" h="35074" extrusionOk="0">
                  <a:moveTo>
                    <a:pt x="29460" y="0"/>
                  </a:moveTo>
                  <a:cubicBezTo>
                    <a:pt x="28834" y="0"/>
                    <a:pt x="28199" y="155"/>
                    <a:pt x="27611" y="481"/>
                  </a:cubicBezTo>
                  <a:lnTo>
                    <a:pt x="2501" y="14435"/>
                  </a:lnTo>
                  <a:cubicBezTo>
                    <a:pt x="667" y="15471"/>
                    <a:pt x="1" y="17769"/>
                    <a:pt x="1025" y="19614"/>
                  </a:cubicBezTo>
                  <a:lnTo>
                    <a:pt x="8525" y="33116"/>
                  </a:lnTo>
                  <a:cubicBezTo>
                    <a:pt x="9223" y="34366"/>
                    <a:pt x="10518" y="35073"/>
                    <a:pt x="11856" y="35073"/>
                  </a:cubicBezTo>
                  <a:cubicBezTo>
                    <a:pt x="12482" y="35073"/>
                    <a:pt x="13117" y="34919"/>
                    <a:pt x="13705" y="34592"/>
                  </a:cubicBezTo>
                  <a:lnTo>
                    <a:pt x="38815" y="20638"/>
                  </a:lnTo>
                  <a:cubicBezTo>
                    <a:pt x="40660" y="19602"/>
                    <a:pt x="41315" y="17305"/>
                    <a:pt x="40291" y="15447"/>
                  </a:cubicBezTo>
                  <a:lnTo>
                    <a:pt x="32790" y="1957"/>
                  </a:lnTo>
                  <a:cubicBezTo>
                    <a:pt x="32093" y="708"/>
                    <a:pt x="30798" y="0"/>
                    <a:pt x="29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1850" y="4147950"/>
              <a:ext cx="859950" cy="559925"/>
            </a:xfrm>
            <a:custGeom>
              <a:avLst/>
              <a:gdLst/>
              <a:ahLst/>
              <a:cxnLst/>
              <a:rect l="l" t="t" r="r" b="b"/>
              <a:pathLst>
                <a:path w="34398" h="22397" extrusionOk="0">
                  <a:moveTo>
                    <a:pt x="31766" y="1"/>
                  </a:moveTo>
                  <a:lnTo>
                    <a:pt x="0" y="17658"/>
                  </a:lnTo>
                  <a:lnTo>
                    <a:pt x="2632" y="22397"/>
                  </a:lnTo>
                  <a:lnTo>
                    <a:pt x="34398" y="4740"/>
                  </a:lnTo>
                  <a:lnTo>
                    <a:pt x="3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30575" y="4354825"/>
              <a:ext cx="626575" cy="405725"/>
            </a:xfrm>
            <a:custGeom>
              <a:avLst/>
              <a:gdLst/>
              <a:ahLst/>
              <a:cxnLst/>
              <a:rect l="l" t="t" r="r" b="b"/>
              <a:pathLst>
                <a:path w="25063" h="16229" extrusionOk="0">
                  <a:moveTo>
                    <a:pt x="23205" y="1"/>
                  </a:moveTo>
                  <a:lnTo>
                    <a:pt x="0" y="12907"/>
                  </a:lnTo>
                  <a:lnTo>
                    <a:pt x="1857" y="16229"/>
                  </a:lnTo>
                  <a:lnTo>
                    <a:pt x="25063" y="3335"/>
                  </a:lnTo>
                  <a:lnTo>
                    <a:pt x="23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09750" y="4752500"/>
              <a:ext cx="153600" cy="125925"/>
            </a:xfrm>
            <a:custGeom>
              <a:avLst/>
              <a:gdLst/>
              <a:ahLst/>
              <a:cxnLst/>
              <a:rect l="l" t="t" r="r" b="b"/>
              <a:pathLst>
                <a:path w="6144" h="5037" extrusionOk="0">
                  <a:moveTo>
                    <a:pt x="4846" y="0"/>
                  </a:moveTo>
                  <a:lnTo>
                    <a:pt x="0" y="2691"/>
                  </a:lnTo>
                  <a:lnTo>
                    <a:pt x="1310" y="5037"/>
                  </a:lnTo>
                  <a:lnTo>
                    <a:pt x="6144" y="2358"/>
                  </a:lnTo>
                  <a:lnTo>
                    <a:pt x="4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39850" y="4476875"/>
              <a:ext cx="238725" cy="132475"/>
            </a:xfrm>
            <a:custGeom>
              <a:avLst/>
              <a:gdLst/>
              <a:ahLst/>
              <a:cxnLst/>
              <a:rect l="l" t="t" r="r" b="b"/>
              <a:pathLst>
                <a:path w="9549" h="5299" fill="none" extrusionOk="0">
                  <a:moveTo>
                    <a:pt x="0" y="5299"/>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52650" y="4499200"/>
              <a:ext cx="238150" cy="132475"/>
            </a:xfrm>
            <a:custGeom>
              <a:avLst/>
              <a:gdLst/>
              <a:ahLst/>
              <a:cxnLst/>
              <a:rect l="l" t="t" r="r" b="b"/>
              <a:pathLst>
                <a:path w="9526" h="5299" fill="none" extrusionOk="0">
                  <a:moveTo>
                    <a:pt x="0" y="5299"/>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564850" y="4521825"/>
              <a:ext cx="238750" cy="132775"/>
            </a:xfrm>
            <a:custGeom>
              <a:avLst/>
              <a:gdLst/>
              <a:ahLst/>
              <a:cxnLst/>
              <a:rect l="l" t="t" r="r" b="b"/>
              <a:pathLst>
                <a:path w="9550" h="5311" fill="none" extrusionOk="0">
                  <a:moveTo>
                    <a:pt x="0" y="5310"/>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77650" y="4544150"/>
              <a:ext cx="238150" cy="132775"/>
            </a:xfrm>
            <a:custGeom>
              <a:avLst/>
              <a:gdLst/>
              <a:ahLst/>
              <a:cxnLst/>
              <a:rect l="l" t="t" r="r" b="b"/>
              <a:pathLst>
                <a:path w="9526" h="5311" fill="none" extrusionOk="0">
                  <a:moveTo>
                    <a:pt x="0" y="5310"/>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35025" y="4373000"/>
              <a:ext cx="238450" cy="132775"/>
            </a:xfrm>
            <a:custGeom>
              <a:avLst/>
              <a:gdLst/>
              <a:ahLst/>
              <a:cxnLst/>
              <a:rect l="l" t="t" r="r" b="b"/>
              <a:pathLst>
                <a:path w="9538" h="5311" fill="none" extrusionOk="0">
                  <a:moveTo>
                    <a:pt x="0" y="5310"/>
                  </a:moveTo>
                  <a:lnTo>
                    <a:pt x="9537"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8161104" y="368490"/>
            <a:ext cx="559628" cy="509568"/>
            <a:chOff x="6188250" y="1349550"/>
            <a:chExt cx="539400" cy="491150"/>
          </a:xfrm>
        </p:grpSpPr>
        <p:sp>
          <p:nvSpPr>
            <p:cNvPr id="47" name="Google Shape;47;p2"/>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6783750" y="4378263"/>
            <a:ext cx="559600" cy="559600"/>
            <a:chOff x="6905625" y="3039500"/>
            <a:chExt cx="559600" cy="559600"/>
          </a:xfrm>
        </p:grpSpPr>
        <p:sp>
          <p:nvSpPr>
            <p:cNvPr id="54" name="Google Shape;54;p2"/>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5"/>
          <p:cNvSpPr txBox="1">
            <a:spLocks noGrp="1"/>
          </p:cNvSpPr>
          <p:nvPr>
            <p:ph type="subTitle" idx="1"/>
          </p:nvPr>
        </p:nvSpPr>
        <p:spPr>
          <a:xfrm>
            <a:off x="5055284" y="34469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5"/>
          <p:cNvSpPr txBox="1">
            <a:spLocks noGrp="1"/>
          </p:cNvSpPr>
          <p:nvPr>
            <p:ph type="subTitle" idx="2"/>
          </p:nvPr>
        </p:nvSpPr>
        <p:spPr>
          <a:xfrm>
            <a:off x="1583300" y="34469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5"/>
          <p:cNvSpPr txBox="1">
            <a:spLocks noGrp="1"/>
          </p:cNvSpPr>
          <p:nvPr>
            <p:ph type="subTitle" idx="3"/>
          </p:nvPr>
        </p:nvSpPr>
        <p:spPr>
          <a:xfrm>
            <a:off x="5055275" y="3131737"/>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5"/>
          <p:cNvSpPr txBox="1">
            <a:spLocks noGrp="1"/>
          </p:cNvSpPr>
          <p:nvPr>
            <p:ph type="subTitle" idx="4"/>
          </p:nvPr>
        </p:nvSpPr>
        <p:spPr>
          <a:xfrm>
            <a:off x="1583300" y="3131737"/>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5"/>
          <p:cNvSpPr/>
          <p:nvPr/>
        </p:nvSpPr>
        <p:spPr>
          <a:xfrm>
            <a:off x="7833000" y="414226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8400475" y="475168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5"/>
          <p:cNvGrpSpPr/>
          <p:nvPr/>
        </p:nvGrpSpPr>
        <p:grpSpPr>
          <a:xfrm flipH="1">
            <a:off x="8430763" y="2681675"/>
            <a:ext cx="1099850" cy="1546350"/>
            <a:chOff x="3790650" y="352550"/>
            <a:chExt cx="1099850" cy="1546350"/>
          </a:xfrm>
        </p:grpSpPr>
        <p:sp>
          <p:nvSpPr>
            <p:cNvPr id="123" name="Google Shape;123;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5"/>
          <p:cNvSpPr/>
          <p:nvPr/>
        </p:nvSpPr>
        <p:spPr>
          <a:xfrm>
            <a:off x="1024150" y="47517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flipH="1">
            <a:off x="7709538" y="-528625"/>
            <a:ext cx="1099850" cy="1546350"/>
            <a:chOff x="3790650" y="352550"/>
            <a:chExt cx="1099850" cy="1546350"/>
          </a:xfrm>
        </p:grpSpPr>
        <p:sp>
          <p:nvSpPr>
            <p:cNvPr id="127" name="Google Shape;127;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flipH="1">
            <a:off x="-156462" y="3830825"/>
            <a:ext cx="1099850" cy="1546350"/>
            <a:chOff x="3790650" y="352550"/>
            <a:chExt cx="1099850" cy="1546350"/>
          </a:xfrm>
        </p:grpSpPr>
        <p:sp>
          <p:nvSpPr>
            <p:cNvPr id="130" name="Google Shape;130;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5"/>
          <p:cNvSpPr/>
          <p:nvPr/>
        </p:nvSpPr>
        <p:spPr>
          <a:xfrm>
            <a:off x="7144700" y="875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95450" y="12582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1560750" y="1307100"/>
            <a:ext cx="6022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4" name="Google Shape;164;p8"/>
          <p:cNvGrpSpPr/>
          <p:nvPr/>
        </p:nvGrpSpPr>
        <p:grpSpPr>
          <a:xfrm>
            <a:off x="8123475" y="259694"/>
            <a:ext cx="614592" cy="559616"/>
            <a:chOff x="6188250" y="1349550"/>
            <a:chExt cx="539400" cy="491150"/>
          </a:xfrm>
        </p:grpSpPr>
        <p:sp>
          <p:nvSpPr>
            <p:cNvPr id="165" name="Google Shape;165;p8"/>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1052575" y="4495863"/>
            <a:ext cx="559600" cy="559600"/>
            <a:chOff x="6905625" y="3039500"/>
            <a:chExt cx="559600" cy="559600"/>
          </a:xfrm>
        </p:grpSpPr>
        <p:sp>
          <p:nvSpPr>
            <p:cNvPr id="172" name="Google Shape;172;p8"/>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a:off x="1784000" y="195700"/>
            <a:ext cx="588500" cy="559825"/>
            <a:chOff x="4234150" y="1757375"/>
            <a:chExt cx="588500" cy="559825"/>
          </a:xfrm>
        </p:grpSpPr>
        <p:sp>
          <p:nvSpPr>
            <p:cNvPr id="179" name="Google Shape;179;p8"/>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a:off x="6967475" y="4730750"/>
            <a:ext cx="559625" cy="559325"/>
            <a:chOff x="3909400" y="3844950"/>
            <a:chExt cx="559625" cy="559325"/>
          </a:xfrm>
        </p:grpSpPr>
        <p:sp>
          <p:nvSpPr>
            <p:cNvPr id="186" name="Google Shape;186;p8"/>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8"/>
          <p:cNvGrpSpPr/>
          <p:nvPr/>
        </p:nvGrpSpPr>
        <p:grpSpPr>
          <a:xfrm flipH="1">
            <a:off x="8322563" y="2962100"/>
            <a:ext cx="1099850" cy="1546350"/>
            <a:chOff x="3790650" y="352550"/>
            <a:chExt cx="1099850" cy="1546350"/>
          </a:xfrm>
        </p:grpSpPr>
        <p:sp>
          <p:nvSpPr>
            <p:cNvPr id="193" name="Google Shape;193;p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8"/>
          <p:cNvSpPr/>
          <p:nvPr/>
        </p:nvSpPr>
        <p:spPr>
          <a:xfrm>
            <a:off x="7694500" y="35782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261975" y="418766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8"/>
          <p:cNvGrpSpPr/>
          <p:nvPr/>
        </p:nvGrpSpPr>
        <p:grpSpPr>
          <a:xfrm flipH="1">
            <a:off x="7264988" y="-465350"/>
            <a:ext cx="1099850" cy="1546350"/>
            <a:chOff x="3790650" y="352550"/>
            <a:chExt cx="1099850" cy="1546350"/>
          </a:xfrm>
        </p:grpSpPr>
        <p:sp>
          <p:nvSpPr>
            <p:cNvPr id="198" name="Google Shape;198;p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flipH="1">
            <a:off x="460888" y="4446725"/>
            <a:ext cx="1099850" cy="1546350"/>
            <a:chOff x="3790650" y="352550"/>
            <a:chExt cx="1099850" cy="1546350"/>
          </a:xfrm>
        </p:grpSpPr>
        <p:sp>
          <p:nvSpPr>
            <p:cNvPr id="201" name="Google Shape;201;p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8"/>
          <p:cNvGrpSpPr/>
          <p:nvPr/>
        </p:nvGrpSpPr>
        <p:grpSpPr>
          <a:xfrm flipH="1">
            <a:off x="99438" y="64625"/>
            <a:ext cx="1099850" cy="1546350"/>
            <a:chOff x="3790650" y="352550"/>
            <a:chExt cx="1099850" cy="1546350"/>
          </a:xfrm>
        </p:grpSpPr>
        <p:sp>
          <p:nvSpPr>
            <p:cNvPr id="204" name="Google Shape;204;p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8"/>
          <p:cNvSpPr/>
          <p:nvPr/>
        </p:nvSpPr>
        <p:spPr>
          <a:xfrm>
            <a:off x="-266400" y="94271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301075" y="155213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5545550" y="6461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828100" y="47307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12"/>
        <p:cNvGrpSpPr/>
        <p:nvPr/>
      </p:nvGrpSpPr>
      <p:grpSpPr>
        <a:xfrm>
          <a:off x="0" y="0"/>
          <a:ext cx="0" cy="0"/>
          <a:chOff x="0" y="0"/>
          <a:chExt cx="0" cy="0"/>
        </a:xfrm>
      </p:grpSpPr>
      <p:sp>
        <p:nvSpPr>
          <p:cNvPr id="613" name="Google Shape;613;p24"/>
          <p:cNvSpPr txBox="1">
            <a:spLocks noGrp="1"/>
          </p:cNvSpPr>
          <p:nvPr>
            <p:ph type="title" hasCustomPrompt="1"/>
          </p:nvPr>
        </p:nvSpPr>
        <p:spPr>
          <a:xfrm>
            <a:off x="2223600" y="670225"/>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4" name="Google Shape;614;p24"/>
          <p:cNvSpPr txBox="1">
            <a:spLocks noGrp="1"/>
          </p:cNvSpPr>
          <p:nvPr>
            <p:ph type="subTitle" idx="1"/>
          </p:nvPr>
        </p:nvSpPr>
        <p:spPr>
          <a:xfrm>
            <a:off x="2223600" y="1275827"/>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15" name="Google Shape;615;p24"/>
          <p:cNvSpPr txBox="1">
            <a:spLocks noGrp="1"/>
          </p:cNvSpPr>
          <p:nvPr>
            <p:ph type="title" idx="2" hasCustomPrompt="1"/>
          </p:nvPr>
        </p:nvSpPr>
        <p:spPr>
          <a:xfrm>
            <a:off x="2223600" y="1954311"/>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6" name="Google Shape;616;p24"/>
          <p:cNvSpPr txBox="1">
            <a:spLocks noGrp="1"/>
          </p:cNvSpPr>
          <p:nvPr>
            <p:ph type="subTitle" idx="3"/>
          </p:nvPr>
        </p:nvSpPr>
        <p:spPr>
          <a:xfrm>
            <a:off x="2223600" y="2576846"/>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17" name="Google Shape;617;p24"/>
          <p:cNvSpPr txBox="1">
            <a:spLocks noGrp="1"/>
          </p:cNvSpPr>
          <p:nvPr>
            <p:ph type="title" idx="4" hasCustomPrompt="1"/>
          </p:nvPr>
        </p:nvSpPr>
        <p:spPr>
          <a:xfrm>
            <a:off x="2223600" y="3265638"/>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8" name="Google Shape;618;p24"/>
          <p:cNvSpPr txBox="1">
            <a:spLocks noGrp="1"/>
          </p:cNvSpPr>
          <p:nvPr>
            <p:ph type="subTitle" idx="5"/>
          </p:nvPr>
        </p:nvSpPr>
        <p:spPr>
          <a:xfrm>
            <a:off x="2223600" y="389666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98"/>
        <p:cNvGrpSpPr/>
        <p:nvPr/>
      </p:nvGrpSpPr>
      <p:grpSpPr>
        <a:xfrm>
          <a:off x="0" y="0"/>
          <a:ext cx="0" cy="0"/>
          <a:chOff x="0" y="0"/>
          <a:chExt cx="0" cy="0"/>
        </a:xfrm>
      </p:grpSpPr>
      <p:sp>
        <p:nvSpPr>
          <p:cNvPr id="699" name="Google Shape;699;p29"/>
          <p:cNvSpPr/>
          <p:nvPr/>
        </p:nvSpPr>
        <p:spPr>
          <a:xfrm>
            <a:off x="54050" y="40990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621525" y="47084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29"/>
          <p:cNvGrpSpPr/>
          <p:nvPr/>
        </p:nvGrpSpPr>
        <p:grpSpPr>
          <a:xfrm flipH="1">
            <a:off x="-12" y="3912025"/>
            <a:ext cx="1099850" cy="1546350"/>
            <a:chOff x="3790650" y="352550"/>
            <a:chExt cx="1099850" cy="1546350"/>
          </a:xfrm>
        </p:grpSpPr>
        <p:sp>
          <p:nvSpPr>
            <p:cNvPr id="702" name="Google Shape;702;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9"/>
          <p:cNvSpPr/>
          <p:nvPr/>
        </p:nvSpPr>
        <p:spPr>
          <a:xfrm>
            <a:off x="7883600" y="777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8451075" y="6871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29"/>
          <p:cNvGrpSpPr/>
          <p:nvPr/>
        </p:nvGrpSpPr>
        <p:grpSpPr>
          <a:xfrm flipH="1">
            <a:off x="8511663" y="337100"/>
            <a:ext cx="1099850" cy="1546350"/>
            <a:chOff x="3790650" y="352550"/>
            <a:chExt cx="1099850" cy="1546350"/>
          </a:xfrm>
        </p:grpSpPr>
        <p:sp>
          <p:nvSpPr>
            <p:cNvPr id="707" name="Google Shape;707;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09"/>
        <p:cNvGrpSpPr/>
        <p:nvPr/>
      </p:nvGrpSpPr>
      <p:grpSpPr>
        <a:xfrm>
          <a:off x="0" y="0"/>
          <a:ext cx="0" cy="0"/>
          <a:chOff x="0" y="0"/>
          <a:chExt cx="0" cy="0"/>
        </a:xfrm>
      </p:grpSpPr>
      <p:sp>
        <p:nvSpPr>
          <p:cNvPr id="710" name="Google Shape;710;p30"/>
          <p:cNvSpPr/>
          <p:nvPr/>
        </p:nvSpPr>
        <p:spPr>
          <a:xfrm>
            <a:off x="8444700" y="47516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0"/>
          <p:cNvGrpSpPr/>
          <p:nvPr/>
        </p:nvGrpSpPr>
        <p:grpSpPr>
          <a:xfrm flipH="1">
            <a:off x="8430763" y="3694400"/>
            <a:ext cx="1099850" cy="1546350"/>
            <a:chOff x="3790650" y="352550"/>
            <a:chExt cx="1099850" cy="1546350"/>
          </a:xfrm>
        </p:grpSpPr>
        <p:sp>
          <p:nvSpPr>
            <p:cNvPr id="712" name="Google Shape;712;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0"/>
          <p:cNvSpPr/>
          <p:nvPr/>
        </p:nvSpPr>
        <p:spPr>
          <a:xfrm>
            <a:off x="-482325" y="28936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85150" y="350306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0"/>
          <p:cNvGrpSpPr/>
          <p:nvPr/>
        </p:nvGrpSpPr>
        <p:grpSpPr>
          <a:xfrm flipH="1">
            <a:off x="-386637" y="1364225"/>
            <a:ext cx="1099850" cy="1546350"/>
            <a:chOff x="3790650" y="352550"/>
            <a:chExt cx="1099850" cy="1546350"/>
          </a:xfrm>
        </p:grpSpPr>
        <p:sp>
          <p:nvSpPr>
            <p:cNvPr id="717" name="Google Shape;717;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0"/>
          <p:cNvGrpSpPr/>
          <p:nvPr/>
        </p:nvGrpSpPr>
        <p:grpSpPr>
          <a:xfrm>
            <a:off x="145762" y="2602281"/>
            <a:ext cx="614592" cy="559616"/>
            <a:chOff x="6188250" y="1349550"/>
            <a:chExt cx="539400" cy="491150"/>
          </a:xfrm>
        </p:grpSpPr>
        <p:sp>
          <p:nvSpPr>
            <p:cNvPr id="720" name="Google Shape;720;p30"/>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30"/>
          <p:cNvGrpSpPr/>
          <p:nvPr/>
        </p:nvGrpSpPr>
        <p:grpSpPr>
          <a:xfrm>
            <a:off x="8430763" y="186588"/>
            <a:ext cx="559600" cy="559600"/>
            <a:chOff x="6905625" y="3039500"/>
            <a:chExt cx="559600" cy="559600"/>
          </a:xfrm>
        </p:grpSpPr>
        <p:sp>
          <p:nvSpPr>
            <p:cNvPr id="727" name="Google Shape;727;p30"/>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0"/>
          <p:cNvGrpSpPr/>
          <p:nvPr/>
        </p:nvGrpSpPr>
        <p:grpSpPr>
          <a:xfrm flipH="1">
            <a:off x="7475838" y="-586300"/>
            <a:ext cx="1099850" cy="1546350"/>
            <a:chOff x="3790650" y="352550"/>
            <a:chExt cx="1099850" cy="1546350"/>
          </a:xfrm>
        </p:grpSpPr>
        <p:sp>
          <p:nvSpPr>
            <p:cNvPr id="734" name="Google Shape;734;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iga"/>
              <a:buNone/>
              <a:defRPr sz="3500" b="1">
                <a:solidFill>
                  <a:schemeClr val="dk1"/>
                </a:solidFill>
                <a:latin typeface="Viga"/>
                <a:ea typeface="Viga"/>
                <a:cs typeface="Viga"/>
                <a:sym typeface="Vig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1pPr>
            <a:lvl2pPr marL="914400" lvl="1"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2pPr>
            <a:lvl3pPr marL="1371600" lvl="2"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3pPr>
            <a:lvl4pPr marL="1828800" lvl="3"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4pPr>
            <a:lvl5pPr marL="2286000" lvl="4"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5pPr>
            <a:lvl6pPr marL="2743200" lvl="5"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6pPr>
            <a:lvl7pPr marL="3200400" lvl="6"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7pPr>
            <a:lvl8pPr marL="3657600" lvl="7"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8pPr>
            <a:lvl9pPr marL="4114800" lvl="8" indent="-317500">
              <a:lnSpc>
                <a:spcPct val="100000"/>
              </a:lnSpc>
              <a:spcBef>
                <a:spcPts val="1600"/>
              </a:spcBef>
              <a:spcAft>
                <a:spcPts val="160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 id="2147483670"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37"/>
          <p:cNvPicPr preferRelativeResize="0">
            <a:picLocks noGrp="1"/>
          </p:cNvPicPr>
          <p:nvPr>
            <p:ph type="pic" idx="2"/>
          </p:nvPr>
        </p:nvPicPr>
        <p:blipFill rotWithShape="1">
          <a:blip r:embed="rId3">
            <a:alphaModFix/>
          </a:blip>
          <a:srcRect l="32719" t="23581" r="20512" b="17137"/>
          <a:stretch/>
        </p:blipFill>
        <p:spPr>
          <a:xfrm rot="5400000">
            <a:off x="-395875" y="396000"/>
            <a:ext cx="5143500" cy="4351500"/>
          </a:xfrm>
          <a:prstGeom prst="round2SameRect">
            <a:avLst>
              <a:gd name="adj1" fmla="val 50000"/>
              <a:gd name="adj2" fmla="val 0"/>
            </a:avLst>
          </a:prstGeom>
        </p:spPr>
      </p:pic>
      <p:sp>
        <p:nvSpPr>
          <p:cNvPr id="753" name="Google Shape;753;p37"/>
          <p:cNvSpPr txBox="1">
            <a:spLocks noGrp="1"/>
          </p:cNvSpPr>
          <p:nvPr>
            <p:ph type="ctrTitle"/>
          </p:nvPr>
        </p:nvSpPr>
        <p:spPr>
          <a:xfrm>
            <a:off x="4618350" y="1423893"/>
            <a:ext cx="4067400" cy="259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ch</a:t>
            </a:r>
            <a:r>
              <a:rPr lang="en-IN" dirty="0"/>
              <a:t>urn prediction</a:t>
            </a:r>
            <a:r>
              <a:rPr lang="en" dirty="0"/>
              <a:t> </a:t>
            </a:r>
            <a:r>
              <a:rPr lang="en" dirty="0">
                <a:solidFill>
                  <a:schemeClr val="lt1"/>
                </a:solidFill>
                <a:highlight>
                  <a:schemeClr val="accent2"/>
                </a:highlight>
              </a:rPr>
              <a:t>at Bank</a:t>
            </a:r>
            <a:endParaRPr dirty="0">
              <a:solidFill>
                <a:schemeClr val="lt1"/>
              </a:solidFill>
              <a:highlight>
                <a:schemeClr val="accent2"/>
              </a:highlight>
            </a:endParaRPr>
          </a:p>
        </p:txBody>
      </p:sp>
      <p:sp>
        <p:nvSpPr>
          <p:cNvPr id="755" name="Google Shape;755;p37"/>
          <p:cNvSpPr/>
          <p:nvPr/>
        </p:nvSpPr>
        <p:spPr>
          <a:xfrm>
            <a:off x="3479188" y="8131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7"/>
          <p:cNvGrpSpPr/>
          <p:nvPr/>
        </p:nvGrpSpPr>
        <p:grpSpPr>
          <a:xfrm>
            <a:off x="2504275" y="1962688"/>
            <a:ext cx="704575" cy="762100"/>
            <a:chOff x="6484125" y="1121200"/>
            <a:chExt cx="704575" cy="762100"/>
          </a:xfrm>
        </p:grpSpPr>
        <p:sp>
          <p:nvSpPr>
            <p:cNvPr id="757" name="Google Shape;757;p37"/>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2228150" y="1922113"/>
            <a:ext cx="559625" cy="559325"/>
            <a:chOff x="3909400" y="3844950"/>
            <a:chExt cx="559625" cy="559325"/>
          </a:xfrm>
        </p:grpSpPr>
        <p:sp>
          <p:nvSpPr>
            <p:cNvPr id="763" name="Google Shape;763;p37"/>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A0946F47-1C84-4817-B7A6-7AB43F1BFD71}"/>
              </a:ext>
            </a:extLst>
          </p:cNvPr>
          <p:cNvSpPr>
            <a:spLocks noGrp="1"/>
          </p:cNvSpPr>
          <p:nvPr>
            <p:ph type="subTitle" idx="1"/>
          </p:nvPr>
        </p:nvSpPr>
        <p:spPr>
          <a:xfrm>
            <a:off x="7317487" y="4078909"/>
            <a:ext cx="4067400" cy="475800"/>
          </a:xfrm>
        </p:spPr>
        <p:txBody>
          <a:bodyPr/>
          <a:lstStyle/>
          <a:p>
            <a:r>
              <a:rPr lang="en-US" dirty="0"/>
              <a:t>By Steve Rodrigues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a:t>
            </a:r>
            <a:r>
              <a:rPr lang="en-IN" dirty="0" err="1"/>
              <a:t>ent</a:t>
            </a:r>
            <a:r>
              <a:rPr lang="en" dirty="0"/>
              <a:t> Diagram </a:t>
            </a:r>
            <a:endParaRPr dirty="0"/>
          </a:p>
        </p:txBody>
      </p:sp>
      <p:pic>
        <p:nvPicPr>
          <p:cNvPr id="3" name="Picture 2">
            <a:extLst>
              <a:ext uri="{FF2B5EF4-FFF2-40B4-BE49-F238E27FC236}">
                <a16:creationId xmlns:a16="http://schemas.microsoft.com/office/drawing/2014/main" id="{3B28CA15-A173-4047-B0C6-E5D61BABBCBD}"/>
              </a:ext>
            </a:extLst>
          </p:cNvPr>
          <p:cNvPicPr>
            <a:picLocks noChangeAspect="1"/>
          </p:cNvPicPr>
          <p:nvPr/>
        </p:nvPicPr>
        <p:blipFill>
          <a:blip r:embed="rId3"/>
          <a:stretch>
            <a:fillRect/>
          </a:stretch>
        </p:blipFill>
        <p:spPr>
          <a:xfrm>
            <a:off x="720000" y="815247"/>
            <a:ext cx="4546063" cy="4283563"/>
          </a:xfrm>
          <a:prstGeom prst="rect">
            <a:avLst/>
          </a:prstGeom>
        </p:spPr>
      </p:pic>
    </p:spTree>
    <p:extLst>
      <p:ext uri="{BB962C8B-B14F-4D97-AF65-F5344CB8AC3E}">
        <p14:creationId xmlns:p14="http://schemas.microsoft.com/office/powerpoint/2010/main" val="136429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 Diagram </a:t>
            </a:r>
            <a:endParaRPr dirty="0"/>
          </a:p>
        </p:txBody>
      </p:sp>
      <p:pic>
        <p:nvPicPr>
          <p:cNvPr id="3" name="Picture 2">
            <a:extLst>
              <a:ext uri="{FF2B5EF4-FFF2-40B4-BE49-F238E27FC236}">
                <a16:creationId xmlns:a16="http://schemas.microsoft.com/office/drawing/2014/main" id="{54586691-27A2-4816-AADF-A82A7446E253}"/>
              </a:ext>
            </a:extLst>
          </p:cNvPr>
          <p:cNvPicPr>
            <a:picLocks noChangeAspect="1"/>
          </p:cNvPicPr>
          <p:nvPr/>
        </p:nvPicPr>
        <p:blipFill rotWithShape="1">
          <a:blip r:embed="rId3"/>
          <a:srcRect b="42801"/>
          <a:stretch/>
        </p:blipFill>
        <p:spPr>
          <a:xfrm>
            <a:off x="1344058" y="925415"/>
            <a:ext cx="6224529" cy="4147635"/>
          </a:xfrm>
          <a:prstGeom prst="rect">
            <a:avLst/>
          </a:prstGeom>
        </p:spPr>
      </p:pic>
    </p:spTree>
    <p:extLst>
      <p:ext uri="{BB962C8B-B14F-4D97-AF65-F5344CB8AC3E}">
        <p14:creationId xmlns:p14="http://schemas.microsoft.com/office/powerpoint/2010/main" val="32579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 Diagram </a:t>
            </a:r>
            <a:endParaRPr dirty="0"/>
          </a:p>
        </p:txBody>
      </p:sp>
      <p:pic>
        <p:nvPicPr>
          <p:cNvPr id="2" name="Picture 1">
            <a:extLst>
              <a:ext uri="{FF2B5EF4-FFF2-40B4-BE49-F238E27FC236}">
                <a16:creationId xmlns:a16="http://schemas.microsoft.com/office/drawing/2014/main" id="{D96EFDB2-812E-4106-83DD-CBF55C5EC0D3}"/>
              </a:ext>
            </a:extLst>
          </p:cNvPr>
          <p:cNvPicPr>
            <a:picLocks noChangeAspect="1"/>
          </p:cNvPicPr>
          <p:nvPr/>
        </p:nvPicPr>
        <p:blipFill rotWithShape="1">
          <a:blip r:embed="rId3"/>
          <a:srcRect t="57222"/>
          <a:stretch/>
        </p:blipFill>
        <p:spPr>
          <a:xfrm>
            <a:off x="989920" y="819149"/>
            <a:ext cx="5553756" cy="4196121"/>
          </a:xfrm>
          <a:prstGeom prst="rect">
            <a:avLst/>
          </a:prstGeom>
        </p:spPr>
      </p:pic>
    </p:spTree>
    <p:extLst>
      <p:ext uri="{BB962C8B-B14F-4D97-AF65-F5344CB8AC3E}">
        <p14:creationId xmlns:p14="http://schemas.microsoft.com/office/powerpoint/2010/main" val="231462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 Diagram </a:t>
            </a:r>
            <a:endParaRPr dirty="0"/>
          </a:p>
        </p:txBody>
      </p:sp>
      <p:pic>
        <p:nvPicPr>
          <p:cNvPr id="3" name="Picture 2">
            <a:extLst>
              <a:ext uri="{FF2B5EF4-FFF2-40B4-BE49-F238E27FC236}">
                <a16:creationId xmlns:a16="http://schemas.microsoft.com/office/drawing/2014/main" id="{7B9CF75E-FD99-454C-9981-4928094D6BA3}"/>
              </a:ext>
            </a:extLst>
          </p:cNvPr>
          <p:cNvPicPr>
            <a:picLocks noChangeAspect="1"/>
          </p:cNvPicPr>
          <p:nvPr/>
        </p:nvPicPr>
        <p:blipFill>
          <a:blip r:embed="rId3"/>
          <a:stretch>
            <a:fillRect/>
          </a:stretch>
        </p:blipFill>
        <p:spPr>
          <a:xfrm>
            <a:off x="1652785" y="643150"/>
            <a:ext cx="5548116" cy="4393006"/>
          </a:xfrm>
          <a:prstGeom prst="rect">
            <a:avLst/>
          </a:prstGeom>
        </p:spPr>
      </p:pic>
    </p:spTree>
    <p:extLst>
      <p:ext uri="{BB962C8B-B14F-4D97-AF65-F5344CB8AC3E}">
        <p14:creationId xmlns:p14="http://schemas.microsoft.com/office/powerpoint/2010/main" val="57493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 Diagram </a:t>
            </a:r>
            <a:endParaRPr dirty="0"/>
          </a:p>
        </p:txBody>
      </p:sp>
      <p:pic>
        <p:nvPicPr>
          <p:cNvPr id="2" name="Picture 1">
            <a:extLst>
              <a:ext uri="{FF2B5EF4-FFF2-40B4-BE49-F238E27FC236}">
                <a16:creationId xmlns:a16="http://schemas.microsoft.com/office/drawing/2014/main" id="{FCA6D802-EA29-490D-910E-17AC21C880C3}"/>
              </a:ext>
            </a:extLst>
          </p:cNvPr>
          <p:cNvPicPr>
            <a:picLocks noChangeAspect="1"/>
          </p:cNvPicPr>
          <p:nvPr/>
        </p:nvPicPr>
        <p:blipFill>
          <a:blip r:embed="rId3"/>
          <a:stretch>
            <a:fillRect/>
          </a:stretch>
        </p:blipFill>
        <p:spPr>
          <a:xfrm>
            <a:off x="1387879" y="643150"/>
            <a:ext cx="6368241" cy="4429900"/>
          </a:xfrm>
          <a:prstGeom prst="rect">
            <a:avLst/>
          </a:prstGeom>
        </p:spPr>
      </p:pic>
    </p:spTree>
    <p:extLst>
      <p:ext uri="{BB962C8B-B14F-4D97-AF65-F5344CB8AC3E}">
        <p14:creationId xmlns:p14="http://schemas.microsoft.com/office/powerpoint/2010/main" val="316203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1"/>
          <p:cNvSpPr txBox="1">
            <a:spLocks noGrp="1"/>
          </p:cNvSpPr>
          <p:nvPr>
            <p:ph type="title"/>
          </p:nvPr>
        </p:nvSpPr>
        <p:spPr>
          <a:xfrm>
            <a:off x="1560750" y="1307100"/>
            <a:ext cx="60225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t>
            </a:r>
            <a:r>
              <a:rPr lang="en-IN" dirty="0"/>
              <a:t>hank</a:t>
            </a:r>
            <a:endParaRPr dirty="0"/>
          </a:p>
          <a:p>
            <a:pPr marL="0" lvl="0" indent="0" algn="ctr" rtl="0">
              <a:spcBef>
                <a:spcPts val="0"/>
              </a:spcBef>
              <a:spcAft>
                <a:spcPts val="0"/>
              </a:spcAft>
              <a:buNone/>
            </a:pPr>
            <a:r>
              <a:rPr lang="en" dirty="0">
                <a:solidFill>
                  <a:schemeClr val="lt1"/>
                </a:solidFill>
                <a:highlight>
                  <a:schemeClr val="accent2"/>
                </a:highlight>
              </a:rPr>
              <a:t>you</a:t>
            </a:r>
            <a:endParaRPr dirty="0">
              <a:solidFill>
                <a:schemeClr val="lt1"/>
              </a:solidFill>
              <a:highlight>
                <a:schemeClr val="accen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 name="TextBox 9">
            <a:extLst>
              <a:ext uri="{FF2B5EF4-FFF2-40B4-BE49-F238E27FC236}">
                <a16:creationId xmlns:a16="http://schemas.microsoft.com/office/drawing/2014/main" id="{BFB386CE-75BB-4B60-ACAE-1113FFF908A5}"/>
              </a:ext>
            </a:extLst>
          </p:cNvPr>
          <p:cNvSpPr txBox="1"/>
          <p:nvPr/>
        </p:nvSpPr>
        <p:spPr>
          <a:xfrm>
            <a:off x="738130" y="1410159"/>
            <a:ext cx="7656723" cy="3323987"/>
          </a:xfrm>
          <a:prstGeom prst="rect">
            <a:avLst/>
          </a:prstGeom>
          <a:noFill/>
        </p:spPr>
        <p:txBody>
          <a:bodyPr wrap="square" rtlCol="0">
            <a:spAutoFit/>
          </a:bodyPr>
          <a:lstStyle/>
          <a:p>
            <a:r>
              <a:rPr lang="en-US" dirty="0"/>
              <a:t>The Bank Management System project is a software application designed to streamline the operations of a bank. The system provides an efficient platform for managing various banking activities such as account opening, customer management, transaction processing, loan management, and financial reporting. The system is designed to be user-friendly, secure, and scalable, and it can be customized to meet the specific needs of the bank.</a:t>
            </a:r>
            <a:endParaRPr lang="en-IN" dirty="0"/>
          </a:p>
          <a:p>
            <a:r>
              <a:rPr lang="en-US" dirty="0"/>
              <a:t> </a:t>
            </a:r>
            <a:endParaRPr lang="en-IN" dirty="0"/>
          </a:p>
          <a:p>
            <a:r>
              <a:rPr lang="en-US" dirty="0"/>
              <a:t>The system provides an easy-to-use interface for customers to access their accounts, perform transactions, and view their transaction history. It also provides a comprehensive dashboard for bank </a:t>
            </a:r>
            <a:r>
              <a:rPr lang="en-US" dirty="0" err="1"/>
              <a:t>administrators,clerk</a:t>
            </a:r>
            <a:r>
              <a:rPr lang="en-US" dirty="0"/>
              <a:t> and managers to monitor the system's performance and track key performance indicators. </a:t>
            </a:r>
            <a:endParaRPr lang="en-IN" dirty="0"/>
          </a:p>
          <a:p>
            <a:r>
              <a:rPr lang="en-US" dirty="0"/>
              <a:t> </a:t>
            </a:r>
            <a:endParaRPr lang="en-IN" dirty="0"/>
          </a:p>
          <a:p>
            <a:r>
              <a:rPr lang="en-US" dirty="0"/>
              <a:t>This system also provide a feature for a bank to predict whether their customers leaves their bank or not by using classification </a:t>
            </a:r>
            <a:r>
              <a:rPr lang="en-US" dirty="0" err="1"/>
              <a:t>alogorithms</a:t>
            </a:r>
            <a:r>
              <a:rPr lang="en-US" dirty="0"/>
              <a:t>.</a:t>
            </a:r>
            <a:endParaRPr lang="en-IN" dirty="0"/>
          </a:p>
          <a:p>
            <a:r>
              <a:rPr lang="en-US" dirty="0"/>
              <a:t> </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0" name="TextBox 9">
            <a:extLst>
              <a:ext uri="{FF2B5EF4-FFF2-40B4-BE49-F238E27FC236}">
                <a16:creationId xmlns:a16="http://schemas.microsoft.com/office/drawing/2014/main" id="{BFB386CE-75BB-4B60-ACAE-1113FFF908A5}"/>
              </a:ext>
            </a:extLst>
          </p:cNvPr>
          <p:cNvSpPr txBox="1"/>
          <p:nvPr/>
        </p:nvSpPr>
        <p:spPr>
          <a:xfrm>
            <a:off x="738130" y="1410159"/>
            <a:ext cx="7656723" cy="2677656"/>
          </a:xfrm>
          <a:prstGeom prst="rect">
            <a:avLst/>
          </a:prstGeom>
          <a:noFill/>
        </p:spPr>
        <p:txBody>
          <a:bodyPr wrap="square" rtlCol="0">
            <a:spAutoFit/>
          </a:bodyPr>
          <a:lstStyle/>
          <a:p>
            <a:r>
              <a:rPr lang="en-US" b="1" dirty="0"/>
              <a:t>The objectives of customer churn prediction in a bank management system are:</a:t>
            </a:r>
            <a:endParaRPr lang="en-IN" dirty="0"/>
          </a:p>
          <a:p>
            <a:r>
              <a:rPr lang="en-US" b="1" dirty="0"/>
              <a:t> </a:t>
            </a:r>
            <a:endParaRPr lang="en-IN" dirty="0"/>
          </a:p>
          <a:p>
            <a:pPr marL="285750" lvl="0" indent="-285750">
              <a:buFont typeface="Arial" panose="020B0604020202020204" pitchFamily="34" charset="0"/>
              <a:buChar char="•"/>
            </a:pPr>
            <a:r>
              <a:rPr lang="en-US" b="1" dirty="0"/>
              <a:t>Building a Predictive Customer Churn Model:</a:t>
            </a:r>
            <a:r>
              <a:rPr lang="en-US" dirty="0"/>
              <a:t> By using classification algorithms, the system aims to develop a model that can accurately predict whether a customer will leave the bank or not. This predictive capability allows the bank to proactively identify customers at risk of churn and take appropriate retention measures.</a:t>
            </a:r>
            <a:endParaRPr lang="en-IN" dirty="0"/>
          </a:p>
          <a:p>
            <a:r>
              <a:rPr lang="en-US" dirty="0"/>
              <a:t> </a:t>
            </a:r>
            <a:endParaRPr lang="en-IN" dirty="0"/>
          </a:p>
          <a:p>
            <a:pPr marL="285750" lvl="0" indent="-285750">
              <a:buFont typeface="Arial" panose="020B0604020202020204" pitchFamily="34" charset="0"/>
              <a:buChar char="•"/>
            </a:pPr>
            <a:r>
              <a:rPr lang="en-US" b="1" dirty="0"/>
              <a:t>Incorporating Essential Bank Functionalities:</a:t>
            </a:r>
            <a:r>
              <a:rPr lang="en-US" dirty="0"/>
              <a:t> The bank management system is designed to encompass all essential bank-related tasks and functionalities. It provides customers with an easy-to-use interface to access their accounts, perform transactions, and view their transaction history. This ensures a seamless and convenient banking experience for customers.</a:t>
            </a:r>
            <a:endParaRPr lang="en-IN" dirty="0"/>
          </a:p>
        </p:txBody>
      </p:sp>
    </p:spTree>
    <p:extLst>
      <p:ext uri="{BB962C8B-B14F-4D97-AF65-F5344CB8AC3E}">
        <p14:creationId xmlns:p14="http://schemas.microsoft.com/office/powerpoint/2010/main" val="370161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ER Diagram</a:t>
            </a:r>
            <a:endParaRPr dirty="0"/>
          </a:p>
        </p:txBody>
      </p:sp>
      <p:pic>
        <p:nvPicPr>
          <p:cNvPr id="2" name="Picture 1">
            <a:extLst>
              <a:ext uri="{FF2B5EF4-FFF2-40B4-BE49-F238E27FC236}">
                <a16:creationId xmlns:a16="http://schemas.microsoft.com/office/drawing/2014/main" id="{741E137D-557E-416A-A2F8-9019A6395D7A}"/>
              </a:ext>
            </a:extLst>
          </p:cNvPr>
          <p:cNvPicPr>
            <a:picLocks noChangeAspect="1"/>
          </p:cNvPicPr>
          <p:nvPr/>
        </p:nvPicPr>
        <p:blipFill>
          <a:blip r:embed="rId3"/>
          <a:stretch>
            <a:fillRect/>
          </a:stretch>
        </p:blipFill>
        <p:spPr>
          <a:xfrm>
            <a:off x="1021360" y="771180"/>
            <a:ext cx="7296376" cy="4372319"/>
          </a:xfrm>
          <a:prstGeom prst="rect">
            <a:avLst/>
          </a:prstGeom>
        </p:spPr>
      </p:pic>
    </p:spTree>
    <p:extLst>
      <p:ext uri="{BB962C8B-B14F-4D97-AF65-F5344CB8AC3E}">
        <p14:creationId xmlns:p14="http://schemas.microsoft.com/office/powerpoint/2010/main" val="144847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Diagram - </a:t>
            </a:r>
            <a:r>
              <a:rPr lang="en-IN" dirty="0"/>
              <a:t>ADMIN</a:t>
            </a:r>
            <a:endParaRPr dirty="0"/>
          </a:p>
        </p:txBody>
      </p:sp>
      <p:pic>
        <p:nvPicPr>
          <p:cNvPr id="4" name="Picture 3">
            <a:extLst>
              <a:ext uri="{FF2B5EF4-FFF2-40B4-BE49-F238E27FC236}">
                <a16:creationId xmlns:a16="http://schemas.microsoft.com/office/drawing/2014/main" id="{F3650E0B-447D-422E-9B14-1539064490A4}"/>
              </a:ext>
            </a:extLst>
          </p:cNvPr>
          <p:cNvPicPr>
            <a:picLocks noChangeAspect="1"/>
          </p:cNvPicPr>
          <p:nvPr/>
        </p:nvPicPr>
        <p:blipFill>
          <a:blip r:embed="rId3"/>
          <a:stretch>
            <a:fillRect/>
          </a:stretch>
        </p:blipFill>
        <p:spPr>
          <a:xfrm>
            <a:off x="372374" y="848298"/>
            <a:ext cx="8132648" cy="4295201"/>
          </a:xfrm>
          <a:prstGeom prst="rect">
            <a:avLst/>
          </a:prstGeom>
        </p:spPr>
      </p:pic>
    </p:spTree>
    <p:extLst>
      <p:ext uri="{BB962C8B-B14F-4D97-AF65-F5344CB8AC3E}">
        <p14:creationId xmlns:p14="http://schemas.microsoft.com/office/powerpoint/2010/main" val="111885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Diagram - </a:t>
            </a:r>
            <a:r>
              <a:rPr lang="en-IN" dirty="0"/>
              <a:t>CLERK</a:t>
            </a:r>
            <a:endParaRPr dirty="0"/>
          </a:p>
        </p:txBody>
      </p:sp>
      <p:pic>
        <p:nvPicPr>
          <p:cNvPr id="2" name="Picture 1">
            <a:extLst>
              <a:ext uri="{FF2B5EF4-FFF2-40B4-BE49-F238E27FC236}">
                <a16:creationId xmlns:a16="http://schemas.microsoft.com/office/drawing/2014/main" id="{D30E25A4-1D03-4333-A134-B41CFB290C46}"/>
              </a:ext>
            </a:extLst>
          </p:cNvPr>
          <p:cNvPicPr>
            <a:picLocks noChangeAspect="1"/>
          </p:cNvPicPr>
          <p:nvPr/>
        </p:nvPicPr>
        <p:blipFill>
          <a:blip r:embed="rId3"/>
          <a:stretch>
            <a:fillRect/>
          </a:stretch>
        </p:blipFill>
        <p:spPr>
          <a:xfrm>
            <a:off x="1412695" y="914400"/>
            <a:ext cx="6318609" cy="4229100"/>
          </a:xfrm>
          <a:prstGeom prst="rect">
            <a:avLst/>
          </a:prstGeom>
        </p:spPr>
      </p:pic>
    </p:spTree>
    <p:extLst>
      <p:ext uri="{BB962C8B-B14F-4D97-AF65-F5344CB8AC3E}">
        <p14:creationId xmlns:p14="http://schemas.microsoft.com/office/powerpoint/2010/main" val="341814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Diagram - </a:t>
            </a:r>
            <a:r>
              <a:rPr lang="en-IN" dirty="0"/>
              <a:t>CUSTOMER</a:t>
            </a:r>
            <a:endParaRPr dirty="0"/>
          </a:p>
        </p:txBody>
      </p:sp>
      <p:pic>
        <p:nvPicPr>
          <p:cNvPr id="3" name="Picture 2">
            <a:extLst>
              <a:ext uri="{FF2B5EF4-FFF2-40B4-BE49-F238E27FC236}">
                <a16:creationId xmlns:a16="http://schemas.microsoft.com/office/drawing/2014/main" id="{E6C9E2BD-0669-4D8B-AA80-7D5BFBA5704E}"/>
              </a:ext>
            </a:extLst>
          </p:cNvPr>
          <p:cNvPicPr>
            <a:picLocks noChangeAspect="1"/>
          </p:cNvPicPr>
          <p:nvPr/>
        </p:nvPicPr>
        <p:blipFill>
          <a:blip r:embed="rId3"/>
          <a:stretch>
            <a:fillRect/>
          </a:stretch>
        </p:blipFill>
        <p:spPr>
          <a:xfrm>
            <a:off x="417060" y="643150"/>
            <a:ext cx="8309879" cy="4500350"/>
          </a:xfrm>
          <a:prstGeom prst="rect">
            <a:avLst/>
          </a:prstGeom>
        </p:spPr>
      </p:pic>
    </p:spTree>
    <p:extLst>
      <p:ext uri="{BB962C8B-B14F-4D97-AF65-F5344CB8AC3E}">
        <p14:creationId xmlns:p14="http://schemas.microsoft.com/office/powerpoint/2010/main" val="16922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Diagram - </a:t>
            </a:r>
            <a:r>
              <a:rPr lang="en-IN" dirty="0"/>
              <a:t>MANAGER</a:t>
            </a:r>
            <a:endParaRPr dirty="0"/>
          </a:p>
        </p:txBody>
      </p:sp>
      <p:pic>
        <p:nvPicPr>
          <p:cNvPr id="2" name="Picture 1">
            <a:extLst>
              <a:ext uri="{FF2B5EF4-FFF2-40B4-BE49-F238E27FC236}">
                <a16:creationId xmlns:a16="http://schemas.microsoft.com/office/drawing/2014/main" id="{DE6C7181-3771-4D53-8E95-A2BA08D8BD7F}"/>
              </a:ext>
            </a:extLst>
          </p:cNvPr>
          <p:cNvPicPr>
            <a:picLocks noChangeAspect="1"/>
          </p:cNvPicPr>
          <p:nvPr/>
        </p:nvPicPr>
        <p:blipFill>
          <a:blip r:embed="rId3"/>
          <a:stretch>
            <a:fillRect/>
          </a:stretch>
        </p:blipFill>
        <p:spPr>
          <a:xfrm>
            <a:off x="1013976" y="859316"/>
            <a:ext cx="7116048" cy="4284184"/>
          </a:xfrm>
          <a:prstGeom prst="rect">
            <a:avLst/>
          </a:prstGeom>
        </p:spPr>
      </p:pic>
    </p:spTree>
    <p:extLst>
      <p:ext uri="{BB962C8B-B14F-4D97-AF65-F5344CB8AC3E}">
        <p14:creationId xmlns:p14="http://schemas.microsoft.com/office/powerpoint/2010/main" val="378696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70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Package Diagram </a:t>
            </a:r>
            <a:endParaRPr dirty="0"/>
          </a:p>
        </p:txBody>
      </p:sp>
      <p:pic>
        <p:nvPicPr>
          <p:cNvPr id="2" name="Picture 1">
            <a:extLst>
              <a:ext uri="{FF2B5EF4-FFF2-40B4-BE49-F238E27FC236}">
                <a16:creationId xmlns:a16="http://schemas.microsoft.com/office/drawing/2014/main" id="{CD572E10-ADDA-45BC-B16A-7E923C46C9A6}"/>
              </a:ext>
            </a:extLst>
          </p:cNvPr>
          <p:cNvPicPr>
            <a:picLocks noChangeAspect="1"/>
          </p:cNvPicPr>
          <p:nvPr/>
        </p:nvPicPr>
        <p:blipFill>
          <a:blip r:embed="rId3"/>
          <a:stretch>
            <a:fillRect/>
          </a:stretch>
        </p:blipFill>
        <p:spPr>
          <a:xfrm>
            <a:off x="867141" y="1074524"/>
            <a:ext cx="8067539" cy="3651711"/>
          </a:xfrm>
          <a:prstGeom prst="rect">
            <a:avLst/>
          </a:prstGeom>
        </p:spPr>
      </p:pic>
    </p:spTree>
    <p:extLst>
      <p:ext uri="{BB962C8B-B14F-4D97-AF65-F5344CB8AC3E}">
        <p14:creationId xmlns:p14="http://schemas.microsoft.com/office/powerpoint/2010/main" val="2818153250"/>
      </p:ext>
    </p:extLst>
  </p:cSld>
  <p:clrMapOvr>
    <a:masterClrMapping/>
  </p:clrMapOvr>
</p:sld>
</file>

<file path=ppt/theme/theme1.xml><?xml version="1.0" encoding="utf-8"?>
<a:theme xmlns:a="http://schemas.openxmlformats.org/drawingml/2006/main" name="Bank Loan Business Meeting by Slidesgo">
  <a:themeElements>
    <a:clrScheme name="Simple Light">
      <a:dk1>
        <a:srgbClr val="2D7EE7"/>
      </a:dk1>
      <a:lt1>
        <a:srgbClr val="FFFFFF"/>
      </a:lt1>
      <a:dk2>
        <a:srgbClr val="8DE3E4"/>
      </a:dk2>
      <a:lt2>
        <a:srgbClr val="F6A410"/>
      </a:lt2>
      <a:accent1>
        <a:srgbClr val="E19702"/>
      </a:accent1>
      <a:accent2>
        <a:srgbClr val="FFCC00"/>
      </a:accent2>
      <a:accent3>
        <a:srgbClr val="102843"/>
      </a:accent3>
      <a:accent4>
        <a:srgbClr val="A2CAFD"/>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132</Words>
  <Application>Microsoft Office PowerPoint</Application>
  <PresentationFormat>On-screen Show (16:9)</PresentationFormat>
  <Paragraphs>28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Viga</vt:lpstr>
      <vt:lpstr>Darker Grotesque SemiBold</vt:lpstr>
      <vt:lpstr>PT Sans</vt:lpstr>
      <vt:lpstr>Bebas Neue</vt:lpstr>
      <vt:lpstr>Bank Loan Business Meeting by Slidesgo</vt:lpstr>
      <vt:lpstr>Customer churn prediction at Bank</vt:lpstr>
      <vt:lpstr>Introduction</vt:lpstr>
      <vt:lpstr>Objectives</vt:lpstr>
      <vt:lpstr>ER Diagram</vt:lpstr>
      <vt:lpstr>Activity Diagram - ADMIN</vt:lpstr>
      <vt:lpstr>Activity Diagram - CLERK</vt:lpstr>
      <vt:lpstr>Activity Diagram - CUSTOMER</vt:lpstr>
      <vt:lpstr>Activity Diagram - MANAGER</vt:lpstr>
      <vt:lpstr>Package Diagram </vt:lpstr>
      <vt:lpstr>Component Diagram </vt:lpstr>
      <vt:lpstr>Sequence Diagram </vt:lpstr>
      <vt:lpstr>Sequence Diagram </vt:lpstr>
      <vt:lpstr>Class Diagram </vt:lpstr>
      <vt:lpstr>Object Diagram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at Bank</dc:title>
  <dc:creator>STEVE</dc:creator>
  <cp:lastModifiedBy>DELL</cp:lastModifiedBy>
  <cp:revision>12</cp:revision>
  <dcterms:modified xsi:type="dcterms:W3CDTF">2023-06-22T08:05:57Z</dcterms:modified>
</cp:coreProperties>
</file>