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650" r:id="rId2"/>
    <p:sldId id="1651" r:id="rId3"/>
  </p:sldIdLst>
  <p:sldSz cx="12192000" cy="6858000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1FC"/>
    <a:srgbClr val="253DCB"/>
    <a:srgbClr val="00FF00"/>
    <a:srgbClr val="D9E4F2"/>
    <a:srgbClr val="C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69751" autoAdjust="0"/>
  </p:normalViewPr>
  <p:slideViewPr>
    <p:cSldViewPr>
      <p:cViewPr varScale="1">
        <p:scale>
          <a:sx n="63" d="100"/>
          <a:sy n="63" d="100"/>
        </p:scale>
        <p:origin x="157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0588"/>
    </p:cViewPr>
  </p:sorterViewPr>
  <p:notesViewPr>
    <p:cSldViewPr>
      <p:cViewPr varScale="1">
        <p:scale>
          <a:sx n="92" d="100"/>
          <a:sy n="92" d="100"/>
        </p:scale>
        <p:origin x="306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F9D816-C270-40CD-99B2-B10414EAE688}" type="datetimeFigureOut">
              <a:rPr lang="en-SG"/>
              <a:pPr>
                <a:defRPr/>
              </a:pPr>
              <a:t>13/4/2022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FFB827-1F43-4ECD-AC55-9CBBEE4E5C1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32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65C7F5-93E1-4C11-ADF2-B7AEF20C1AE4}" type="datetimeFigureOut">
              <a:rPr lang="en-SG"/>
              <a:pPr>
                <a:defRPr/>
              </a:pPr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18F3B7-3696-45BF-AF4C-73856AD7B84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0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2EE6B-24A4-4815-953A-145B8D4D67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83125-FBC4-476F-A3E4-661A9498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FA3A-4AFC-4ADC-BD42-7FB28ABBC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6A4-7C5B-49EB-81A5-86A282772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B4C55-9A55-45A0-A2A5-ECC3126D7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F299-2F44-4E4C-9C92-A07BA223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93A7-5ED1-4201-8E73-621F4D118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4B13-925A-4B92-B8F5-AE3EEDB8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465D-2B07-4782-9D38-CDF7B0E66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F0F32-E763-409B-A0CB-46F9931D5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0CA-F002-46AF-ADB7-093EF444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99CA-F869-4691-B492-07707101C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DFCA33-4A9E-4BA9-B4D1-12C44FA5E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EFE0C6-C252-4AD4-B4A6-48D402170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11111" r="44949" b="43758"/>
          <a:stretch/>
        </p:blipFill>
        <p:spPr bwMode="auto">
          <a:xfrm>
            <a:off x="1856243" y="1086874"/>
            <a:ext cx="877780" cy="24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21233" t="59565" r="15014" b="11861"/>
          <a:stretch/>
        </p:blipFill>
        <p:spPr>
          <a:xfrm>
            <a:off x="4038601" y="4955814"/>
            <a:ext cx="6735344" cy="793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9433" t="47492" r="15400" b="26368"/>
          <a:stretch/>
        </p:blipFill>
        <p:spPr>
          <a:xfrm>
            <a:off x="4023937" y="3279413"/>
            <a:ext cx="6708199" cy="64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6711" t="51672" r="8135" b="23652"/>
          <a:stretch/>
        </p:blipFill>
        <p:spPr>
          <a:xfrm>
            <a:off x="4102081" y="2517412"/>
            <a:ext cx="6616526" cy="606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51" y="-143169"/>
            <a:ext cx="11200298" cy="120193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Example AA-dominated mutational spectra from 6 cancer types will strong evidence for AA mutagenesis; strong evidence for causal roles in liver and urothelial cancers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9" t="22696" r="13164" b="11583"/>
          <a:stretch/>
        </p:blipFill>
        <p:spPr>
          <a:xfrm flipH="1">
            <a:off x="1719941" y="4329685"/>
            <a:ext cx="1762360" cy="2223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t="13239" r="28108" b="7778"/>
          <a:stretch/>
        </p:blipFill>
        <p:spPr>
          <a:xfrm>
            <a:off x="1772195" y="2362200"/>
            <a:ext cx="1686416" cy="185715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37" idx="1"/>
          </p:cNvCxnSpPr>
          <p:nvPr/>
        </p:nvCxnSpPr>
        <p:spPr>
          <a:xfrm flipH="1" flipV="1">
            <a:off x="2667000" y="2746012"/>
            <a:ext cx="1352782" cy="28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34023" y="3104980"/>
            <a:ext cx="1228377" cy="4792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</p:cNvCxnSpPr>
          <p:nvPr/>
        </p:nvCxnSpPr>
        <p:spPr>
          <a:xfrm flipH="1">
            <a:off x="3249979" y="4546267"/>
            <a:ext cx="738128" cy="1745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1"/>
          </p:cNvCxnSpPr>
          <p:nvPr/>
        </p:nvCxnSpPr>
        <p:spPr>
          <a:xfrm flipH="1" flipV="1">
            <a:off x="2971800" y="4727212"/>
            <a:ext cx="990600" cy="638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1"/>
          </p:cNvCxnSpPr>
          <p:nvPr/>
        </p:nvCxnSpPr>
        <p:spPr>
          <a:xfrm flipH="1">
            <a:off x="3143482" y="5994067"/>
            <a:ext cx="837280" cy="3627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5165302"/>
            <a:ext cx="244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Upper tract urothelial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3412702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Bile duct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19782" y="2574502"/>
            <a:ext cx="682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19620" t="48722" r="16901" b="15495"/>
          <a:stretch/>
        </p:blipFill>
        <p:spPr>
          <a:xfrm>
            <a:off x="4063981" y="4038600"/>
            <a:ext cx="6620418" cy="8214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88107" y="434621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Kidney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19769" t="52892" r="16415" b="15913"/>
          <a:stretch/>
        </p:blipFill>
        <p:spPr>
          <a:xfrm>
            <a:off x="4114800" y="5717813"/>
            <a:ext cx="6655564" cy="82365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0762" y="579401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Bladder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67A6C6-7B55-45F4-9505-E7E6BAC1C650}"/>
              </a:ext>
            </a:extLst>
          </p:cNvPr>
          <p:cNvSpPr/>
          <p:nvPr/>
        </p:nvSpPr>
        <p:spPr>
          <a:xfrm>
            <a:off x="1432211" y="3753139"/>
            <a:ext cx="914400" cy="51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33E7B-5ACB-41CD-93E2-26E160439F03}"/>
              </a:ext>
            </a:extLst>
          </p:cNvPr>
          <p:cNvSpPr/>
          <p:nvPr/>
        </p:nvSpPr>
        <p:spPr>
          <a:xfrm>
            <a:off x="1125408" y="2246223"/>
            <a:ext cx="914400" cy="51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A0E45F-5362-4ED5-B356-9B034F4DA02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734023" y="1781145"/>
            <a:ext cx="1380777" cy="200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7AB6C7-0248-4191-9EE6-2FF2F18A565D}"/>
              </a:ext>
            </a:extLst>
          </p:cNvPr>
          <p:cNvSpPr txBox="1"/>
          <p:nvPr/>
        </p:nvSpPr>
        <p:spPr>
          <a:xfrm>
            <a:off x="4114800" y="158109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Esophagus (squamous cell)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E0780-1CAE-4846-A0DB-948428E6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58" y="1752600"/>
            <a:ext cx="6414741" cy="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690-7728-4D6B-99A6-1372C11E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2B71-1AD2-48E8-BE6C-856EC048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Poon et al., 2013 and subsequent data (liver - hepatocellular carcinoma [HCC])</a:t>
            </a:r>
          </a:p>
          <a:p>
            <a:r>
              <a:rPr lang="en-US" sz="2000" dirty="0"/>
              <a:t>Zou et al., 2015, </a:t>
            </a:r>
            <a:r>
              <a:rPr lang="en-US" sz="2000" dirty="0" err="1"/>
              <a:t>Jusakul</a:t>
            </a:r>
            <a:r>
              <a:rPr lang="en-US" sz="2000" dirty="0"/>
              <a:t> et al., 2017 (bile duct carcinoma)</a:t>
            </a:r>
          </a:p>
          <a:p>
            <a:r>
              <a:rPr lang="en-US" sz="2000" dirty="0" err="1"/>
              <a:t>Scelo</a:t>
            </a:r>
            <a:r>
              <a:rPr lang="en-US" sz="2000" dirty="0"/>
              <a:t> et al., 2014, </a:t>
            </a:r>
            <a:r>
              <a:rPr lang="en-US" sz="2000" dirty="0" err="1"/>
              <a:t>Jelakovic</a:t>
            </a:r>
            <a:r>
              <a:rPr lang="en-US" sz="2000" dirty="0"/>
              <a:t> et al., 2014 (kidney/renal cell carcinoma)</a:t>
            </a:r>
          </a:p>
          <a:p>
            <a:r>
              <a:rPr lang="en-US" sz="2000" dirty="0"/>
              <a:t>Poon et al., 2013, Hoang et al., 2013, many others (upper tract urothelial carcinoma)</a:t>
            </a:r>
          </a:p>
          <a:p>
            <a:r>
              <a:rPr lang="en-US" sz="2000" dirty="0"/>
              <a:t>Poon et al., 2015, others (bladder urothelial carcinoma)</a:t>
            </a:r>
          </a:p>
          <a:p>
            <a:r>
              <a:rPr lang="en-US" sz="2000" dirty="0"/>
              <a:t>Esophagus:</a:t>
            </a:r>
          </a:p>
          <a:p>
            <a:r>
              <a:rPr lang="en-SG" sz="2000" dirty="0"/>
              <a:t>Yan et al, 2019, Nat </a:t>
            </a:r>
            <a:r>
              <a:rPr lang="en-SG" sz="2000" dirty="0" err="1"/>
              <a:t>Commun</a:t>
            </a:r>
            <a:r>
              <a:rPr lang="en-SG" sz="2000" dirty="0"/>
              <a:t>, doi: 10.1038/s41467-019-09255-1</a:t>
            </a:r>
          </a:p>
          <a:p>
            <a:r>
              <a:rPr lang="en-SG" sz="2000" dirty="0"/>
              <a:t>Cui et al., 2020, Cell Research, </a:t>
            </a:r>
            <a:r>
              <a:rPr lang="en-US" sz="2000" dirty="0"/>
              <a:t>doi: 10.1038/s41422-020-0333-6</a:t>
            </a:r>
            <a:endParaRPr lang="en-SG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11ADD-A1DA-4990-B7F3-18CBBC7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52407</TotalTime>
  <Words>154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Example AA-dominated mutational spectra from 6 cancer types will strong evidence for AA mutagenesis; strong evidence for causal roles in liver and urothelial cancers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George Rozen</dc:creator>
  <cp:lastModifiedBy>Steven George Rozen</cp:lastModifiedBy>
  <cp:revision>2308</cp:revision>
  <cp:lastPrinted>2021-12-02T08:41:27Z</cp:lastPrinted>
  <dcterms:created xsi:type="dcterms:W3CDTF">2006-08-16T00:00:00Z</dcterms:created>
  <dcterms:modified xsi:type="dcterms:W3CDTF">2022-04-14T01:04:45Z</dcterms:modified>
</cp:coreProperties>
</file>