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6" r:id="rId3"/>
    <p:sldId id="260" r:id="rId4"/>
    <p:sldId id="259"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2AEC8-90D2-46A4-9EF8-1BF74C51EE90}" type="datetimeFigureOut">
              <a:rPr lang="en-SG" smtClean="0"/>
              <a:t>5/8/2021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A4CB6-9A82-4CD9-8BDB-196DAC5D881E}" type="slidenum">
              <a:rPr lang="en-SG" smtClean="0"/>
              <a:t>‹#›</a:t>
            </a:fld>
            <a:endParaRPr lang="en-SG"/>
          </a:p>
        </p:txBody>
      </p:sp>
    </p:spTree>
    <p:extLst>
      <p:ext uri="{BB962C8B-B14F-4D97-AF65-F5344CB8AC3E}">
        <p14:creationId xmlns:p14="http://schemas.microsoft.com/office/powerpoint/2010/main" val="160847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DFE4-83BF-422E-9DB4-83FD34075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68995BB-CC6A-4884-BDB9-0820D0D91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B7B4D25-6091-4418-B6BA-A3B06CD4F73D}"/>
              </a:ext>
            </a:extLst>
          </p:cNvPr>
          <p:cNvSpPr>
            <a:spLocks noGrp="1"/>
          </p:cNvSpPr>
          <p:nvPr>
            <p:ph type="dt" sz="half" idx="10"/>
          </p:nvPr>
        </p:nvSpPr>
        <p:spPr/>
        <p:txBody>
          <a:bodyPr/>
          <a:lstStyle/>
          <a:p>
            <a:fld id="{56A922D9-A3FF-4A6B-96F3-0D60F1C624C7}" type="datetime1">
              <a:rPr lang="en-SG" smtClean="0"/>
              <a:t>5/8/2021</a:t>
            </a:fld>
            <a:endParaRPr lang="en-SG"/>
          </a:p>
        </p:txBody>
      </p:sp>
      <p:sp>
        <p:nvSpPr>
          <p:cNvPr id="5" name="Footer Placeholder 4">
            <a:extLst>
              <a:ext uri="{FF2B5EF4-FFF2-40B4-BE49-F238E27FC236}">
                <a16:creationId xmlns:a16="http://schemas.microsoft.com/office/drawing/2014/main" id="{654C27E9-0576-4620-A808-971EBFEE033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9ED5BDC-433E-49B7-8E39-2F485468337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29035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0D04-4D82-4A72-8FF5-A672D46A430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E3793DF-DD40-49B7-A0F7-960D88737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143F4F-DEE2-4E48-8120-82D9D580F46B}"/>
              </a:ext>
            </a:extLst>
          </p:cNvPr>
          <p:cNvSpPr>
            <a:spLocks noGrp="1"/>
          </p:cNvSpPr>
          <p:nvPr>
            <p:ph type="dt" sz="half" idx="10"/>
          </p:nvPr>
        </p:nvSpPr>
        <p:spPr/>
        <p:txBody>
          <a:bodyPr/>
          <a:lstStyle/>
          <a:p>
            <a:fld id="{91E7C2F2-1795-455E-B8E9-84F53A287522}" type="datetime1">
              <a:rPr lang="en-SG" smtClean="0"/>
              <a:t>5/8/2021</a:t>
            </a:fld>
            <a:endParaRPr lang="en-SG"/>
          </a:p>
        </p:txBody>
      </p:sp>
      <p:sp>
        <p:nvSpPr>
          <p:cNvPr id="5" name="Footer Placeholder 4">
            <a:extLst>
              <a:ext uri="{FF2B5EF4-FFF2-40B4-BE49-F238E27FC236}">
                <a16:creationId xmlns:a16="http://schemas.microsoft.com/office/drawing/2014/main" id="{3F547A00-FAB5-41BF-9BE7-F203401D7F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372713-977F-49E7-988D-852741E2175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365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3E807-37FD-47CD-9ECB-E10D99E4C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7E128E0-C52B-41C8-AC3F-9DD06C62D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C6DD89-6182-4BE0-893E-9F6E24630ACE}"/>
              </a:ext>
            </a:extLst>
          </p:cNvPr>
          <p:cNvSpPr>
            <a:spLocks noGrp="1"/>
          </p:cNvSpPr>
          <p:nvPr>
            <p:ph type="dt" sz="half" idx="10"/>
          </p:nvPr>
        </p:nvSpPr>
        <p:spPr/>
        <p:txBody>
          <a:bodyPr/>
          <a:lstStyle/>
          <a:p>
            <a:fld id="{411ADA87-708C-421C-9746-0524264031E9}" type="datetime1">
              <a:rPr lang="en-SG" smtClean="0"/>
              <a:t>5/8/2021</a:t>
            </a:fld>
            <a:endParaRPr lang="en-SG"/>
          </a:p>
        </p:txBody>
      </p:sp>
      <p:sp>
        <p:nvSpPr>
          <p:cNvPr id="5" name="Footer Placeholder 4">
            <a:extLst>
              <a:ext uri="{FF2B5EF4-FFF2-40B4-BE49-F238E27FC236}">
                <a16:creationId xmlns:a16="http://schemas.microsoft.com/office/drawing/2014/main" id="{6E4F1466-CD02-487A-9E2E-930FF44643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DFE0F6-2EB5-4BB4-BF19-B758B95B194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0418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A126-B266-4E42-AE40-F99A15ADA3E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5549C26-BEEC-4094-A3A4-897A65127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E2C867-CFEA-4499-9A09-9145C196951E}"/>
              </a:ext>
            </a:extLst>
          </p:cNvPr>
          <p:cNvSpPr>
            <a:spLocks noGrp="1"/>
          </p:cNvSpPr>
          <p:nvPr>
            <p:ph type="dt" sz="half" idx="10"/>
          </p:nvPr>
        </p:nvSpPr>
        <p:spPr/>
        <p:txBody>
          <a:bodyPr/>
          <a:lstStyle/>
          <a:p>
            <a:fld id="{D1130072-ED56-49FE-9EFB-56BCDAEE4FFB}" type="datetime1">
              <a:rPr lang="en-SG" smtClean="0"/>
              <a:t>5/8/2021</a:t>
            </a:fld>
            <a:endParaRPr lang="en-SG"/>
          </a:p>
        </p:txBody>
      </p:sp>
      <p:sp>
        <p:nvSpPr>
          <p:cNvPr id="5" name="Footer Placeholder 4">
            <a:extLst>
              <a:ext uri="{FF2B5EF4-FFF2-40B4-BE49-F238E27FC236}">
                <a16:creationId xmlns:a16="http://schemas.microsoft.com/office/drawing/2014/main" id="{C77919B4-7937-4FDF-8C49-55FADF39F8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2BD1AD0-7DA5-4DC6-8AA8-5FBDEA3CA7B5}"/>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2143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3CF9-7AEF-43F7-BDA2-D17E7B2EA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2147B38-F0B2-4DF3-89C2-AA9CF10DD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E9B58-1B3E-48D6-9264-D699EBB643EC}"/>
              </a:ext>
            </a:extLst>
          </p:cNvPr>
          <p:cNvSpPr>
            <a:spLocks noGrp="1"/>
          </p:cNvSpPr>
          <p:nvPr>
            <p:ph type="dt" sz="half" idx="10"/>
          </p:nvPr>
        </p:nvSpPr>
        <p:spPr/>
        <p:txBody>
          <a:bodyPr/>
          <a:lstStyle/>
          <a:p>
            <a:fld id="{F5D14F79-670C-4C80-8A26-D7FC47F1D455}" type="datetime1">
              <a:rPr lang="en-SG" smtClean="0"/>
              <a:t>5/8/2021</a:t>
            </a:fld>
            <a:endParaRPr lang="en-SG"/>
          </a:p>
        </p:txBody>
      </p:sp>
      <p:sp>
        <p:nvSpPr>
          <p:cNvPr id="5" name="Footer Placeholder 4">
            <a:extLst>
              <a:ext uri="{FF2B5EF4-FFF2-40B4-BE49-F238E27FC236}">
                <a16:creationId xmlns:a16="http://schemas.microsoft.com/office/drawing/2014/main" id="{7B3BE2F5-0256-41FB-A556-82924D9127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DDB2C1-BD15-4F21-A460-DF2322B5B62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010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FCA6-D0EE-46EE-ABAC-76C219DA21A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8B559E-CAC6-4B15-93B7-E15FF8E1D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4480087-38B7-4147-9555-5FAAF98DF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CDB927C-2002-4A15-85F8-CDAC78A84433}"/>
              </a:ext>
            </a:extLst>
          </p:cNvPr>
          <p:cNvSpPr>
            <a:spLocks noGrp="1"/>
          </p:cNvSpPr>
          <p:nvPr>
            <p:ph type="dt" sz="half" idx="10"/>
          </p:nvPr>
        </p:nvSpPr>
        <p:spPr/>
        <p:txBody>
          <a:bodyPr/>
          <a:lstStyle/>
          <a:p>
            <a:fld id="{9D0E2C35-7725-4EB7-9197-E2D2C07A51B4}" type="datetime1">
              <a:rPr lang="en-SG" smtClean="0"/>
              <a:t>5/8/2021</a:t>
            </a:fld>
            <a:endParaRPr lang="en-SG"/>
          </a:p>
        </p:txBody>
      </p:sp>
      <p:sp>
        <p:nvSpPr>
          <p:cNvPr id="6" name="Footer Placeholder 5">
            <a:extLst>
              <a:ext uri="{FF2B5EF4-FFF2-40B4-BE49-F238E27FC236}">
                <a16:creationId xmlns:a16="http://schemas.microsoft.com/office/drawing/2014/main" id="{6DF5E687-5BD0-4227-BB7F-3D535C8CA88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D2084CC-EA01-4A47-A25F-9EE54AA6B94E}"/>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44701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C51B-779D-4FC9-B438-DF4B5BA73D2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68FF98-6807-4700-82C5-CBFDAE234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62437-BF23-4925-B623-2AC26534A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4DFE599-A9C1-488F-948F-C17D44E7B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46E14-F414-4162-889A-1E4AA7586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96EB7CC-68D9-4E7F-95B1-EC365F8908E2}"/>
              </a:ext>
            </a:extLst>
          </p:cNvPr>
          <p:cNvSpPr>
            <a:spLocks noGrp="1"/>
          </p:cNvSpPr>
          <p:nvPr>
            <p:ph type="dt" sz="half" idx="10"/>
          </p:nvPr>
        </p:nvSpPr>
        <p:spPr/>
        <p:txBody>
          <a:bodyPr/>
          <a:lstStyle/>
          <a:p>
            <a:fld id="{9D86AACE-91C7-4167-A2F3-E12D525F808B}" type="datetime1">
              <a:rPr lang="en-SG" smtClean="0"/>
              <a:t>5/8/2021</a:t>
            </a:fld>
            <a:endParaRPr lang="en-SG"/>
          </a:p>
        </p:txBody>
      </p:sp>
      <p:sp>
        <p:nvSpPr>
          <p:cNvPr id="8" name="Footer Placeholder 7">
            <a:extLst>
              <a:ext uri="{FF2B5EF4-FFF2-40B4-BE49-F238E27FC236}">
                <a16:creationId xmlns:a16="http://schemas.microsoft.com/office/drawing/2014/main" id="{00B9DED5-72AD-4765-A29B-866FD24F1B6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0EEF189-9A21-4A2F-8B5F-7DD0C6920A6D}"/>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06061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6548-18DB-4FAE-8E7E-097C4ECCE8E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E4B7679-92F7-426C-B39C-649EB6E13B17}"/>
              </a:ext>
            </a:extLst>
          </p:cNvPr>
          <p:cNvSpPr>
            <a:spLocks noGrp="1"/>
          </p:cNvSpPr>
          <p:nvPr>
            <p:ph type="dt" sz="half" idx="10"/>
          </p:nvPr>
        </p:nvSpPr>
        <p:spPr/>
        <p:txBody>
          <a:bodyPr/>
          <a:lstStyle/>
          <a:p>
            <a:fld id="{B7F5D407-222B-43E9-8E4B-70FE513FD552}" type="datetime1">
              <a:rPr lang="en-SG" smtClean="0"/>
              <a:t>5/8/2021</a:t>
            </a:fld>
            <a:endParaRPr lang="en-SG"/>
          </a:p>
        </p:txBody>
      </p:sp>
      <p:sp>
        <p:nvSpPr>
          <p:cNvPr id="4" name="Footer Placeholder 3">
            <a:extLst>
              <a:ext uri="{FF2B5EF4-FFF2-40B4-BE49-F238E27FC236}">
                <a16:creationId xmlns:a16="http://schemas.microsoft.com/office/drawing/2014/main" id="{C33FECBF-EAF9-460D-AD69-AE188E3DA9E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4CF427-8B33-474F-9B4F-0058359540C9}"/>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87089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21F14-013B-4BDF-9D17-A520C3F3ACB6}"/>
              </a:ext>
            </a:extLst>
          </p:cNvPr>
          <p:cNvSpPr>
            <a:spLocks noGrp="1"/>
          </p:cNvSpPr>
          <p:nvPr>
            <p:ph type="dt" sz="half" idx="10"/>
          </p:nvPr>
        </p:nvSpPr>
        <p:spPr/>
        <p:txBody>
          <a:bodyPr/>
          <a:lstStyle/>
          <a:p>
            <a:fld id="{FF77F3B4-8D07-4431-ABCB-6EDEB42BFAB3}" type="datetime1">
              <a:rPr lang="en-SG" smtClean="0"/>
              <a:t>5/8/2021</a:t>
            </a:fld>
            <a:endParaRPr lang="en-SG"/>
          </a:p>
        </p:txBody>
      </p:sp>
      <p:sp>
        <p:nvSpPr>
          <p:cNvPr id="3" name="Footer Placeholder 2">
            <a:extLst>
              <a:ext uri="{FF2B5EF4-FFF2-40B4-BE49-F238E27FC236}">
                <a16:creationId xmlns:a16="http://schemas.microsoft.com/office/drawing/2014/main" id="{6DAB1ABB-31B6-44F4-B6C2-D4FF289186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89470C3-A600-491C-9EFF-F1567C50091F}"/>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75998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9FA3-B59D-47FC-A273-97072E8E5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3848D9-00F1-418A-A3AE-A2BAEE41B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4F4EAA2-5476-4F93-9B74-79AF3547D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8D187-9EF4-40F2-860F-64A8FE5FECA2}"/>
              </a:ext>
            </a:extLst>
          </p:cNvPr>
          <p:cNvSpPr>
            <a:spLocks noGrp="1"/>
          </p:cNvSpPr>
          <p:nvPr>
            <p:ph type="dt" sz="half" idx="10"/>
          </p:nvPr>
        </p:nvSpPr>
        <p:spPr/>
        <p:txBody>
          <a:bodyPr/>
          <a:lstStyle/>
          <a:p>
            <a:fld id="{8FE9BDA5-02E6-4F03-A269-C0CCF7B208CA}" type="datetime1">
              <a:rPr lang="en-SG" smtClean="0"/>
              <a:t>5/8/2021</a:t>
            </a:fld>
            <a:endParaRPr lang="en-SG"/>
          </a:p>
        </p:txBody>
      </p:sp>
      <p:sp>
        <p:nvSpPr>
          <p:cNvPr id="6" name="Footer Placeholder 5">
            <a:extLst>
              <a:ext uri="{FF2B5EF4-FFF2-40B4-BE49-F238E27FC236}">
                <a16:creationId xmlns:a16="http://schemas.microsoft.com/office/drawing/2014/main" id="{B02F8013-BC12-4445-9297-48A3173E281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2741FAA-BAFF-4FAB-BE7A-ACA41EA53550}"/>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10190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9EEE-1FBA-4611-8661-1E9E0A3B2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7FFA0CF-6098-4D9F-A68E-DCE68BAB8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FC46F9F-317F-40BC-95A6-4206AD314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6103F-4B71-4D08-A96E-A733206B5D33}"/>
              </a:ext>
            </a:extLst>
          </p:cNvPr>
          <p:cNvSpPr>
            <a:spLocks noGrp="1"/>
          </p:cNvSpPr>
          <p:nvPr>
            <p:ph type="dt" sz="half" idx="10"/>
          </p:nvPr>
        </p:nvSpPr>
        <p:spPr/>
        <p:txBody>
          <a:bodyPr/>
          <a:lstStyle/>
          <a:p>
            <a:fld id="{65A43A47-6910-4CD7-B7BE-C0327F90EDAE}" type="datetime1">
              <a:rPr lang="en-SG" smtClean="0"/>
              <a:t>5/8/2021</a:t>
            </a:fld>
            <a:endParaRPr lang="en-SG"/>
          </a:p>
        </p:txBody>
      </p:sp>
      <p:sp>
        <p:nvSpPr>
          <p:cNvPr id="6" name="Footer Placeholder 5">
            <a:extLst>
              <a:ext uri="{FF2B5EF4-FFF2-40B4-BE49-F238E27FC236}">
                <a16:creationId xmlns:a16="http://schemas.microsoft.com/office/drawing/2014/main" id="{AC9A6662-C4F0-4E76-B445-02494F2ACD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6B4A463-7D44-4DE2-B065-74BD313C9513}"/>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8054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39AF9-D2D3-40C3-A732-68BD149D6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C9ABED-90C9-4C4E-A704-3649F50D0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21DE1B-5E45-4650-8547-3FF3E2DA1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86D64-3C4D-44B1-8AC1-10A55AA5A303}" type="datetime1">
              <a:rPr lang="en-SG" smtClean="0"/>
              <a:t>5/8/2021</a:t>
            </a:fld>
            <a:endParaRPr lang="en-SG"/>
          </a:p>
        </p:txBody>
      </p:sp>
      <p:sp>
        <p:nvSpPr>
          <p:cNvPr id="5" name="Footer Placeholder 4">
            <a:extLst>
              <a:ext uri="{FF2B5EF4-FFF2-40B4-BE49-F238E27FC236}">
                <a16:creationId xmlns:a16="http://schemas.microsoft.com/office/drawing/2014/main" id="{502B35D6-4D53-4532-BDD3-6AD1F0899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242194B-979E-4CBF-9A81-070A7D31B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17531-6A82-45D4-80F6-FF94E990149F}" type="slidenum">
              <a:rPr lang="en-SG" smtClean="0"/>
              <a:t>‹#›</a:t>
            </a:fld>
            <a:endParaRPr lang="en-SG"/>
          </a:p>
        </p:txBody>
      </p:sp>
    </p:spTree>
    <p:extLst>
      <p:ext uri="{BB962C8B-B14F-4D97-AF65-F5344CB8AC3E}">
        <p14:creationId xmlns:p14="http://schemas.microsoft.com/office/powerpoint/2010/main" val="406918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everozen@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0157-895A-4898-95E0-48FFD4F975BB}"/>
              </a:ext>
            </a:extLst>
          </p:cNvPr>
          <p:cNvSpPr>
            <a:spLocks noGrp="1"/>
          </p:cNvSpPr>
          <p:nvPr>
            <p:ph type="ctrTitle"/>
          </p:nvPr>
        </p:nvSpPr>
        <p:spPr/>
        <p:txBody>
          <a:bodyPr>
            <a:normAutofit/>
          </a:bodyPr>
          <a:lstStyle/>
          <a:p>
            <a:r>
              <a:rPr lang="en-SG" dirty="0"/>
              <a:t>DBSverify</a:t>
            </a:r>
            <a:br>
              <a:rPr lang="en-SG" dirty="0"/>
            </a:br>
            <a:r>
              <a:rPr lang="en-SG" sz="3600" dirty="0"/>
              <a:t>(https://github.com/steverozen/DBSverify)</a:t>
            </a:r>
            <a:endParaRPr lang="en-SG" dirty="0"/>
          </a:p>
        </p:txBody>
      </p:sp>
      <p:sp>
        <p:nvSpPr>
          <p:cNvPr id="3" name="Subtitle 2">
            <a:extLst>
              <a:ext uri="{FF2B5EF4-FFF2-40B4-BE49-F238E27FC236}">
                <a16:creationId xmlns:a16="http://schemas.microsoft.com/office/drawing/2014/main" id="{5F19F37D-0704-4009-92F5-D291CEC0B38E}"/>
              </a:ext>
            </a:extLst>
          </p:cNvPr>
          <p:cNvSpPr>
            <a:spLocks noGrp="1"/>
          </p:cNvSpPr>
          <p:nvPr>
            <p:ph type="subTitle" idx="1"/>
          </p:nvPr>
        </p:nvSpPr>
        <p:spPr/>
        <p:txBody>
          <a:bodyPr/>
          <a:lstStyle/>
          <a:p>
            <a:r>
              <a:rPr lang="en-SG" dirty="0"/>
              <a:t>1 August 2021</a:t>
            </a:r>
          </a:p>
          <a:p>
            <a:r>
              <a:rPr lang="en-SG" dirty="0">
                <a:hlinkClick r:id="rId2"/>
              </a:rPr>
              <a:t>steverozen@gmail.com</a:t>
            </a:r>
            <a:endParaRPr lang="en-SG" dirty="0"/>
          </a:p>
          <a:p>
            <a:r>
              <a:rPr lang="en-SG" dirty="0"/>
              <a:t>Steve Rozen, Arnoud Boot, &lt;add Abel, Miguel, Nuria&gt;</a:t>
            </a:r>
          </a:p>
          <a:p>
            <a:endParaRPr lang="en-SG" dirty="0"/>
          </a:p>
        </p:txBody>
      </p:sp>
      <p:sp>
        <p:nvSpPr>
          <p:cNvPr id="4" name="Slide Number Placeholder 3">
            <a:extLst>
              <a:ext uri="{FF2B5EF4-FFF2-40B4-BE49-F238E27FC236}">
                <a16:creationId xmlns:a16="http://schemas.microsoft.com/office/drawing/2014/main" id="{8538D270-EA4F-4E87-B3F6-AF1DE992780E}"/>
              </a:ext>
            </a:extLst>
          </p:cNvPr>
          <p:cNvSpPr>
            <a:spLocks noGrp="1"/>
          </p:cNvSpPr>
          <p:nvPr>
            <p:ph type="sldNum" sz="quarter" idx="12"/>
          </p:nvPr>
        </p:nvSpPr>
        <p:spPr/>
        <p:txBody>
          <a:bodyPr/>
          <a:lstStyle/>
          <a:p>
            <a:fld id="{82317531-6A82-45D4-80F6-FF94E990149F}" type="slidenum">
              <a:rPr lang="en-SG" smtClean="0"/>
              <a:t>1</a:t>
            </a:fld>
            <a:endParaRPr lang="en-SG"/>
          </a:p>
        </p:txBody>
      </p:sp>
    </p:spTree>
    <p:extLst>
      <p:ext uri="{BB962C8B-B14F-4D97-AF65-F5344CB8AC3E}">
        <p14:creationId xmlns:p14="http://schemas.microsoft.com/office/powerpoint/2010/main" val="39741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8240717" cy="369332"/>
          </a:xfrm>
          <a:prstGeom prst="rect">
            <a:avLst/>
          </a:prstGeom>
          <a:noFill/>
        </p:spPr>
        <p:txBody>
          <a:bodyPr wrap="none" rtlCol="0">
            <a:spAutoFit/>
          </a:bodyPr>
          <a:lstStyle/>
          <a:p>
            <a:r>
              <a:rPr lang="en-SG" dirty="0"/>
              <a:t>Running DBSverify on the ICGC Collaboratory PCAWG Platinum Tumors* </a:t>
            </a:r>
            <a:r>
              <a:rPr lang="en-SG" dirty="0">
                <a:noFill/>
              </a:rPr>
              <a:t>Collaboratory</a:t>
            </a: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1321591" y="2785568"/>
            <a:ext cx="1581462" cy="1015663"/>
          </a:xfrm>
          <a:prstGeom prst="rect">
            <a:avLst/>
          </a:prstGeom>
          <a:noFill/>
        </p:spPr>
        <p:txBody>
          <a:bodyPr wrap="square" rtlCol="0">
            <a:spAutoFit/>
          </a:bodyPr>
          <a:lstStyle/>
          <a:p>
            <a:r>
              <a:rPr lang="en-SG" sz="1200" dirty="0"/>
              <a:t>Table mapping bed file names to the Collaboratory object ids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226932" y="2509687"/>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Collaboratory</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0" name="TextBox 9">
            <a:extLst>
              <a:ext uri="{FF2B5EF4-FFF2-40B4-BE49-F238E27FC236}">
                <a16:creationId xmlns:a16="http://schemas.microsoft.com/office/drawing/2014/main" id="{41D41DB7-6802-4521-A5FE-D0EFFE66D134}"/>
              </a:ext>
            </a:extLst>
          </p:cNvPr>
          <p:cNvSpPr txBox="1"/>
          <p:nvPr/>
        </p:nvSpPr>
        <p:spPr>
          <a:xfrm>
            <a:off x="1318798" y="2231116"/>
            <a:ext cx="1666263" cy="461665"/>
          </a:xfrm>
          <a:prstGeom prst="rect">
            <a:avLst/>
          </a:prstGeom>
          <a:noFill/>
        </p:spPr>
        <p:txBody>
          <a:bodyPr wrap="square" rtlCol="0">
            <a:spAutoFit/>
          </a:bodyPr>
          <a:lstStyle/>
          <a:p>
            <a:r>
              <a:rPr lang="en-SG" sz="1200" dirty="0"/>
              <a:t>bed files with ranges around DBSs</a:t>
            </a:r>
          </a:p>
        </p:txBody>
      </p:sp>
      <p:sp>
        <p:nvSpPr>
          <p:cNvPr id="11" name="Arrow: Down 10">
            <a:extLst>
              <a:ext uri="{FF2B5EF4-FFF2-40B4-BE49-F238E27FC236}">
                <a16:creationId xmlns:a16="http://schemas.microsoft.com/office/drawing/2014/main" id="{7B8D9436-AD31-48E1-B6AD-80E548128679}"/>
              </a:ext>
            </a:extLst>
          </p:cNvPr>
          <p:cNvSpPr/>
          <p:nvPr/>
        </p:nvSpPr>
        <p:spPr>
          <a:xfrm>
            <a:off x="1786605" y="1898280"/>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13" name="TextBox 12">
            <a:extLst>
              <a:ext uri="{FF2B5EF4-FFF2-40B4-BE49-F238E27FC236}">
                <a16:creationId xmlns:a16="http://schemas.microsoft.com/office/drawing/2014/main" id="{FF83391B-EBC2-4F78-B59F-BBA02D3B1A21}"/>
              </a:ext>
            </a:extLst>
          </p:cNvPr>
          <p:cNvSpPr txBox="1"/>
          <p:nvPr/>
        </p:nvSpPr>
        <p:spPr>
          <a:xfrm>
            <a:off x="4590936" y="2033095"/>
            <a:ext cx="4759893" cy="1569660"/>
          </a:xfrm>
          <a:prstGeom prst="rect">
            <a:avLst/>
          </a:prstGeom>
          <a:noFill/>
        </p:spPr>
        <p:txBody>
          <a:bodyPr wrap="none" rtlCol="0">
            <a:spAutoFit/>
          </a:bodyPr>
          <a:lstStyle/>
          <a:p>
            <a:r>
              <a:rPr lang="en-SG" sz="1200" b="0" i="0" dirty="0">
                <a:solidFill>
                  <a:srgbClr val="201F1E"/>
                </a:solidFill>
                <a:effectLst/>
                <a:latin typeface="Segoe UI" panose="020B0502040204020203" pitchFamily="34" charset="0"/>
              </a:rPr>
              <a:t>Create sorted </a:t>
            </a:r>
            <a:r>
              <a:rPr lang="en-SG" sz="1200" b="0" i="0" dirty="0" err="1">
                <a:solidFill>
                  <a:srgbClr val="201F1E"/>
                </a:solidFill>
                <a:effectLst/>
                <a:latin typeface="Segoe UI" panose="020B0502040204020203" pitchFamily="34" charset="0"/>
              </a:rPr>
              <a:t>minibams</a:t>
            </a:r>
            <a:r>
              <a:rPr lang="en-SG" sz="1200" b="0" i="0" dirty="0">
                <a:solidFill>
                  <a:srgbClr val="201F1E"/>
                </a:solidFill>
                <a:effectLst/>
                <a:latin typeface="Segoe UI" panose="020B0502040204020203" pitchFamily="34" charset="0"/>
              </a:rPr>
              <a:t>:</a:t>
            </a:r>
          </a:p>
          <a:p>
            <a:endParaRPr lang="en-SG" sz="1200" b="0" i="0"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N_minibam_name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normal_bam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b="0" i="1" dirty="0" err="1">
                <a:solidFill>
                  <a:srgbClr val="201F1E"/>
                </a:solidFill>
                <a:effectLst/>
                <a:latin typeface="Segoe UI" panose="020B0502040204020203" pitchFamily="34" charset="0"/>
              </a:rPr>
              <a:t>N_sorted_minibam_name</a:t>
            </a:r>
            <a:r>
              <a:rPr lang="en-SG" sz="1200" b="0" i="1" dirty="0">
                <a:solidFill>
                  <a:srgbClr val="201F1E"/>
                </a:solidFill>
                <a:effectLst/>
                <a:latin typeface="Segoe UI" panose="020B0502040204020203" pitchFamily="34" charset="0"/>
              </a:rPr>
              <a:t> </a:t>
            </a:r>
            <a:r>
              <a:rPr lang="en-SG" sz="1200" b="0" i="1" dirty="0" err="1">
                <a:solidFill>
                  <a:srgbClr val="201F1E"/>
                </a:solidFill>
                <a:effectLst/>
                <a:latin typeface="Segoe UI" panose="020B0502040204020203" pitchFamily="34" charset="0"/>
              </a:rPr>
              <a:t>N_minibam_name</a:t>
            </a:r>
            <a:endParaRPr lang="en-SG" sz="1200" b="0" i="1"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T_minibam_name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tumor_bam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_sorted_minibam_name</a:t>
            </a:r>
            <a:r>
              <a:rPr lang="en-SG" sz="1200" b="0" i="1" dirty="0">
                <a:solidFill>
                  <a:srgbClr val="201F1E"/>
                </a:solidFill>
                <a:effectLst/>
                <a:latin typeface="Segoe UI" panose="020B0502040204020203" pitchFamily="34" charset="0"/>
              </a:rPr>
              <a:t>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_minibam_name</a:t>
            </a:r>
            <a:endParaRPr lang="en-SG" sz="1200" b="0" i="1" dirty="0">
              <a:solidFill>
                <a:srgbClr val="201F1E"/>
              </a:solidFill>
              <a:effectLst/>
              <a:latin typeface="Segoe UI" panose="020B0502040204020203" pitchFamily="34" charset="0"/>
            </a:endParaRPr>
          </a:p>
          <a:p>
            <a:endParaRPr lang="en-SG" sz="1200" dirty="0">
              <a:solidFill>
                <a:srgbClr val="201F1E"/>
              </a:solidFill>
              <a:latin typeface="Segoe UI" panose="020B0502040204020203" pitchFamily="34" charset="0"/>
            </a:endParaRPr>
          </a:p>
          <a:p>
            <a:r>
              <a:rPr lang="en-SG" sz="1200" dirty="0">
                <a:solidFill>
                  <a:srgbClr val="201F1E"/>
                </a:solidFill>
                <a:latin typeface="Segoe UI" panose="020B0502040204020203" pitchFamily="34" charset="0"/>
              </a:rPr>
              <a:t>See data-raw/production_scripts/collab_score-client_bamSlice_v4.sh</a:t>
            </a:r>
          </a:p>
        </p:txBody>
      </p:sp>
      <p:grpSp>
        <p:nvGrpSpPr>
          <p:cNvPr id="17" name="Group 16">
            <a:extLst>
              <a:ext uri="{FF2B5EF4-FFF2-40B4-BE49-F238E27FC236}">
                <a16:creationId xmlns:a16="http://schemas.microsoft.com/office/drawing/2014/main" id="{5CAA3756-71C9-42B7-BBC2-8E9E04E4C09A}"/>
              </a:ext>
            </a:extLst>
          </p:cNvPr>
          <p:cNvGrpSpPr/>
          <p:nvPr/>
        </p:nvGrpSpPr>
        <p:grpSpPr>
          <a:xfrm>
            <a:off x="3128171" y="3664064"/>
            <a:ext cx="2143085" cy="1904653"/>
            <a:chOff x="3348607" y="2905808"/>
            <a:chExt cx="2143085" cy="1067735"/>
          </a:xfrm>
        </p:grpSpPr>
        <p:sp>
          <p:nvSpPr>
            <p:cNvPr id="14" name="Arrow: Bent 13">
              <a:extLst>
                <a:ext uri="{FF2B5EF4-FFF2-40B4-BE49-F238E27FC236}">
                  <a16:creationId xmlns:a16="http://schemas.microsoft.com/office/drawing/2014/main" id="{5AB14EA1-9ADD-457E-8B04-A215DD68C903}"/>
                </a:ext>
              </a:extLst>
            </p:cNvPr>
            <p:cNvSpPr/>
            <p:nvPr/>
          </p:nvSpPr>
          <p:spPr>
            <a:xfrm flipH="1" flipV="1">
              <a:off x="3348607" y="2905808"/>
              <a:ext cx="1941850" cy="1067735"/>
            </a:xfrm>
            <a:prstGeom prst="bentArrow">
              <a:avLst>
                <a:gd name="adj1" fmla="val 18899"/>
                <a:gd name="adj2" fmla="val 25000"/>
                <a:gd name="adj3" fmla="val 25000"/>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sp>
          <p:nvSpPr>
            <p:cNvPr id="15" name="TextBox 14">
              <a:extLst>
                <a:ext uri="{FF2B5EF4-FFF2-40B4-BE49-F238E27FC236}">
                  <a16:creationId xmlns:a16="http://schemas.microsoft.com/office/drawing/2014/main" id="{3E38EBC9-AF0A-41FA-B485-34804A37F112}"/>
                </a:ext>
              </a:extLst>
            </p:cNvPr>
            <p:cNvSpPr txBox="1"/>
            <p:nvPr/>
          </p:nvSpPr>
          <p:spPr>
            <a:xfrm>
              <a:off x="3385306" y="3627805"/>
              <a:ext cx="2106386" cy="276999"/>
            </a:xfrm>
            <a:prstGeom prst="rect">
              <a:avLst/>
            </a:prstGeom>
            <a:noFill/>
          </p:spPr>
          <p:txBody>
            <a:bodyPr wrap="square" rtlCol="0">
              <a:spAutoFit/>
            </a:bodyPr>
            <a:lstStyle/>
            <a:p>
              <a:r>
                <a:rPr lang="en-SG" sz="1200" dirty="0"/>
                <a:t>download </a:t>
              </a:r>
              <a:r>
                <a:rPr lang="en-SG" sz="1200" dirty="0" err="1"/>
                <a:t>minibams</a:t>
              </a:r>
              <a:endParaRPr lang="en-SG" sz="1200" dirty="0"/>
            </a:p>
          </p:txBody>
        </p:sp>
      </p:grpSp>
      <p:sp>
        <p:nvSpPr>
          <p:cNvPr id="16" name="Rectangle: Rounded Corners 15">
            <a:extLst>
              <a:ext uri="{FF2B5EF4-FFF2-40B4-BE49-F238E27FC236}">
                <a16:creationId xmlns:a16="http://schemas.microsoft.com/office/drawing/2014/main" id="{87CA88F9-AE85-4D14-BFDC-8CA0F586EB00}"/>
              </a:ext>
            </a:extLst>
          </p:cNvPr>
          <p:cNvSpPr/>
          <p:nvPr/>
        </p:nvSpPr>
        <p:spPr>
          <a:xfrm>
            <a:off x="4489050" y="2016555"/>
            <a:ext cx="5089956" cy="15985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752461" y="4508316"/>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DBSverify functions to use </a:t>
            </a:r>
            <a:r>
              <a:rPr lang="en-SG" sz="1200" dirty="0" err="1">
                <a:solidFill>
                  <a:schemeClr val="tx1"/>
                </a:solidFill>
              </a:rPr>
              <a:t>samtools</a:t>
            </a:r>
            <a:r>
              <a:rPr lang="en-SG" sz="1200" dirty="0">
                <a:solidFill>
                  <a:schemeClr val="tx1"/>
                </a:solidFill>
              </a:rPr>
              <a:t> to create SAM slices of the DBS sites in the </a:t>
            </a:r>
            <a:r>
              <a:rPr lang="en-SG" sz="1200" dirty="0" err="1">
                <a:solidFill>
                  <a:schemeClr val="tx1"/>
                </a:solidFill>
              </a:rPr>
              <a:t>minibam</a:t>
            </a:r>
            <a:r>
              <a:rPr lang="en-SG" sz="1200" dirty="0">
                <a:solidFill>
                  <a:schemeClr val="tx1"/>
                </a:solidFill>
              </a:rPr>
              <a:t> and assess each DBS that was in the VCF file</a:t>
            </a:r>
          </a:p>
        </p:txBody>
      </p:sp>
      <p:sp>
        <p:nvSpPr>
          <p:cNvPr id="21" name="Arrow: Down 20">
            <a:extLst>
              <a:ext uri="{FF2B5EF4-FFF2-40B4-BE49-F238E27FC236}">
                <a16:creationId xmlns:a16="http://schemas.microsoft.com/office/drawing/2014/main" id="{B61660FB-4FFF-414F-9F7A-CF1E48FA4B06}"/>
              </a:ext>
            </a:extLst>
          </p:cNvPr>
          <p:cNvSpPr/>
          <p:nvPr/>
        </p:nvSpPr>
        <p:spPr>
          <a:xfrm>
            <a:off x="919769" y="1907647"/>
            <a:ext cx="310242" cy="252963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2" name="Right Brace 21">
            <a:extLst>
              <a:ext uri="{FF2B5EF4-FFF2-40B4-BE49-F238E27FC236}">
                <a16:creationId xmlns:a16="http://schemas.microsoft.com/office/drawing/2014/main" id="{2890F388-6DEA-4018-8B3F-E221DC3DBDC4}"/>
              </a:ext>
            </a:extLst>
          </p:cNvPr>
          <p:cNvSpPr/>
          <p:nvPr/>
        </p:nvSpPr>
        <p:spPr>
          <a:xfrm>
            <a:off x="2841171" y="2156582"/>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7343268" y="-1404155"/>
            <a:ext cx="307197" cy="567005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340953" y="914582"/>
            <a:ext cx="1562099" cy="276999"/>
          </a:xfrm>
          <a:prstGeom prst="rect">
            <a:avLst/>
          </a:prstGeom>
          <a:noFill/>
        </p:spPr>
        <p:txBody>
          <a:bodyPr wrap="square" rtlCol="0">
            <a:spAutoFit/>
          </a:bodyPr>
          <a:lstStyle/>
          <a:p>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6580059" y="914582"/>
            <a:ext cx="1931565" cy="276999"/>
          </a:xfrm>
          <a:prstGeom prst="rect">
            <a:avLst/>
          </a:prstGeom>
          <a:noFill/>
        </p:spPr>
        <p:txBody>
          <a:bodyPr wrap="square" rtlCol="0">
            <a:spAutoFit/>
          </a:bodyPr>
          <a:lstStyle/>
          <a:p>
            <a:r>
              <a:rPr lang="en-SG" sz="1200" b="1" dirty="0"/>
              <a:t>ICGC Collaboratory 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1685546" y="5773823"/>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542588" y="6065053"/>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4" name="TextBox 23">
            <a:extLst>
              <a:ext uri="{FF2B5EF4-FFF2-40B4-BE49-F238E27FC236}">
                <a16:creationId xmlns:a16="http://schemas.microsoft.com/office/drawing/2014/main" id="{B72A734C-C93C-428B-9FFC-5738DE2BEBF9}"/>
              </a:ext>
            </a:extLst>
          </p:cNvPr>
          <p:cNvSpPr txBox="1"/>
          <p:nvPr/>
        </p:nvSpPr>
        <p:spPr>
          <a:xfrm>
            <a:off x="6477063" y="3814391"/>
            <a:ext cx="4173519" cy="2492990"/>
          </a:xfrm>
          <a:prstGeom prst="rect">
            <a:avLst/>
          </a:prstGeom>
          <a:noFill/>
        </p:spPr>
        <p:txBody>
          <a:bodyPr wrap="square" rtlCol="0">
            <a:spAutoFit/>
          </a:bodyPr>
          <a:lstStyle/>
          <a:p>
            <a:r>
              <a:rPr lang="en-SG" sz="1200" dirty="0"/>
              <a:t>Notes:</a:t>
            </a:r>
          </a:p>
          <a:p>
            <a:endParaRPr lang="en-SG" sz="1200" dirty="0"/>
          </a:p>
          <a:p>
            <a:r>
              <a:rPr lang="en-SG" sz="1200" dirty="0"/>
              <a:t>*Some of the PCAWG Platinum BAMs are on the ICGC Collaboratory, while some are the “</a:t>
            </a:r>
            <a:r>
              <a:rPr lang="en-SG" sz="1200" dirty="0" err="1"/>
              <a:t>Bionimubs</a:t>
            </a:r>
            <a:r>
              <a:rPr lang="en-SG" sz="1200" dirty="0"/>
              <a:t> Protected Data Cloud” and two other cloud systems. As of 2021 07 31 we have only dealt with the Collaboratory.</a:t>
            </a:r>
          </a:p>
          <a:p>
            <a:endParaRPr lang="en-SG" sz="1200" dirty="0"/>
          </a:p>
          <a:p>
            <a:r>
              <a:rPr lang="en-SG" sz="1200" dirty="0"/>
              <a:t>** We investigated what set of potential DBSs we should be verifying. None of the PCAWG callers (not even Mutect as used by PCAWG) called DBSs as such, so we merged adjacent SBSs as candidate DBSs.  For the final data set we only used DBSs that were formed from two SBSs present in the PCAWG consensus VCF, and excluded those that failed DBSverify analysis.</a:t>
            </a:r>
          </a:p>
        </p:txBody>
      </p:sp>
      <p:sp>
        <p:nvSpPr>
          <p:cNvPr id="2" name="Slide Number Placeholder 1">
            <a:extLst>
              <a:ext uri="{FF2B5EF4-FFF2-40B4-BE49-F238E27FC236}">
                <a16:creationId xmlns:a16="http://schemas.microsoft.com/office/drawing/2014/main" id="{1C0FFBB9-30D1-48A5-B71B-8D5CE485EE54}"/>
              </a:ext>
            </a:extLst>
          </p:cNvPr>
          <p:cNvSpPr>
            <a:spLocks noGrp="1"/>
          </p:cNvSpPr>
          <p:nvPr>
            <p:ph type="sldNum" sz="quarter" idx="12"/>
          </p:nvPr>
        </p:nvSpPr>
        <p:spPr/>
        <p:txBody>
          <a:bodyPr/>
          <a:lstStyle/>
          <a:p>
            <a:fld id="{82317531-6A82-45D4-80F6-FF94E990149F}" type="slidenum">
              <a:rPr lang="en-SG" smtClean="0"/>
              <a:t>2</a:t>
            </a:fld>
            <a:endParaRPr lang="en-SG"/>
          </a:p>
        </p:txBody>
      </p:sp>
    </p:spTree>
    <p:extLst>
      <p:ext uri="{BB962C8B-B14F-4D97-AF65-F5344CB8AC3E}">
        <p14:creationId xmlns:p14="http://schemas.microsoft.com/office/powerpoint/2010/main" val="74797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91CC12-E63C-42D8-AF12-59A4C9DC8B35}"/>
              </a:ext>
            </a:extLst>
          </p:cNvPr>
          <p:cNvSpPr>
            <a:spLocks noGrp="1"/>
          </p:cNvSpPr>
          <p:nvPr>
            <p:ph type="title"/>
          </p:nvPr>
        </p:nvSpPr>
        <p:spPr>
          <a:xfrm>
            <a:off x="838200" y="313093"/>
            <a:ext cx="10515600" cy="735887"/>
          </a:xfrm>
        </p:spPr>
        <p:txBody>
          <a:bodyPr>
            <a:normAutofit fontScale="90000"/>
          </a:bodyPr>
          <a:lstStyle/>
          <a:p>
            <a:r>
              <a:rPr lang="en-US" dirty="0"/>
              <a:t>Preparing analysis of PCAWG (“platinum”) data</a:t>
            </a:r>
          </a:p>
        </p:txBody>
      </p:sp>
      <p:sp>
        <p:nvSpPr>
          <p:cNvPr id="4" name="Content Placeholder 3">
            <a:extLst>
              <a:ext uri="{FF2B5EF4-FFF2-40B4-BE49-F238E27FC236}">
                <a16:creationId xmlns:a16="http://schemas.microsoft.com/office/drawing/2014/main" id="{62C7798B-D8F7-4B40-A72B-022CDC302611}"/>
              </a:ext>
            </a:extLst>
          </p:cNvPr>
          <p:cNvSpPr>
            <a:spLocks noGrp="1"/>
          </p:cNvSpPr>
          <p:nvPr>
            <p:ph idx="1"/>
          </p:nvPr>
        </p:nvSpPr>
        <p:spPr>
          <a:xfrm>
            <a:off x="838200" y="1168773"/>
            <a:ext cx="10515600" cy="4777371"/>
          </a:xfrm>
        </p:spPr>
        <p:txBody>
          <a:bodyPr>
            <a:normAutofit fontScale="70000" lnSpcReduction="20000"/>
          </a:bodyPr>
          <a:lstStyle/>
          <a:p>
            <a:r>
              <a:rPr lang="en-US" dirty="0"/>
              <a:t>Used function </a:t>
            </a:r>
            <a:r>
              <a:rPr lang="en-US" dirty="0" err="1"/>
              <a:t>PCAWG_fuse_sample_sheet_and_collab_manifest</a:t>
            </a:r>
            <a:r>
              <a:rPr lang="en-US" dirty="0"/>
              <a:t> to join pcawg_sample_sheet.v1.4.2016-09-14.tsv with collaboratory_WGS_BAMS_repository_1623246282.tsv; the function code has more documentation; this gave us table </a:t>
            </a:r>
            <a:r>
              <a:rPr lang="en-US" dirty="0" err="1"/>
              <a:t>production_scripts</a:t>
            </a:r>
            <a:r>
              <a:rPr lang="en-US" dirty="0"/>
              <a:t>/collaboratory_bams_2021_07_16.csv.</a:t>
            </a:r>
          </a:p>
          <a:p>
            <a:r>
              <a:rPr lang="en-US" dirty="0"/>
              <a:t>We used whitelist and </a:t>
            </a:r>
            <a:r>
              <a:rPr lang="en-US" dirty="0" err="1"/>
              <a:t>graylist</a:t>
            </a:r>
            <a:r>
              <a:rPr lang="en-US" dirty="0"/>
              <a:t> samples.</a:t>
            </a:r>
          </a:p>
          <a:p>
            <a:r>
              <a:rPr lang="en-US" dirty="0"/>
              <a:t>(We removed rows for samples with no DBS using </a:t>
            </a:r>
            <a:r>
              <a:rPr lang="en-US" dirty="0" err="1"/>
              <a:t>production_scripts</a:t>
            </a:r>
            <a:r>
              <a:rPr lang="en-US" dirty="0"/>
              <a:t>/</a:t>
            </a:r>
            <a:r>
              <a:rPr lang="en-US" dirty="0" err="1"/>
              <a:t>PCAWG_remove_rows_no_bed.R</a:t>
            </a:r>
            <a:r>
              <a:rPr lang="en-US" dirty="0"/>
              <a:t>)</a:t>
            </a:r>
          </a:p>
          <a:p>
            <a:r>
              <a:rPr lang="en-US" dirty="0"/>
              <a:t>We prepared the VCFs containing only DBSs and the corresponding BED files using </a:t>
            </a:r>
            <a:r>
              <a:rPr lang="en-US" dirty="0" err="1"/>
              <a:t>production_scripts</a:t>
            </a:r>
            <a:r>
              <a:rPr lang="en-US" dirty="0"/>
              <a:t>/</a:t>
            </a:r>
            <a:r>
              <a:rPr lang="en-US" dirty="0" err="1"/>
              <a:t>PCAWG_prep_all_Collaboratory_VCFs_and_BEDs_script.R</a:t>
            </a:r>
            <a:endParaRPr lang="en-US" dirty="0"/>
          </a:p>
          <a:p>
            <a:r>
              <a:rPr lang="en-US" dirty="0"/>
              <a:t>Willie used the table collaboratory_bams_2021_07_16.csv on Collaboratory compute instances to feed </a:t>
            </a:r>
            <a:r>
              <a:rPr lang="en-US" dirty="0" err="1"/>
              <a:t>production_scripts</a:t>
            </a:r>
            <a:r>
              <a:rPr lang="en-US" dirty="0"/>
              <a:t>/collab_score-client_bamSlice_v4.sh; this script used the “SCORE client” to fetch full BAMs  based on their object ID in the table, and then create the </a:t>
            </a:r>
            <a:r>
              <a:rPr lang="en-US" dirty="0" err="1"/>
              <a:t>miniBAMs</a:t>
            </a:r>
            <a:r>
              <a:rPr lang="en-US" dirty="0"/>
              <a:t> for candidate DBSs; </a:t>
            </a:r>
            <a:r>
              <a:rPr lang="en-US" dirty="0" err="1"/>
              <a:t>miniBAMs</a:t>
            </a:r>
            <a:r>
              <a:rPr lang="en-US" dirty="0"/>
              <a:t> were manually downloaded for further analysis.</a:t>
            </a:r>
          </a:p>
          <a:p>
            <a:r>
              <a:rPr lang="en-US" dirty="0"/>
              <a:t>Once </a:t>
            </a:r>
            <a:r>
              <a:rPr lang="en-US" dirty="0" err="1"/>
              <a:t>miniBAMs</a:t>
            </a:r>
            <a:r>
              <a:rPr lang="en-US" dirty="0"/>
              <a:t> were on local computers, used scripts data-raw/</a:t>
            </a:r>
            <a:r>
              <a:rPr lang="en-US" dirty="0" err="1"/>
              <a:t>production_scripts</a:t>
            </a:r>
            <a:r>
              <a:rPr lang="en-US" dirty="0"/>
              <a:t>/PCAWG_collaboratory_set1.R and </a:t>
            </a:r>
            <a:r>
              <a:rPr lang="en-US" dirty="0">
                <a:solidFill>
                  <a:schemeClr val="accent6"/>
                </a:solidFill>
              </a:rPr>
              <a:t>XXXXX </a:t>
            </a:r>
            <a:r>
              <a:rPr lang="en-US" dirty="0"/>
              <a:t>to evaluate the DBSs.</a:t>
            </a:r>
          </a:p>
          <a:p>
            <a:r>
              <a:rPr lang="en-US" dirty="0">
                <a:solidFill>
                  <a:schemeClr val="accent6"/>
                </a:solidFill>
              </a:rPr>
              <a:t>Get summary statistics and catalogs (mutational spectrum matrices); as of August1 there </a:t>
            </a:r>
            <a:r>
              <a:rPr lang="en-US">
                <a:solidFill>
                  <a:schemeClr val="accent6"/>
                </a:solidFill>
              </a:rPr>
              <a:t>is preliminary code </a:t>
            </a:r>
            <a:r>
              <a:rPr lang="en-US" dirty="0">
                <a:solidFill>
                  <a:schemeClr val="accent6"/>
                </a:solidFill>
              </a:rPr>
              <a:t>in data-raw/</a:t>
            </a:r>
            <a:r>
              <a:rPr lang="en-US" dirty="0" err="1">
                <a:solidFill>
                  <a:schemeClr val="accent6"/>
                </a:solidFill>
              </a:rPr>
              <a:t>production_scripts</a:t>
            </a:r>
            <a:r>
              <a:rPr lang="en-US" dirty="0">
                <a:solidFill>
                  <a:schemeClr val="accent6"/>
                </a:solidFill>
              </a:rPr>
              <a:t>/PCAWG_collab_set1_DBS_VCF_to_catalogs.R</a:t>
            </a:r>
          </a:p>
        </p:txBody>
      </p:sp>
      <p:sp>
        <p:nvSpPr>
          <p:cNvPr id="2" name="Slide Number Placeholder 1">
            <a:extLst>
              <a:ext uri="{FF2B5EF4-FFF2-40B4-BE49-F238E27FC236}">
                <a16:creationId xmlns:a16="http://schemas.microsoft.com/office/drawing/2014/main" id="{4A40691B-3260-4C9D-9C5A-71671CA9A934}"/>
              </a:ext>
            </a:extLst>
          </p:cNvPr>
          <p:cNvSpPr>
            <a:spLocks noGrp="1"/>
          </p:cNvSpPr>
          <p:nvPr>
            <p:ph type="sldNum" sz="quarter" idx="12"/>
          </p:nvPr>
        </p:nvSpPr>
        <p:spPr/>
        <p:txBody>
          <a:bodyPr/>
          <a:lstStyle/>
          <a:p>
            <a:fld id="{82317531-6A82-45D4-80F6-FF94E990149F}" type="slidenum">
              <a:rPr lang="en-SG" smtClean="0"/>
              <a:t>3</a:t>
            </a:fld>
            <a:endParaRPr lang="en-SG"/>
          </a:p>
        </p:txBody>
      </p:sp>
    </p:spTree>
    <p:extLst>
      <p:ext uri="{BB962C8B-B14F-4D97-AF65-F5344CB8AC3E}">
        <p14:creationId xmlns:p14="http://schemas.microsoft.com/office/powerpoint/2010/main" val="27379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9BC0B-B956-4E84-8E38-6A20C94E2700}"/>
              </a:ext>
            </a:extLst>
          </p:cNvPr>
          <p:cNvSpPr>
            <a:spLocks noGrp="1"/>
          </p:cNvSpPr>
          <p:nvPr>
            <p:ph type="title"/>
          </p:nvPr>
        </p:nvSpPr>
        <p:spPr>
          <a:xfrm>
            <a:off x="838200" y="365126"/>
            <a:ext cx="10515600" cy="833360"/>
          </a:xfrm>
        </p:spPr>
        <p:txBody>
          <a:bodyPr/>
          <a:lstStyle/>
          <a:p>
            <a:r>
              <a:rPr lang="en-SG" dirty="0"/>
              <a:t>Hartwig Medical Foundation (HMF) data</a:t>
            </a:r>
          </a:p>
        </p:txBody>
      </p:sp>
      <p:sp>
        <p:nvSpPr>
          <p:cNvPr id="4" name="Content Placeholder 3">
            <a:extLst>
              <a:ext uri="{FF2B5EF4-FFF2-40B4-BE49-F238E27FC236}">
                <a16:creationId xmlns:a16="http://schemas.microsoft.com/office/drawing/2014/main" id="{4B185356-99D5-4ABC-9B63-2B43F44B0C10}"/>
              </a:ext>
            </a:extLst>
          </p:cNvPr>
          <p:cNvSpPr>
            <a:spLocks noGrp="1"/>
          </p:cNvSpPr>
          <p:nvPr>
            <p:ph idx="1"/>
          </p:nvPr>
        </p:nvSpPr>
        <p:spPr>
          <a:xfrm>
            <a:off x="838200" y="1198486"/>
            <a:ext cx="10515600" cy="4667250"/>
          </a:xfrm>
        </p:spPr>
        <p:txBody>
          <a:bodyPr>
            <a:normAutofit fontScale="70000" lnSpcReduction="20000"/>
          </a:bodyPr>
          <a:lstStyle/>
          <a:p>
            <a:r>
              <a:rPr lang="en-SG" dirty="0"/>
              <a:t>We prepared the DBS-only VCFs and corresponding .bed files using the function </a:t>
            </a:r>
            <a:r>
              <a:rPr lang="en-SG" dirty="0" err="1"/>
              <a:t>HMF_prep_BEDs_and_DBS_VCFs</a:t>
            </a:r>
            <a:r>
              <a:rPr lang="en-SG" dirty="0"/>
              <a:t>, run from the R command line using code at line 14 of </a:t>
            </a:r>
            <a:r>
              <a:rPr lang="en-SG" dirty="0" err="1"/>
              <a:t>HMF_prep_BEDs_and_DBS_VCFs.R</a:t>
            </a:r>
            <a:endParaRPr lang="en-SG" dirty="0"/>
          </a:p>
          <a:p>
            <a:r>
              <a:rPr lang="en-SG" dirty="0"/>
              <a:t>The output contains both DBSs called by the HMF caller and DBS from fused SBSs, but we suggest just using the DBSs called by the HMF caller. The are flagged as “original” in the “source” column of the VCFs. (There were very few DBSs from adjacent SBSs.)</a:t>
            </a:r>
          </a:p>
          <a:p>
            <a:r>
              <a:rPr lang="en-SG" dirty="0"/>
              <a:t>11 </a:t>
            </a:r>
            <a:r>
              <a:rPr lang="en-SG"/>
              <a:t>test paired </a:t>
            </a:r>
            <a:r>
              <a:rPr lang="en-SG" dirty="0"/>
              <a:t>bed VCF files sent 2021 08 01 in </a:t>
            </a:r>
            <a:r>
              <a:rPr lang="en-US" dirty="0"/>
              <a:t>HMF_test_VCF_and_BED_files.zip; some are small, some are much larger. Suggest starting with a small one.</a:t>
            </a:r>
          </a:p>
          <a:p>
            <a:r>
              <a:rPr lang="en-US" dirty="0"/>
              <a:t>We will need something analogous to data-raw/</a:t>
            </a:r>
            <a:r>
              <a:rPr lang="en-US" dirty="0" err="1"/>
              <a:t>production_scripts</a:t>
            </a:r>
            <a:r>
              <a:rPr lang="en-US" dirty="0"/>
              <a:t>/ collab_score-client_bamSlice_v4.sh the computing environment for the HMF BAMs.</a:t>
            </a:r>
          </a:p>
          <a:p>
            <a:r>
              <a:rPr lang="en-US" dirty="0"/>
              <a:t>After the </a:t>
            </a:r>
            <a:r>
              <a:rPr lang="en-US" dirty="0" err="1"/>
              <a:t>miniBAMs</a:t>
            </a:r>
            <a:r>
              <a:rPr lang="en-US" dirty="0"/>
              <a:t> are downloaded we will need a new function for HMF data that reads the VCF file and corresponding </a:t>
            </a:r>
            <a:r>
              <a:rPr lang="en-US" dirty="0" err="1"/>
              <a:t>miniBAMs</a:t>
            </a:r>
            <a:r>
              <a:rPr lang="en-US" dirty="0"/>
              <a:t> to verify the DBSs in the VCF file.  Suggest to model this after </a:t>
            </a:r>
            <a:r>
              <a:rPr lang="en-US" dirty="0" err="1"/>
              <a:t>PCAWG_read_table_and_evaluate_DBS</a:t>
            </a:r>
            <a:r>
              <a:rPr lang="en-US" dirty="0"/>
              <a:t>. For the PCAWG data this is called from the script scripts data-raw/</a:t>
            </a:r>
            <a:r>
              <a:rPr lang="en-US" dirty="0" err="1"/>
              <a:t>production_scripts</a:t>
            </a:r>
            <a:r>
              <a:rPr lang="en-US" dirty="0"/>
              <a:t>/PCAWG_collaboratory_set1.R</a:t>
            </a:r>
          </a:p>
          <a:p>
            <a:r>
              <a:rPr lang="en-US" dirty="0"/>
              <a:t>After the “evaluated” DBS VCF files are created, it will be necessary to create the matrices (“catalogs”) of the “True DBS” (that were originally called by the HMF caller).  </a:t>
            </a:r>
            <a:r>
              <a:rPr lang="en-US" dirty="0">
                <a:solidFill>
                  <a:schemeClr val="accent6"/>
                </a:solidFill>
              </a:rPr>
              <a:t>We can do this in Singapore since we are authorized to work with the HMF VCF files.  As of August 1 there is preliminary code in data-raw/</a:t>
            </a:r>
            <a:r>
              <a:rPr lang="en-US" dirty="0" err="1">
                <a:solidFill>
                  <a:schemeClr val="accent6"/>
                </a:solidFill>
              </a:rPr>
              <a:t>production_scripts</a:t>
            </a:r>
            <a:r>
              <a:rPr lang="en-US" dirty="0">
                <a:solidFill>
                  <a:schemeClr val="accent6"/>
                </a:solidFill>
              </a:rPr>
              <a:t>/PCAWG_collab_set1_DBS_VCF_to_catalogs.R</a:t>
            </a:r>
            <a:endParaRPr lang="en-SG" dirty="0">
              <a:solidFill>
                <a:schemeClr val="accent6"/>
              </a:solidFill>
            </a:endParaRPr>
          </a:p>
        </p:txBody>
      </p:sp>
      <p:sp>
        <p:nvSpPr>
          <p:cNvPr id="5" name="Slide Number Placeholder 4">
            <a:extLst>
              <a:ext uri="{FF2B5EF4-FFF2-40B4-BE49-F238E27FC236}">
                <a16:creationId xmlns:a16="http://schemas.microsoft.com/office/drawing/2014/main" id="{9F767287-CA3E-4A8D-9B36-47B1630CAD09}"/>
              </a:ext>
            </a:extLst>
          </p:cNvPr>
          <p:cNvSpPr>
            <a:spLocks noGrp="1"/>
          </p:cNvSpPr>
          <p:nvPr>
            <p:ph type="sldNum" sz="quarter" idx="12"/>
          </p:nvPr>
        </p:nvSpPr>
        <p:spPr/>
        <p:txBody>
          <a:bodyPr/>
          <a:lstStyle/>
          <a:p>
            <a:fld id="{82317531-6A82-45D4-80F6-FF94E990149F}" type="slidenum">
              <a:rPr lang="en-SG" smtClean="0"/>
              <a:t>4</a:t>
            </a:fld>
            <a:endParaRPr lang="en-SG"/>
          </a:p>
        </p:txBody>
      </p:sp>
      <p:sp>
        <p:nvSpPr>
          <p:cNvPr id="2" name="Arrow: Right 1">
            <a:extLst>
              <a:ext uri="{FF2B5EF4-FFF2-40B4-BE49-F238E27FC236}">
                <a16:creationId xmlns:a16="http://schemas.microsoft.com/office/drawing/2014/main" id="{986031D1-59B6-4AB6-9F24-5467DA321CF8}"/>
              </a:ext>
            </a:extLst>
          </p:cNvPr>
          <p:cNvSpPr/>
          <p:nvPr/>
        </p:nvSpPr>
        <p:spPr>
          <a:xfrm>
            <a:off x="408462" y="3229245"/>
            <a:ext cx="677677" cy="302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Arrow: Right 5">
            <a:extLst>
              <a:ext uri="{FF2B5EF4-FFF2-40B4-BE49-F238E27FC236}">
                <a16:creationId xmlns:a16="http://schemas.microsoft.com/office/drawing/2014/main" id="{CD60E4C8-E894-4947-BE0A-D86FE225D3EB}"/>
              </a:ext>
            </a:extLst>
          </p:cNvPr>
          <p:cNvSpPr/>
          <p:nvPr/>
        </p:nvSpPr>
        <p:spPr>
          <a:xfrm>
            <a:off x="408461" y="3809227"/>
            <a:ext cx="677677" cy="302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48701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2372252" cy="369332"/>
          </a:xfrm>
          <a:prstGeom prst="rect">
            <a:avLst/>
          </a:prstGeom>
          <a:noFill/>
        </p:spPr>
        <p:txBody>
          <a:bodyPr wrap="none" rtlCol="0">
            <a:spAutoFit/>
          </a:bodyPr>
          <a:lstStyle/>
          <a:p>
            <a:r>
              <a:rPr lang="en-SG" dirty="0"/>
              <a:t>This approach not used</a:t>
            </a:r>
            <a:endParaRPr lang="en-SG" dirty="0">
              <a:noFill/>
            </a:endParaRP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930500" y="1955195"/>
            <a:ext cx="1816555" cy="830997"/>
          </a:xfrm>
          <a:prstGeom prst="rect">
            <a:avLst/>
          </a:prstGeom>
          <a:noFill/>
        </p:spPr>
        <p:txBody>
          <a:bodyPr wrap="square" rtlCol="0">
            <a:spAutoFit/>
          </a:bodyPr>
          <a:lstStyle/>
          <a:p>
            <a:r>
              <a:rPr lang="en-SG" sz="1200" dirty="0"/>
              <a:t>Table mapping VCF file names to location or name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197642" y="1824034"/>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cloud</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4846850" y="1670161"/>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a:t>
            </a:r>
            <a:r>
              <a:rPr lang="en-SG" sz="1200" dirty="0" err="1">
                <a:solidFill>
                  <a:schemeClr val="tx1"/>
                </a:solidFill>
              </a:rPr>
              <a:t>DBSverify</a:t>
            </a:r>
            <a:r>
              <a:rPr lang="en-SG" sz="1200" dirty="0">
                <a:solidFill>
                  <a:schemeClr val="tx1"/>
                </a:solidFill>
              </a:rPr>
              <a:t> function to use </a:t>
            </a:r>
            <a:r>
              <a:rPr lang="en-SG" sz="1200" dirty="0" err="1">
                <a:solidFill>
                  <a:schemeClr val="tx1"/>
                </a:solidFill>
              </a:rPr>
              <a:t>samtools</a:t>
            </a:r>
            <a:r>
              <a:rPr lang="en-SG" sz="1200" dirty="0">
                <a:solidFill>
                  <a:schemeClr val="tx1"/>
                </a:solidFill>
              </a:rPr>
              <a:t> to create SAM slices of the DBS sites and assess each DBS that was in the VCF file</a:t>
            </a:r>
          </a:p>
        </p:txBody>
      </p:sp>
      <p:sp>
        <p:nvSpPr>
          <p:cNvPr id="22" name="Right Brace 21">
            <a:extLst>
              <a:ext uri="{FF2B5EF4-FFF2-40B4-BE49-F238E27FC236}">
                <a16:creationId xmlns:a16="http://schemas.microsoft.com/office/drawing/2014/main" id="{2890F388-6DEA-4018-8B3F-E221DC3DBDC4}"/>
              </a:ext>
            </a:extLst>
          </p:cNvPr>
          <p:cNvSpPr/>
          <p:nvPr/>
        </p:nvSpPr>
        <p:spPr>
          <a:xfrm>
            <a:off x="2603165" y="1537698"/>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5696834" y="311119"/>
            <a:ext cx="307197" cy="2192177"/>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164982" y="901974"/>
            <a:ext cx="1562099" cy="276999"/>
          </a:xfrm>
          <a:prstGeom prst="rect">
            <a:avLst/>
          </a:prstGeom>
          <a:noFill/>
        </p:spPr>
        <p:txBody>
          <a:bodyPr wrap="square" rtlCol="0">
            <a:spAutoFit/>
          </a:bodyPr>
          <a:lstStyle/>
          <a:p>
            <a:pPr algn="ctr"/>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4792145" y="795897"/>
            <a:ext cx="1931565" cy="276999"/>
          </a:xfrm>
          <a:prstGeom prst="rect">
            <a:avLst/>
          </a:prstGeom>
          <a:noFill/>
        </p:spPr>
        <p:txBody>
          <a:bodyPr wrap="square" rtlCol="0">
            <a:spAutoFit/>
          </a:bodyPr>
          <a:lstStyle/>
          <a:p>
            <a:pPr algn="ctr"/>
            <a:r>
              <a:rPr lang="en-SG" sz="1200" b="1" dirty="0"/>
              <a:t>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5695311" y="3006131"/>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4539291" y="3394917"/>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 name="Arrow: Right 1">
            <a:extLst>
              <a:ext uri="{FF2B5EF4-FFF2-40B4-BE49-F238E27FC236}">
                <a16:creationId xmlns:a16="http://schemas.microsoft.com/office/drawing/2014/main" id="{CAB8426D-D305-416A-A6BF-922AF9A0673D}"/>
              </a:ext>
            </a:extLst>
          </p:cNvPr>
          <p:cNvSpPr/>
          <p:nvPr/>
        </p:nvSpPr>
        <p:spPr>
          <a:xfrm flipH="1">
            <a:off x="2612505" y="3348750"/>
            <a:ext cx="1753997"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download final VCF file</a:t>
            </a:r>
          </a:p>
        </p:txBody>
      </p:sp>
      <p:sp>
        <p:nvSpPr>
          <p:cNvPr id="3" name="Slide Number Placeholder 2">
            <a:extLst>
              <a:ext uri="{FF2B5EF4-FFF2-40B4-BE49-F238E27FC236}">
                <a16:creationId xmlns:a16="http://schemas.microsoft.com/office/drawing/2014/main" id="{D73B70A5-4735-4F08-AA60-EEEF6661AAAB}"/>
              </a:ext>
            </a:extLst>
          </p:cNvPr>
          <p:cNvSpPr>
            <a:spLocks noGrp="1"/>
          </p:cNvSpPr>
          <p:nvPr>
            <p:ph type="sldNum" sz="quarter" idx="12"/>
          </p:nvPr>
        </p:nvSpPr>
        <p:spPr/>
        <p:txBody>
          <a:bodyPr/>
          <a:lstStyle/>
          <a:p>
            <a:fld id="{82317531-6A82-45D4-80F6-FF94E990149F}" type="slidenum">
              <a:rPr lang="en-SG" smtClean="0"/>
              <a:t>5</a:t>
            </a:fld>
            <a:endParaRPr lang="en-SG"/>
          </a:p>
        </p:txBody>
      </p:sp>
      <p:sp>
        <p:nvSpPr>
          <p:cNvPr id="8" name="Multiplication Sign 7">
            <a:extLst>
              <a:ext uri="{FF2B5EF4-FFF2-40B4-BE49-F238E27FC236}">
                <a16:creationId xmlns:a16="http://schemas.microsoft.com/office/drawing/2014/main" id="{ED3EDD3A-ACC3-4D58-9145-52CABF4AD75E}"/>
              </a:ext>
            </a:extLst>
          </p:cNvPr>
          <p:cNvSpPr/>
          <p:nvPr/>
        </p:nvSpPr>
        <p:spPr>
          <a:xfrm>
            <a:off x="754564" y="111525"/>
            <a:ext cx="5251224" cy="5042773"/>
          </a:xfrm>
          <a:prstGeom prst="mathMultiply">
            <a:avLst>
              <a:gd name="adj1" fmla="val 2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2775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1009</Words>
  <Application>Microsoft Office PowerPoint</Application>
  <PresentationFormat>Widescreen</PresentationFormat>
  <Paragraphs>58</Paragraphs>
  <Slides>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DBSverify (https://github.com/steverozen/DBSverify)</vt:lpstr>
      <vt:lpstr>PowerPoint Presentation</vt:lpstr>
      <vt:lpstr>Preparing analysis of PCAWG (“platinum”) data</vt:lpstr>
      <vt:lpstr>Hartwig Medical Foundation (HMF)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48</cp:revision>
  <dcterms:created xsi:type="dcterms:W3CDTF">2021-06-10T09:13:14Z</dcterms:created>
  <dcterms:modified xsi:type="dcterms:W3CDTF">2021-08-05T08:13:54Z</dcterms:modified>
</cp:coreProperties>
</file>