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6" r:id="rId11"/>
    <p:sldId id="272" r:id="rId12"/>
    <p:sldId id="269" r:id="rId13"/>
    <p:sldId id="274" r:id="rId14"/>
    <p:sldId id="265" r:id="rId15"/>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6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0507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73692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8650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6859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E7D31-4543-4246-8104-C1412A41A8A2}" type="datetimeFigureOut">
              <a:rPr lang="en-SG" smtClean="0"/>
              <a:t>27/12/2020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63273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AE7D31-4543-4246-8104-C1412A41A8A2}" type="datetimeFigureOut">
              <a:rPr lang="en-SG" smtClean="0"/>
              <a:t>27/12/2020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07632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AE7D31-4543-4246-8104-C1412A41A8A2}" type="datetimeFigureOut">
              <a:rPr lang="en-SG" smtClean="0"/>
              <a:t>27/12/2020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8659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AE7D31-4543-4246-8104-C1412A41A8A2}" type="datetimeFigureOut">
              <a:rPr lang="en-SG" smtClean="0"/>
              <a:t>27/12/2020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96771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E7D31-4543-4246-8104-C1412A41A8A2}" type="datetimeFigureOut">
              <a:rPr lang="en-SG" smtClean="0"/>
              <a:t>27/12/2020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07039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94211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10064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E7D31-4543-4246-8104-C1412A41A8A2}" type="datetimeFigureOut">
              <a:rPr lang="en-SG" smtClean="0"/>
              <a:t>27/12/2020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65F6-46D0-4A15-BE65-7647D0C32358}" type="slidenum">
              <a:rPr lang="en-SG" smtClean="0"/>
              <a:t>‹#›</a:t>
            </a:fld>
            <a:endParaRPr lang="en-SG"/>
          </a:p>
        </p:txBody>
      </p:sp>
    </p:spTree>
    <p:extLst>
      <p:ext uri="{BB962C8B-B14F-4D97-AF65-F5344CB8AC3E}">
        <p14:creationId xmlns:p14="http://schemas.microsoft.com/office/powerpoint/2010/main" val="2441514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Rectangle 1">
            <a:extLst>
              <a:ext uri="{FF2B5EF4-FFF2-40B4-BE49-F238E27FC236}">
                <a16:creationId xmlns:a16="http://schemas.microsoft.com/office/drawing/2014/main" id="{02A1C0D3-F98E-47AD-8F12-EDA23F963460}"/>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4815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67940B-390A-4E0A-BAC7-7C884E9C0800}"/>
              </a:ext>
            </a:extLst>
          </p:cNvPr>
          <p:cNvPicPr>
            <a:picLocks noChangeAspect="1"/>
          </p:cNvPicPr>
          <p:nvPr/>
        </p:nvPicPr>
        <p:blipFill rotWithShape="1">
          <a:blip r:embed="rId2"/>
          <a:srcRect l="646" t="15488" r="1999" b="14655"/>
          <a:stretch/>
        </p:blipFill>
        <p:spPr>
          <a:xfrm>
            <a:off x="70792" y="224174"/>
            <a:ext cx="8902126" cy="2725503"/>
          </a:xfrm>
          <a:prstGeom prst="rect">
            <a:avLst/>
          </a:prstGeom>
        </p:spPr>
      </p:pic>
      <p:pic>
        <p:nvPicPr>
          <p:cNvPr id="5" name="Picture 4">
            <a:extLst>
              <a:ext uri="{FF2B5EF4-FFF2-40B4-BE49-F238E27FC236}">
                <a16:creationId xmlns:a16="http://schemas.microsoft.com/office/drawing/2014/main" id="{B8CBB697-6F1B-46A5-B975-C57CCEFBDEE4}"/>
              </a:ext>
            </a:extLst>
          </p:cNvPr>
          <p:cNvPicPr>
            <a:picLocks noChangeAspect="1"/>
          </p:cNvPicPr>
          <p:nvPr/>
        </p:nvPicPr>
        <p:blipFill rotWithShape="1">
          <a:blip r:embed="rId3"/>
          <a:srcRect l="774" t="15789" r="2064" b="19947"/>
          <a:stretch/>
        </p:blipFill>
        <p:spPr>
          <a:xfrm>
            <a:off x="79640" y="2819891"/>
            <a:ext cx="8884429" cy="2507226"/>
          </a:xfrm>
          <a:prstGeom prst="rect">
            <a:avLst/>
          </a:prstGeom>
        </p:spPr>
      </p:pic>
    </p:spTree>
    <p:extLst>
      <p:ext uri="{BB962C8B-B14F-4D97-AF65-F5344CB8AC3E}">
        <p14:creationId xmlns:p14="http://schemas.microsoft.com/office/powerpoint/2010/main" val="307251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AAE52E-C1FE-45AF-BD85-C76DB4EC5612}"/>
              </a:ext>
            </a:extLst>
          </p:cNvPr>
          <p:cNvPicPr>
            <a:picLocks noChangeAspect="1"/>
          </p:cNvPicPr>
          <p:nvPr/>
        </p:nvPicPr>
        <p:blipFill rotWithShape="1">
          <a:blip r:embed="rId2"/>
          <a:srcRect l="1096" t="12941" r="1356" b="7809"/>
          <a:stretch/>
        </p:blipFill>
        <p:spPr>
          <a:xfrm>
            <a:off x="224176" y="247773"/>
            <a:ext cx="8919824" cy="3598606"/>
          </a:xfrm>
          <a:prstGeom prst="rect">
            <a:avLst/>
          </a:prstGeom>
        </p:spPr>
      </p:pic>
      <p:pic>
        <p:nvPicPr>
          <p:cNvPr id="4" name="Picture 3">
            <a:extLst>
              <a:ext uri="{FF2B5EF4-FFF2-40B4-BE49-F238E27FC236}">
                <a16:creationId xmlns:a16="http://schemas.microsoft.com/office/drawing/2014/main" id="{ACF90EA7-E974-4E94-BF8B-ADF139F2C6A4}"/>
              </a:ext>
            </a:extLst>
          </p:cNvPr>
          <p:cNvPicPr>
            <a:picLocks noChangeAspect="1"/>
          </p:cNvPicPr>
          <p:nvPr/>
        </p:nvPicPr>
        <p:blipFill rotWithShape="1">
          <a:blip r:embed="rId3"/>
          <a:srcRect l="645" t="13200" r="1806" b="30545"/>
          <a:stretch/>
        </p:blipFill>
        <p:spPr>
          <a:xfrm>
            <a:off x="112088" y="4008612"/>
            <a:ext cx="8919824" cy="2554420"/>
          </a:xfrm>
          <a:prstGeom prst="rect">
            <a:avLst/>
          </a:prstGeom>
        </p:spPr>
      </p:pic>
    </p:spTree>
    <p:extLst>
      <p:ext uri="{BB962C8B-B14F-4D97-AF65-F5344CB8AC3E}">
        <p14:creationId xmlns:p14="http://schemas.microsoft.com/office/powerpoint/2010/main" val="247054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D1F8CA-510D-405A-85A3-E662BF2950C2}"/>
              </a:ext>
            </a:extLst>
          </p:cNvPr>
          <p:cNvPicPr>
            <a:picLocks noChangeAspect="1"/>
          </p:cNvPicPr>
          <p:nvPr/>
        </p:nvPicPr>
        <p:blipFill rotWithShape="1">
          <a:blip r:embed="rId2"/>
          <a:srcRect l="516" t="11161" r="6516" b="2099"/>
          <a:stretch/>
        </p:blipFill>
        <p:spPr>
          <a:xfrm>
            <a:off x="47195" y="1368650"/>
            <a:ext cx="8500970" cy="4601497"/>
          </a:xfrm>
          <a:prstGeom prst="rect">
            <a:avLst/>
          </a:prstGeom>
        </p:spPr>
      </p:pic>
    </p:spTree>
    <p:extLst>
      <p:ext uri="{BB962C8B-B14F-4D97-AF65-F5344CB8AC3E}">
        <p14:creationId xmlns:p14="http://schemas.microsoft.com/office/powerpoint/2010/main" val="330336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95A0E9-4167-4489-96D7-48F1550ACFB6}"/>
              </a:ext>
            </a:extLst>
          </p:cNvPr>
          <p:cNvPicPr>
            <a:picLocks noChangeAspect="1"/>
          </p:cNvPicPr>
          <p:nvPr/>
        </p:nvPicPr>
        <p:blipFill rotWithShape="1">
          <a:blip r:embed="rId2"/>
          <a:srcRect l="838" t="11273" r="18516" b="28120"/>
          <a:stretch/>
        </p:blipFill>
        <p:spPr>
          <a:xfrm>
            <a:off x="129786" y="213852"/>
            <a:ext cx="7374193" cy="3215148"/>
          </a:xfrm>
          <a:prstGeom prst="rect">
            <a:avLst/>
          </a:prstGeom>
        </p:spPr>
      </p:pic>
      <p:pic>
        <p:nvPicPr>
          <p:cNvPr id="6" name="Picture 5">
            <a:extLst>
              <a:ext uri="{FF2B5EF4-FFF2-40B4-BE49-F238E27FC236}">
                <a16:creationId xmlns:a16="http://schemas.microsoft.com/office/drawing/2014/main" id="{DD78689A-5BE9-4D16-8433-EB71FF4C9631}"/>
              </a:ext>
            </a:extLst>
          </p:cNvPr>
          <p:cNvPicPr>
            <a:picLocks noChangeAspect="1"/>
          </p:cNvPicPr>
          <p:nvPr/>
        </p:nvPicPr>
        <p:blipFill rotWithShape="1">
          <a:blip r:embed="rId3"/>
          <a:srcRect l="774" t="17606" r="1420" b="15668"/>
          <a:stretch/>
        </p:blipFill>
        <p:spPr>
          <a:xfrm>
            <a:off x="129786" y="3545512"/>
            <a:ext cx="8943422" cy="2336145"/>
          </a:xfrm>
          <a:prstGeom prst="rect">
            <a:avLst/>
          </a:prstGeom>
        </p:spPr>
      </p:pic>
    </p:spTree>
    <p:extLst>
      <p:ext uri="{BB962C8B-B14F-4D97-AF65-F5344CB8AC3E}">
        <p14:creationId xmlns:p14="http://schemas.microsoft.com/office/powerpoint/2010/main" val="328438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1A271F-0F1D-45FD-93B1-EB56F23B953F}"/>
              </a:ext>
            </a:extLst>
          </p:cNvPr>
          <p:cNvPicPr>
            <a:picLocks noChangeAspect="1"/>
          </p:cNvPicPr>
          <p:nvPr/>
        </p:nvPicPr>
        <p:blipFill rotWithShape="1">
          <a:blip r:embed="rId2"/>
          <a:srcRect l="1271" t="14361" r="35000" b="11218"/>
          <a:stretch/>
        </p:blipFill>
        <p:spPr>
          <a:xfrm>
            <a:off x="526941" y="426203"/>
            <a:ext cx="7487598" cy="5187552"/>
          </a:xfrm>
          <a:prstGeom prst="rect">
            <a:avLst/>
          </a:prstGeom>
        </p:spPr>
      </p:pic>
      <p:sp>
        <p:nvSpPr>
          <p:cNvPr id="6" name="Oval 5">
            <a:extLst>
              <a:ext uri="{FF2B5EF4-FFF2-40B4-BE49-F238E27FC236}">
                <a16:creationId xmlns:a16="http://schemas.microsoft.com/office/drawing/2014/main" id="{2F5C20F3-8588-4507-A0BF-9DD4FAA371E0}"/>
              </a:ext>
            </a:extLst>
          </p:cNvPr>
          <p:cNvSpPr/>
          <p:nvPr/>
        </p:nvSpPr>
        <p:spPr>
          <a:xfrm>
            <a:off x="2467323" y="4592669"/>
            <a:ext cx="2195083" cy="6690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56BF60A-298F-4471-A1E0-25332E51B54D}"/>
              </a:ext>
            </a:extLst>
          </p:cNvPr>
          <p:cNvSpPr txBox="1"/>
          <p:nvPr/>
        </p:nvSpPr>
        <p:spPr>
          <a:xfrm>
            <a:off x="774296" y="5374858"/>
            <a:ext cx="4436310"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See the guide for signature attribution</a:t>
            </a:r>
          </a:p>
        </p:txBody>
      </p:sp>
      <p:sp>
        <p:nvSpPr>
          <p:cNvPr id="7" name="Freeform: Shape 6">
            <a:extLst>
              <a:ext uri="{FF2B5EF4-FFF2-40B4-BE49-F238E27FC236}">
                <a16:creationId xmlns:a16="http://schemas.microsoft.com/office/drawing/2014/main" id="{8D2C07E7-95D7-49A3-A939-28B812E3D1B3}"/>
              </a:ext>
            </a:extLst>
          </p:cNvPr>
          <p:cNvSpPr/>
          <p:nvPr/>
        </p:nvSpPr>
        <p:spPr>
          <a:xfrm>
            <a:off x="1886369" y="4997598"/>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A30D962A-9F44-4A79-96AF-F41D8503051A}"/>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4498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382246" y="3825380"/>
            <a:ext cx="2731402"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538108" y="3996083"/>
            <a:ext cx="4082348"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VCFS that you can download and then upload</a:t>
            </a:r>
          </a:p>
        </p:txBody>
      </p:sp>
      <p:sp>
        <p:nvSpPr>
          <p:cNvPr id="6" name="TextBox 5">
            <a:extLst>
              <a:ext uri="{FF2B5EF4-FFF2-40B4-BE49-F238E27FC236}">
                <a16:creationId xmlns:a16="http://schemas.microsoft.com/office/drawing/2014/main" id="{8E034EB5-D2DB-42DE-B296-F34C42ADAB97}"/>
              </a:ext>
            </a:extLst>
          </p:cNvPr>
          <p:cNvSpPr txBox="1"/>
          <p:nvPr/>
        </p:nvSpPr>
        <p:spPr>
          <a:xfrm>
            <a:off x="538108" y="5407891"/>
            <a:ext cx="4082348"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VCFs</a:t>
            </a:r>
          </a:p>
        </p:txBody>
      </p:sp>
      <p:sp>
        <p:nvSpPr>
          <p:cNvPr id="7" name="Oval 6">
            <a:extLst>
              <a:ext uri="{FF2B5EF4-FFF2-40B4-BE49-F238E27FC236}">
                <a16:creationId xmlns:a16="http://schemas.microsoft.com/office/drawing/2014/main" id="{4CC8FBA9-969D-4F98-B99E-4D3CE992E7F8}"/>
              </a:ext>
            </a:extLst>
          </p:cNvPr>
          <p:cNvSpPr/>
          <p:nvPr/>
        </p:nvSpPr>
        <p:spPr>
          <a:xfrm>
            <a:off x="5382246" y="4514621"/>
            <a:ext cx="2731402" cy="110746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Shape 9">
            <a:extLst>
              <a:ext uri="{FF2B5EF4-FFF2-40B4-BE49-F238E27FC236}">
                <a16:creationId xmlns:a16="http://schemas.microsoft.com/office/drawing/2014/main" id="{5208C50E-21F5-4F89-B720-03ADA0F1E3B2}"/>
              </a:ext>
            </a:extLst>
          </p:cNvPr>
          <p:cNvSpPr/>
          <p:nvPr/>
        </p:nvSpPr>
        <p:spPr>
          <a:xfrm>
            <a:off x="4697428" y="4209543"/>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1E3554F0-3288-4619-A3FC-EF23F9D2A911}"/>
              </a:ext>
            </a:extLst>
          </p:cNvPr>
          <p:cNvSpPr/>
          <p:nvPr/>
        </p:nvSpPr>
        <p:spPr>
          <a:xfrm>
            <a:off x="4684648" y="5105258"/>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2A21056-C9BF-424D-8F68-D63DF48917F4}"/>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0561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a:off x="2076572" y="2418729"/>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300867" y="1120877"/>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849387" y="3624424"/>
            <a:ext cx="2179850" cy="286232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get the sequence context for mutations, to know where the transcripts are, and to know the abundances of different di, tri, and pentanucleotides</a:t>
            </a:r>
          </a:p>
        </p:txBody>
      </p:sp>
      <p:sp>
        <p:nvSpPr>
          <p:cNvPr id="6" name="Rectangle 5">
            <a:extLst>
              <a:ext uri="{FF2B5EF4-FFF2-40B4-BE49-F238E27FC236}">
                <a16:creationId xmlns:a16="http://schemas.microsoft.com/office/drawing/2014/main" id="{82341F8B-4A62-4A8D-8D18-5825798980F5}"/>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9664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flipH="1">
            <a:off x="2631112" y="2472940"/>
            <a:ext cx="660729"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2424634" y="1162173"/>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1993987" y="3624424"/>
            <a:ext cx="4082348"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Is this genome or exome data (or unknown)? mSigAct needs this information to know the abundances of different di, tri, and pentanucleotides. If “unknown”, mSigAct will not be able to show “density” spectra – spectra where mutations are shown as mutations per megabase.</a:t>
            </a:r>
          </a:p>
        </p:txBody>
      </p:sp>
      <p:sp>
        <p:nvSpPr>
          <p:cNvPr id="6" name="Rectangle 5">
            <a:extLst>
              <a:ext uri="{FF2B5EF4-FFF2-40B4-BE49-F238E27FC236}">
                <a16:creationId xmlns:a16="http://schemas.microsoft.com/office/drawing/2014/main" id="{DC8BE647-0BE5-4301-9053-DA51F1B6BC28}"/>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6258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289495" y="2452879"/>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63025" y="3123922"/>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77622A4-0016-4836-A2C0-5BEB4474A7B6}"/>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07813" y="2533043"/>
            <a:ext cx="4436310" cy="2585323"/>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What kind of variant caller generated the VCFs? Different variant callers have slightly different formats and information.  For instance, Mutect puts single base substation mutations and indels in the same VCF, while Strelka puts them in separate VCFs.  Mutect keeps track of DBS (doublet base substitutions) that are on the same reads; Strelka does not.  </a:t>
            </a:r>
          </a:p>
        </p:txBody>
      </p:sp>
    </p:spTree>
    <p:extLst>
      <p:ext uri="{BB962C8B-B14F-4D97-AF65-F5344CB8AC3E}">
        <p14:creationId xmlns:p14="http://schemas.microsoft.com/office/powerpoint/2010/main" val="15219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354388" y="3556058"/>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72705" y="3750736"/>
            <a:ext cx="4436310" cy="1477328"/>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1 or more VCFs. If you upload multiple VCFs, they should all be from the same variant caller, and, if from a caller like Strelka, the should all be either indel VCFs or all single-base-substitution VCFs.</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92520" y="4044219"/>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138C92B-B7A8-463C-A2A8-1217089266D4}"/>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2324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4" name="TextBox 3">
            <a:extLst>
              <a:ext uri="{FF2B5EF4-FFF2-40B4-BE49-F238E27FC236}">
                <a16:creationId xmlns:a16="http://schemas.microsoft.com/office/drawing/2014/main" id="{C89D5808-BC0D-4019-B3D9-28F5CA14DEEE}"/>
              </a:ext>
            </a:extLst>
          </p:cNvPr>
          <p:cNvSpPr txBox="1"/>
          <p:nvPr/>
        </p:nvSpPr>
        <p:spPr>
          <a:xfrm>
            <a:off x="844039" y="2228702"/>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By default mSigAct will use the VCF file names as sample names, but you can override the names here.</a:t>
            </a:r>
          </a:p>
        </p:txBody>
      </p:sp>
      <p:sp>
        <p:nvSpPr>
          <p:cNvPr id="7" name="Freeform: Shape 6">
            <a:extLst>
              <a:ext uri="{FF2B5EF4-FFF2-40B4-BE49-F238E27FC236}">
                <a16:creationId xmlns:a16="http://schemas.microsoft.com/office/drawing/2014/main" id="{A8CE8CC5-477B-4BFC-83E1-8D10694343E3}"/>
              </a:ext>
            </a:extLst>
          </p:cNvPr>
          <p:cNvSpPr/>
          <p:nvPr/>
        </p:nvSpPr>
        <p:spPr>
          <a:xfrm>
            <a:off x="4637320" y="1851442"/>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B50B110D-F45C-4263-B7A2-056F3AAF8C9D}"/>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5280349" y="1196316"/>
            <a:ext cx="3067238"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9132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818775-E90C-460C-9CE9-86B7013243AD}"/>
              </a:ext>
            </a:extLst>
          </p:cNvPr>
          <p:cNvPicPr>
            <a:picLocks noChangeAspect="1"/>
          </p:cNvPicPr>
          <p:nvPr/>
        </p:nvPicPr>
        <p:blipFill rotWithShape="1">
          <a:blip r:embed="rId2"/>
          <a:srcRect l="1102" t="15572" r="34746" b="1612"/>
          <a:stretch/>
        </p:blipFill>
        <p:spPr>
          <a:xfrm>
            <a:off x="526941" y="342146"/>
            <a:ext cx="7557970" cy="5271609"/>
          </a:xfrm>
          <a:prstGeom prst="rect">
            <a:avLst/>
          </a:prstGeom>
        </p:spPr>
      </p:pic>
      <p:sp>
        <p:nvSpPr>
          <p:cNvPr id="7" name="Oval 6">
            <a:extLst>
              <a:ext uri="{FF2B5EF4-FFF2-40B4-BE49-F238E27FC236}">
                <a16:creationId xmlns:a16="http://schemas.microsoft.com/office/drawing/2014/main" id="{54B6EE57-B599-4650-9A7E-744E2D1C056F}"/>
              </a:ext>
            </a:extLst>
          </p:cNvPr>
          <p:cNvSpPr/>
          <p:nvPr/>
        </p:nvSpPr>
        <p:spPr>
          <a:xfrm>
            <a:off x="617859" y="3975315"/>
            <a:ext cx="2195083" cy="71810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60622D74-3EDC-4014-98D8-D79A2062059E}"/>
              </a:ext>
            </a:extLst>
          </p:cNvPr>
          <p:cNvSpPr/>
          <p:nvPr/>
        </p:nvSpPr>
        <p:spPr>
          <a:xfrm>
            <a:off x="2444076" y="3492285"/>
            <a:ext cx="2195083" cy="71810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A0F98039-FA96-4FA6-9501-01EDC82D2120}"/>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259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1A271F-0F1D-45FD-93B1-EB56F23B953F}"/>
              </a:ext>
            </a:extLst>
          </p:cNvPr>
          <p:cNvPicPr>
            <a:picLocks noChangeAspect="1"/>
          </p:cNvPicPr>
          <p:nvPr/>
        </p:nvPicPr>
        <p:blipFill rotWithShape="1">
          <a:blip r:embed="rId2"/>
          <a:srcRect l="1271" t="14361" r="35000" b="11218"/>
          <a:stretch/>
        </p:blipFill>
        <p:spPr>
          <a:xfrm>
            <a:off x="526941" y="426203"/>
            <a:ext cx="7487598" cy="5187552"/>
          </a:xfrm>
          <a:prstGeom prst="rect">
            <a:avLst/>
          </a:prstGeom>
        </p:spPr>
      </p:pic>
      <p:sp>
        <p:nvSpPr>
          <p:cNvPr id="6" name="Oval 5">
            <a:extLst>
              <a:ext uri="{FF2B5EF4-FFF2-40B4-BE49-F238E27FC236}">
                <a16:creationId xmlns:a16="http://schemas.microsoft.com/office/drawing/2014/main" id="{2F5C20F3-8588-4507-A0BF-9DD4FAA371E0}"/>
              </a:ext>
            </a:extLst>
          </p:cNvPr>
          <p:cNvSpPr/>
          <p:nvPr/>
        </p:nvSpPr>
        <p:spPr>
          <a:xfrm>
            <a:off x="2467323" y="4034727"/>
            <a:ext cx="2195083" cy="6690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E0DD3FFB-24EA-4CCC-9FA1-E8C558E1B65B}"/>
              </a:ext>
            </a:extLst>
          </p:cNvPr>
          <p:cNvSpPr/>
          <p:nvPr/>
        </p:nvSpPr>
        <p:spPr>
          <a:xfrm>
            <a:off x="5315319" y="2253554"/>
            <a:ext cx="3364597" cy="955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2305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237</Words>
  <Application>Microsoft Office PowerPoint</Application>
  <PresentationFormat>Letter Paper (8.5x11 in)</PresentationFormat>
  <Paragraphs>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23</cp:revision>
  <dcterms:created xsi:type="dcterms:W3CDTF">2020-12-21T05:42:08Z</dcterms:created>
  <dcterms:modified xsi:type="dcterms:W3CDTF">2020-12-27T00:47:18Z</dcterms:modified>
</cp:coreProperties>
</file>