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0" r:id="rId6"/>
    <p:sldId id="280" r:id="rId7"/>
    <p:sldId id="275" r:id="rId8"/>
    <p:sldId id="276" r:id="rId9"/>
    <p:sldId id="284" r:id="rId10"/>
    <p:sldId id="277" r:id="rId11"/>
    <p:sldId id="278" r:id="rId12"/>
    <p:sldId id="285" r:id="rId13"/>
    <p:sldId id="281" r:id="rId14"/>
    <p:sldId id="282" r:id="rId15"/>
    <p:sldId id="271" r:id="rId16"/>
    <p:sldId id="279" r:id="rId17"/>
    <p:sldId id="274" r:id="rId18"/>
    <p:sldId id="283" r:id="rId19"/>
    <p:sldId id="272" r:id="rId20"/>
    <p:sldId id="273" r:id="rId21"/>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6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504637-780E-47D0-BDEB-0DA2F62A3ADA}" type="datetimeFigureOut">
              <a:rPr lang="en-SG" smtClean="0"/>
              <a:t>22/12/2020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26525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04637-780E-47D0-BDEB-0DA2F62A3ADA}" type="datetimeFigureOut">
              <a:rPr lang="en-SG" smtClean="0"/>
              <a:t>22/12/2020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373587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04637-780E-47D0-BDEB-0DA2F62A3ADA}" type="datetimeFigureOut">
              <a:rPr lang="en-SG" smtClean="0"/>
              <a:t>22/12/2020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479313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04637-780E-47D0-BDEB-0DA2F62A3ADA}" type="datetimeFigureOut">
              <a:rPr lang="en-SG" smtClean="0"/>
              <a:t>22/12/2020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244584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04637-780E-47D0-BDEB-0DA2F62A3ADA}" type="datetimeFigureOut">
              <a:rPr lang="en-SG" smtClean="0"/>
              <a:t>22/12/2020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156649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504637-780E-47D0-BDEB-0DA2F62A3ADA}" type="datetimeFigureOut">
              <a:rPr lang="en-SG" smtClean="0"/>
              <a:t>22/12/2020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352350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504637-780E-47D0-BDEB-0DA2F62A3ADA}" type="datetimeFigureOut">
              <a:rPr lang="en-SG" smtClean="0"/>
              <a:t>22/12/2020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297102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504637-780E-47D0-BDEB-0DA2F62A3ADA}" type="datetimeFigureOut">
              <a:rPr lang="en-SG" smtClean="0"/>
              <a:t>22/12/2020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228734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04637-780E-47D0-BDEB-0DA2F62A3ADA}" type="datetimeFigureOut">
              <a:rPr lang="en-SG" smtClean="0"/>
              <a:t>22/12/2020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114835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04637-780E-47D0-BDEB-0DA2F62A3ADA}" type="datetimeFigureOut">
              <a:rPr lang="en-SG" smtClean="0"/>
              <a:t>22/12/2020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27885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04637-780E-47D0-BDEB-0DA2F62A3ADA}" type="datetimeFigureOut">
              <a:rPr lang="en-SG" smtClean="0"/>
              <a:t>22/12/2020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118349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04637-780E-47D0-BDEB-0DA2F62A3ADA}" type="datetimeFigureOut">
              <a:rPr lang="en-SG" smtClean="0"/>
              <a:t>22/12/2020</a:t>
            </a:fld>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1F2AE-832F-4AF5-9F82-743DCA042152}" type="slidenum">
              <a:rPr lang="en-SG" smtClean="0"/>
              <a:t>‹#›</a:t>
            </a:fld>
            <a:endParaRPr lang="en-SG"/>
          </a:p>
        </p:txBody>
      </p:sp>
    </p:spTree>
    <p:extLst>
      <p:ext uri="{BB962C8B-B14F-4D97-AF65-F5344CB8AC3E}">
        <p14:creationId xmlns:p14="http://schemas.microsoft.com/office/powerpoint/2010/main" val="662709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4C8C45-FB12-4F17-86D5-09CBA71B6F18}"/>
              </a:ext>
            </a:extLst>
          </p:cNvPr>
          <p:cNvPicPr>
            <a:picLocks noChangeAspect="1"/>
          </p:cNvPicPr>
          <p:nvPr/>
        </p:nvPicPr>
        <p:blipFill rotWithShape="1">
          <a:blip r:embed="rId2"/>
          <a:srcRect l="1162" t="18633" r="28710" b="10145"/>
          <a:stretch/>
        </p:blipFill>
        <p:spPr>
          <a:xfrm>
            <a:off x="690224" y="580843"/>
            <a:ext cx="7547016" cy="2825791"/>
          </a:xfrm>
          <a:prstGeom prst="rect">
            <a:avLst/>
          </a:prstGeom>
        </p:spPr>
      </p:pic>
    </p:spTree>
    <p:extLst>
      <p:ext uri="{BB962C8B-B14F-4D97-AF65-F5344CB8AC3E}">
        <p14:creationId xmlns:p14="http://schemas.microsoft.com/office/powerpoint/2010/main" val="52066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A215B3-2228-4CA5-B72B-A27B03207BC2}"/>
              </a:ext>
            </a:extLst>
          </p:cNvPr>
          <p:cNvPicPr>
            <a:picLocks noChangeAspect="1"/>
          </p:cNvPicPr>
          <p:nvPr/>
        </p:nvPicPr>
        <p:blipFill rotWithShape="1">
          <a:blip r:embed="rId2"/>
          <a:srcRect l="774" t="13095" r="2452" b="6700"/>
          <a:stretch/>
        </p:blipFill>
        <p:spPr>
          <a:xfrm>
            <a:off x="147483" y="218275"/>
            <a:ext cx="8849033" cy="4772579"/>
          </a:xfrm>
          <a:prstGeom prst="rect">
            <a:avLst/>
          </a:prstGeom>
        </p:spPr>
      </p:pic>
      <p:sp>
        <p:nvSpPr>
          <p:cNvPr id="7" name="TextBox 6">
            <a:extLst>
              <a:ext uri="{FF2B5EF4-FFF2-40B4-BE49-F238E27FC236}">
                <a16:creationId xmlns:a16="http://schemas.microsoft.com/office/drawing/2014/main" id="{23F54332-C1D4-41B1-AE83-67F7D75A39B4}"/>
              </a:ext>
            </a:extLst>
          </p:cNvPr>
          <p:cNvSpPr txBox="1"/>
          <p:nvPr/>
        </p:nvSpPr>
        <p:spPr>
          <a:xfrm>
            <a:off x="1532384" y="4132888"/>
            <a:ext cx="2679756" cy="923330"/>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Click to start the analysis. Could </a:t>
            </a:r>
            <a:r>
              <a:rPr lang="en-SG"/>
              <a:t>take several minutes.</a:t>
            </a:r>
            <a:endParaRPr lang="en-SG" dirty="0"/>
          </a:p>
        </p:txBody>
      </p:sp>
      <p:sp>
        <p:nvSpPr>
          <p:cNvPr id="8" name="Oval 7">
            <a:extLst>
              <a:ext uri="{FF2B5EF4-FFF2-40B4-BE49-F238E27FC236}">
                <a16:creationId xmlns:a16="http://schemas.microsoft.com/office/drawing/2014/main" id="{E91C19AC-7935-4E98-A695-FF1DB7420EB8}"/>
              </a:ext>
            </a:extLst>
          </p:cNvPr>
          <p:cNvSpPr/>
          <p:nvPr/>
        </p:nvSpPr>
        <p:spPr>
          <a:xfrm>
            <a:off x="147483" y="3358639"/>
            <a:ext cx="1286060" cy="47004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Freeform: Shape 8">
            <a:extLst>
              <a:ext uri="{FF2B5EF4-FFF2-40B4-BE49-F238E27FC236}">
                <a16:creationId xmlns:a16="http://schemas.microsoft.com/office/drawing/2014/main" id="{D5D08E50-64E6-4748-9B36-78C65705AAB6}"/>
              </a:ext>
            </a:extLst>
          </p:cNvPr>
          <p:cNvSpPr/>
          <p:nvPr/>
        </p:nvSpPr>
        <p:spPr>
          <a:xfrm rot="874106" flipH="1">
            <a:off x="1382902" y="3693168"/>
            <a:ext cx="834693" cy="340211"/>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9612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F0CAEC-F75E-47FB-9358-ABC94D24314A}"/>
              </a:ext>
            </a:extLst>
          </p:cNvPr>
          <p:cNvPicPr>
            <a:picLocks noChangeAspect="1"/>
          </p:cNvPicPr>
          <p:nvPr/>
        </p:nvPicPr>
        <p:blipFill rotWithShape="1">
          <a:blip r:embed="rId2"/>
          <a:srcRect l="1059" t="10157" r="2415" b="4288"/>
          <a:stretch/>
        </p:blipFill>
        <p:spPr>
          <a:xfrm>
            <a:off x="263472" y="166607"/>
            <a:ext cx="8442744" cy="6412424"/>
          </a:xfrm>
          <a:prstGeom prst="rect">
            <a:avLst/>
          </a:prstGeom>
        </p:spPr>
      </p:pic>
      <p:sp>
        <p:nvSpPr>
          <p:cNvPr id="5" name="Oval 4">
            <a:extLst>
              <a:ext uri="{FF2B5EF4-FFF2-40B4-BE49-F238E27FC236}">
                <a16:creationId xmlns:a16="http://schemas.microsoft.com/office/drawing/2014/main" id="{CA96B9E6-8CC6-46AB-8822-13628E19CE21}"/>
              </a:ext>
            </a:extLst>
          </p:cNvPr>
          <p:cNvSpPr/>
          <p:nvPr/>
        </p:nvSpPr>
        <p:spPr>
          <a:xfrm>
            <a:off x="206476" y="1710813"/>
            <a:ext cx="7291604" cy="112087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347912D9-7E50-495B-ADEE-2A968266FB1A}"/>
              </a:ext>
            </a:extLst>
          </p:cNvPr>
          <p:cNvSpPr txBox="1"/>
          <p:nvPr/>
        </p:nvSpPr>
        <p:spPr>
          <a:xfrm>
            <a:off x="659279" y="3301079"/>
            <a:ext cx="3069112" cy="923330"/>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Original spectrum (above) compared to reconstructed spectrum  (below)</a:t>
            </a:r>
          </a:p>
        </p:txBody>
      </p:sp>
      <p:sp>
        <p:nvSpPr>
          <p:cNvPr id="7" name="Freeform: Shape 6">
            <a:extLst>
              <a:ext uri="{FF2B5EF4-FFF2-40B4-BE49-F238E27FC236}">
                <a16:creationId xmlns:a16="http://schemas.microsoft.com/office/drawing/2014/main" id="{FAD2B798-347A-4B36-BE81-432BC50DB1B9}"/>
              </a:ext>
            </a:extLst>
          </p:cNvPr>
          <p:cNvSpPr/>
          <p:nvPr/>
        </p:nvSpPr>
        <p:spPr>
          <a:xfrm rot="20725894">
            <a:off x="1040741" y="2855465"/>
            <a:ext cx="834693" cy="340211"/>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9ED03D4B-EE98-48B9-9C9C-CBEF50B8E66F}"/>
              </a:ext>
            </a:extLst>
          </p:cNvPr>
          <p:cNvSpPr txBox="1"/>
          <p:nvPr/>
        </p:nvSpPr>
        <p:spPr>
          <a:xfrm>
            <a:off x="3728391" y="1442002"/>
            <a:ext cx="3382762" cy="646331"/>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Cosine similarity between original and reconstructed spectrum</a:t>
            </a:r>
          </a:p>
        </p:txBody>
      </p:sp>
      <p:sp>
        <p:nvSpPr>
          <p:cNvPr id="9" name="Freeform: Shape 8">
            <a:extLst>
              <a:ext uri="{FF2B5EF4-FFF2-40B4-BE49-F238E27FC236}">
                <a16:creationId xmlns:a16="http://schemas.microsoft.com/office/drawing/2014/main" id="{AB16F657-C5F5-490A-9D25-1592096E2DE8}"/>
              </a:ext>
            </a:extLst>
          </p:cNvPr>
          <p:cNvSpPr/>
          <p:nvPr/>
        </p:nvSpPr>
        <p:spPr>
          <a:xfrm rot="10452990">
            <a:off x="3122230" y="2187038"/>
            <a:ext cx="834693" cy="340211"/>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CDAD16D0-786E-4919-B171-F93CA865DC6F}"/>
              </a:ext>
            </a:extLst>
          </p:cNvPr>
          <p:cNvSpPr/>
          <p:nvPr/>
        </p:nvSpPr>
        <p:spPr>
          <a:xfrm>
            <a:off x="488661" y="5644699"/>
            <a:ext cx="7291604" cy="112087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EB13376E-60FA-41C3-A9B5-71E950D554C6}"/>
              </a:ext>
            </a:extLst>
          </p:cNvPr>
          <p:cNvSpPr txBox="1"/>
          <p:nvPr/>
        </p:nvSpPr>
        <p:spPr>
          <a:xfrm>
            <a:off x="4472860" y="4330804"/>
            <a:ext cx="3382762" cy="646331"/>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Signatures not used in the reconstruction are also shown</a:t>
            </a:r>
          </a:p>
        </p:txBody>
      </p:sp>
      <p:sp>
        <p:nvSpPr>
          <p:cNvPr id="12" name="Freeform: Shape 11">
            <a:extLst>
              <a:ext uri="{FF2B5EF4-FFF2-40B4-BE49-F238E27FC236}">
                <a16:creationId xmlns:a16="http://schemas.microsoft.com/office/drawing/2014/main" id="{5A84781D-FA57-473D-9817-E6432F9A6570}"/>
              </a:ext>
            </a:extLst>
          </p:cNvPr>
          <p:cNvSpPr/>
          <p:nvPr/>
        </p:nvSpPr>
        <p:spPr>
          <a:xfrm rot="6821909" flipV="1">
            <a:off x="3807367" y="5120932"/>
            <a:ext cx="834693" cy="340211"/>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997205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3195-3BDC-4909-B508-AA5DBEC05D96}"/>
              </a:ext>
            </a:extLst>
          </p:cNvPr>
          <p:cNvSpPr>
            <a:spLocks noGrp="1"/>
          </p:cNvSpPr>
          <p:nvPr>
            <p:ph type="title"/>
          </p:nvPr>
        </p:nvSpPr>
        <p:spPr/>
        <p:txBody>
          <a:bodyPr/>
          <a:lstStyle/>
          <a:p>
            <a:r>
              <a:rPr lang="en-SG" dirty="0"/>
              <a:t>ID attribution example</a:t>
            </a:r>
          </a:p>
        </p:txBody>
      </p:sp>
    </p:spTree>
    <p:extLst>
      <p:ext uri="{BB962C8B-B14F-4D97-AF65-F5344CB8AC3E}">
        <p14:creationId xmlns:p14="http://schemas.microsoft.com/office/powerpoint/2010/main" val="2368460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DE659F-6A46-41CC-BC78-2D3D0AAAC968}"/>
              </a:ext>
            </a:extLst>
          </p:cNvPr>
          <p:cNvPicPr>
            <a:picLocks noChangeAspect="1"/>
          </p:cNvPicPr>
          <p:nvPr/>
        </p:nvPicPr>
        <p:blipFill rotWithShape="1">
          <a:blip r:embed="rId2"/>
          <a:srcRect l="709" t="11270" r="3161"/>
          <a:stretch/>
        </p:blipFill>
        <p:spPr>
          <a:xfrm>
            <a:off x="94389" y="294969"/>
            <a:ext cx="8790039" cy="5085168"/>
          </a:xfrm>
          <a:prstGeom prst="rect">
            <a:avLst/>
          </a:prstGeom>
        </p:spPr>
      </p:pic>
    </p:spTree>
    <p:extLst>
      <p:ext uri="{BB962C8B-B14F-4D97-AF65-F5344CB8AC3E}">
        <p14:creationId xmlns:p14="http://schemas.microsoft.com/office/powerpoint/2010/main" val="53122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B7B5E2-F6D3-4B23-A420-2237BA9ADC0C}"/>
              </a:ext>
            </a:extLst>
          </p:cNvPr>
          <p:cNvPicPr>
            <a:picLocks noChangeAspect="1"/>
          </p:cNvPicPr>
          <p:nvPr/>
        </p:nvPicPr>
        <p:blipFill rotWithShape="1">
          <a:blip r:embed="rId2"/>
          <a:srcRect l="1033" t="10447" r="3549"/>
          <a:stretch/>
        </p:blipFill>
        <p:spPr>
          <a:xfrm>
            <a:off x="94390" y="1162173"/>
            <a:ext cx="8725145" cy="5132363"/>
          </a:xfrm>
          <a:prstGeom prst="rect">
            <a:avLst/>
          </a:prstGeom>
        </p:spPr>
      </p:pic>
    </p:spTree>
    <p:extLst>
      <p:ext uri="{BB962C8B-B14F-4D97-AF65-F5344CB8AC3E}">
        <p14:creationId xmlns:p14="http://schemas.microsoft.com/office/powerpoint/2010/main" val="4262055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0E49E3-6193-4089-BD2C-1411304F1257}"/>
              </a:ext>
            </a:extLst>
          </p:cNvPr>
          <p:cNvPicPr>
            <a:picLocks noChangeAspect="1"/>
          </p:cNvPicPr>
          <p:nvPr/>
        </p:nvPicPr>
        <p:blipFill rotWithShape="1">
          <a:blip r:embed="rId2"/>
          <a:srcRect l="1272" t="12690" r="2541" b="7480"/>
          <a:stretch/>
        </p:blipFill>
        <p:spPr>
          <a:xfrm>
            <a:off x="116237" y="1208868"/>
            <a:ext cx="8795288" cy="4750230"/>
          </a:xfrm>
          <a:prstGeom prst="rect">
            <a:avLst/>
          </a:prstGeom>
        </p:spPr>
      </p:pic>
    </p:spTree>
    <p:extLst>
      <p:ext uri="{BB962C8B-B14F-4D97-AF65-F5344CB8AC3E}">
        <p14:creationId xmlns:p14="http://schemas.microsoft.com/office/powerpoint/2010/main" val="217748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72E75-95B6-4537-995E-3B72F1F3230A}"/>
              </a:ext>
            </a:extLst>
          </p:cNvPr>
          <p:cNvSpPr>
            <a:spLocks noGrp="1"/>
          </p:cNvSpPr>
          <p:nvPr>
            <p:ph type="title"/>
          </p:nvPr>
        </p:nvSpPr>
        <p:spPr/>
        <p:txBody>
          <a:bodyPr/>
          <a:lstStyle/>
          <a:p>
            <a:r>
              <a:rPr lang="en-SG" dirty="0"/>
              <a:t>Next are analysis possibilities if you got here from </a:t>
            </a:r>
            <a:r>
              <a:rPr lang="en-SG" dirty="0" err="1"/>
              <a:t>analyzing</a:t>
            </a:r>
            <a:r>
              <a:rPr lang="en-SG" dirty="0"/>
              <a:t> a VCF</a:t>
            </a:r>
            <a:endParaRPr lang="en-US" dirty="0"/>
          </a:p>
        </p:txBody>
      </p:sp>
    </p:spTree>
    <p:extLst>
      <p:ext uri="{BB962C8B-B14F-4D97-AF65-F5344CB8AC3E}">
        <p14:creationId xmlns:p14="http://schemas.microsoft.com/office/powerpoint/2010/main" val="2056887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EE5BCE-4673-458A-8787-C7CC40C89ACF}"/>
              </a:ext>
            </a:extLst>
          </p:cNvPr>
          <p:cNvPicPr>
            <a:picLocks noChangeAspect="1"/>
          </p:cNvPicPr>
          <p:nvPr/>
        </p:nvPicPr>
        <p:blipFill>
          <a:blip r:embed="rId2"/>
          <a:stretch>
            <a:fillRect/>
          </a:stretch>
        </p:blipFill>
        <p:spPr>
          <a:xfrm>
            <a:off x="0" y="395207"/>
            <a:ext cx="9144000" cy="5950424"/>
          </a:xfrm>
          <a:prstGeom prst="rect">
            <a:avLst/>
          </a:prstGeom>
        </p:spPr>
      </p:pic>
    </p:spTree>
    <p:extLst>
      <p:ext uri="{BB962C8B-B14F-4D97-AF65-F5344CB8AC3E}">
        <p14:creationId xmlns:p14="http://schemas.microsoft.com/office/powerpoint/2010/main" val="1436860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581A2E-9304-4139-86FA-D22F641E2D61}"/>
              </a:ext>
            </a:extLst>
          </p:cNvPr>
          <p:cNvPicPr>
            <a:picLocks noChangeAspect="1"/>
          </p:cNvPicPr>
          <p:nvPr/>
        </p:nvPicPr>
        <p:blipFill rotWithShape="1">
          <a:blip r:embed="rId2"/>
          <a:srcRect l="1126" t="7828" r="2544"/>
          <a:stretch/>
        </p:blipFill>
        <p:spPr>
          <a:xfrm>
            <a:off x="507345" y="536840"/>
            <a:ext cx="8011324" cy="6321159"/>
          </a:xfrm>
          <a:prstGeom prst="rect">
            <a:avLst/>
          </a:prstGeom>
        </p:spPr>
      </p:pic>
    </p:spTree>
    <p:extLst>
      <p:ext uri="{BB962C8B-B14F-4D97-AF65-F5344CB8AC3E}">
        <p14:creationId xmlns:p14="http://schemas.microsoft.com/office/powerpoint/2010/main" val="3895134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77CB16-E266-4E16-A679-02072416E657}"/>
              </a:ext>
            </a:extLst>
          </p:cNvPr>
          <p:cNvPicPr>
            <a:picLocks noChangeAspect="1"/>
          </p:cNvPicPr>
          <p:nvPr/>
        </p:nvPicPr>
        <p:blipFill>
          <a:blip r:embed="rId2"/>
          <a:stretch>
            <a:fillRect/>
          </a:stretch>
        </p:blipFill>
        <p:spPr>
          <a:xfrm>
            <a:off x="0" y="453788"/>
            <a:ext cx="9144000" cy="5950424"/>
          </a:xfrm>
          <a:prstGeom prst="rect">
            <a:avLst/>
          </a:prstGeom>
        </p:spPr>
      </p:pic>
    </p:spTree>
    <p:extLst>
      <p:ext uri="{BB962C8B-B14F-4D97-AF65-F5344CB8AC3E}">
        <p14:creationId xmlns:p14="http://schemas.microsoft.com/office/powerpoint/2010/main" val="177865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9A56A-201A-4429-BCDE-29A368CD70BD}"/>
              </a:ext>
            </a:extLst>
          </p:cNvPr>
          <p:cNvPicPr>
            <a:picLocks noChangeAspect="1"/>
          </p:cNvPicPr>
          <p:nvPr/>
        </p:nvPicPr>
        <p:blipFill rotWithShape="1">
          <a:blip r:embed="rId2"/>
          <a:srcRect l="1162" t="18633" r="28710" b="10145"/>
          <a:stretch/>
        </p:blipFill>
        <p:spPr>
          <a:xfrm>
            <a:off x="690224" y="580843"/>
            <a:ext cx="7547016" cy="2825791"/>
          </a:xfrm>
          <a:prstGeom prst="rect">
            <a:avLst/>
          </a:prstGeom>
        </p:spPr>
      </p:pic>
      <p:sp>
        <p:nvSpPr>
          <p:cNvPr id="3" name="Oval 2">
            <a:extLst>
              <a:ext uri="{FF2B5EF4-FFF2-40B4-BE49-F238E27FC236}">
                <a16:creationId xmlns:a16="http://schemas.microsoft.com/office/drawing/2014/main" id="{9ED78200-51B7-499E-8907-31DCA3D7A7F8}"/>
              </a:ext>
            </a:extLst>
          </p:cNvPr>
          <p:cNvSpPr/>
          <p:nvPr/>
        </p:nvSpPr>
        <p:spPr>
          <a:xfrm>
            <a:off x="5382246" y="2216257"/>
            <a:ext cx="2080188" cy="42620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87925D5D-7096-42FC-9383-32A60DDDFF08}"/>
              </a:ext>
            </a:extLst>
          </p:cNvPr>
          <p:cNvSpPr txBox="1"/>
          <p:nvPr/>
        </p:nvSpPr>
        <p:spPr>
          <a:xfrm>
            <a:off x="615080" y="3242436"/>
            <a:ext cx="4082348" cy="923330"/>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Example input spectra catalogs that you can download and then upload and analyse</a:t>
            </a:r>
          </a:p>
        </p:txBody>
      </p:sp>
      <p:sp>
        <p:nvSpPr>
          <p:cNvPr id="6" name="TextBox 5">
            <a:extLst>
              <a:ext uri="{FF2B5EF4-FFF2-40B4-BE49-F238E27FC236}">
                <a16:creationId xmlns:a16="http://schemas.microsoft.com/office/drawing/2014/main" id="{5CD0F0F2-B355-49CD-8261-789E681777DC}"/>
              </a:ext>
            </a:extLst>
          </p:cNvPr>
          <p:cNvSpPr txBox="1"/>
          <p:nvPr/>
        </p:nvSpPr>
        <p:spPr>
          <a:xfrm>
            <a:off x="615080" y="1455890"/>
            <a:ext cx="4082348" cy="1200329"/>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Pre-loaded example input spectra catalogs; SBS96, SBS192, DBS78, and ID are different kinds of mutations; each has its own catalog</a:t>
            </a:r>
          </a:p>
        </p:txBody>
      </p:sp>
      <p:sp>
        <p:nvSpPr>
          <p:cNvPr id="7" name="Oval 6">
            <a:extLst>
              <a:ext uri="{FF2B5EF4-FFF2-40B4-BE49-F238E27FC236}">
                <a16:creationId xmlns:a16="http://schemas.microsoft.com/office/drawing/2014/main" id="{46479989-9D4D-4023-A2DF-38BB41DCB3FE}"/>
              </a:ext>
            </a:extLst>
          </p:cNvPr>
          <p:cNvSpPr/>
          <p:nvPr/>
        </p:nvSpPr>
        <p:spPr>
          <a:xfrm>
            <a:off x="5315879" y="1560171"/>
            <a:ext cx="2588257" cy="64633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Freeform: Shape 7">
            <a:extLst>
              <a:ext uri="{FF2B5EF4-FFF2-40B4-BE49-F238E27FC236}">
                <a16:creationId xmlns:a16="http://schemas.microsoft.com/office/drawing/2014/main" id="{4C4AE0C6-2609-462F-9C70-8981CA0C2DE3}"/>
              </a:ext>
            </a:extLst>
          </p:cNvPr>
          <p:cNvSpPr/>
          <p:nvPr/>
        </p:nvSpPr>
        <p:spPr>
          <a:xfrm rot="20570935">
            <a:off x="4566439" y="2549945"/>
            <a:ext cx="924080" cy="749035"/>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Freeform: Shape 8">
            <a:extLst>
              <a:ext uri="{FF2B5EF4-FFF2-40B4-BE49-F238E27FC236}">
                <a16:creationId xmlns:a16="http://schemas.microsoft.com/office/drawing/2014/main" id="{84A436B5-F743-4D90-8E66-FE22E107248C}"/>
              </a:ext>
            </a:extLst>
          </p:cNvPr>
          <p:cNvSpPr/>
          <p:nvPr/>
        </p:nvSpPr>
        <p:spPr>
          <a:xfrm>
            <a:off x="4684648" y="1866540"/>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93889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672DEF-9A5C-40C8-A3E4-BD272A07C5E1}"/>
              </a:ext>
            </a:extLst>
          </p:cNvPr>
          <p:cNvPicPr>
            <a:picLocks noChangeAspect="1"/>
          </p:cNvPicPr>
          <p:nvPr/>
        </p:nvPicPr>
        <p:blipFill>
          <a:blip r:embed="rId2"/>
          <a:stretch>
            <a:fillRect/>
          </a:stretch>
        </p:blipFill>
        <p:spPr>
          <a:xfrm>
            <a:off x="0" y="453788"/>
            <a:ext cx="9144000" cy="5950424"/>
          </a:xfrm>
          <a:prstGeom prst="rect">
            <a:avLst/>
          </a:prstGeom>
        </p:spPr>
      </p:pic>
    </p:spTree>
    <p:extLst>
      <p:ext uri="{BB962C8B-B14F-4D97-AF65-F5344CB8AC3E}">
        <p14:creationId xmlns:p14="http://schemas.microsoft.com/office/powerpoint/2010/main" val="2192639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E6166B-F85A-4CE2-97C0-9314F8EB0849}"/>
              </a:ext>
            </a:extLst>
          </p:cNvPr>
          <p:cNvPicPr>
            <a:picLocks noChangeAspect="1"/>
          </p:cNvPicPr>
          <p:nvPr/>
        </p:nvPicPr>
        <p:blipFill rotWithShape="1">
          <a:blip r:embed="rId2"/>
          <a:srcRect l="1162" t="18633" r="28710" b="10145"/>
          <a:stretch/>
        </p:blipFill>
        <p:spPr>
          <a:xfrm>
            <a:off x="690224" y="580843"/>
            <a:ext cx="7547016" cy="2825791"/>
          </a:xfrm>
          <a:prstGeom prst="rect">
            <a:avLst/>
          </a:prstGeom>
        </p:spPr>
      </p:pic>
      <p:sp>
        <p:nvSpPr>
          <p:cNvPr id="3" name="Freeform: Shape 2">
            <a:extLst>
              <a:ext uri="{FF2B5EF4-FFF2-40B4-BE49-F238E27FC236}">
                <a16:creationId xmlns:a16="http://schemas.microsoft.com/office/drawing/2014/main" id="{508F1140-CAD8-46C1-B7F8-5F3E6225BE17}"/>
              </a:ext>
            </a:extLst>
          </p:cNvPr>
          <p:cNvSpPr/>
          <p:nvPr/>
        </p:nvSpPr>
        <p:spPr>
          <a:xfrm>
            <a:off x="3799184" y="2658516"/>
            <a:ext cx="1545631" cy="1173972"/>
          </a:xfrm>
          <a:custGeom>
            <a:avLst/>
            <a:gdLst>
              <a:gd name="connsiteX0" fmla="*/ 0 w 1545631"/>
              <a:gd name="connsiteY0" fmla="*/ 0 h 1173972"/>
              <a:gd name="connsiteX1" fmla="*/ 619432 w 1545631"/>
              <a:gd name="connsiteY1" fmla="*/ 908501 h 1173972"/>
              <a:gd name="connsiteX2" fmla="*/ 1014689 w 1545631"/>
              <a:gd name="connsiteY2" fmla="*/ 566339 h 1173972"/>
              <a:gd name="connsiteX3" fmla="*/ 1545631 w 1545631"/>
              <a:gd name="connsiteY3" fmla="*/ 1173972 h 1173972"/>
              <a:gd name="connsiteX4" fmla="*/ 1545631 w 1545631"/>
              <a:gd name="connsiteY4" fmla="*/ 1173972 h 117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631" h="1173972">
                <a:moveTo>
                  <a:pt x="0" y="0"/>
                </a:moveTo>
                <a:cubicBezTo>
                  <a:pt x="225158" y="407055"/>
                  <a:pt x="450317" y="814111"/>
                  <a:pt x="619432" y="908501"/>
                </a:cubicBezTo>
                <a:cubicBezTo>
                  <a:pt x="788547" y="1002891"/>
                  <a:pt x="860323" y="522094"/>
                  <a:pt x="1014689" y="566339"/>
                </a:cubicBezTo>
                <a:cubicBezTo>
                  <a:pt x="1169055" y="610584"/>
                  <a:pt x="1545631" y="1173972"/>
                  <a:pt x="1545631" y="1173972"/>
                </a:cubicBezTo>
                <a:lnTo>
                  <a:pt x="1545631" y="1173972"/>
                </a:lnTo>
              </a:path>
            </a:pathLst>
          </a:custGeom>
          <a:noFill/>
          <a:ln w="3810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a:extLst>
              <a:ext uri="{FF2B5EF4-FFF2-40B4-BE49-F238E27FC236}">
                <a16:creationId xmlns:a16="http://schemas.microsoft.com/office/drawing/2014/main" id="{AF49834E-58EA-4B83-8D4D-0E5B755C23FF}"/>
              </a:ext>
            </a:extLst>
          </p:cNvPr>
          <p:cNvSpPr/>
          <p:nvPr/>
        </p:nvSpPr>
        <p:spPr>
          <a:xfrm>
            <a:off x="2501621" y="1291355"/>
            <a:ext cx="2395138" cy="133325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DF55AD96-B73C-46EF-B377-C24A5D87B9C7}"/>
              </a:ext>
            </a:extLst>
          </p:cNvPr>
          <p:cNvSpPr txBox="1"/>
          <p:nvPr/>
        </p:nvSpPr>
        <p:spPr>
          <a:xfrm>
            <a:off x="2440983" y="3763179"/>
            <a:ext cx="6323309" cy="2308324"/>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b="1" i="1" dirty="0"/>
              <a:t>This is important. </a:t>
            </a:r>
            <a:r>
              <a:rPr lang="en-SG" dirty="0"/>
              <a:t>The standard mutational signatures in COSMIC are based on the counts of mutations across the human (GRCh37/hg19) genome. The frequencies of di, tri, and pentanucleotides are noticeably different between the whole genome and the exome (the </a:t>
            </a:r>
            <a:r>
              <a:rPr lang="en-SG" dirty="0" err="1"/>
              <a:t>exonic</a:t>
            </a:r>
            <a:r>
              <a:rPr lang="en-SG" dirty="0"/>
              <a:t> parts of genes). When mSigAct analyses attributions for an exome spectra, it converts the COSMIC signatures to the exome signatures by accounting for the differences these frequencies.</a:t>
            </a:r>
          </a:p>
        </p:txBody>
      </p:sp>
    </p:spTree>
    <p:extLst>
      <p:ext uri="{BB962C8B-B14F-4D97-AF65-F5344CB8AC3E}">
        <p14:creationId xmlns:p14="http://schemas.microsoft.com/office/powerpoint/2010/main" val="1787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E6166B-F85A-4CE2-97C0-9314F8EB0849}"/>
              </a:ext>
            </a:extLst>
          </p:cNvPr>
          <p:cNvPicPr>
            <a:picLocks noChangeAspect="1"/>
          </p:cNvPicPr>
          <p:nvPr/>
        </p:nvPicPr>
        <p:blipFill rotWithShape="1">
          <a:blip r:embed="rId2"/>
          <a:srcRect l="1162" t="18633" r="28710" b="10145"/>
          <a:stretch/>
        </p:blipFill>
        <p:spPr>
          <a:xfrm>
            <a:off x="690224" y="580843"/>
            <a:ext cx="7547016" cy="2825791"/>
          </a:xfrm>
          <a:prstGeom prst="rect">
            <a:avLst/>
          </a:prstGeom>
        </p:spPr>
      </p:pic>
      <p:sp>
        <p:nvSpPr>
          <p:cNvPr id="3" name="Freeform: Shape 2">
            <a:extLst>
              <a:ext uri="{FF2B5EF4-FFF2-40B4-BE49-F238E27FC236}">
                <a16:creationId xmlns:a16="http://schemas.microsoft.com/office/drawing/2014/main" id="{508F1140-CAD8-46C1-B7F8-5F3E6225BE17}"/>
              </a:ext>
            </a:extLst>
          </p:cNvPr>
          <p:cNvSpPr/>
          <p:nvPr/>
        </p:nvSpPr>
        <p:spPr>
          <a:xfrm>
            <a:off x="2200556" y="2589207"/>
            <a:ext cx="1545631" cy="1173972"/>
          </a:xfrm>
          <a:custGeom>
            <a:avLst/>
            <a:gdLst>
              <a:gd name="connsiteX0" fmla="*/ 0 w 1545631"/>
              <a:gd name="connsiteY0" fmla="*/ 0 h 1173972"/>
              <a:gd name="connsiteX1" fmla="*/ 619432 w 1545631"/>
              <a:gd name="connsiteY1" fmla="*/ 908501 h 1173972"/>
              <a:gd name="connsiteX2" fmla="*/ 1014689 w 1545631"/>
              <a:gd name="connsiteY2" fmla="*/ 566339 h 1173972"/>
              <a:gd name="connsiteX3" fmla="*/ 1545631 w 1545631"/>
              <a:gd name="connsiteY3" fmla="*/ 1173972 h 1173972"/>
              <a:gd name="connsiteX4" fmla="*/ 1545631 w 1545631"/>
              <a:gd name="connsiteY4" fmla="*/ 1173972 h 117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631" h="1173972">
                <a:moveTo>
                  <a:pt x="0" y="0"/>
                </a:moveTo>
                <a:cubicBezTo>
                  <a:pt x="225158" y="407055"/>
                  <a:pt x="450317" y="814111"/>
                  <a:pt x="619432" y="908501"/>
                </a:cubicBezTo>
                <a:cubicBezTo>
                  <a:pt x="788547" y="1002891"/>
                  <a:pt x="860323" y="522094"/>
                  <a:pt x="1014689" y="566339"/>
                </a:cubicBezTo>
                <a:cubicBezTo>
                  <a:pt x="1169055" y="610584"/>
                  <a:pt x="1545631" y="1173972"/>
                  <a:pt x="1545631" y="1173972"/>
                </a:cubicBezTo>
                <a:lnTo>
                  <a:pt x="1545631" y="1173972"/>
                </a:lnTo>
              </a:path>
            </a:pathLst>
          </a:custGeom>
          <a:noFill/>
          <a:ln w="3810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a:extLst>
              <a:ext uri="{FF2B5EF4-FFF2-40B4-BE49-F238E27FC236}">
                <a16:creationId xmlns:a16="http://schemas.microsoft.com/office/drawing/2014/main" id="{AF49834E-58EA-4B83-8D4D-0E5B755C23FF}"/>
              </a:ext>
            </a:extLst>
          </p:cNvPr>
          <p:cNvSpPr/>
          <p:nvPr/>
        </p:nvSpPr>
        <p:spPr>
          <a:xfrm>
            <a:off x="424851" y="1291355"/>
            <a:ext cx="2395138" cy="133325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DF55AD96-B73C-46EF-B377-C24A5D87B9C7}"/>
              </a:ext>
            </a:extLst>
          </p:cNvPr>
          <p:cNvSpPr txBox="1"/>
          <p:nvPr/>
        </p:nvSpPr>
        <p:spPr>
          <a:xfrm>
            <a:off x="2973370" y="3763179"/>
            <a:ext cx="4194596" cy="1754326"/>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Select the reference genome. mSigAct needs that to know the abundances of different di, tri, and pentanucleotide. These frequencies vary slightly between human genome reference sequences and between human and mouse</a:t>
            </a:r>
          </a:p>
        </p:txBody>
      </p:sp>
    </p:spTree>
    <p:extLst>
      <p:ext uri="{BB962C8B-B14F-4D97-AF65-F5344CB8AC3E}">
        <p14:creationId xmlns:p14="http://schemas.microsoft.com/office/powerpoint/2010/main" val="88747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E6166B-F85A-4CE2-97C0-9314F8EB0849}"/>
              </a:ext>
            </a:extLst>
          </p:cNvPr>
          <p:cNvPicPr>
            <a:picLocks noChangeAspect="1"/>
          </p:cNvPicPr>
          <p:nvPr/>
        </p:nvPicPr>
        <p:blipFill rotWithShape="1">
          <a:blip r:embed="rId2"/>
          <a:srcRect l="1162" t="18633" r="28710" b="10145"/>
          <a:stretch/>
        </p:blipFill>
        <p:spPr>
          <a:xfrm>
            <a:off x="690224" y="580843"/>
            <a:ext cx="7547016" cy="2825791"/>
          </a:xfrm>
          <a:prstGeom prst="rect">
            <a:avLst/>
          </a:prstGeom>
        </p:spPr>
      </p:pic>
      <p:sp>
        <p:nvSpPr>
          <p:cNvPr id="7" name="Oval 6">
            <a:extLst>
              <a:ext uri="{FF2B5EF4-FFF2-40B4-BE49-F238E27FC236}">
                <a16:creationId xmlns:a16="http://schemas.microsoft.com/office/drawing/2014/main" id="{5BE630A7-59FA-4D5B-A741-3CA778F8EFCB}"/>
              </a:ext>
            </a:extLst>
          </p:cNvPr>
          <p:cNvSpPr/>
          <p:nvPr/>
        </p:nvSpPr>
        <p:spPr>
          <a:xfrm>
            <a:off x="679846" y="2378196"/>
            <a:ext cx="2063591" cy="85320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5EF314EF-0E88-4940-846E-EE9478B32DAD}"/>
              </a:ext>
            </a:extLst>
          </p:cNvPr>
          <p:cNvSpPr txBox="1"/>
          <p:nvPr/>
        </p:nvSpPr>
        <p:spPr>
          <a:xfrm>
            <a:off x="3276395" y="3171434"/>
            <a:ext cx="4436310" cy="923330"/>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Upload a .csv file containing one or more spectrum catalogs. See the examples for formatting. </a:t>
            </a:r>
          </a:p>
        </p:txBody>
      </p:sp>
      <p:sp>
        <p:nvSpPr>
          <p:cNvPr id="9" name="Freeform: Shape 8">
            <a:extLst>
              <a:ext uri="{FF2B5EF4-FFF2-40B4-BE49-F238E27FC236}">
                <a16:creationId xmlns:a16="http://schemas.microsoft.com/office/drawing/2014/main" id="{FBB370DB-B1CF-4746-ADE3-A38F3BEA2CC6}"/>
              </a:ext>
            </a:extLst>
          </p:cNvPr>
          <p:cNvSpPr/>
          <p:nvPr/>
        </p:nvSpPr>
        <p:spPr>
          <a:xfrm flipH="1">
            <a:off x="2743437" y="2866356"/>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9352C72F-C17F-4AC1-9F23-F8BA00559B54}"/>
              </a:ext>
            </a:extLst>
          </p:cNvPr>
          <p:cNvSpPr/>
          <p:nvPr/>
        </p:nvSpPr>
        <p:spPr>
          <a:xfrm>
            <a:off x="5303507" y="2055793"/>
            <a:ext cx="2063591" cy="6448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Shape 10">
            <a:extLst>
              <a:ext uri="{FF2B5EF4-FFF2-40B4-BE49-F238E27FC236}">
                <a16:creationId xmlns:a16="http://schemas.microsoft.com/office/drawing/2014/main" id="{6FDDF385-D9FF-4694-A56A-7648AAF100D0}"/>
              </a:ext>
            </a:extLst>
          </p:cNvPr>
          <p:cNvSpPr/>
          <p:nvPr/>
        </p:nvSpPr>
        <p:spPr>
          <a:xfrm>
            <a:off x="6386041" y="2697941"/>
            <a:ext cx="444962" cy="853201"/>
          </a:xfrm>
          <a:custGeom>
            <a:avLst/>
            <a:gdLst>
              <a:gd name="connsiteX0" fmla="*/ 37282 w 444962"/>
              <a:gd name="connsiteY0" fmla="*/ 759417 h 759417"/>
              <a:gd name="connsiteX1" fmla="*/ 37282 w 444962"/>
              <a:gd name="connsiteY1" fmla="*/ 340963 h 759417"/>
              <a:gd name="connsiteX2" fmla="*/ 424740 w 444962"/>
              <a:gd name="connsiteY2" fmla="*/ 278970 h 759417"/>
              <a:gd name="connsiteX3" fmla="*/ 393743 w 444962"/>
              <a:gd name="connsiteY3" fmla="*/ 0 h 759417"/>
              <a:gd name="connsiteX4" fmla="*/ 393743 w 444962"/>
              <a:gd name="connsiteY4" fmla="*/ 0 h 759417"/>
              <a:gd name="connsiteX5" fmla="*/ 393743 w 444962"/>
              <a:gd name="connsiteY5" fmla="*/ 0 h 75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62" h="759417">
                <a:moveTo>
                  <a:pt x="37282" y="759417"/>
                </a:moveTo>
                <a:cubicBezTo>
                  <a:pt x="4994" y="590227"/>
                  <a:pt x="-27294" y="421037"/>
                  <a:pt x="37282" y="340963"/>
                </a:cubicBezTo>
                <a:cubicBezTo>
                  <a:pt x="101858" y="260888"/>
                  <a:pt x="365330" y="335797"/>
                  <a:pt x="424740" y="278970"/>
                </a:cubicBezTo>
                <a:cubicBezTo>
                  <a:pt x="484150" y="222143"/>
                  <a:pt x="393743" y="0"/>
                  <a:pt x="393743" y="0"/>
                </a:cubicBezTo>
                <a:lnTo>
                  <a:pt x="393743" y="0"/>
                </a:lnTo>
                <a:lnTo>
                  <a:pt x="393743" y="0"/>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80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B625EC-2DA5-4117-A037-B375C8D0AE8D}"/>
              </a:ext>
            </a:extLst>
          </p:cNvPr>
          <p:cNvPicPr>
            <a:picLocks noChangeAspect="1"/>
          </p:cNvPicPr>
          <p:nvPr/>
        </p:nvPicPr>
        <p:blipFill rotWithShape="1">
          <a:blip r:embed="rId2"/>
          <a:srcRect l="1610" t="13080" r="29830" b="43554"/>
          <a:stretch/>
        </p:blipFill>
        <p:spPr>
          <a:xfrm>
            <a:off x="705962" y="590965"/>
            <a:ext cx="7399652" cy="3045841"/>
          </a:xfrm>
          <a:prstGeom prst="rect">
            <a:avLst/>
          </a:prstGeom>
        </p:spPr>
      </p:pic>
      <p:sp>
        <p:nvSpPr>
          <p:cNvPr id="3" name="Oval 2">
            <a:extLst>
              <a:ext uri="{FF2B5EF4-FFF2-40B4-BE49-F238E27FC236}">
                <a16:creationId xmlns:a16="http://schemas.microsoft.com/office/drawing/2014/main" id="{5AF9AE4A-BC5C-4EE2-89C5-116D4A3E9EAE}"/>
              </a:ext>
            </a:extLst>
          </p:cNvPr>
          <p:cNvSpPr/>
          <p:nvPr/>
        </p:nvSpPr>
        <p:spPr>
          <a:xfrm>
            <a:off x="2601399" y="2506055"/>
            <a:ext cx="2063591" cy="99656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31CD91B2-5385-46E8-B200-33C6CCF3ED3F}"/>
              </a:ext>
            </a:extLst>
          </p:cNvPr>
          <p:cNvSpPr txBox="1"/>
          <p:nvPr/>
        </p:nvSpPr>
        <p:spPr>
          <a:xfrm>
            <a:off x="3260897" y="3620879"/>
            <a:ext cx="4436310" cy="1200329"/>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“Show spectra” lets you view spectra before running attribution analysis; “Signature attribution” lets you select on of the spectra and analyses the signature attributions</a:t>
            </a:r>
          </a:p>
        </p:txBody>
      </p:sp>
      <p:sp>
        <p:nvSpPr>
          <p:cNvPr id="5" name="Freeform: Shape 4">
            <a:extLst>
              <a:ext uri="{FF2B5EF4-FFF2-40B4-BE49-F238E27FC236}">
                <a16:creationId xmlns:a16="http://schemas.microsoft.com/office/drawing/2014/main" id="{F480B6C3-6A7B-4FF2-BCDD-43DCF0F47F39}"/>
              </a:ext>
            </a:extLst>
          </p:cNvPr>
          <p:cNvSpPr/>
          <p:nvPr/>
        </p:nvSpPr>
        <p:spPr>
          <a:xfrm flipH="1">
            <a:off x="4703971" y="3029916"/>
            <a:ext cx="631231" cy="590963"/>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2983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9F0A0E-E4E6-4F1E-ACA9-75B09B85AA63}"/>
              </a:ext>
            </a:extLst>
          </p:cNvPr>
          <p:cNvPicPr>
            <a:picLocks noChangeAspect="1"/>
          </p:cNvPicPr>
          <p:nvPr/>
        </p:nvPicPr>
        <p:blipFill rotWithShape="1">
          <a:blip r:embed="rId2"/>
          <a:srcRect l="968" t="12500" r="21355" b="23554"/>
          <a:stretch/>
        </p:blipFill>
        <p:spPr>
          <a:xfrm>
            <a:off x="377559" y="200577"/>
            <a:ext cx="7102824" cy="3805085"/>
          </a:xfrm>
          <a:prstGeom prst="rect">
            <a:avLst/>
          </a:prstGeom>
        </p:spPr>
      </p:pic>
      <p:sp>
        <p:nvSpPr>
          <p:cNvPr id="4" name="Oval 3">
            <a:extLst>
              <a:ext uri="{FF2B5EF4-FFF2-40B4-BE49-F238E27FC236}">
                <a16:creationId xmlns:a16="http://schemas.microsoft.com/office/drawing/2014/main" id="{554BE7B9-2E8B-441F-B4D7-0445D0D1B99B}"/>
              </a:ext>
            </a:extLst>
          </p:cNvPr>
          <p:cNvSpPr/>
          <p:nvPr/>
        </p:nvSpPr>
        <p:spPr>
          <a:xfrm>
            <a:off x="442235" y="1337983"/>
            <a:ext cx="3203566" cy="99656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28F456AC-ECCE-4678-BE4A-F4D4E156323D}"/>
              </a:ext>
            </a:extLst>
          </p:cNvPr>
          <p:cNvSpPr txBox="1"/>
          <p:nvPr/>
        </p:nvSpPr>
        <p:spPr>
          <a:xfrm>
            <a:off x="3455576" y="2629787"/>
            <a:ext cx="4436310" cy="646331"/>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You have to select a cancer type, in this case “Lung-</a:t>
            </a:r>
            <a:r>
              <a:rPr lang="en-SG" dirty="0" err="1"/>
              <a:t>AdenoCA</a:t>
            </a:r>
            <a:r>
              <a:rPr lang="en-SG" dirty="0"/>
              <a:t>” (lung adenocarcinoma)</a:t>
            </a:r>
          </a:p>
        </p:txBody>
      </p:sp>
      <p:sp>
        <p:nvSpPr>
          <p:cNvPr id="6" name="Freeform: Shape 5">
            <a:extLst>
              <a:ext uri="{FF2B5EF4-FFF2-40B4-BE49-F238E27FC236}">
                <a16:creationId xmlns:a16="http://schemas.microsoft.com/office/drawing/2014/main" id="{0D7222B4-9F7C-4440-ACFA-73574252AC4C}"/>
              </a:ext>
            </a:extLst>
          </p:cNvPr>
          <p:cNvSpPr/>
          <p:nvPr/>
        </p:nvSpPr>
        <p:spPr>
          <a:xfrm flipH="1">
            <a:off x="3710476" y="1836263"/>
            <a:ext cx="631231" cy="729956"/>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09636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5C0D6-85E4-4A7A-BB89-53978B90247C}"/>
              </a:ext>
            </a:extLst>
          </p:cNvPr>
          <p:cNvPicPr>
            <a:picLocks noChangeAspect="1"/>
          </p:cNvPicPr>
          <p:nvPr/>
        </p:nvPicPr>
        <p:blipFill rotWithShape="1">
          <a:blip r:embed="rId2"/>
          <a:srcRect l="1101" t="12818" r="2797" b="7351"/>
          <a:stretch/>
        </p:blipFill>
        <p:spPr>
          <a:xfrm>
            <a:off x="230524" y="266820"/>
            <a:ext cx="8787540" cy="4750231"/>
          </a:xfrm>
          <a:prstGeom prst="rect">
            <a:avLst/>
          </a:prstGeom>
        </p:spPr>
      </p:pic>
      <p:sp>
        <p:nvSpPr>
          <p:cNvPr id="4" name="Oval 3">
            <a:extLst>
              <a:ext uri="{FF2B5EF4-FFF2-40B4-BE49-F238E27FC236}">
                <a16:creationId xmlns:a16="http://schemas.microsoft.com/office/drawing/2014/main" id="{7A77647C-74F0-4672-BF0C-05790E4FA3FA}"/>
              </a:ext>
            </a:extLst>
          </p:cNvPr>
          <p:cNvSpPr/>
          <p:nvPr/>
        </p:nvSpPr>
        <p:spPr>
          <a:xfrm>
            <a:off x="442235" y="1337983"/>
            <a:ext cx="3203566" cy="99656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6CF93D96-23D0-45D2-8579-AA0141AC0AEA}"/>
              </a:ext>
            </a:extLst>
          </p:cNvPr>
          <p:cNvSpPr txBox="1"/>
          <p:nvPr/>
        </p:nvSpPr>
        <p:spPr>
          <a:xfrm>
            <a:off x="3827232" y="2588494"/>
            <a:ext cx="4436310" cy="1754326"/>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After you select the cancer type, mSigAct will suggest the mutational signatures previously observed in that cancer type. You can remove some signatures by editing the list or click on “Add more signatures” to add signatures to the analysis.</a:t>
            </a:r>
          </a:p>
        </p:txBody>
      </p:sp>
      <p:sp>
        <p:nvSpPr>
          <p:cNvPr id="6" name="Freeform: Shape 5">
            <a:extLst>
              <a:ext uri="{FF2B5EF4-FFF2-40B4-BE49-F238E27FC236}">
                <a16:creationId xmlns:a16="http://schemas.microsoft.com/office/drawing/2014/main" id="{58F51A56-9F0A-4CE0-B242-FA9520778E42}"/>
              </a:ext>
            </a:extLst>
          </p:cNvPr>
          <p:cNvSpPr/>
          <p:nvPr/>
        </p:nvSpPr>
        <p:spPr>
          <a:xfrm flipH="1">
            <a:off x="3710476" y="1836263"/>
            <a:ext cx="631231" cy="729956"/>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a:extLst>
              <a:ext uri="{FF2B5EF4-FFF2-40B4-BE49-F238E27FC236}">
                <a16:creationId xmlns:a16="http://schemas.microsoft.com/office/drawing/2014/main" id="{79755865-F080-4114-8F54-738509C94346}"/>
              </a:ext>
            </a:extLst>
          </p:cNvPr>
          <p:cNvSpPr/>
          <p:nvPr/>
        </p:nvSpPr>
        <p:spPr>
          <a:xfrm>
            <a:off x="0" y="2432439"/>
            <a:ext cx="3203566" cy="99656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Freeform: Shape 7">
            <a:extLst>
              <a:ext uri="{FF2B5EF4-FFF2-40B4-BE49-F238E27FC236}">
                <a16:creationId xmlns:a16="http://schemas.microsoft.com/office/drawing/2014/main" id="{884FDE50-D323-412C-9F32-20398884DBFD}"/>
              </a:ext>
            </a:extLst>
          </p:cNvPr>
          <p:cNvSpPr/>
          <p:nvPr/>
        </p:nvSpPr>
        <p:spPr>
          <a:xfrm flipH="1">
            <a:off x="3208053" y="2896579"/>
            <a:ext cx="631231" cy="152400"/>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8684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5C0D6-85E4-4A7A-BB89-53978B90247C}"/>
              </a:ext>
            </a:extLst>
          </p:cNvPr>
          <p:cNvPicPr>
            <a:picLocks noChangeAspect="1"/>
          </p:cNvPicPr>
          <p:nvPr/>
        </p:nvPicPr>
        <p:blipFill rotWithShape="1">
          <a:blip r:embed="rId2"/>
          <a:srcRect l="1101" t="12818" r="2797" b="7351"/>
          <a:stretch/>
        </p:blipFill>
        <p:spPr>
          <a:xfrm>
            <a:off x="230524" y="266820"/>
            <a:ext cx="8787540" cy="4750231"/>
          </a:xfrm>
          <a:prstGeom prst="rect">
            <a:avLst/>
          </a:prstGeom>
        </p:spPr>
      </p:pic>
      <p:sp>
        <p:nvSpPr>
          <p:cNvPr id="2" name="Rectangle: Rounded Corners 1">
            <a:extLst>
              <a:ext uri="{FF2B5EF4-FFF2-40B4-BE49-F238E27FC236}">
                <a16:creationId xmlns:a16="http://schemas.microsoft.com/office/drawing/2014/main" id="{AF257B4D-217F-42E2-8A31-52B3F417BADD}"/>
              </a:ext>
            </a:extLst>
          </p:cNvPr>
          <p:cNvSpPr/>
          <p:nvPr/>
        </p:nvSpPr>
        <p:spPr>
          <a:xfrm>
            <a:off x="3291840" y="1109079"/>
            <a:ext cx="5621636" cy="4454013"/>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6CF93D96-23D0-45D2-8579-AA0141AC0AEA}"/>
              </a:ext>
            </a:extLst>
          </p:cNvPr>
          <p:cNvSpPr txBox="1"/>
          <p:nvPr/>
        </p:nvSpPr>
        <p:spPr>
          <a:xfrm>
            <a:off x="230524" y="4603978"/>
            <a:ext cx="4436310" cy="923330"/>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The mutational signature profiles under consideration and some brief information about them appear on the right.</a:t>
            </a:r>
          </a:p>
        </p:txBody>
      </p:sp>
    </p:spTree>
    <p:extLst>
      <p:ext uri="{BB962C8B-B14F-4D97-AF65-F5344CB8AC3E}">
        <p14:creationId xmlns:p14="http://schemas.microsoft.com/office/powerpoint/2010/main" val="2970208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332</Words>
  <Application>Microsoft Office PowerPoint</Application>
  <PresentationFormat>Letter Paper (8.5x11 in)</PresentationFormat>
  <Paragraphs>15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 attribution example</vt:lpstr>
      <vt:lpstr>PowerPoint Presentation</vt:lpstr>
      <vt:lpstr>PowerPoint Presentation</vt:lpstr>
      <vt:lpstr>PowerPoint Presentation</vt:lpstr>
      <vt:lpstr>Next are analysis possibilities if you got here from analyzing a VCF</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George Rozen</dc:creator>
  <cp:lastModifiedBy>Steven George Rozen</cp:lastModifiedBy>
  <cp:revision>24</cp:revision>
  <dcterms:created xsi:type="dcterms:W3CDTF">2020-12-21T09:16:18Z</dcterms:created>
  <dcterms:modified xsi:type="dcterms:W3CDTF">2020-12-22T05:28:11Z</dcterms:modified>
</cp:coreProperties>
</file>