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6" r:id="rId11"/>
    <p:sldId id="267" r:id="rId12"/>
    <p:sldId id="268" r:id="rId13"/>
    <p:sldId id="269" r:id="rId14"/>
    <p:sldId id="270" r:id="rId15"/>
    <p:sldId id="265" r:id="rId16"/>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12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05070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73692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8650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68592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E7D31-4543-4246-8104-C1412A41A8A2}" type="datetimeFigureOut">
              <a:rPr lang="en-SG" smtClean="0"/>
              <a:t>21/12/2020</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63273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AE7D31-4543-4246-8104-C1412A41A8A2}"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07632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AE7D31-4543-4246-8104-C1412A41A8A2}" type="datetimeFigureOut">
              <a:rPr lang="en-SG" smtClean="0"/>
              <a:t>21/12/2020</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86597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AE7D31-4543-4246-8104-C1412A41A8A2}" type="datetimeFigureOut">
              <a:rPr lang="en-SG" smtClean="0"/>
              <a:t>21/12/2020</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196771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E7D31-4543-4246-8104-C1412A41A8A2}" type="datetimeFigureOut">
              <a:rPr lang="en-SG" smtClean="0"/>
              <a:t>21/12/2020</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07039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E7D31-4543-4246-8104-C1412A41A8A2}"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394211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E7D31-4543-4246-8104-C1412A41A8A2}" type="datetimeFigureOut">
              <a:rPr lang="en-SG" smtClean="0"/>
              <a:t>21/12/2020</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8D565F6-46D0-4A15-BE65-7647D0C32358}" type="slidenum">
              <a:rPr lang="en-SG" smtClean="0"/>
              <a:t>‹#›</a:t>
            </a:fld>
            <a:endParaRPr lang="en-SG"/>
          </a:p>
        </p:txBody>
      </p:sp>
    </p:spTree>
    <p:extLst>
      <p:ext uri="{BB962C8B-B14F-4D97-AF65-F5344CB8AC3E}">
        <p14:creationId xmlns:p14="http://schemas.microsoft.com/office/powerpoint/2010/main" val="210064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E7D31-4543-4246-8104-C1412A41A8A2}" type="datetimeFigureOut">
              <a:rPr lang="en-SG" smtClean="0"/>
              <a:t>21/12/2020</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565F6-46D0-4A15-BE65-7647D0C32358}" type="slidenum">
              <a:rPr lang="en-SG" smtClean="0"/>
              <a:t>‹#›</a:t>
            </a:fld>
            <a:endParaRPr lang="en-SG"/>
          </a:p>
        </p:txBody>
      </p:sp>
    </p:spTree>
    <p:extLst>
      <p:ext uri="{BB962C8B-B14F-4D97-AF65-F5344CB8AC3E}">
        <p14:creationId xmlns:p14="http://schemas.microsoft.com/office/powerpoint/2010/main" val="2441514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Tree>
    <p:extLst>
      <p:ext uri="{BB962C8B-B14F-4D97-AF65-F5344CB8AC3E}">
        <p14:creationId xmlns:p14="http://schemas.microsoft.com/office/powerpoint/2010/main" val="204815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76048E-3838-486F-A7C5-753B5ECBD433}"/>
              </a:ext>
            </a:extLst>
          </p:cNvPr>
          <p:cNvPicPr>
            <a:picLocks noChangeAspect="1"/>
          </p:cNvPicPr>
          <p:nvPr/>
        </p:nvPicPr>
        <p:blipFill>
          <a:blip r:embed="rId2"/>
          <a:stretch>
            <a:fillRect/>
          </a:stretch>
        </p:blipFill>
        <p:spPr>
          <a:xfrm>
            <a:off x="0" y="716507"/>
            <a:ext cx="9144000" cy="5424985"/>
          </a:xfrm>
          <a:prstGeom prst="rect">
            <a:avLst/>
          </a:prstGeom>
        </p:spPr>
      </p:pic>
    </p:spTree>
    <p:extLst>
      <p:ext uri="{BB962C8B-B14F-4D97-AF65-F5344CB8AC3E}">
        <p14:creationId xmlns:p14="http://schemas.microsoft.com/office/powerpoint/2010/main" val="307251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2E7AB5-7091-4A37-834C-AAE6D2566114}"/>
              </a:ext>
            </a:extLst>
          </p:cNvPr>
          <p:cNvPicPr>
            <a:picLocks noChangeAspect="1"/>
          </p:cNvPicPr>
          <p:nvPr/>
        </p:nvPicPr>
        <p:blipFill>
          <a:blip r:embed="rId2"/>
          <a:stretch>
            <a:fillRect/>
          </a:stretch>
        </p:blipFill>
        <p:spPr>
          <a:xfrm>
            <a:off x="0" y="716507"/>
            <a:ext cx="9144000" cy="5424985"/>
          </a:xfrm>
          <a:prstGeom prst="rect">
            <a:avLst/>
          </a:prstGeom>
        </p:spPr>
      </p:pic>
    </p:spTree>
    <p:extLst>
      <p:ext uri="{BB962C8B-B14F-4D97-AF65-F5344CB8AC3E}">
        <p14:creationId xmlns:p14="http://schemas.microsoft.com/office/powerpoint/2010/main" val="121182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BA5966-532C-47E6-9EA6-0EF11D432E20}"/>
              </a:ext>
            </a:extLst>
          </p:cNvPr>
          <p:cNvPicPr>
            <a:picLocks noChangeAspect="1"/>
          </p:cNvPicPr>
          <p:nvPr/>
        </p:nvPicPr>
        <p:blipFill>
          <a:blip r:embed="rId2"/>
          <a:stretch>
            <a:fillRect/>
          </a:stretch>
        </p:blipFill>
        <p:spPr>
          <a:xfrm>
            <a:off x="0" y="716507"/>
            <a:ext cx="9144000" cy="5424985"/>
          </a:xfrm>
          <a:prstGeom prst="rect">
            <a:avLst/>
          </a:prstGeom>
        </p:spPr>
      </p:pic>
    </p:spTree>
    <p:extLst>
      <p:ext uri="{BB962C8B-B14F-4D97-AF65-F5344CB8AC3E}">
        <p14:creationId xmlns:p14="http://schemas.microsoft.com/office/powerpoint/2010/main" val="4221034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43AEDC-AC52-4B2B-9D37-B44973C9BAC9}"/>
              </a:ext>
            </a:extLst>
          </p:cNvPr>
          <p:cNvPicPr>
            <a:picLocks noChangeAspect="1"/>
          </p:cNvPicPr>
          <p:nvPr/>
        </p:nvPicPr>
        <p:blipFill>
          <a:blip r:embed="rId2"/>
          <a:stretch>
            <a:fillRect/>
          </a:stretch>
        </p:blipFill>
        <p:spPr>
          <a:xfrm>
            <a:off x="0" y="453788"/>
            <a:ext cx="9144000" cy="5950424"/>
          </a:xfrm>
          <a:prstGeom prst="rect">
            <a:avLst/>
          </a:prstGeom>
        </p:spPr>
      </p:pic>
    </p:spTree>
    <p:extLst>
      <p:ext uri="{BB962C8B-B14F-4D97-AF65-F5344CB8AC3E}">
        <p14:creationId xmlns:p14="http://schemas.microsoft.com/office/powerpoint/2010/main" val="3303365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92E69-CAD2-4533-AA1B-9D4AE5932BF8}"/>
              </a:ext>
            </a:extLst>
          </p:cNvPr>
          <p:cNvPicPr>
            <a:picLocks noChangeAspect="1"/>
          </p:cNvPicPr>
          <p:nvPr/>
        </p:nvPicPr>
        <p:blipFill>
          <a:blip r:embed="rId2"/>
          <a:stretch>
            <a:fillRect/>
          </a:stretch>
        </p:blipFill>
        <p:spPr>
          <a:xfrm>
            <a:off x="0" y="453788"/>
            <a:ext cx="9144000" cy="5950424"/>
          </a:xfrm>
          <a:prstGeom prst="rect">
            <a:avLst/>
          </a:prstGeom>
        </p:spPr>
      </p:pic>
    </p:spTree>
    <p:extLst>
      <p:ext uri="{BB962C8B-B14F-4D97-AF65-F5344CB8AC3E}">
        <p14:creationId xmlns:p14="http://schemas.microsoft.com/office/powerpoint/2010/main" val="127477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1A271F-0F1D-45FD-93B1-EB56F23B953F}"/>
              </a:ext>
            </a:extLst>
          </p:cNvPr>
          <p:cNvPicPr>
            <a:picLocks noChangeAspect="1"/>
          </p:cNvPicPr>
          <p:nvPr/>
        </p:nvPicPr>
        <p:blipFill rotWithShape="1">
          <a:blip r:embed="rId2"/>
          <a:srcRect l="1271" t="14361" r="35000" b="11218"/>
          <a:stretch/>
        </p:blipFill>
        <p:spPr>
          <a:xfrm>
            <a:off x="526941" y="426203"/>
            <a:ext cx="7487598" cy="5187552"/>
          </a:xfrm>
          <a:prstGeom prst="rect">
            <a:avLst/>
          </a:prstGeom>
        </p:spPr>
      </p:pic>
      <p:sp>
        <p:nvSpPr>
          <p:cNvPr id="6" name="Oval 5">
            <a:extLst>
              <a:ext uri="{FF2B5EF4-FFF2-40B4-BE49-F238E27FC236}">
                <a16:creationId xmlns:a16="http://schemas.microsoft.com/office/drawing/2014/main" id="{2F5C20F3-8588-4507-A0BF-9DD4FAA371E0}"/>
              </a:ext>
            </a:extLst>
          </p:cNvPr>
          <p:cNvSpPr/>
          <p:nvPr/>
        </p:nvSpPr>
        <p:spPr>
          <a:xfrm>
            <a:off x="2467323" y="4592669"/>
            <a:ext cx="2195083" cy="66900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456BF60A-298F-4471-A1E0-25332E51B54D}"/>
              </a:ext>
            </a:extLst>
          </p:cNvPr>
          <p:cNvSpPr txBox="1"/>
          <p:nvPr/>
        </p:nvSpPr>
        <p:spPr>
          <a:xfrm>
            <a:off x="774296" y="5374858"/>
            <a:ext cx="4436310" cy="36933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See the guide for signature attribution</a:t>
            </a:r>
          </a:p>
        </p:txBody>
      </p:sp>
      <p:sp>
        <p:nvSpPr>
          <p:cNvPr id="7" name="Freeform: Shape 6">
            <a:extLst>
              <a:ext uri="{FF2B5EF4-FFF2-40B4-BE49-F238E27FC236}">
                <a16:creationId xmlns:a16="http://schemas.microsoft.com/office/drawing/2014/main" id="{8D2C07E7-95D7-49A3-A939-28B812E3D1B3}"/>
              </a:ext>
            </a:extLst>
          </p:cNvPr>
          <p:cNvSpPr/>
          <p:nvPr/>
        </p:nvSpPr>
        <p:spPr>
          <a:xfrm>
            <a:off x="1886369" y="4997598"/>
            <a:ext cx="631231" cy="355434"/>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4498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5382246" y="3825380"/>
            <a:ext cx="2731402" cy="646331"/>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538108" y="3996083"/>
            <a:ext cx="4082348" cy="646331"/>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Example input VCFS that you can download and then upload</a:t>
            </a:r>
          </a:p>
        </p:txBody>
      </p:sp>
      <p:sp>
        <p:nvSpPr>
          <p:cNvPr id="6" name="TextBox 5">
            <a:extLst>
              <a:ext uri="{FF2B5EF4-FFF2-40B4-BE49-F238E27FC236}">
                <a16:creationId xmlns:a16="http://schemas.microsoft.com/office/drawing/2014/main" id="{8E034EB5-D2DB-42DE-B296-F34C42ADAB97}"/>
              </a:ext>
            </a:extLst>
          </p:cNvPr>
          <p:cNvSpPr txBox="1"/>
          <p:nvPr/>
        </p:nvSpPr>
        <p:spPr>
          <a:xfrm>
            <a:off x="538108" y="5407891"/>
            <a:ext cx="4082348" cy="36933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Pre-loaded example input VCFs</a:t>
            </a:r>
          </a:p>
        </p:txBody>
      </p:sp>
      <p:sp>
        <p:nvSpPr>
          <p:cNvPr id="7" name="Oval 6">
            <a:extLst>
              <a:ext uri="{FF2B5EF4-FFF2-40B4-BE49-F238E27FC236}">
                <a16:creationId xmlns:a16="http://schemas.microsoft.com/office/drawing/2014/main" id="{4CC8FBA9-969D-4F98-B99E-4D3CE992E7F8}"/>
              </a:ext>
            </a:extLst>
          </p:cNvPr>
          <p:cNvSpPr/>
          <p:nvPr/>
        </p:nvSpPr>
        <p:spPr>
          <a:xfrm>
            <a:off x="5382246" y="4514621"/>
            <a:ext cx="2731402" cy="110746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Freeform: Shape 9">
            <a:extLst>
              <a:ext uri="{FF2B5EF4-FFF2-40B4-BE49-F238E27FC236}">
                <a16:creationId xmlns:a16="http://schemas.microsoft.com/office/drawing/2014/main" id="{5208C50E-21F5-4F89-B720-03ADA0F1E3B2}"/>
              </a:ext>
            </a:extLst>
          </p:cNvPr>
          <p:cNvSpPr/>
          <p:nvPr/>
        </p:nvSpPr>
        <p:spPr>
          <a:xfrm>
            <a:off x="4697428" y="4209543"/>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reeform: Shape 10">
            <a:extLst>
              <a:ext uri="{FF2B5EF4-FFF2-40B4-BE49-F238E27FC236}">
                <a16:creationId xmlns:a16="http://schemas.microsoft.com/office/drawing/2014/main" id="{1E3554F0-3288-4619-A3FC-EF23F9D2A911}"/>
              </a:ext>
            </a:extLst>
          </p:cNvPr>
          <p:cNvSpPr/>
          <p:nvPr/>
        </p:nvSpPr>
        <p:spPr>
          <a:xfrm>
            <a:off x="4684648" y="5105258"/>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0561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2" name="Freeform: Shape 1">
            <a:extLst>
              <a:ext uri="{FF2B5EF4-FFF2-40B4-BE49-F238E27FC236}">
                <a16:creationId xmlns:a16="http://schemas.microsoft.com/office/drawing/2014/main" id="{778CA7AB-E718-4EE5-BDFB-C1F1CAEA8CE7}"/>
              </a:ext>
            </a:extLst>
          </p:cNvPr>
          <p:cNvSpPr/>
          <p:nvPr/>
        </p:nvSpPr>
        <p:spPr>
          <a:xfrm>
            <a:off x="2076572" y="2418729"/>
            <a:ext cx="1545631"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6215116B-179E-45A0-906C-2CE74AEC1E87}"/>
              </a:ext>
            </a:extLst>
          </p:cNvPr>
          <p:cNvSpPr/>
          <p:nvPr/>
        </p:nvSpPr>
        <p:spPr>
          <a:xfrm>
            <a:off x="300867" y="1120877"/>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849387" y="3624424"/>
            <a:ext cx="2179850" cy="2862322"/>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Select the reference genome. mSigAct needs that to get the sequence context for mutations, to know where the transcripts are, and to know the abundances of different di, tri, and pentanucleotides</a:t>
            </a:r>
          </a:p>
        </p:txBody>
      </p:sp>
    </p:spTree>
    <p:extLst>
      <p:ext uri="{BB962C8B-B14F-4D97-AF65-F5344CB8AC3E}">
        <p14:creationId xmlns:p14="http://schemas.microsoft.com/office/powerpoint/2010/main" val="69664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2" name="Freeform: Shape 1">
            <a:extLst>
              <a:ext uri="{FF2B5EF4-FFF2-40B4-BE49-F238E27FC236}">
                <a16:creationId xmlns:a16="http://schemas.microsoft.com/office/drawing/2014/main" id="{778CA7AB-E718-4EE5-BDFB-C1F1CAEA8CE7}"/>
              </a:ext>
            </a:extLst>
          </p:cNvPr>
          <p:cNvSpPr/>
          <p:nvPr/>
        </p:nvSpPr>
        <p:spPr>
          <a:xfrm flipH="1">
            <a:off x="2631112" y="2472940"/>
            <a:ext cx="660729" cy="1173972"/>
          </a:xfrm>
          <a:custGeom>
            <a:avLst/>
            <a:gdLst>
              <a:gd name="connsiteX0" fmla="*/ 0 w 1545631"/>
              <a:gd name="connsiteY0" fmla="*/ 0 h 1173972"/>
              <a:gd name="connsiteX1" fmla="*/ 619432 w 1545631"/>
              <a:gd name="connsiteY1" fmla="*/ 908501 h 1173972"/>
              <a:gd name="connsiteX2" fmla="*/ 1014689 w 1545631"/>
              <a:gd name="connsiteY2" fmla="*/ 566339 h 1173972"/>
              <a:gd name="connsiteX3" fmla="*/ 1545631 w 1545631"/>
              <a:gd name="connsiteY3" fmla="*/ 1173972 h 1173972"/>
              <a:gd name="connsiteX4" fmla="*/ 1545631 w 1545631"/>
              <a:gd name="connsiteY4" fmla="*/ 1173972 h 117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5631" h="1173972">
                <a:moveTo>
                  <a:pt x="0" y="0"/>
                </a:moveTo>
                <a:cubicBezTo>
                  <a:pt x="225158" y="407055"/>
                  <a:pt x="450317" y="814111"/>
                  <a:pt x="619432" y="908501"/>
                </a:cubicBezTo>
                <a:cubicBezTo>
                  <a:pt x="788547" y="1002891"/>
                  <a:pt x="860323" y="522094"/>
                  <a:pt x="1014689" y="566339"/>
                </a:cubicBezTo>
                <a:cubicBezTo>
                  <a:pt x="1169055" y="610584"/>
                  <a:pt x="1545631" y="1173972"/>
                  <a:pt x="1545631" y="1173972"/>
                </a:cubicBezTo>
                <a:lnTo>
                  <a:pt x="1545631" y="1173972"/>
                </a:lnTo>
              </a:path>
            </a:pathLst>
          </a:custGeom>
          <a:noFill/>
          <a:ln w="38100">
            <a:solidFill>
              <a:srgbClr val="C0000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Oval 2">
            <a:extLst>
              <a:ext uri="{FF2B5EF4-FFF2-40B4-BE49-F238E27FC236}">
                <a16:creationId xmlns:a16="http://schemas.microsoft.com/office/drawing/2014/main" id="{6215116B-179E-45A0-906C-2CE74AEC1E87}"/>
              </a:ext>
            </a:extLst>
          </p:cNvPr>
          <p:cNvSpPr/>
          <p:nvPr/>
        </p:nvSpPr>
        <p:spPr>
          <a:xfrm>
            <a:off x="2424634" y="1162173"/>
            <a:ext cx="2395138" cy="133325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1993987" y="3624424"/>
            <a:ext cx="4082348" cy="2308324"/>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Is this genome or exome data (or unknown)? mSigAct needs this information to know the abundances of different di, tri, and pentanucleotides. If “unknown”, mSigAct will not be able to show “density” spectra – spectra where mutations are shown as mutations per megabase.</a:t>
            </a:r>
          </a:p>
        </p:txBody>
      </p:sp>
    </p:spTree>
    <p:extLst>
      <p:ext uri="{BB962C8B-B14F-4D97-AF65-F5344CB8AC3E}">
        <p14:creationId xmlns:p14="http://schemas.microsoft.com/office/powerpoint/2010/main" val="286258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289495" y="2452879"/>
            <a:ext cx="1753645"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707813" y="2533043"/>
            <a:ext cx="4436310" cy="2585323"/>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What kind of variant caller generated the VCFs? Different variant callers have slightly different formats and information.  For instance, Mutect puts single base substation mutations and indels in the same VCF, while Strelka puts them in separate VCFs.  Mutect keeps track of DBS (doublet base substitutions) that are on the same reads; Strelka does not.  </a:t>
            </a:r>
          </a:p>
        </p:txBody>
      </p:sp>
      <p:sp>
        <p:nvSpPr>
          <p:cNvPr id="6" name="Freeform: Shape 5">
            <a:extLst>
              <a:ext uri="{FF2B5EF4-FFF2-40B4-BE49-F238E27FC236}">
                <a16:creationId xmlns:a16="http://schemas.microsoft.com/office/drawing/2014/main" id="{B7272ED7-BFF9-4E6F-A3BA-B2DCF2211D7D}"/>
              </a:ext>
            </a:extLst>
          </p:cNvPr>
          <p:cNvSpPr/>
          <p:nvPr/>
        </p:nvSpPr>
        <p:spPr>
          <a:xfrm flipH="1">
            <a:off x="2063025" y="3123922"/>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2193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354388" y="3556058"/>
            <a:ext cx="1753645"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2772705" y="3750736"/>
            <a:ext cx="4436310" cy="1477328"/>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Upload 1 or more VCFs. If you upload multiple VCFs, they should all be from the same variant caller, and, if from a caller like Strelka, the should all be either indel VCFs or all single-base-substitution VCFs.</a:t>
            </a:r>
          </a:p>
        </p:txBody>
      </p:sp>
      <p:sp>
        <p:nvSpPr>
          <p:cNvPr id="6" name="Freeform: Shape 5">
            <a:extLst>
              <a:ext uri="{FF2B5EF4-FFF2-40B4-BE49-F238E27FC236}">
                <a16:creationId xmlns:a16="http://schemas.microsoft.com/office/drawing/2014/main" id="{B7272ED7-BFF9-4E6F-A3BA-B2DCF2211D7D}"/>
              </a:ext>
            </a:extLst>
          </p:cNvPr>
          <p:cNvSpPr/>
          <p:nvPr/>
        </p:nvSpPr>
        <p:spPr>
          <a:xfrm flipH="1">
            <a:off x="2092520" y="4044219"/>
            <a:ext cx="631231" cy="305078"/>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2324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336933-029C-48B5-B249-A51F063FA0FC}"/>
              </a:ext>
            </a:extLst>
          </p:cNvPr>
          <p:cNvPicPr>
            <a:picLocks noChangeAspect="1"/>
          </p:cNvPicPr>
          <p:nvPr/>
        </p:nvPicPr>
        <p:blipFill rotWithShape="1">
          <a:blip r:embed="rId2"/>
          <a:srcRect l="1161" t="12185" r="35923" b="2051"/>
          <a:stretch/>
        </p:blipFill>
        <p:spPr>
          <a:xfrm>
            <a:off x="464084" y="250455"/>
            <a:ext cx="7670704" cy="5271609"/>
          </a:xfrm>
          <a:prstGeom prst="rect">
            <a:avLst/>
          </a:prstGeom>
        </p:spPr>
      </p:pic>
      <p:sp>
        <p:nvSpPr>
          <p:cNvPr id="3" name="Oval 2">
            <a:extLst>
              <a:ext uri="{FF2B5EF4-FFF2-40B4-BE49-F238E27FC236}">
                <a16:creationId xmlns:a16="http://schemas.microsoft.com/office/drawing/2014/main" id="{6215116B-179E-45A0-906C-2CE74AEC1E87}"/>
              </a:ext>
            </a:extLst>
          </p:cNvPr>
          <p:cNvSpPr/>
          <p:nvPr/>
        </p:nvSpPr>
        <p:spPr>
          <a:xfrm>
            <a:off x="5280349" y="1196316"/>
            <a:ext cx="3067238" cy="119160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C89D5808-BC0D-4019-B3D9-28F5CA14DEEE}"/>
              </a:ext>
            </a:extLst>
          </p:cNvPr>
          <p:cNvSpPr txBox="1"/>
          <p:nvPr/>
        </p:nvSpPr>
        <p:spPr>
          <a:xfrm>
            <a:off x="844039" y="2228702"/>
            <a:ext cx="4436310" cy="923330"/>
          </a:xfrm>
          <a:prstGeom prst="rect">
            <a:avLst/>
          </a:prstGeom>
          <a:solidFill>
            <a:schemeClr val="bg1"/>
          </a:solidFill>
          <a:ln w="38100">
            <a:solidFill>
              <a:srgbClr val="C00000"/>
            </a:solidFill>
          </a:ln>
          <a:effectLst>
            <a:outerShdw blurRad="50800" dist="254000" dir="2700000" algn="t" rotWithShape="0">
              <a:prstClr val="black">
                <a:alpha val="40000"/>
              </a:prstClr>
            </a:outerShdw>
          </a:effectLst>
        </p:spPr>
        <p:txBody>
          <a:bodyPr wrap="square" rtlCol="0">
            <a:spAutoFit/>
          </a:bodyPr>
          <a:lstStyle/>
          <a:p>
            <a:r>
              <a:rPr lang="en-SG" dirty="0"/>
              <a:t>By default mSigAct will use the VCF file names as sample names, but you can override the names here.</a:t>
            </a:r>
          </a:p>
        </p:txBody>
      </p:sp>
      <p:sp>
        <p:nvSpPr>
          <p:cNvPr id="7" name="Freeform: Shape 6">
            <a:extLst>
              <a:ext uri="{FF2B5EF4-FFF2-40B4-BE49-F238E27FC236}">
                <a16:creationId xmlns:a16="http://schemas.microsoft.com/office/drawing/2014/main" id="{A8CE8CC5-477B-4BFC-83E1-8D10694343E3}"/>
              </a:ext>
            </a:extLst>
          </p:cNvPr>
          <p:cNvSpPr/>
          <p:nvPr/>
        </p:nvSpPr>
        <p:spPr>
          <a:xfrm>
            <a:off x="4637320" y="1851442"/>
            <a:ext cx="631231" cy="355434"/>
          </a:xfrm>
          <a:custGeom>
            <a:avLst/>
            <a:gdLst>
              <a:gd name="connsiteX0" fmla="*/ 0 w 631231"/>
              <a:gd name="connsiteY0" fmla="*/ 305078 h 305078"/>
              <a:gd name="connsiteX1" fmla="*/ 330364 w 631231"/>
              <a:gd name="connsiteY1" fmla="*/ 33708 h 305078"/>
              <a:gd name="connsiteX2" fmla="*/ 631231 w 631231"/>
              <a:gd name="connsiteY2" fmla="*/ 4211 h 305078"/>
              <a:gd name="connsiteX3" fmla="*/ 631231 w 631231"/>
              <a:gd name="connsiteY3" fmla="*/ 4211 h 305078"/>
              <a:gd name="connsiteX4" fmla="*/ 631231 w 631231"/>
              <a:gd name="connsiteY4" fmla="*/ 4211 h 305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231" h="305078">
                <a:moveTo>
                  <a:pt x="0" y="305078"/>
                </a:moveTo>
                <a:cubicBezTo>
                  <a:pt x="112579" y="194465"/>
                  <a:pt x="225159" y="83852"/>
                  <a:pt x="330364" y="33708"/>
                </a:cubicBezTo>
                <a:cubicBezTo>
                  <a:pt x="435569" y="-16437"/>
                  <a:pt x="631231" y="4211"/>
                  <a:pt x="631231" y="4211"/>
                </a:cubicBezTo>
                <a:lnTo>
                  <a:pt x="631231" y="4211"/>
                </a:lnTo>
                <a:lnTo>
                  <a:pt x="631231" y="4211"/>
                </a:lnTo>
              </a:path>
            </a:pathLst>
          </a:custGeom>
          <a:noFill/>
          <a:ln w="38100">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9132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818775-E90C-460C-9CE9-86B7013243AD}"/>
              </a:ext>
            </a:extLst>
          </p:cNvPr>
          <p:cNvPicPr>
            <a:picLocks noChangeAspect="1"/>
          </p:cNvPicPr>
          <p:nvPr/>
        </p:nvPicPr>
        <p:blipFill rotWithShape="1">
          <a:blip r:embed="rId2"/>
          <a:srcRect l="1102" t="15572" r="34746" b="1612"/>
          <a:stretch/>
        </p:blipFill>
        <p:spPr>
          <a:xfrm>
            <a:off x="526941" y="342146"/>
            <a:ext cx="7557970" cy="5271609"/>
          </a:xfrm>
          <a:prstGeom prst="rect">
            <a:avLst/>
          </a:prstGeom>
        </p:spPr>
      </p:pic>
      <p:sp>
        <p:nvSpPr>
          <p:cNvPr id="7" name="Oval 6">
            <a:extLst>
              <a:ext uri="{FF2B5EF4-FFF2-40B4-BE49-F238E27FC236}">
                <a16:creationId xmlns:a16="http://schemas.microsoft.com/office/drawing/2014/main" id="{54B6EE57-B599-4650-9A7E-744E2D1C056F}"/>
              </a:ext>
            </a:extLst>
          </p:cNvPr>
          <p:cNvSpPr/>
          <p:nvPr/>
        </p:nvSpPr>
        <p:spPr>
          <a:xfrm>
            <a:off x="617859" y="3975315"/>
            <a:ext cx="2195083" cy="71810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60622D74-3EDC-4014-98D8-D79A2062059E}"/>
              </a:ext>
            </a:extLst>
          </p:cNvPr>
          <p:cNvSpPr/>
          <p:nvPr/>
        </p:nvSpPr>
        <p:spPr>
          <a:xfrm>
            <a:off x="2444076" y="3492285"/>
            <a:ext cx="2195083" cy="71810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259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1A271F-0F1D-45FD-93B1-EB56F23B953F}"/>
              </a:ext>
            </a:extLst>
          </p:cNvPr>
          <p:cNvPicPr>
            <a:picLocks noChangeAspect="1"/>
          </p:cNvPicPr>
          <p:nvPr/>
        </p:nvPicPr>
        <p:blipFill rotWithShape="1">
          <a:blip r:embed="rId2"/>
          <a:srcRect l="1271" t="14361" r="35000" b="11218"/>
          <a:stretch/>
        </p:blipFill>
        <p:spPr>
          <a:xfrm>
            <a:off x="526941" y="426203"/>
            <a:ext cx="7487598" cy="5187552"/>
          </a:xfrm>
          <a:prstGeom prst="rect">
            <a:avLst/>
          </a:prstGeom>
        </p:spPr>
      </p:pic>
      <p:sp>
        <p:nvSpPr>
          <p:cNvPr id="6" name="Oval 5">
            <a:extLst>
              <a:ext uri="{FF2B5EF4-FFF2-40B4-BE49-F238E27FC236}">
                <a16:creationId xmlns:a16="http://schemas.microsoft.com/office/drawing/2014/main" id="{2F5C20F3-8588-4507-A0BF-9DD4FAA371E0}"/>
              </a:ext>
            </a:extLst>
          </p:cNvPr>
          <p:cNvSpPr/>
          <p:nvPr/>
        </p:nvSpPr>
        <p:spPr>
          <a:xfrm>
            <a:off x="2467323" y="4034727"/>
            <a:ext cx="2195083" cy="669009"/>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2305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228</TotalTime>
  <Words>237</Words>
  <Application>Microsoft Office PowerPoint</Application>
  <PresentationFormat>Letter Paper (8.5x11 in)</PresentationFormat>
  <Paragraphs>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 George Rozen</dc:creator>
  <cp:lastModifiedBy>Steven George Rozen</cp:lastModifiedBy>
  <cp:revision>16</cp:revision>
  <dcterms:created xsi:type="dcterms:W3CDTF">2020-12-21T05:42:08Z</dcterms:created>
  <dcterms:modified xsi:type="dcterms:W3CDTF">2020-12-21T15:08:55Z</dcterms:modified>
</cp:coreProperties>
</file>