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80" r:id="rId7"/>
    <p:sldId id="271" r:id="rId8"/>
    <p:sldId id="275" r:id="rId9"/>
    <p:sldId id="276" r:id="rId10"/>
    <p:sldId id="274" r:id="rId11"/>
    <p:sldId id="277" r:id="rId12"/>
    <p:sldId id="279" r:id="rId13"/>
    <p:sldId id="272" r:id="rId14"/>
    <p:sldId id="273" r:id="rId15"/>
    <p:sldId id="278" r:id="rId16"/>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2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6525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373587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47931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04637-780E-47D0-BDEB-0DA2F62A3ADA}"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44584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04637-780E-47D0-BDEB-0DA2F62A3ADA}"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156649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504637-780E-47D0-BDEB-0DA2F62A3ADA}"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352350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04637-780E-47D0-BDEB-0DA2F62A3ADA}" type="datetimeFigureOut">
              <a:rPr lang="en-SG" smtClean="0"/>
              <a:t>21/12/2020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97102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504637-780E-47D0-BDEB-0DA2F62A3ADA}" type="datetimeFigureOut">
              <a:rPr lang="en-SG" smtClean="0"/>
              <a:t>21/12/2020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28734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04637-780E-47D0-BDEB-0DA2F62A3ADA}" type="datetimeFigureOut">
              <a:rPr lang="en-SG" smtClean="0"/>
              <a:t>21/12/2020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114835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04637-780E-47D0-BDEB-0DA2F62A3ADA}"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27885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04637-780E-47D0-BDEB-0DA2F62A3ADA}"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871F2AE-832F-4AF5-9F82-743DCA042152}" type="slidenum">
              <a:rPr lang="en-SG" smtClean="0"/>
              <a:t>‹#›</a:t>
            </a:fld>
            <a:endParaRPr lang="en-SG"/>
          </a:p>
        </p:txBody>
      </p:sp>
    </p:spTree>
    <p:extLst>
      <p:ext uri="{BB962C8B-B14F-4D97-AF65-F5344CB8AC3E}">
        <p14:creationId xmlns:p14="http://schemas.microsoft.com/office/powerpoint/2010/main" val="118349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04637-780E-47D0-BDEB-0DA2F62A3ADA}" type="datetimeFigureOut">
              <a:rPr lang="en-SG" smtClean="0"/>
              <a:t>21/12/2020</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1F2AE-832F-4AF5-9F82-743DCA042152}" type="slidenum">
              <a:rPr lang="en-SG" smtClean="0"/>
              <a:t>‹#›</a:t>
            </a:fld>
            <a:endParaRPr lang="en-SG"/>
          </a:p>
        </p:txBody>
      </p:sp>
    </p:spTree>
    <p:extLst>
      <p:ext uri="{BB962C8B-B14F-4D97-AF65-F5344CB8AC3E}">
        <p14:creationId xmlns:p14="http://schemas.microsoft.com/office/powerpoint/2010/main" val="662709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4C8C45-FB12-4F17-86D5-09CBA71B6F18}"/>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Tree>
    <p:extLst>
      <p:ext uri="{BB962C8B-B14F-4D97-AF65-F5344CB8AC3E}">
        <p14:creationId xmlns:p14="http://schemas.microsoft.com/office/powerpoint/2010/main" val="52066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EE5BCE-4673-458A-8787-C7CC40C89ACF}"/>
              </a:ext>
            </a:extLst>
          </p:cNvPr>
          <p:cNvPicPr>
            <a:picLocks noChangeAspect="1"/>
          </p:cNvPicPr>
          <p:nvPr/>
        </p:nvPicPr>
        <p:blipFill>
          <a:blip r:embed="rId2"/>
          <a:stretch>
            <a:fillRect/>
          </a:stretch>
        </p:blipFill>
        <p:spPr>
          <a:xfrm>
            <a:off x="0" y="395207"/>
            <a:ext cx="9144000" cy="5950424"/>
          </a:xfrm>
          <a:prstGeom prst="rect">
            <a:avLst/>
          </a:prstGeom>
        </p:spPr>
      </p:pic>
    </p:spTree>
    <p:extLst>
      <p:ext uri="{BB962C8B-B14F-4D97-AF65-F5344CB8AC3E}">
        <p14:creationId xmlns:p14="http://schemas.microsoft.com/office/powerpoint/2010/main" val="143686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A215B3-2228-4CA5-B72B-A27B03207BC2}"/>
              </a:ext>
            </a:extLst>
          </p:cNvPr>
          <p:cNvPicPr>
            <a:picLocks noChangeAspect="1"/>
          </p:cNvPicPr>
          <p:nvPr/>
        </p:nvPicPr>
        <p:blipFill>
          <a:blip r:embed="rId2"/>
          <a:stretch>
            <a:fillRect/>
          </a:stretch>
        </p:blipFill>
        <p:spPr>
          <a:xfrm>
            <a:off x="0" y="453788"/>
            <a:ext cx="9144000" cy="5950424"/>
          </a:xfrm>
          <a:prstGeom prst="rect">
            <a:avLst/>
          </a:prstGeom>
        </p:spPr>
      </p:pic>
    </p:spTree>
    <p:extLst>
      <p:ext uri="{BB962C8B-B14F-4D97-AF65-F5344CB8AC3E}">
        <p14:creationId xmlns:p14="http://schemas.microsoft.com/office/powerpoint/2010/main" val="429612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2E75-95B6-4537-995E-3B72F1F3230A}"/>
              </a:ext>
            </a:extLst>
          </p:cNvPr>
          <p:cNvSpPr>
            <a:spLocks noGrp="1"/>
          </p:cNvSpPr>
          <p:nvPr>
            <p:ph type="title"/>
          </p:nvPr>
        </p:nvSpPr>
        <p:spPr/>
        <p:txBody>
          <a:bodyPr/>
          <a:lstStyle/>
          <a:p>
            <a:r>
              <a:rPr lang="en-SG" dirty="0"/>
              <a:t>Next are analysis possibilities if you got here from </a:t>
            </a:r>
            <a:r>
              <a:rPr lang="en-SG" dirty="0" err="1"/>
              <a:t>analyzing</a:t>
            </a:r>
            <a:r>
              <a:rPr lang="en-SG" dirty="0"/>
              <a:t> a VCF</a:t>
            </a:r>
            <a:endParaRPr lang="en-US" dirty="0"/>
          </a:p>
        </p:txBody>
      </p:sp>
    </p:spTree>
    <p:extLst>
      <p:ext uri="{BB962C8B-B14F-4D97-AF65-F5344CB8AC3E}">
        <p14:creationId xmlns:p14="http://schemas.microsoft.com/office/powerpoint/2010/main" val="205688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7CB16-E266-4E16-A679-02072416E657}"/>
              </a:ext>
            </a:extLst>
          </p:cNvPr>
          <p:cNvPicPr>
            <a:picLocks noChangeAspect="1"/>
          </p:cNvPicPr>
          <p:nvPr/>
        </p:nvPicPr>
        <p:blipFill>
          <a:blip r:embed="rId2"/>
          <a:stretch>
            <a:fillRect/>
          </a:stretch>
        </p:blipFill>
        <p:spPr>
          <a:xfrm>
            <a:off x="0" y="453788"/>
            <a:ext cx="9144000" cy="5950424"/>
          </a:xfrm>
          <a:prstGeom prst="rect">
            <a:avLst/>
          </a:prstGeom>
        </p:spPr>
      </p:pic>
    </p:spTree>
    <p:extLst>
      <p:ext uri="{BB962C8B-B14F-4D97-AF65-F5344CB8AC3E}">
        <p14:creationId xmlns:p14="http://schemas.microsoft.com/office/powerpoint/2010/main" val="177865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72DEF-9A5C-40C8-A3E4-BD272A07C5E1}"/>
              </a:ext>
            </a:extLst>
          </p:cNvPr>
          <p:cNvPicPr>
            <a:picLocks noChangeAspect="1"/>
          </p:cNvPicPr>
          <p:nvPr/>
        </p:nvPicPr>
        <p:blipFill>
          <a:blip r:embed="rId2"/>
          <a:stretch>
            <a:fillRect/>
          </a:stretch>
        </p:blipFill>
        <p:spPr>
          <a:xfrm>
            <a:off x="0" y="453788"/>
            <a:ext cx="9144000" cy="5950424"/>
          </a:xfrm>
          <a:prstGeom prst="rect">
            <a:avLst/>
          </a:prstGeom>
        </p:spPr>
      </p:pic>
    </p:spTree>
    <p:extLst>
      <p:ext uri="{BB962C8B-B14F-4D97-AF65-F5344CB8AC3E}">
        <p14:creationId xmlns:p14="http://schemas.microsoft.com/office/powerpoint/2010/main" val="219263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0CAEC-F75E-47FB-9358-ABC94D24314A}"/>
              </a:ext>
            </a:extLst>
          </p:cNvPr>
          <p:cNvPicPr>
            <a:picLocks noChangeAspect="1"/>
          </p:cNvPicPr>
          <p:nvPr/>
        </p:nvPicPr>
        <p:blipFill rotWithShape="1">
          <a:blip r:embed="rId2"/>
          <a:srcRect l="1059" t="10157" r="2415" b="4288"/>
          <a:stretch/>
        </p:blipFill>
        <p:spPr>
          <a:xfrm>
            <a:off x="263472" y="166607"/>
            <a:ext cx="8442744" cy="6412424"/>
          </a:xfrm>
          <a:prstGeom prst="rect">
            <a:avLst/>
          </a:prstGeom>
        </p:spPr>
      </p:pic>
    </p:spTree>
    <p:extLst>
      <p:ext uri="{BB962C8B-B14F-4D97-AF65-F5344CB8AC3E}">
        <p14:creationId xmlns:p14="http://schemas.microsoft.com/office/powerpoint/2010/main" val="99720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9A56A-201A-4429-BCDE-29A368CD70BD}"/>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3" name="Oval 2">
            <a:extLst>
              <a:ext uri="{FF2B5EF4-FFF2-40B4-BE49-F238E27FC236}">
                <a16:creationId xmlns:a16="http://schemas.microsoft.com/office/drawing/2014/main" id="{9ED78200-51B7-499E-8907-31DCA3D7A7F8}"/>
              </a:ext>
            </a:extLst>
          </p:cNvPr>
          <p:cNvSpPr/>
          <p:nvPr/>
        </p:nvSpPr>
        <p:spPr>
          <a:xfrm>
            <a:off x="5382246" y="2216257"/>
            <a:ext cx="2080188" cy="42620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87925D5D-7096-42FC-9383-32A60DDDFF08}"/>
              </a:ext>
            </a:extLst>
          </p:cNvPr>
          <p:cNvSpPr txBox="1"/>
          <p:nvPr/>
        </p:nvSpPr>
        <p:spPr>
          <a:xfrm>
            <a:off x="615080" y="3242436"/>
            <a:ext cx="4082348"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Example input spectra catalogs that you can download and then upload and analyse</a:t>
            </a:r>
          </a:p>
        </p:txBody>
      </p:sp>
      <p:sp>
        <p:nvSpPr>
          <p:cNvPr id="6" name="TextBox 5">
            <a:extLst>
              <a:ext uri="{FF2B5EF4-FFF2-40B4-BE49-F238E27FC236}">
                <a16:creationId xmlns:a16="http://schemas.microsoft.com/office/drawing/2014/main" id="{5CD0F0F2-B355-49CD-8261-789E681777DC}"/>
              </a:ext>
            </a:extLst>
          </p:cNvPr>
          <p:cNvSpPr txBox="1"/>
          <p:nvPr/>
        </p:nvSpPr>
        <p:spPr>
          <a:xfrm>
            <a:off x="615080" y="1455890"/>
            <a:ext cx="4082348" cy="1200329"/>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Pre-loaded example input spectra catalogs; SBS96, SBS192, DBS78, and ID are different kinds of mutations; each has its own catalog</a:t>
            </a:r>
          </a:p>
        </p:txBody>
      </p:sp>
      <p:sp>
        <p:nvSpPr>
          <p:cNvPr id="7" name="Oval 6">
            <a:extLst>
              <a:ext uri="{FF2B5EF4-FFF2-40B4-BE49-F238E27FC236}">
                <a16:creationId xmlns:a16="http://schemas.microsoft.com/office/drawing/2014/main" id="{46479989-9D4D-4023-A2DF-38BB41DCB3FE}"/>
              </a:ext>
            </a:extLst>
          </p:cNvPr>
          <p:cNvSpPr/>
          <p:nvPr/>
        </p:nvSpPr>
        <p:spPr>
          <a:xfrm>
            <a:off x="5315879" y="1560171"/>
            <a:ext cx="2588257" cy="6463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Freeform: Shape 7">
            <a:extLst>
              <a:ext uri="{FF2B5EF4-FFF2-40B4-BE49-F238E27FC236}">
                <a16:creationId xmlns:a16="http://schemas.microsoft.com/office/drawing/2014/main" id="{4C4AE0C6-2609-462F-9C70-8981CA0C2DE3}"/>
              </a:ext>
            </a:extLst>
          </p:cNvPr>
          <p:cNvSpPr/>
          <p:nvPr/>
        </p:nvSpPr>
        <p:spPr>
          <a:xfrm rot="20570935">
            <a:off x="4566439" y="2549945"/>
            <a:ext cx="924080" cy="749035"/>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Freeform: Shape 8">
            <a:extLst>
              <a:ext uri="{FF2B5EF4-FFF2-40B4-BE49-F238E27FC236}">
                <a16:creationId xmlns:a16="http://schemas.microsoft.com/office/drawing/2014/main" id="{84A436B5-F743-4D90-8E66-FE22E107248C}"/>
              </a:ext>
            </a:extLst>
          </p:cNvPr>
          <p:cNvSpPr/>
          <p:nvPr/>
        </p:nvSpPr>
        <p:spPr>
          <a:xfrm>
            <a:off x="4684648" y="1866540"/>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9388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6166B-F85A-4CE2-97C0-9314F8EB0849}"/>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3" name="Freeform: Shape 2">
            <a:extLst>
              <a:ext uri="{FF2B5EF4-FFF2-40B4-BE49-F238E27FC236}">
                <a16:creationId xmlns:a16="http://schemas.microsoft.com/office/drawing/2014/main" id="{508F1140-CAD8-46C1-B7F8-5F3E6225BE17}"/>
              </a:ext>
            </a:extLst>
          </p:cNvPr>
          <p:cNvSpPr/>
          <p:nvPr/>
        </p:nvSpPr>
        <p:spPr>
          <a:xfrm>
            <a:off x="3799184" y="2658516"/>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AF49834E-58EA-4B83-8D4D-0E5B755C23FF}"/>
              </a:ext>
            </a:extLst>
          </p:cNvPr>
          <p:cNvSpPr/>
          <p:nvPr/>
        </p:nvSpPr>
        <p:spPr>
          <a:xfrm>
            <a:off x="2501621" y="1291355"/>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F55AD96-B73C-46EF-B377-C24A5D87B9C7}"/>
              </a:ext>
            </a:extLst>
          </p:cNvPr>
          <p:cNvSpPr txBox="1"/>
          <p:nvPr/>
        </p:nvSpPr>
        <p:spPr>
          <a:xfrm>
            <a:off x="2440983" y="3763179"/>
            <a:ext cx="6323309" cy="2308324"/>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b="1" i="1" dirty="0"/>
              <a:t>This is important. </a:t>
            </a:r>
            <a:r>
              <a:rPr lang="en-SG" dirty="0"/>
              <a:t>The standard mutational signatures in COSMIC are based on the counts of mutations across the human (GRCh37/hg19) genome. The frequencies of di, tri, and pentanucleotides are noticeably different between the whole genome and the exome (the </a:t>
            </a:r>
            <a:r>
              <a:rPr lang="en-SG" dirty="0" err="1"/>
              <a:t>exonic</a:t>
            </a:r>
            <a:r>
              <a:rPr lang="en-SG" dirty="0"/>
              <a:t> parts of genes). When mSigAct analyses attributions for an exome spectra, it converts the COSMIC signatures to the exome signatures by accounting for the differences these frequencies.</a:t>
            </a:r>
          </a:p>
        </p:txBody>
      </p:sp>
    </p:spTree>
    <p:extLst>
      <p:ext uri="{BB962C8B-B14F-4D97-AF65-F5344CB8AC3E}">
        <p14:creationId xmlns:p14="http://schemas.microsoft.com/office/powerpoint/2010/main" val="1787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6166B-F85A-4CE2-97C0-9314F8EB0849}"/>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3" name="Freeform: Shape 2">
            <a:extLst>
              <a:ext uri="{FF2B5EF4-FFF2-40B4-BE49-F238E27FC236}">
                <a16:creationId xmlns:a16="http://schemas.microsoft.com/office/drawing/2014/main" id="{508F1140-CAD8-46C1-B7F8-5F3E6225BE17}"/>
              </a:ext>
            </a:extLst>
          </p:cNvPr>
          <p:cNvSpPr/>
          <p:nvPr/>
        </p:nvSpPr>
        <p:spPr>
          <a:xfrm>
            <a:off x="2200556" y="2589207"/>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AF49834E-58EA-4B83-8D4D-0E5B755C23FF}"/>
              </a:ext>
            </a:extLst>
          </p:cNvPr>
          <p:cNvSpPr/>
          <p:nvPr/>
        </p:nvSpPr>
        <p:spPr>
          <a:xfrm>
            <a:off x="424851" y="1291355"/>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F55AD96-B73C-46EF-B377-C24A5D87B9C7}"/>
              </a:ext>
            </a:extLst>
          </p:cNvPr>
          <p:cNvSpPr txBox="1"/>
          <p:nvPr/>
        </p:nvSpPr>
        <p:spPr>
          <a:xfrm>
            <a:off x="2973370" y="3763179"/>
            <a:ext cx="4194596" cy="1754326"/>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Select the reference genome. mSigAct needs that to know the abundances of different di, tri, and pentanucleotide. These frequencies vary slightly between human genome reference sequences and between human and mouse</a:t>
            </a:r>
          </a:p>
        </p:txBody>
      </p:sp>
    </p:spTree>
    <p:extLst>
      <p:ext uri="{BB962C8B-B14F-4D97-AF65-F5344CB8AC3E}">
        <p14:creationId xmlns:p14="http://schemas.microsoft.com/office/powerpoint/2010/main" val="88747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E6166B-F85A-4CE2-97C0-9314F8EB0849}"/>
              </a:ext>
            </a:extLst>
          </p:cNvPr>
          <p:cNvPicPr>
            <a:picLocks noChangeAspect="1"/>
          </p:cNvPicPr>
          <p:nvPr/>
        </p:nvPicPr>
        <p:blipFill rotWithShape="1">
          <a:blip r:embed="rId2"/>
          <a:srcRect l="1162" t="18633" r="28710" b="10145"/>
          <a:stretch/>
        </p:blipFill>
        <p:spPr>
          <a:xfrm>
            <a:off x="690224" y="580843"/>
            <a:ext cx="7547016" cy="2825791"/>
          </a:xfrm>
          <a:prstGeom prst="rect">
            <a:avLst/>
          </a:prstGeom>
        </p:spPr>
      </p:pic>
      <p:sp>
        <p:nvSpPr>
          <p:cNvPr id="7" name="Oval 6">
            <a:extLst>
              <a:ext uri="{FF2B5EF4-FFF2-40B4-BE49-F238E27FC236}">
                <a16:creationId xmlns:a16="http://schemas.microsoft.com/office/drawing/2014/main" id="{5BE630A7-59FA-4D5B-A741-3CA778F8EFCB}"/>
              </a:ext>
            </a:extLst>
          </p:cNvPr>
          <p:cNvSpPr/>
          <p:nvPr/>
        </p:nvSpPr>
        <p:spPr>
          <a:xfrm>
            <a:off x="679846" y="2378196"/>
            <a:ext cx="2063591" cy="85320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5EF314EF-0E88-4940-846E-EE9478B32DAD}"/>
              </a:ext>
            </a:extLst>
          </p:cNvPr>
          <p:cNvSpPr txBox="1"/>
          <p:nvPr/>
        </p:nvSpPr>
        <p:spPr>
          <a:xfrm>
            <a:off x="3276395" y="3171434"/>
            <a:ext cx="4436310"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Upload a .csv file containing one or more spectrum catalogs. See the examples for formatting. </a:t>
            </a:r>
          </a:p>
        </p:txBody>
      </p:sp>
      <p:sp>
        <p:nvSpPr>
          <p:cNvPr id="9" name="Freeform: Shape 8">
            <a:extLst>
              <a:ext uri="{FF2B5EF4-FFF2-40B4-BE49-F238E27FC236}">
                <a16:creationId xmlns:a16="http://schemas.microsoft.com/office/drawing/2014/main" id="{FBB370DB-B1CF-4746-ADE3-A38F3BEA2CC6}"/>
              </a:ext>
            </a:extLst>
          </p:cNvPr>
          <p:cNvSpPr/>
          <p:nvPr/>
        </p:nvSpPr>
        <p:spPr>
          <a:xfrm flipH="1">
            <a:off x="2743437" y="2866356"/>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9352C72F-C17F-4AC1-9F23-F8BA00559B54}"/>
              </a:ext>
            </a:extLst>
          </p:cNvPr>
          <p:cNvSpPr/>
          <p:nvPr/>
        </p:nvSpPr>
        <p:spPr>
          <a:xfrm>
            <a:off x="5303507" y="2055793"/>
            <a:ext cx="2063591" cy="6448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Shape 10">
            <a:extLst>
              <a:ext uri="{FF2B5EF4-FFF2-40B4-BE49-F238E27FC236}">
                <a16:creationId xmlns:a16="http://schemas.microsoft.com/office/drawing/2014/main" id="{6FDDF385-D9FF-4694-A56A-7648AAF100D0}"/>
              </a:ext>
            </a:extLst>
          </p:cNvPr>
          <p:cNvSpPr/>
          <p:nvPr/>
        </p:nvSpPr>
        <p:spPr>
          <a:xfrm>
            <a:off x="6386041" y="2697941"/>
            <a:ext cx="444962" cy="853201"/>
          </a:xfrm>
          <a:custGeom>
            <a:avLst/>
            <a:gdLst>
              <a:gd name="connsiteX0" fmla="*/ 37282 w 444962"/>
              <a:gd name="connsiteY0" fmla="*/ 759417 h 759417"/>
              <a:gd name="connsiteX1" fmla="*/ 37282 w 444962"/>
              <a:gd name="connsiteY1" fmla="*/ 340963 h 759417"/>
              <a:gd name="connsiteX2" fmla="*/ 424740 w 444962"/>
              <a:gd name="connsiteY2" fmla="*/ 278970 h 759417"/>
              <a:gd name="connsiteX3" fmla="*/ 393743 w 444962"/>
              <a:gd name="connsiteY3" fmla="*/ 0 h 759417"/>
              <a:gd name="connsiteX4" fmla="*/ 393743 w 444962"/>
              <a:gd name="connsiteY4" fmla="*/ 0 h 759417"/>
              <a:gd name="connsiteX5" fmla="*/ 393743 w 444962"/>
              <a:gd name="connsiteY5" fmla="*/ 0 h 75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62" h="759417">
                <a:moveTo>
                  <a:pt x="37282" y="759417"/>
                </a:moveTo>
                <a:cubicBezTo>
                  <a:pt x="4994" y="590227"/>
                  <a:pt x="-27294" y="421037"/>
                  <a:pt x="37282" y="340963"/>
                </a:cubicBezTo>
                <a:cubicBezTo>
                  <a:pt x="101858" y="260888"/>
                  <a:pt x="365330" y="335797"/>
                  <a:pt x="424740" y="278970"/>
                </a:cubicBezTo>
                <a:cubicBezTo>
                  <a:pt x="484150" y="222143"/>
                  <a:pt x="393743" y="0"/>
                  <a:pt x="393743" y="0"/>
                </a:cubicBezTo>
                <a:lnTo>
                  <a:pt x="393743" y="0"/>
                </a:lnTo>
                <a:lnTo>
                  <a:pt x="393743" y="0"/>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0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B625EC-2DA5-4117-A037-B375C8D0AE8D}"/>
              </a:ext>
            </a:extLst>
          </p:cNvPr>
          <p:cNvPicPr>
            <a:picLocks noChangeAspect="1"/>
          </p:cNvPicPr>
          <p:nvPr/>
        </p:nvPicPr>
        <p:blipFill rotWithShape="1">
          <a:blip r:embed="rId2"/>
          <a:srcRect l="1610" t="13080" r="29830" b="43554"/>
          <a:stretch/>
        </p:blipFill>
        <p:spPr>
          <a:xfrm>
            <a:off x="705962" y="590965"/>
            <a:ext cx="7399652" cy="3045841"/>
          </a:xfrm>
          <a:prstGeom prst="rect">
            <a:avLst/>
          </a:prstGeom>
        </p:spPr>
      </p:pic>
      <p:sp>
        <p:nvSpPr>
          <p:cNvPr id="3" name="Oval 2">
            <a:extLst>
              <a:ext uri="{FF2B5EF4-FFF2-40B4-BE49-F238E27FC236}">
                <a16:creationId xmlns:a16="http://schemas.microsoft.com/office/drawing/2014/main" id="{5AF9AE4A-BC5C-4EE2-89C5-116D4A3E9EAE}"/>
              </a:ext>
            </a:extLst>
          </p:cNvPr>
          <p:cNvSpPr/>
          <p:nvPr/>
        </p:nvSpPr>
        <p:spPr>
          <a:xfrm>
            <a:off x="2601399" y="2506055"/>
            <a:ext cx="2063591" cy="9965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31CD91B2-5385-46E8-B200-33C6CCF3ED3F}"/>
              </a:ext>
            </a:extLst>
          </p:cNvPr>
          <p:cNvSpPr txBox="1"/>
          <p:nvPr/>
        </p:nvSpPr>
        <p:spPr>
          <a:xfrm>
            <a:off x="3260897" y="3620879"/>
            <a:ext cx="4436310" cy="1200329"/>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“Show spectra” lets you view spectra before running attribution analysis; “Signature attribution” lets you select on of the spectra and analyses the signature attributions</a:t>
            </a:r>
          </a:p>
        </p:txBody>
      </p:sp>
      <p:sp>
        <p:nvSpPr>
          <p:cNvPr id="5" name="Freeform: Shape 4">
            <a:extLst>
              <a:ext uri="{FF2B5EF4-FFF2-40B4-BE49-F238E27FC236}">
                <a16:creationId xmlns:a16="http://schemas.microsoft.com/office/drawing/2014/main" id="{F480B6C3-6A7B-4FF2-BCDD-43DCF0F47F39}"/>
              </a:ext>
            </a:extLst>
          </p:cNvPr>
          <p:cNvSpPr/>
          <p:nvPr/>
        </p:nvSpPr>
        <p:spPr>
          <a:xfrm flipH="1">
            <a:off x="4703971" y="3029916"/>
            <a:ext cx="631231" cy="590963"/>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2983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0E49E3-6193-4089-BD2C-1411304F1257}"/>
              </a:ext>
            </a:extLst>
          </p:cNvPr>
          <p:cNvPicPr>
            <a:picLocks noChangeAspect="1"/>
          </p:cNvPicPr>
          <p:nvPr/>
        </p:nvPicPr>
        <p:blipFill rotWithShape="1">
          <a:blip r:embed="rId2"/>
          <a:srcRect l="1272" t="12690" r="2541" b="7480"/>
          <a:stretch/>
        </p:blipFill>
        <p:spPr>
          <a:xfrm>
            <a:off x="116237" y="1208868"/>
            <a:ext cx="8795288" cy="4750230"/>
          </a:xfrm>
          <a:prstGeom prst="rect">
            <a:avLst/>
          </a:prstGeom>
        </p:spPr>
      </p:pic>
    </p:spTree>
    <p:extLst>
      <p:ext uri="{BB962C8B-B14F-4D97-AF65-F5344CB8AC3E}">
        <p14:creationId xmlns:p14="http://schemas.microsoft.com/office/powerpoint/2010/main" val="217748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F0A0E-E4E6-4F1E-ACA9-75B09B85AA63}"/>
              </a:ext>
            </a:extLst>
          </p:cNvPr>
          <p:cNvPicPr>
            <a:picLocks noChangeAspect="1"/>
          </p:cNvPicPr>
          <p:nvPr/>
        </p:nvPicPr>
        <p:blipFill>
          <a:blip r:embed="rId2"/>
          <a:stretch>
            <a:fillRect/>
          </a:stretch>
        </p:blipFill>
        <p:spPr>
          <a:xfrm>
            <a:off x="0" y="453788"/>
            <a:ext cx="9144000" cy="5950424"/>
          </a:xfrm>
          <a:prstGeom prst="rect">
            <a:avLst/>
          </a:prstGeom>
        </p:spPr>
      </p:pic>
    </p:spTree>
    <p:extLst>
      <p:ext uri="{BB962C8B-B14F-4D97-AF65-F5344CB8AC3E}">
        <p14:creationId xmlns:p14="http://schemas.microsoft.com/office/powerpoint/2010/main" val="260963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5C0D6-85E4-4A7A-BB89-53978B90247C}"/>
              </a:ext>
            </a:extLst>
          </p:cNvPr>
          <p:cNvPicPr>
            <a:picLocks noChangeAspect="1"/>
          </p:cNvPicPr>
          <p:nvPr/>
        </p:nvPicPr>
        <p:blipFill rotWithShape="1">
          <a:blip r:embed="rId2"/>
          <a:srcRect l="1101" t="12818" r="2797" b="7351"/>
          <a:stretch/>
        </p:blipFill>
        <p:spPr>
          <a:xfrm>
            <a:off x="100739" y="1216616"/>
            <a:ext cx="8787540" cy="4750231"/>
          </a:xfrm>
          <a:prstGeom prst="rect">
            <a:avLst/>
          </a:prstGeom>
        </p:spPr>
      </p:pic>
    </p:spTree>
    <p:extLst>
      <p:ext uri="{BB962C8B-B14F-4D97-AF65-F5344CB8AC3E}">
        <p14:creationId xmlns:p14="http://schemas.microsoft.com/office/powerpoint/2010/main" val="2586847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TotalTime>
  <Words>211</Words>
  <Application>Microsoft Office PowerPoint</Application>
  <PresentationFormat>Letter Paper (8.5x11 in)</PresentationFormat>
  <Paragraphs>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are analysis possibilities if you got here from analyzing a VCF</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15</cp:revision>
  <dcterms:created xsi:type="dcterms:W3CDTF">2020-12-21T09:16:18Z</dcterms:created>
  <dcterms:modified xsi:type="dcterms:W3CDTF">2020-12-21T15:14:02Z</dcterms:modified>
</cp:coreProperties>
</file>