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1" r:id="rId3"/>
    <p:sldId id="260" r:id="rId4"/>
    <p:sldId id="257" r:id="rId5"/>
    <p:sldId id="262" r:id="rId6"/>
    <p:sldId id="256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7/2/2019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7/2/2019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7/2/2019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7/2/2019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7/2/2019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7/2/2019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7/2/2019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7/2/2019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7/2/2019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7/2/2019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7/2/2019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A4BB-39BE-403C-A496-EAAF42256EA7}" type="datetimeFigureOut">
              <a:rPr lang="en-SG" smtClean="0"/>
              <a:t>7/2/2019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5193369" y="2548297"/>
            <a:ext cx="1619932" cy="321663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S</a:t>
            </a:r>
            <a:r>
              <a:rPr lang="en-US" sz="1100" kern="1200" dirty="0" smtClean="0">
                <a:solidFill>
                  <a:schemeClr val="tx1"/>
                </a:solidFill>
              </a:rPr>
              <a:t>trelka SBS VCF</a:t>
            </a:r>
          </a:p>
        </p:txBody>
      </p:sp>
      <p:sp>
        <p:nvSpPr>
          <p:cNvPr id="52" name="Freeform 51"/>
          <p:cNvSpPr/>
          <p:nvPr/>
        </p:nvSpPr>
        <p:spPr>
          <a:xfrm>
            <a:off x="4102372" y="5574651"/>
            <a:ext cx="919370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Unan</a:t>
            </a:r>
            <a:r>
              <a:rPr lang="en-US" sz="1100" kern="1200" dirty="0" err="1" smtClean="0">
                <a:solidFill>
                  <a:schemeClr val="tx1"/>
                </a:solidFill>
              </a:rPr>
              <a:t>nnotated</a:t>
            </a:r>
            <a:r>
              <a:rPr lang="en-US" sz="1100" kern="1200" dirty="0" smtClean="0">
                <a:solidFill>
                  <a:schemeClr val="tx1"/>
                </a:solidFill>
              </a:rPr>
              <a:t> 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5617029" y="5588164"/>
            <a:ext cx="1433905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DNS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7524581" y="3491825"/>
            <a:ext cx="906789" cy="823399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Create table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TNSs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5547064" y="3024948"/>
            <a:ext cx="919370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112516" y="3797237"/>
            <a:ext cx="333328" cy="17972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011229" y="2886514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544973" y="3878317"/>
            <a:ext cx="1189171" cy="16936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58743" y="3625235"/>
            <a:ext cx="682527" cy="6247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>
            <a:off x="9429278" y="2407858"/>
            <a:ext cx="919370" cy="650325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Read Strelka ID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VCF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521694" y="2415472"/>
            <a:ext cx="555954" cy="36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SGR</a:t>
            </a:r>
            <a:endParaRPr lang="en-US" dirty="0"/>
          </a:p>
        </p:txBody>
      </p:sp>
      <p:sp>
        <p:nvSpPr>
          <p:cNvPr id="105" name="Freeform 104"/>
          <p:cNvSpPr/>
          <p:nvPr/>
        </p:nvSpPr>
        <p:spPr>
          <a:xfrm>
            <a:off x="5010565" y="3479144"/>
            <a:ext cx="1982013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SNS, DNS, TNS, and longer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011229" y="3331700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47704" y="2341470"/>
            <a:ext cx="4604629" cy="3785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267303" y="2287417"/>
            <a:ext cx="1486192" cy="3911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8485885" y="2131260"/>
            <a:ext cx="0" cy="409672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9319338" y="5368702"/>
            <a:ext cx="1442548" cy="561247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69731" y="112878"/>
            <a:ext cx="10515600" cy="7004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Strelka VCF processing</a:t>
            </a:r>
            <a:endParaRPr lang="en-US" sz="36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9914258" y="3099050"/>
            <a:ext cx="45044" cy="2257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91950" y="1008291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r>
              <a:rPr lang="en-US" dirty="0" err="1" smtClean="0"/>
              <a:t>ReadAndSplitStrelkaSNSVCFs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299175" y="1040293"/>
            <a:ext cx="20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r>
              <a:rPr lang="en-US" dirty="0" err="1" smtClean="0"/>
              <a:t>ReadStrelkaIDVCFs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87613" y="1403074"/>
            <a:ext cx="299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MCF10A_Carb_Low_cl2_Strelka_ID.vcf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505966" y="1410657"/>
            <a:ext cx="3123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MCF10A_Carb_Low_cl2_Strelka_SNS.vcf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729687" y="3409861"/>
            <a:ext cx="4621548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68570" y="2680138"/>
            <a:ext cx="181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ReadListOfStrelkaVCFs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868570" y="3611805"/>
            <a:ext cx="1770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SplitListOfStrelkaVCFs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74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5193369" y="1996897"/>
            <a:ext cx="1619932" cy="321663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Mutect</a:t>
            </a:r>
            <a:r>
              <a:rPr lang="en-US" sz="1100" kern="1200" dirty="0" smtClean="0">
                <a:solidFill>
                  <a:schemeClr val="tx1"/>
                </a:solidFill>
              </a:rPr>
              <a:t> SBS VCF</a:t>
            </a:r>
          </a:p>
        </p:txBody>
      </p:sp>
      <p:sp>
        <p:nvSpPr>
          <p:cNvPr id="52" name="Freeform 51"/>
          <p:cNvSpPr/>
          <p:nvPr/>
        </p:nvSpPr>
        <p:spPr>
          <a:xfrm>
            <a:off x="3477423" y="5352075"/>
            <a:ext cx="1413690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</a:t>
            </a:r>
            <a:r>
              <a:rPr lang="en-US" sz="1100" kern="1200" dirty="0" err="1" smtClean="0">
                <a:solidFill>
                  <a:schemeClr val="tx1"/>
                </a:solidFill>
              </a:rPr>
              <a:t>nnotated</a:t>
            </a:r>
            <a:r>
              <a:rPr lang="en-US" sz="1100" kern="1200" dirty="0" smtClean="0">
                <a:solidFill>
                  <a:schemeClr val="tx1"/>
                </a:solidFill>
              </a:rPr>
              <a:t> 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5355771" y="5334058"/>
            <a:ext cx="2202668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DNS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10042560" y="3918858"/>
            <a:ext cx="906789" cy="826934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T</a:t>
            </a:r>
            <a:r>
              <a:rPr lang="en-US" sz="1100" dirty="0" smtClean="0">
                <a:solidFill>
                  <a:schemeClr val="tx1"/>
                </a:solidFill>
              </a:rPr>
              <a:t>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3NSs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5547064" y="2473548"/>
            <a:ext cx="919370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121509" y="3297245"/>
            <a:ext cx="2026996" cy="19312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011229" y="2335114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7720600" y="3238688"/>
            <a:ext cx="2342304" cy="198645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5010565" y="2927744"/>
            <a:ext cx="3119937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SNS, DNS, TNS and longer, and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multiallelic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011229" y="2780300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39009" y="1790070"/>
            <a:ext cx="9762615" cy="4816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78921" y="149640"/>
            <a:ext cx="10515600" cy="81530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Mutect VCF processing</a:t>
            </a:r>
            <a:endParaRPr lang="en-US" sz="3600" dirty="0"/>
          </a:p>
        </p:txBody>
      </p:sp>
      <p:sp>
        <p:nvSpPr>
          <p:cNvPr id="30" name="Freeform 29"/>
          <p:cNvSpPr/>
          <p:nvPr/>
        </p:nvSpPr>
        <p:spPr>
          <a:xfrm>
            <a:off x="10113880" y="4935140"/>
            <a:ext cx="906789" cy="823399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T</a:t>
            </a:r>
            <a:r>
              <a:rPr lang="en-US" sz="1100" dirty="0" smtClean="0">
                <a:solidFill>
                  <a:schemeClr val="tx1"/>
                </a:solidFill>
              </a:rPr>
              <a:t>able</a:t>
            </a:r>
            <a:r>
              <a:rPr lang="en-US" sz="1100" kern="1200" dirty="0" smtClean="0">
                <a:solidFill>
                  <a:schemeClr val="tx1"/>
                </a:solidFill>
              </a:rPr>
              <a:t> of multi-allelic variants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046554" y="3213410"/>
            <a:ext cx="1993828" cy="111985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8084371" y="5203933"/>
            <a:ext cx="1442548" cy="561247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535950" y="3238688"/>
            <a:ext cx="828815" cy="20438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797238" y="3270219"/>
            <a:ext cx="1860330" cy="2048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57398" y="964854"/>
            <a:ext cx="267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r>
              <a:rPr lang="en-US" dirty="0" err="1" smtClean="0"/>
              <a:t>ReadAndSplitMutectVCFs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5255" y="1378492"/>
            <a:ext cx="2789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MCF10A_Carb_Low_cl2_Mutect.vcf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7003" y="2846810"/>
            <a:ext cx="9756603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18889" y="3004457"/>
            <a:ext cx="184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SplitListOfMutectVCFs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88252" y="2063031"/>
            <a:ext cx="18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ReadListOfMutectVCFs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96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42509" y="-1238591"/>
            <a:ext cx="1156635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Freeform 39"/>
          <p:cNvSpPr/>
          <p:nvPr/>
        </p:nvSpPr>
        <p:spPr>
          <a:xfrm>
            <a:off x="4162102" y="3506401"/>
            <a:ext cx="91440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/>
          <p:cNvSpPr/>
          <p:nvPr/>
        </p:nvSpPr>
        <p:spPr>
          <a:xfrm>
            <a:off x="1399623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7474"/>
                </a:lnTo>
                <a:lnTo>
                  <a:pt x="561639" y="97474"/>
                </a:lnTo>
                <a:lnTo>
                  <a:pt x="561639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/>
          <p:cNvSpPr/>
          <p:nvPr/>
        </p:nvSpPr>
        <p:spPr>
          <a:xfrm>
            <a:off x="837984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61639" y="0"/>
                </a:moveTo>
                <a:lnTo>
                  <a:pt x="561639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1399623" y="2847287"/>
            <a:ext cx="1965738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65738" y="0"/>
                </a:moveTo>
                <a:lnTo>
                  <a:pt x="1965738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Freeform 51"/>
          <p:cNvSpPr/>
          <p:nvPr/>
        </p:nvSpPr>
        <p:spPr>
          <a:xfrm>
            <a:off x="2393982" y="2377338"/>
            <a:ext cx="1435545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Annotated 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935458" y="3042236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Extended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seq.context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37381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PWM-style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41235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49709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Per-mutation-view</a:t>
            </a:r>
          </a:p>
        </p:txBody>
      </p:sp>
      <p:sp>
        <p:nvSpPr>
          <p:cNvPr id="57" name="Freeform 56"/>
          <p:cNvSpPr/>
          <p:nvPr/>
        </p:nvSpPr>
        <p:spPr>
          <a:xfrm>
            <a:off x="156232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2713819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(96)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765693" y="4327093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7149008" y="314997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3743657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(192)</a:t>
            </a:r>
          </a:p>
        </p:txBody>
      </p:sp>
      <p:sp>
        <p:nvSpPr>
          <p:cNvPr id="63" name="Freeform 62"/>
          <p:cNvSpPr/>
          <p:nvPr/>
        </p:nvSpPr>
        <p:spPr>
          <a:xfrm>
            <a:off x="3782180" y="436713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772990" y="483269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per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mutclass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3775506" y="534050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As function of dist2TSS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5040656" y="535684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4831766" y="36987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1536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985552" y="428037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5038948" y="489276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for enrichment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7394313" y="2377338"/>
            <a:ext cx="1988626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Annotated DNS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6001938" y="364273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dirty="0" smtClean="0">
                <a:solidFill>
                  <a:schemeClr val="tx1"/>
                </a:solidFill>
              </a:rPr>
              <a:t> DNS </a:t>
            </a:r>
            <a:r>
              <a:rPr lang="en-US" sz="1100" kern="1200" dirty="0" smtClean="0">
                <a:solidFill>
                  <a:schemeClr val="tx1"/>
                </a:solidFill>
              </a:rPr>
              <a:t>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(78)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042087" y="435379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113495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Stranded </a:t>
            </a:r>
            <a:r>
              <a:rPr lang="en-US" sz="1100" dirty="0">
                <a:solidFill>
                  <a:schemeClr val="tx1"/>
                </a:solidFill>
              </a:rPr>
              <a:t>DNS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(144)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105296" y="4360465"/>
            <a:ext cx="928330" cy="1395274"/>
            <a:chOff x="7338902" y="4360465"/>
            <a:chExt cx="928330" cy="1395274"/>
          </a:xfrm>
        </p:grpSpPr>
        <p:sp>
          <p:nvSpPr>
            <p:cNvPr id="76" name="Freeform 75"/>
            <p:cNvSpPr/>
            <p:nvPr/>
          </p:nvSpPr>
          <p:spPr>
            <a:xfrm>
              <a:off x="7338902" y="4360465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338902" y="482602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 per main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338902" y="5291574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per min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8394429" y="369537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Quad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kern="12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kern="1200" dirty="0" smtClean="0">
                <a:solidFill>
                  <a:schemeClr val="tx1"/>
                </a:solidFill>
              </a:rPr>
              <a:t> +1/-1 </a:t>
            </a:r>
            <a:r>
              <a:rPr lang="en-US" sz="1100" dirty="0" smtClean="0">
                <a:solidFill>
                  <a:schemeClr val="tx1"/>
                </a:solidFill>
              </a:rPr>
              <a:t>136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8424963" y="472156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11109" y="4242868"/>
            <a:ext cx="928330" cy="1395064"/>
            <a:chOff x="8424458" y="4262891"/>
            <a:chExt cx="928330" cy="1395064"/>
          </a:xfrm>
        </p:grpSpPr>
        <p:sp>
          <p:nvSpPr>
            <p:cNvPr id="80" name="Freeform 79"/>
            <p:cNvSpPr/>
            <p:nvPr/>
          </p:nvSpPr>
          <p:spPr>
            <a:xfrm>
              <a:off x="8424458" y="4262891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Dinuc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seq. context analysis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424458" y="519379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for enrichment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Freeform 85"/>
          <p:cNvSpPr/>
          <p:nvPr/>
        </p:nvSpPr>
        <p:spPr>
          <a:xfrm>
            <a:off x="9901413" y="3385677"/>
            <a:ext cx="1116808" cy="929005"/>
          </a:xfrm>
          <a:custGeom>
            <a:avLst/>
            <a:gdLst>
              <a:gd name="connsiteX0" fmla="*/ 0 w 1116808"/>
              <a:gd name="connsiteY0" fmla="*/ 0 h 464165"/>
              <a:gd name="connsiteX1" fmla="*/ 1116808 w 1116808"/>
              <a:gd name="connsiteY1" fmla="*/ 0 h 464165"/>
              <a:gd name="connsiteX2" fmla="*/ 1116808 w 1116808"/>
              <a:gd name="connsiteY2" fmla="*/ 464165 h 464165"/>
              <a:gd name="connsiteX3" fmla="*/ 0 w 1116808"/>
              <a:gd name="connsiteY3" fmla="*/ 464165 h 464165"/>
              <a:gd name="connsiteX4" fmla="*/ 0 w 1116808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808" h="464165">
                <a:moveTo>
                  <a:pt x="0" y="0"/>
                </a:moveTo>
                <a:lnTo>
                  <a:pt x="1116808" y="0"/>
                </a:lnTo>
                <a:lnTo>
                  <a:pt x="1116808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rgbClr val="FF0000"/>
                </a:solidFill>
              </a:rPr>
              <a:t>Extended </a:t>
            </a:r>
            <a:r>
              <a:rPr lang="en-US" sz="1100" kern="1200" dirty="0" err="1" smtClean="0">
                <a:solidFill>
                  <a:srgbClr val="FF0000"/>
                </a:solidFill>
              </a:rPr>
              <a:t>seq.context</a:t>
            </a:r>
            <a:endParaRPr lang="en-US" sz="1100" kern="1200" dirty="0" smtClean="0">
              <a:solidFill>
                <a:srgbClr val="FF0000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 smtClean="0">
                <a:solidFill>
                  <a:srgbClr val="FF0000"/>
                </a:solidFill>
              </a:rPr>
              <a:t>See ANT manuscript for example</a:t>
            </a:r>
            <a:endParaRPr lang="en-US" sz="1100" kern="12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6274" y="284424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106615" y="2948354"/>
            <a:ext cx="11723" cy="750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82108" y="2948354"/>
            <a:ext cx="19518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H="1">
            <a:off x="4979376" y="3308838"/>
            <a:ext cx="697524" cy="1172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>
            <a:off x="4082562" y="3056795"/>
            <a:ext cx="222741" cy="1758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10865381" y="377611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ID</a:t>
            </a:r>
            <a:r>
              <a:rPr lang="en-US" sz="1100" kern="1200" dirty="0" smtClean="0">
                <a:solidFill>
                  <a:schemeClr val="tx1"/>
                </a:solidFill>
              </a:rPr>
              <a:t> catalog</a:t>
            </a:r>
          </a:p>
        </p:txBody>
      </p:sp>
      <p:sp>
        <p:nvSpPr>
          <p:cNvPr id="114" name="Oval 113"/>
          <p:cNvSpPr/>
          <p:nvPr/>
        </p:nvSpPr>
        <p:spPr>
          <a:xfrm>
            <a:off x="-322385" y="2854569"/>
            <a:ext cx="3235570" cy="2443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353242" y="4915945"/>
            <a:ext cx="3235570" cy="967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376438" y="4227986"/>
            <a:ext cx="1197252" cy="1580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820119" y="5126248"/>
            <a:ext cx="1500556" cy="1077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39174" y="6159121"/>
            <a:ext cx="779585" cy="369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224268" y="6118090"/>
            <a:ext cx="23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need to set priorities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47556" y="242137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JNH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703364" y="128054"/>
            <a:ext cx="174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SGR – needs more testing</a:t>
            </a:r>
            <a:endParaRPr lang="en-US" dirty="0"/>
          </a:p>
        </p:txBody>
      </p:sp>
      <p:sp>
        <p:nvSpPr>
          <p:cNvPr id="96" name="Freeform 95"/>
          <p:cNvSpPr/>
          <p:nvPr/>
        </p:nvSpPr>
        <p:spPr>
          <a:xfrm>
            <a:off x="3795940" y="31173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37714" y="2846802"/>
            <a:ext cx="977462" cy="842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512659" y="2846802"/>
            <a:ext cx="1293524" cy="796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624504" y="2855811"/>
            <a:ext cx="208706" cy="322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603484" y="3593788"/>
            <a:ext cx="39789" cy="104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reeform 110"/>
          <p:cNvSpPr/>
          <p:nvPr/>
        </p:nvSpPr>
        <p:spPr>
          <a:xfrm>
            <a:off x="10881962" y="4464977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7" name="Freeform 126"/>
          <p:cNvSpPr/>
          <p:nvPr/>
        </p:nvSpPr>
        <p:spPr>
          <a:xfrm>
            <a:off x="9789124" y="4497906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88853" y="418488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58590" y="4183769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323932" y="4197118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201512" y="4196006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105790" y="4208242"/>
            <a:ext cx="33373" cy="1134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81028" y="4184883"/>
            <a:ext cx="40047" cy="1868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13154" y="412370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654042" y="64330"/>
            <a:ext cx="0" cy="5886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10371623" y="2963629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19820" y="195112"/>
            <a:ext cx="10515600" cy="714694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VCFs</a:t>
            </a:r>
            <a:r>
              <a:rPr lang="en-US" sz="4000" dirty="0" smtClean="0"/>
              <a:t> to catalogs and beyond</a:t>
            </a:r>
            <a:endParaRPr lang="en-US" sz="4000" dirty="0"/>
          </a:p>
        </p:txBody>
      </p:sp>
      <p:sp>
        <p:nvSpPr>
          <p:cNvPr id="91" name="Freeform 90"/>
          <p:cNvSpPr/>
          <p:nvPr/>
        </p:nvSpPr>
        <p:spPr>
          <a:xfrm>
            <a:off x="1879344" y="1944781"/>
            <a:ext cx="3616245" cy="23323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AddSequence</a:t>
            </a:r>
            <a:r>
              <a:rPr lang="en-US" sz="1100" kern="1200" dirty="0" smtClean="0">
                <a:solidFill>
                  <a:schemeClr val="tx1"/>
                </a:solidFill>
              </a:rPr>
              <a:t>(), </a:t>
            </a:r>
            <a:r>
              <a:rPr lang="en-US" sz="1100" kern="1200" dirty="0" err="1" smtClean="0">
                <a:solidFill>
                  <a:schemeClr val="tx1"/>
                </a:solidFill>
              </a:rPr>
              <a:t>AddTranscript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10352099" y="2101777"/>
            <a:ext cx="1410197" cy="561247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AddSequence</a:t>
            </a:r>
            <a:r>
              <a:rPr lang="en-US" sz="1100" dirty="0" err="1" smtClean="0">
                <a:solidFill>
                  <a:schemeClr val="tx1"/>
                </a:solidFill>
              </a:rPr>
              <a:t>ID</a:t>
            </a:r>
            <a:r>
              <a:rPr lang="en-US" sz="1100" dirty="0" smtClean="0">
                <a:solidFill>
                  <a:schemeClr val="tx1"/>
                </a:solidFill>
              </a:rPr>
              <a:t>()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</a:t>
            </a:r>
            <a:r>
              <a:rPr lang="en-US" sz="1100" kern="1200" dirty="0" err="1" smtClean="0">
                <a:solidFill>
                  <a:schemeClr val="tx1"/>
                </a:solidFill>
              </a:rPr>
              <a:t>AddTranscript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17" name="Freeform 116"/>
          <p:cNvSpPr/>
          <p:nvPr/>
        </p:nvSpPr>
        <p:spPr>
          <a:xfrm>
            <a:off x="2483820" y="1123669"/>
            <a:ext cx="1729772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</a:t>
            </a:r>
            <a:r>
              <a:rPr lang="en-US" sz="1100" kern="1200" dirty="0" smtClean="0">
                <a:solidFill>
                  <a:schemeClr val="tx1"/>
                </a:solidFill>
              </a:rPr>
              <a:t>nnotated 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1" name="Freeform 120"/>
          <p:cNvSpPr/>
          <p:nvPr/>
        </p:nvSpPr>
        <p:spPr>
          <a:xfrm>
            <a:off x="6727043" y="1004199"/>
            <a:ext cx="2467501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DNS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32" name="Freeform 131"/>
          <p:cNvSpPr/>
          <p:nvPr/>
        </p:nvSpPr>
        <p:spPr>
          <a:xfrm>
            <a:off x="10289679" y="974760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8151485" y="1447418"/>
            <a:ext cx="9191" cy="5559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221078" y="1599051"/>
            <a:ext cx="87304" cy="3538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110798" y="2155043"/>
            <a:ext cx="82709" cy="2251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8129277" y="2206354"/>
            <a:ext cx="31398" cy="1968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977395" y="1534722"/>
            <a:ext cx="4595" cy="5835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6256" y="781146"/>
            <a:ext cx="11441488" cy="92333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 w="12700">
                  <a:noFill/>
                  <a:prstDash val="solid"/>
                </a:ln>
              </a:rPr>
              <a:t>Input</a:t>
            </a:r>
          </a:p>
          <a:p>
            <a:endParaRPr lang="en-US" dirty="0">
              <a:ln w="12700">
                <a:noFill/>
                <a:prstDash val="solid"/>
              </a:ln>
            </a:endParaRPr>
          </a:p>
          <a:p>
            <a:endParaRPr lang="en-US" dirty="0">
              <a:ln w="12700">
                <a:noFill/>
                <a:prstDash val="solid"/>
              </a:ln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6943773" y="1963927"/>
            <a:ext cx="2674276" cy="23323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AddSequence</a:t>
            </a:r>
            <a:r>
              <a:rPr lang="en-US" sz="1100" kern="1200" dirty="0" smtClean="0">
                <a:solidFill>
                  <a:schemeClr val="tx1"/>
                </a:solidFill>
              </a:rPr>
              <a:t>(), </a:t>
            </a:r>
            <a:r>
              <a:rPr lang="en-US" sz="1100" kern="1200" dirty="0" err="1" smtClean="0">
                <a:solidFill>
                  <a:schemeClr val="tx1"/>
                </a:solidFill>
              </a:rPr>
              <a:t>AddTranscript</a:t>
            </a:r>
            <a:r>
              <a:rPr lang="en-US" sz="1100" kern="1200" dirty="0" smtClean="0">
                <a:solidFill>
                  <a:schemeClr val="tx1"/>
                </a:solidFill>
              </a:rPr>
              <a:t>()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3003" y="1929889"/>
            <a:ext cx="5532350" cy="231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5955087" y="1889301"/>
            <a:ext cx="3846760" cy="231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57504" y="1672570"/>
            <a:ext cx="1508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VCFsToDNSCatalogs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07541" y="1714690"/>
            <a:ext cx="1484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VCFsToSNSCatalogs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0142642" y="1697076"/>
            <a:ext cx="1377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VCFsToIDCatalogs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1263049" y="3547321"/>
            <a:ext cx="1" cy="2527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11254626" y="4251886"/>
            <a:ext cx="1" cy="205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1070826" y="2666619"/>
            <a:ext cx="1" cy="2979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8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2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Nanhai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209" y="1139622"/>
            <a:ext cx="10515600" cy="506887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Fn</a:t>
            </a:r>
            <a:r>
              <a:rPr lang="en-US" dirty="0" smtClean="0"/>
              <a:t> to write  _our_ annotated VCF to disk and read </a:t>
            </a:r>
            <a:r>
              <a:rPr lang="en-US" dirty="0" smtClean="0"/>
              <a:t>back</a:t>
            </a:r>
          </a:p>
          <a:p>
            <a:r>
              <a:rPr lang="en-US" dirty="0"/>
              <a:t>Look in data-raw/background-documentation/opportunity and figure out which doc works best and clean it up for use in the package documentation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Fn</a:t>
            </a:r>
            <a:r>
              <a:rPr lang="en-US" dirty="0" smtClean="0"/>
              <a:t> for Opportunity </a:t>
            </a:r>
            <a:r>
              <a:rPr lang="en-US" dirty="0"/>
              <a:t>normalize (any opportunity to another)</a:t>
            </a:r>
          </a:p>
          <a:p>
            <a:r>
              <a:rPr lang="en-US" dirty="0" smtClean="0"/>
              <a:t>Fun to Calculate </a:t>
            </a:r>
            <a:r>
              <a:rPr lang="en-US" dirty="0"/>
              <a:t>opportunities (abundances) for a genome; optional bed file of regions to leave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Clean up d</a:t>
            </a:r>
            <a:r>
              <a:rPr lang="en-US" dirty="0" smtClean="0"/>
              <a:t>ocumentation </a:t>
            </a:r>
            <a:r>
              <a:rPr lang="en-US" dirty="0" smtClean="0"/>
              <a:t>(man pages) for global </a:t>
            </a:r>
            <a:r>
              <a:rPr lang="en-US" dirty="0" smtClean="0"/>
              <a:t>data (discuss w/ steve)</a:t>
            </a:r>
            <a:endParaRPr lang="en-US" dirty="0" smtClean="0"/>
          </a:p>
          <a:p>
            <a:r>
              <a:rPr lang="en-US" dirty="0" smtClean="0"/>
              <a:t>Get all </a:t>
            </a:r>
            <a:r>
              <a:rPr lang="en-US" dirty="0"/>
              <a:t>the abundance files from </a:t>
            </a:r>
            <a:r>
              <a:rPr lang="en-US" dirty="0" smtClean="0"/>
              <a:t>….Dropbox </a:t>
            </a:r>
            <a:r>
              <a:rPr lang="en-US" dirty="0"/>
              <a:t>(CCB)\</a:t>
            </a:r>
            <a:r>
              <a:rPr lang="en-US" dirty="0" err="1"/>
              <a:t>ICAMS</a:t>
            </a:r>
            <a:r>
              <a:rPr lang="en-US" dirty="0"/>
              <a:t> R package </a:t>
            </a:r>
            <a:r>
              <a:rPr lang="en-US" dirty="0" smtClean="0"/>
              <a:t>development\</a:t>
            </a:r>
            <a:r>
              <a:rPr lang="en-US" dirty="0" err="1" smtClean="0"/>
              <a:t>nucleotide_abundance</a:t>
            </a:r>
            <a:r>
              <a:rPr lang="en-US" dirty="0" smtClean="0"/>
              <a:t> and put them in the package</a:t>
            </a:r>
          </a:p>
          <a:p>
            <a:r>
              <a:rPr lang="en-US" dirty="0" smtClean="0"/>
              <a:t>Expand package for </a:t>
            </a:r>
            <a:r>
              <a:rPr lang="en-US" dirty="0" err="1" smtClean="0"/>
              <a:t>GRCh38</a:t>
            </a:r>
            <a:r>
              <a:rPr lang="en-US" dirty="0" smtClean="0"/>
              <a:t>, </a:t>
            </a:r>
            <a:r>
              <a:rPr lang="en-US" dirty="0" err="1" smtClean="0"/>
              <a:t>MM10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err="1" smtClean="0"/>
              <a:t>Test</a:t>
            </a:r>
            <a:r>
              <a:rPr lang="en-US" dirty="0" err="1" smtClean="0">
                <a:solidFill>
                  <a:srgbClr val="FF0000"/>
                </a:solidFill>
              </a:rPr>
              <a:t>Strelka</a:t>
            </a:r>
            <a:r>
              <a:rPr lang="en-US" dirty="0" err="1" smtClean="0"/>
              <a:t>VCFToCatalog</a:t>
            </a:r>
            <a:r>
              <a:rPr lang="en-US" dirty="0" smtClean="0"/>
              <a:t> (incl. plotting) and </a:t>
            </a:r>
            <a:r>
              <a:rPr lang="en-US" dirty="0"/>
              <a:t>check against </a:t>
            </a:r>
            <a:r>
              <a:rPr lang="en-US" dirty="0" smtClean="0"/>
              <a:t>Arnoud – this the carboplatin </a:t>
            </a:r>
            <a:r>
              <a:rPr lang="en-US" dirty="0" err="1" smtClean="0"/>
              <a:t>vcf</a:t>
            </a:r>
            <a:endParaRPr lang="en-US" dirty="0" smtClean="0"/>
          </a:p>
          <a:p>
            <a:r>
              <a:rPr lang="en-US" dirty="0" smtClean="0"/>
              <a:t>Write and test </a:t>
            </a:r>
            <a:r>
              <a:rPr lang="en-US" dirty="0" err="1" smtClean="0"/>
              <a:t>ReadAndSplitStrelkaSNSVCFs</a:t>
            </a:r>
            <a:r>
              <a:rPr lang="en-US" dirty="0" smtClean="0"/>
              <a:t>, </a:t>
            </a:r>
            <a:r>
              <a:rPr lang="en-US" dirty="0" err="1" smtClean="0"/>
              <a:t>ReadAndSplitMutectVCFs</a:t>
            </a:r>
            <a:endParaRPr lang="en-US" dirty="0" smtClean="0"/>
          </a:p>
          <a:p>
            <a:r>
              <a:rPr lang="en-US" dirty="0" smtClean="0"/>
              <a:t>Make the canonical row order data public (needed by people who write function to go from other formats to the standard format)</a:t>
            </a:r>
          </a:p>
          <a:p>
            <a:r>
              <a:rPr lang="en-US" dirty="0" smtClean="0"/>
              <a:t>Other comments on manual / discuss w/ steve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1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78" y="162425"/>
            <a:ext cx="10515600" cy="738461"/>
          </a:xfrm>
        </p:spPr>
        <p:txBody>
          <a:bodyPr/>
          <a:lstStyle/>
          <a:p>
            <a:r>
              <a:rPr lang="en-US" dirty="0" smtClean="0"/>
              <a:t>Steve (some might be taken over by </a:t>
            </a:r>
            <a:r>
              <a:rPr lang="en-US" dirty="0" err="1" smtClean="0"/>
              <a:t>NanHai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209" y="860347"/>
            <a:ext cx="10515600" cy="534814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of ID VCF to catalogs for Strelka (create </a:t>
            </a:r>
            <a:r>
              <a:rPr lang="en-US" dirty="0" err="1" smtClean="0"/>
              <a:t>ReadStrelkaIDVCFs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test of ID VCF to catalos for Mutect, add plotting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plots from 1 and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4 . Get MSI </a:t>
            </a:r>
            <a:r>
              <a:rPr lang="en-US" dirty="0" err="1" smtClean="0"/>
              <a:t>VCFs</a:t>
            </a:r>
            <a:r>
              <a:rPr lang="en-US" dirty="0" smtClean="0"/>
              <a:t> for testing indel VCF processing (maybe from TCGA exomes)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ID catalogs to previously computed ID catalogs (maybe from PCAWG?)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Extended sequence context for indels – spec and write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plotting to </a:t>
            </a:r>
            <a:r>
              <a:rPr lang="en-US" dirty="0" err="1" smtClean="0"/>
              <a:t>TestMutectVCFToCatalog</a:t>
            </a:r>
            <a:r>
              <a:rPr lang="en-US" dirty="0" smtClean="0"/>
              <a:t> and check against Arnoud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8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42509" y="-1238591"/>
            <a:ext cx="1156635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Freeform 39"/>
          <p:cNvSpPr/>
          <p:nvPr/>
        </p:nvSpPr>
        <p:spPr>
          <a:xfrm>
            <a:off x="4162102" y="3506401"/>
            <a:ext cx="91440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/>
          <p:cNvSpPr/>
          <p:nvPr/>
        </p:nvSpPr>
        <p:spPr>
          <a:xfrm>
            <a:off x="1399623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7474"/>
                </a:lnTo>
                <a:lnTo>
                  <a:pt x="561639" y="97474"/>
                </a:lnTo>
                <a:lnTo>
                  <a:pt x="561639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/>
          <p:cNvSpPr/>
          <p:nvPr/>
        </p:nvSpPr>
        <p:spPr>
          <a:xfrm>
            <a:off x="837984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61639" y="0"/>
                </a:moveTo>
                <a:lnTo>
                  <a:pt x="561639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1399623" y="2847287"/>
            <a:ext cx="1965738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65738" y="0"/>
                </a:moveTo>
                <a:lnTo>
                  <a:pt x="1965738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Freeform 50"/>
          <p:cNvSpPr/>
          <p:nvPr/>
        </p:nvSpPr>
        <p:spPr>
          <a:xfrm>
            <a:off x="6375039" y="260880"/>
            <a:ext cx="1635720" cy="324697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S</a:t>
            </a:r>
            <a:r>
              <a:rPr lang="en-US" sz="1100" kern="1200" dirty="0" smtClean="0">
                <a:solidFill>
                  <a:schemeClr val="tx1"/>
                </a:solidFill>
              </a:rPr>
              <a:t>trelka SBS VCF</a:t>
            </a:r>
          </a:p>
        </p:txBody>
      </p:sp>
      <p:sp>
        <p:nvSpPr>
          <p:cNvPr id="52" name="Freeform 51"/>
          <p:cNvSpPr/>
          <p:nvPr/>
        </p:nvSpPr>
        <p:spPr>
          <a:xfrm>
            <a:off x="2901197" y="237733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VCF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935458" y="3042236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Extended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seq.context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37381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PWM-style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41235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49709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Per-mutation-view</a:t>
            </a:r>
          </a:p>
        </p:txBody>
      </p:sp>
      <p:sp>
        <p:nvSpPr>
          <p:cNvPr id="57" name="Freeform 56"/>
          <p:cNvSpPr/>
          <p:nvPr/>
        </p:nvSpPr>
        <p:spPr>
          <a:xfrm>
            <a:off x="156232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2713819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(96)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765693" y="4327093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7149008" y="314997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3743657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(192)</a:t>
            </a:r>
          </a:p>
        </p:txBody>
      </p:sp>
      <p:sp>
        <p:nvSpPr>
          <p:cNvPr id="63" name="Freeform 62"/>
          <p:cNvSpPr/>
          <p:nvPr/>
        </p:nvSpPr>
        <p:spPr>
          <a:xfrm>
            <a:off x="3782180" y="436713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772990" y="483269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per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mutclass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3775506" y="534050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As function of dist2TSS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5040656" y="535684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4831766" y="36987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1536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985552" y="428037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5038948" y="489276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for enrichment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7394314" y="237733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DNS VCF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6001938" y="364273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dirty="0" smtClean="0">
                <a:solidFill>
                  <a:schemeClr val="tx1"/>
                </a:solidFill>
              </a:rPr>
              <a:t> DNS </a:t>
            </a:r>
            <a:r>
              <a:rPr lang="en-US" sz="1100" kern="1200" dirty="0" smtClean="0">
                <a:solidFill>
                  <a:schemeClr val="tx1"/>
                </a:solidFill>
              </a:rPr>
              <a:t>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(78)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042087" y="435379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113495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Stranded </a:t>
            </a:r>
            <a:r>
              <a:rPr lang="en-US" sz="1100" dirty="0">
                <a:solidFill>
                  <a:schemeClr val="tx1"/>
                </a:solidFill>
              </a:rPr>
              <a:t>DNS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(144)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105296" y="4360465"/>
            <a:ext cx="928330" cy="1395274"/>
            <a:chOff x="7338902" y="4360465"/>
            <a:chExt cx="928330" cy="1395274"/>
          </a:xfrm>
        </p:grpSpPr>
        <p:sp>
          <p:nvSpPr>
            <p:cNvPr id="76" name="Freeform 75"/>
            <p:cNvSpPr/>
            <p:nvPr/>
          </p:nvSpPr>
          <p:spPr>
            <a:xfrm>
              <a:off x="7338902" y="4360465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338902" y="482602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 per main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338902" y="5291574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per min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8394429" y="369537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Quad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kern="12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kern="1200" dirty="0" smtClean="0">
                <a:solidFill>
                  <a:schemeClr val="tx1"/>
                </a:solidFill>
              </a:rPr>
              <a:t> +1/-1 </a:t>
            </a:r>
            <a:r>
              <a:rPr lang="en-US" sz="1100" dirty="0" smtClean="0">
                <a:solidFill>
                  <a:schemeClr val="tx1"/>
                </a:solidFill>
              </a:rPr>
              <a:t>136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8424963" y="472156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11109" y="4242868"/>
            <a:ext cx="928330" cy="1395064"/>
            <a:chOff x="8424458" y="4262891"/>
            <a:chExt cx="928330" cy="1395064"/>
          </a:xfrm>
        </p:grpSpPr>
        <p:sp>
          <p:nvSpPr>
            <p:cNvPr id="80" name="Freeform 79"/>
            <p:cNvSpPr/>
            <p:nvPr/>
          </p:nvSpPr>
          <p:spPr>
            <a:xfrm>
              <a:off x="8424458" y="4262891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Dinuc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seq. context analysis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424458" y="519379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for enrichment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Freeform 82"/>
          <p:cNvSpPr/>
          <p:nvPr/>
        </p:nvSpPr>
        <p:spPr>
          <a:xfrm>
            <a:off x="8706251" y="1204408"/>
            <a:ext cx="915626" cy="83116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Create table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TNSs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9713019" y="3151333"/>
            <a:ext cx="1116808" cy="929005"/>
          </a:xfrm>
          <a:custGeom>
            <a:avLst/>
            <a:gdLst>
              <a:gd name="connsiteX0" fmla="*/ 0 w 1116808"/>
              <a:gd name="connsiteY0" fmla="*/ 0 h 464165"/>
              <a:gd name="connsiteX1" fmla="*/ 1116808 w 1116808"/>
              <a:gd name="connsiteY1" fmla="*/ 0 h 464165"/>
              <a:gd name="connsiteX2" fmla="*/ 1116808 w 1116808"/>
              <a:gd name="connsiteY2" fmla="*/ 464165 h 464165"/>
              <a:gd name="connsiteX3" fmla="*/ 0 w 1116808"/>
              <a:gd name="connsiteY3" fmla="*/ 464165 h 464165"/>
              <a:gd name="connsiteX4" fmla="*/ 0 w 1116808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808" h="464165">
                <a:moveTo>
                  <a:pt x="0" y="0"/>
                </a:moveTo>
                <a:lnTo>
                  <a:pt x="1116808" y="0"/>
                </a:lnTo>
                <a:lnTo>
                  <a:pt x="1116808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rgbClr val="FF0000"/>
                </a:solidFill>
              </a:rPr>
              <a:t>Extended </a:t>
            </a:r>
            <a:r>
              <a:rPr lang="en-US" sz="1100" kern="1200" dirty="0" err="1" smtClean="0">
                <a:solidFill>
                  <a:srgbClr val="FF0000"/>
                </a:solidFill>
              </a:rPr>
              <a:t>seq.context</a:t>
            </a:r>
            <a:endParaRPr lang="en-US" sz="1100" kern="1200" dirty="0" smtClean="0">
              <a:solidFill>
                <a:srgbClr val="FF0000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 smtClean="0">
                <a:solidFill>
                  <a:srgbClr val="FF0000"/>
                </a:solidFill>
              </a:rPr>
              <a:t>See ANT manuscript for example</a:t>
            </a:r>
            <a:endParaRPr lang="en-US" sz="1100" kern="1200" dirty="0">
              <a:solidFill>
                <a:srgbClr val="FF0000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6728734" y="737531"/>
            <a:ext cx="928330" cy="29745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468351" y="2274739"/>
            <a:ext cx="348938" cy="823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>
            <a:off x="10490327" y="1212174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Add sequence context and transcript </a:t>
            </a:r>
            <a:r>
              <a:rPr lang="en-US" sz="1100" dirty="0" smtClean="0">
                <a:solidFill>
                  <a:schemeClr val="tx1"/>
                </a:solidFill>
              </a:rPr>
              <a:t>info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7192899" y="599097"/>
            <a:ext cx="0" cy="1081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3857834" y="2274739"/>
            <a:ext cx="2912331" cy="348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040413" y="1337818"/>
            <a:ext cx="689179" cy="6306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1080906" y="761249"/>
            <a:ext cx="15958" cy="4380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>
            <a:off x="10610948" y="120441"/>
            <a:ext cx="928330" cy="656459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Read Strelka ID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VCF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6274" y="284424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106615" y="2948354"/>
            <a:ext cx="11723" cy="750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82108" y="2948354"/>
            <a:ext cx="19518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H="1">
            <a:off x="4979376" y="3308838"/>
            <a:ext cx="697524" cy="1172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>
            <a:off x="4082562" y="3056795"/>
            <a:ext cx="222741" cy="1758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10998635" y="313740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ID</a:t>
            </a:r>
            <a:r>
              <a:rPr lang="en-US" sz="1100" kern="1200" dirty="0" smtClean="0">
                <a:solidFill>
                  <a:schemeClr val="tx1"/>
                </a:solidFill>
              </a:rPr>
              <a:t> catalog</a:t>
            </a:r>
          </a:p>
        </p:txBody>
      </p:sp>
      <p:sp>
        <p:nvSpPr>
          <p:cNvPr id="114" name="Oval 113"/>
          <p:cNvSpPr/>
          <p:nvPr/>
        </p:nvSpPr>
        <p:spPr>
          <a:xfrm>
            <a:off x="-322385" y="2854569"/>
            <a:ext cx="3235570" cy="2443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353242" y="4915945"/>
            <a:ext cx="3235570" cy="967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376438" y="4227986"/>
            <a:ext cx="1197252" cy="1580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820119" y="5126248"/>
            <a:ext cx="1500556" cy="1077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57553" y="263769"/>
            <a:ext cx="779585" cy="369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242647" y="222738"/>
            <a:ext cx="23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need to set priorities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98100" y="275220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JNH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703364" y="12805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</a:t>
            </a:r>
            <a:endParaRPr lang="en-US" dirty="0"/>
          </a:p>
        </p:txBody>
      </p:sp>
      <p:sp>
        <p:nvSpPr>
          <p:cNvPr id="96" name="Freeform 95"/>
          <p:cNvSpPr/>
          <p:nvPr/>
        </p:nvSpPr>
        <p:spPr>
          <a:xfrm>
            <a:off x="3795940" y="31173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37714" y="2846802"/>
            <a:ext cx="977462" cy="842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512659" y="2846802"/>
            <a:ext cx="1293524" cy="796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624504" y="2855811"/>
            <a:ext cx="208706" cy="322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603484" y="3593788"/>
            <a:ext cx="39789" cy="104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103"/>
          <p:cNvSpPr/>
          <p:nvPr/>
        </p:nvSpPr>
        <p:spPr>
          <a:xfrm>
            <a:off x="6427985" y="1692937"/>
            <a:ext cx="1423941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Add sequence context and transcript info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6192235" y="1191727"/>
            <a:ext cx="2001329" cy="29745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SNS, DNS, TNS, and longer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7192899" y="1044283"/>
            <a:ext cx="0" cy="1081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822785" y="1498480"/>
            <a:ext cx="0" cy="1951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425629" y="1506739"/>
            <a:ext cx="0" cy="2229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60260" y="1454932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(SNS)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008600" y="1453910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(DNS)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2792750" y="54053"/>
            <a:ext cx="5797206" cy="282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76457" y="698187"/>
            <a:ext cx="28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JNH</a:t>
            </a:r>
            <a:r>
              <a:rPr lang="en-US" dirty="0" smtClean="0"/>
              <a:t> – VAF </a:t>
            </a:r>
            <a:r>
              <a:rPr lang="en-US" dirty="0" err="1" smtClean="0"/>
              <a:t>calc</a:t>
            </a:r>
            <a:r>
              <a:rPr lang="en-US" dirty="0" smtClean="0"/>
              <a:t> for </a:t>
            </a:r>
            <a:r>
              <a:rPr lang="en-US" dirty="0" err="1" smtClean="0"/>
              <a:t>mutect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10955482" y="361949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0448973" y="0"/>
            <a:ext cx="1500676" cy="282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9789124" y="410733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88853" y="418488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58590" y="4183769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323932" y="4197118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201512" y="4196006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105790" y="4208242"/>
            <a:ext cx="33373" cy="1134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81028" y="4184883"/>
            <a:ext cx="40047" cy="1868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13154" y="412370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-326243" y="716816"/>
            <a:ext cx="3221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Extra </a:t>
            </a:r>
            <a:r>
              <a:rPr lang="en-US" sz="1100" dirty="0" err="1" smtClean="0"/>
              <a:t>fns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Opportunity normalize (any opportunity to another)</a:t>
            </a:r>
          </a:p>
          <a:p>
            <a:r>
              <a:rPr lang="en-US" sz="1100" dirty="0" smtClean="0"/>
              <a:t>Calculate opportunities (abundances) for a genome; optional bed file of regions to leave out</a:t>
            </a:r>
            <a:endParaRPr lang="en-US" sz="11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54042" y="64330"/>
            <a:ext cx="0" cy="5886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10537043" y="2076795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Annotated ID VCF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47843" y="619303"/>
            <a:ext cx="5484194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OLD</a:t>
            </a:r>
            <a:endParaRPr lang="en-US" sz="23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709</Words>
  <Application>Microsoft Office PowerPoint</Application>
  <PresentationFormat>Widescreen</PresentationFormat>
  <Paragraphs>174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Theme</vt:lpstr>
      <vt:lpstr>Strelka VCF processing</vt:lpstr>
      <vt:lpstr>Mutect VCF processing</vt:lpstr>
      <vt:lpstr>VCFs to catalogs and beyond</vt:lpstr>
      <vt:lpstr>Nanhai to do</vt:lpstr>
      <vt:lpstr>Steve (some might be taken over by NanHai)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Arnoud Boot</dc:creator>
  <cp:lastModifiedBy>steve rozen</cp:lastModifiedBy>
  <cp:revision>104</cp:revision>
  <cp:lastPrinted>2018-11-09T03:07:00Z</cp:lastPrinted>
  <dcterms:created xsi:type="dcterms:W3CDTF">2018-10-09T07:18:00Z</dcterms:created>
  <dcterms:modified xsi:type="dcterms:W3CDTF">2019-02-07T04:37:18Z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