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0" r:id="rId4"/>
    <p:sldId id="257" r:id="rId5"/>
    <p:sldId id="262" r:id="rId6"/>
    <p:sldId id="263" r:id="rId7"/>
    <p:sldId id="256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4102372" y="5574651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797237"/>
            <a:ext cx="333328" cy="1797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544973" y="3878317"/>
            <a:ext cx="1189171" cy="1693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7704" y="2341470"/>
            <a:ext cx="4604629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794" y="1706478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ReadAndSplitStrelkaSNSVCFs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ReadStrelkaIDVCFs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MCF10A_Carb_Low_cl2_Strelka_SNS.vcf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29687" y="3409861"/>
            <a:ext cx="462154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68570" y="2680138"/>
            <a:ext cx="167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ReadStrelkaSNSVCFs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68570" y="3611805"/>
            <a:ext cx="20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SplitListOfStrelkaSNSVCFs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3477423" y="5352075"/>
            <a:ext cx="141369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355771" y="5334058"/>
            <a:ext cx="2202668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042560" y="3918858"/>
            <a:ext cx="906789" cy="826934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20600" y="3238688"/>
            <a:ext cx="2342304" cy="19864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 and 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10113880" y="4935140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46554" y="3213410"/>
            <a:ext cx="1993828" cy="11198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084371" y="5203933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97238" y="3270219"/>
            <a:ext cx="1860330" cy="20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ReadAndSplitMutectVCFs</a:t>
            </a:r>
            <a:r>
              <a:rPr lang="en-US" dirty="0" smtClean="0">
                <a:solidFill>
                  <a:srgbClr val="FF0000"/>
                </a:solidFill>
              </a:rPr>
              <a:t> (Nanhai to create)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7003" y="2846810"/>
            <a:ext cx="975660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8889" y="3004457"/>
            <a:ext cx="184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SplitListOfMutectVCFs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8252" y="2063031"/>
            <a:ext cx="143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ReadMutectVCFs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69626" y="4401820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30341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69754" y="4890760"/>
            <a:ext cx="951305" cy="926377"/>
            <a:chOff x="8401483" y="4262891"/>
            <a:chExt cx="951305" cy="926377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01483" y="4725103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>
            <a:off x="9901413" y="3385677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65381" y="377611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02919" y="4822129"/>
            <a:ext cx="1197252" cy="113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98234" y="4901094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9174" y="6159121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24268" y="6118090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4"/>
            <a:ext cx="17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 – needs more testing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881962" y="446497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9789124" y="449790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96362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256" y="781146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7504" y="1672570"/>
            <a:ext cx="15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VCFsToDNSCatalogs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07541" y="1714690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VCFsToSNSCatalogs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42642" y="1697076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VCFsToIDCatalogs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1263049" y="3547321"/>
            <a:ext cx="1" cy="252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254626" y="4251886"/>
            <a:ext cx="1" cy="2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1070826" y="2666619"/>
            <a:ext cx="1" cy="297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Nanhai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139622"/>
            <a:ext cx="10515600" cy="5068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 priority </a:t>
            </a:r>
            <a:r>
              <a:rPr lang="en-US" dirty="0" err="1" smtClean="0"/>
              <a:t>Fn</a:t>
            </a:r>
            <a:r>
              <a:rPr lang="en-US" dirty="0" smtClean="0"/>
              <a:t> to write  _our_ annotated VCF to disk and read back</a:t>
            </a:r>
          </a:p>
          <a:p>
            <a:r>
              <a:rPr lang="en-US" dirty="0" smtClean="0"/>
              <a:t>High priority Look </a:t>
            </a:r>
            <a:r>
              <a:rPr lang="en-US" dirty="0"/>
              <a:t>in data-raw/background-documentation/opportunity and figure out which doc works best and clean it up for use in the package documentation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</a:t>
            </a:r>
            <a:r>
              <a:rPr lang="en-US" dirty="0" err="1" smtClean="0">
                <a:solidFill>
                  <a:srgbClr val="FF0000"/>
                </a:solidFill>
              </a:rPr>
              <a:t>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Opportunity </a:t>
            </a:r>
            <a:r>
              <a:rPr lang="en-US" dirty="0"/>
              <a:t>normalize (any opportunity to another</a:t>
            </a:r>
            <a:r>
              <a:rPr lang="en-US" dirty="0" smtClean="0"/>
              <a:t>) with </a:t>
            </a:r>
            <a:r>
              <a:rPr lang="en-US" dirty="0" smtClean="0">
                <a:solidFill>
                  <a:srgbClr val="FF0000"/>
                </a:solidFill>
              </a:rPr>
              <a:t>Steve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Med Fun to Calculate </a:t>
            </a:r>
            <a:r>
              <a:rPr lang="en-US" dirty="0"/>
              <a:t>opportunities (abundances) for a genome; optional bed file of regions to leave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High Get all </a:t>
            </a:r>
            <a:r>
              <a:rPr lang="en-US" dirty="0"/>
              <a:t>the abundance files from </a:t>
            </a:r>
            <a:r>
              <a:rPr lang="en-US" dirty="0" smtClean="0"/>
              <a:t>….Dropbox </a:t>
            </a:r>
            <a:r>
              <a:rPr lang="en-US" dirty="0"/>
              <a:t>(CCB)\</a:t>
            </a:r>
            <a:r>
              <a:rPr lang="en-US" dirty="0" err="1"/>
              <a:t>ICAMS</a:t>
            </a:r>
            <a:r>
              <a:rPr lang="en-US" dirty="0"/>
              <a:t> R package </a:t>
            </a:r>
            <a:r>
              <a:rPr lang="en-US" dirty="0" smtClean="0"/>
              <a:t>development\</a:t>
            </a:r>
            <a:r>
              <a:rPr lang="en-US" dirty="0" err="1" smtClean="0"/>
              <a:t>nucleotide_abundance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put them in the package</a:t>
            </a:r>
          </a:p>
          <a:p>
            <a:r>
              <a:rPr lang="en-US" dirty="0" smtClean="0"/>
              <a:t>High Expand package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GRCh38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MM10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Low Write </a:t>
            </a:r>
            <a:r>
              <a:rPr lang="en-US" dirty="0" err="1" smtClean="0"/>
              <a:t>Test</a:t>
            </a:r>
            <a:r>
              <a:rPr lang="en-US" dirty="0" err="1" smtClean="0">
                <a:solidFill>
                  <a:srgbClr val="FF0000"/>
                </a:solidFill>
              </a:rPr>
              <a:t>Strelka</a:t>
            </a:r>
            <a:r>
              <a:rPr lang="en-US" dirty="0" err="1" smtClean="0"/>
              <a:t>VCFToCatalog</a:t>
            </a:r>
            <a:r>
              <a:rPr lang="en-US" dirty="0" smtClean="0"/>
              <a:t> (incl. plotting) and </a:t>
            </a:r>
            <a:r>
              <a:rPr lang="en-US" dirty="0"/>
              <a:t>check against </a:t>
            </a:r>
            <a:r>
              <a:rPr lang="en-US" dirty="0" smtClean="0"/>
              <a:t>Arnoud – this the carboplatin </a:t>
            </a:r>
            <a:r>
              <a:rPr lang="en-US" dirty="0" err="1" smtClean="0"/>
              <a:t>vcf</a:t>
            </a:r>
            <a:endParaRPr lang="en-US" dirty="0" smtClean="0"/>
          </a:p>
          <a:p>
            <a:r>
              <a:rPr lang="en-US" dirty="0" smtClean="0"/>
              <a:t>Low Write and test </a:t>
            </a:r>
            <a:r>
              <a:rPr lang="en-US" dirty="0" err="1" smtClean="0"/>
              <a:t>ReadAndSplitStrelkaSNSVCFs</a:t>
            </a:r>
            <a:r>
              <a:rPr lang="en-US" dirty="0" smtClean="0"/>
              <a:t>, </a:t>
            </a:r>
            <a:r>
              <a:rPr lang="en-US" dirty="0" err="1" smtClean="0"/>
              <a:t>ReadAndSplitMutectVCFs</a:t>
            </a:r>
            <a:endParaRPr lang="en-US" dirty="0" smtClean="0"/>
          </a:p>
          <a:p>
            <a:r>
              <a:rPr lang="en-US" dirty="0" smtClean="0"/>
              <a:t>Med Other comments on manual / discuss w/ steve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78" y="162425"/>
            <a:ext cx="10515600" cy="738461"/>
          </a:xfrm>
        </p:spPr>
        <p:txBody>
          <a:bodyPr/>
          <a:lstStyle/>
          <a:p>
            <a:r>
              <a:rPr lang="en-US" dirty="0" smtClean="0"/>
              <a:t>Steve (some might be taken over by </a:t>
            </a:r>
            <a:r>
              <a:rPr lang="en-US" dirty="0" err="1" smtClean="0"/>
              <a:t>NanHai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860347"/>
            <a:ext cx="10515600" cy="5348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of ID VCF to catalogs for Strelka (create </a:t>
            </a:r>
            <a:r>
              <a:rPr lang="en-US" dirty="0" err="1" smtClean="0"/>
              <a:t>ReadStrelkaIDVCFs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test of ID VCF to catalos for Mutect, add 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plots from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 . Get MSI </a:t>
            </a:r>
            <a:r>
              <a:rPr lang="en-US" dirty="0" err="1" smtClean="0"/>
              <a:t>VCFs</a:t>
            </a:r>
            <a:r>
              <a:rPr lang="en-US" dirty="0" smtClean="0"/>
              <a:t> for testing indel VCF processing (maybe from TCGA exomes)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ID catalogs to previously computed ID catalogs (maybe from PCAWG?)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Extended sequence context for indels – spec and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plotting to </a:t>
            </a:r>
            <a:r>
              <a:rPr lang="en-US" dirty="0" err="1" smtClean="0"/>
              <a:t>TestMutectVCFToCatalog</a:t>
            </a:r>
            <a:r>
              <a:rPr lang="en-US" dirty="0" smtClean="0"/>
              <a:t> and check against Arnoud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sequence context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“Line – dot” diagrams (coordinate w/ Mo)</a:t>
            </a:r>
          </a:p>
          <a:p>
            <a:r>
              <a:rPr lang="en-US" dirty="0" smtClean="0"/>
              <a:t>Binomial test:</a:t>
            </a:r>
          </a:p>
          <a:p>
            <a:pPr lvl="1"/>
            <a:r>
              <a:rPr lang="en-US" dirty="0" smtClean="0"/>
              <a:t>Possibility 1: 1536 eg</a:t>
            </a:r>
          </a:p>
          <a:p>
            <a:pPr marL="457200" lvl="1" indent="0">
              <a:buNone/>
            </a:pPr>
            <a:r>
              <a:rPr lang="en-US" dirty="0" smtClean="0"/>
              <a:t>Question is there enrichment for specific bases more than </a:t>
            </a:r>
            <a:r>
              <a:rPr lang="en-US" dirty="0" err="1" smtClean="0"/>
              <a:t>1bp</a:t>
            </a:r>
            <a:r>
              <a:rPr lang="en-US" dirty="0" smtClean="0"/>
              <a:t> from mutation site?</a:t>
            </a:r>
          </a:p>
          <a:p>
            <a:pPr marL="457200" lvl="1" indent="0">
              <a:buNone/>
            </a:pPr>
            <a:r>
              <a:rPr lang="en-US" dirty="0" smtClean="0"/>
              <a:t>Eg counts of </a:t>
            </a:r>
            <a:r>
              <a:rPr lang="en-US" dirty="0" err="1" smtClean="0"/>
              <a:t>CNTNC</a:t>
            </a:r>
            <a:r>
              <a:rPr lang="en-US" dirty="0" smtClean="0"/>
              <a:t> &gt; </a:t>
            </a:r>
            <a:r>
              <a:rPr lang="en-US" dirty="0" err="1" smtClean="0"/>
              <a:t>CNANC</a:t>
            </a:r>
            <a:r>
              <a:rPr lang="en-US" dirty="0" smtClean="0"/>
              <a:t> as proportion of counts of all T &gt; A, compared to </a:t>
            </a:r>
            <a:r>
              <a:rPr lang="en-US" dirty="0" err="1" smtClean="0"/>
              <a:t>genomewide</a:t>
            </a:r>
            <a:r>
              <a:rPr lang="en-US" dirty="0" smtClean="0"/>
              <a:t> proportion of </a:t>
            </a:r>
            <a:r>
              <a:rPr lang="en-US" dirty="0" err="1" smtClean="0"/>
              <a:t>CNTNC</a:t>
            </a:r>
            <a:r>
              <a:rPr lang="en-US" dirty="0" smtClean="0"/>
              <a:t> versus </a:t>
            </a:r>
            <a:r>
              <a:rPr lang="en-US" dirty="0" err="1" smtClean="0"/>
              <a:t>NNTNN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Variation 1: counts of </a:t>
            </a:r>
            <a:r>
              <a:rPr lang="en-US" dirty="0" err="1" smtClean="0"/>
              <a:t>CATGC</a:t>
            </a:r>
            <a:r>
              <a:rPr lang="en-US" dirty="0" smtClean="0"/>
              <a:t> &gt; </a:t>
            </a:r>
            <a:r>
              <a:rPr lang="en-US" dirty="0" err="1" smtClean="0"/>
              <a:t>CAAGC</a:t>
            </a:r>
            <a:r>
              <a:rPr lang="en-US" dirty="0" smtClean="0"/>
              <a:t> as portion of ATG &gt; AAG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Variation 2 </a:t>
            </a:r>
            <a:r>
              <a:rPr lang="en-US" dirty="0" smtClean="0">
                <a:solidFill>
                  <a:srgbClr val="FF0000"/>
                </a:solidFill>
              </a:rPr>
              <a:t>TRY FIRST</a:t>
            </a:r>
            <a:r>
              <a:rPr lang="en-US" dirty="0" smtClean="0"/>
              <a:t> counts of </a:t>
            </a:r>
            <a:r>
              <a:rPr lang="en-US" dirty="0" err="1" smtClean="0"/>
              <a:t>CNTNN</a:t>
            </a:r>
            <a:r>
              <a:rPr lang="en-US" dirty="0" smtClean="0"/>
              <a:t> &gt; </a:t>
            </a:r>
            <a:r>
              <a:rPr lang="en-US" dirty="0" err="1" smtClean="0"/>
              <a:t>CNANN</a:t>
            </a:r>
            <a:r>
              <a:rPr lang="en-US" dirty="0" smtClean="0"/>
              <a:t>  as proportion of counts of C &gt; A</a:t>
            </a:r>
          </a:p>
          <a:p>
            <a:pPr marL="457200" lvl="1" indent="0">
              <a:buNone/>
            </a:pPr>
            <a:r>
              <a:rPr lang="en-US" dirty="0" smtClean="0"/>
              <a:t>Compared to genome-wide proportion of </a:t>
            </a:r>
            <a:r>
              <a:rPr lang="en-US" dirty="0" err="1" smtClean="0"/>
              <a:t>CNTNN</a:t>
            </a:r>
            <a:r>
              <a:rPr lang="en-US" dirty="0" smtClean="0"/>
              <a:t> of </a:t>
            </a:r>
            <a:r>
              <a:rPr lang="en-US" dirty="0" err="1" smtClean="0"/>
              <a:t>NNTNN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Count(</a:t>
            </a:r>
            <a:r>
              <a:rPr lang="en-US" dirty="0" err="1" smtClean="0"/>
              <a:t>CNTNN</a:t>
            </a:r>
            <a:r>
              <a:rPr lang="en-US" dirty="0" smtClean="0"/>
              <a:t>) and count(</a:t>
            </a:r>
            <a:r>
              <a:rPr lang="en-US" dirty="0" err="1" smtClean="0"/>
              <a:t>NNTNN</a:t>
            </a:r>
            <a:r>
              <a:rPr lang="en-US" dirty="0" smtClean="0"/>
              <a:t>) versus expect proportion </a:t>
            </a:r>
            <a:r>
              <a:rPr lang="en-US" dirty="0" err="1" smtClean="0"/>
              <a:t>genome.abundance</a:t>
            </a:r>
            <a:r>
              <a:rPr lang="en-US" dirty="0" smtClean="0"/>
              <a:t>(</a:t>
            </a:r>
            <a:r>
              <a:rPr lang="en-US" dirty="0" err="1" smtClean="0"/>
              <a:t>CNTNN</a:t>
            </a:r>
            <a:r>
              <a:rPr lang="en-US" dirty="0" smtClean="0"/>
              <a:t>)/</a:t>
            </a:r>
            <a:r>
              <a:rPr lang="en-US" dirty="0" err="1" smtClean="0"/>
              <a:t>genome.abundance</a:t>
            </a:r>
            <a:r>
              <a:rPr lang="en-US" smtClean="0"/>
              <a:t>(T).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Non: </a:t>
            </a:r>
            <a:r>
              <a:rPr lang="en-US" dirty="0" err="1" smtClean="0"/>
              <a:t>ICAMS</a:t>
            </a:r>
            <a:r>
              <a:rPr lang="en-US" dirty="0" smtClean="0"/>
              <a:t> (Mo/long-range) Beyond pentanucleotides, e.g. count(</a:t>
            </a:r>
            <a:r>
              <a:rPr lang="en-US" dirty="0" err="1" smtClean="0"/>
              <a:t>CNNNT</a:t>
            </a:r>
            <a:r>
              <a:rPr lang="en-US" dirty="0" smtClean="0"/>
              <a:t> &gt; </a:t>
            </a:r>
            <a:r>
              <a:rPr lang="en-US" dirty="0" err="1" smtClean="0"/>
              <a:t>CNNNA</a:t>
            </a:r>
            <a:r>
              <a:rPr lang="en-US" dirty="0" smtClean="0"/>
              <a:t>) versus count(T&gt;A) versus expected proportion, which is </a:t>
            </a:r>
            <a:r>
              <a:rPr lang="en-US" dirty="0" err="1" smtClean="0"/>
              <a:t>genome.abundance</a:t>
            </a:r>
            <a:r>
              <a:rPr lang="en-US" dirty="0" smtClean="0"/>
              <a:t>(</a:t>
            </a:r>
            <a:r>
              <a:rPr lang="en-US" dirty="0" err="1" smtClean="0"/>
              <a:t>CNNNT</a:t>
            </a:r>
            <a:r>
              <a:rPr lang="en-US" dirty="0" smtClean="0"/>
              <a:t>)/</a:t>
            </a:r>
            <a:r>
              <a:rPr lang="en-US" dirty="0" err="1" smtClean="0"/>
              <a:t>genome.abundance</a:t>
            </a:r>
            <a:r>
              <a:rPr lang="en-US" dirty="0" smtClean="0"/>
              <a:t>(T). </a:t>
            </a:r>
          </a:p>
        </p:txBody>
      </p:sp>
    </p:spTree>
    <p:extLst>
      <p:ext uri="{BB962C8B-B14F-4D97-AF65-F5344CB8AC3E}">
        <p14:creationId xmlns:p14="http://schemas.microsoft.com/office/powerpoint/2010/main" val="13311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VCF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VCF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843" y="619303"/>
            <a:ext cx="54841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OLD</a:t>
            </a:r>
            <a:endParaRPr 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823</Words>
  <Application>Microsoft Office PowerPoint</Application>
  <PresentationFormat>Widescreen</PresentationFormat>
  <Paragraphs>183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Strelka VCF processing</vt:lpstr>
      <vt:lpstr>Mutect VCF processing</vt:lpstr>
      <vt:lpstr>VCFs to catalogs and beyond</vt:lpstr>
      <vt:lpstr>Nanhai to do</vt:lpstr>
      <vt:lpstr>Steve (some might be taken over by NanHai)</vt:lpstr>
      <vt:lpstr>Extended sequence context  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121</cp:revision>
  <cp:lastPrinted>2018-11-09T03:07:00Z</cp:lastPrinted>
  <dcterms:created xsi:type="dcterms:W3CDTF">2018-10-09T07:18:00Z</dcterms:created>
  <dcterms:modified xsi:type="dcterms:W3CDTF">2019-02-26T08:25:09Z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