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A4BB-39BE-403C-A496-EAAF42256EA7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42509" y="-1238591"/>
            <a:ext cx="1156635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Freeform 39"/>
          <p:cNvSpPr/>
          <p:nvPr/>
        </p:nvSpPr>
        <p:spPr>
          <a:xfrm>
            <a:off x="4162102" y="3506401"/>
            <a:ext cx="91440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/>
          <p:cNvSpPr/>
          <p:nvPr/>
        </p:nvSpPr>
        <p:spPr>
          <a:xfrm>
            <a:off x="1399623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7474"/>
                </a:lnTo>
                <a:lnTo>
                  <a:pt x="561639" y="97474"/>
                </a:lnTo>
                <a:lnTo>
                  <a:pt x="561639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/>
          <p:cNvSpPr/>
          <p:nvPr/>
        </p:nvSpPr>
        <p:spPr>
          <a:xfrm>
            <a:off x="837984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61639" y="0"/>
                </a:moveTo>
                <a:lnTo>
                  <a:pt x="561639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1399623" y="2847287"/>
            <a:ext cx="1965738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65738" y="0"/>
                </a:moveTo>
                <a:lnTo>
                  <a:pt x="1965738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Freeform 50"/>
          <p:cNvSpPr/>
          <p:nvPr/>
        </p:nvSpPr>
        <p:spPr>
          <a:xfrm>
            <a:off x="6375039" y="260880"/>
            <a:ext cx="1635720" cy="324697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</a:t>
            </a:r>
            <a:r>
              <a:rPr lang="en-US" sz="1100" kern="1200" dirty="0" smtClean="0">
                <a:solidFill>
                  <a:schemeClr val="tx1"/>
                </a:solidFill>
              </a:rPr>
              <a:t>: Strelka, </a:t>
            </a:r>
            <a:r>
              <a:rPr lang="en-US" sz="1100" dirty="0" err="1" smtClean="0">
                <a:solidFill>
                  <a:schemeClr val="tx1"/>
                </a:solidFill>
              </a:rPr>
              <a:t>mutect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2901197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935458" y="304223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Extended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seq.context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37381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PWM-style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1235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49709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Per-mutation-view</a:t>
            </a:r>
          </a:p>
        </p:txBody>
      </p:sp>
      <p:sp>
        <p:nvSpPr>
          <p:cNvPr id="57" name="Freeform 56"/>
          <p:cNvSpPr/>
          <p:nvPr/>
        </p:nvSpPr>
        <p:spPr>
          <a:xfrm>
            <a:off x="156232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713819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(96)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765693" y="4327093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7149008" y="314997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3743657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(192)</a:t>
            </a:r>
          </a:p>
        </p:txBody>
      </p:sp>
      <p:sp>
        <p:nvSpPr>
          <p:cNvPr id="63" name="Freeform 62"/>
          <p:cNvSpPr/>
          <p:nvPr/>
        </p:nvSpPr>
        <p:spPr>
          <a:xfrm>
            <a:off x="3782180" y="436713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772990" y="483269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per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mutclass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3775506" y="534050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As function of dist2TSS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5040656" y="535684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831766" y="36987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1536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985552" y="428037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5038948" y="489276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for enrichment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7394314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DNS </a:t>
            </a:r>
            <a:r>
              <a:rPr lang="en-US" sz="1100" dirty="0" err="1" smtClean="0">
                <a:solidFill>
                  <a:schemeClr val="tx1"/>
                </a:solidFill>
              </a:rPr>
              <a:t>vcf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6001938" y="364273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dirty="0" smtClean="0">
                <a:solidFill>
                  <a:schemeClr val="tx1"/>
                </a:solidFill>
              </a:rPr>
              <a:t> DNS </a:t>
            </a:r>
            <a:r>
              <a:rPr lang="en-US" sz="1100" kern="1200" dirty="0" smtClean="0">
                <a:solidFill>
                  <a:schemeClr val="tx1"/>
                </a:solidFill>
              </a:rPr>
              <a:t>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(78)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042087" y="435379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113495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Stranded </a:t>
            </a:r>
            <a:r>
              <a:rPr lang="en-US" sz="1100" dirty="0">
                <a:solidFill>
                  <a:schemeClr val="tx1"/>
                </a:solidFill>
              </a:rPr>
              <a:t>DNS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(144)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105296" y="4360465"/>
            <a:ext cx="928330" cy="1395274"/>
            <a:chOff x="7338902" y="4360465"/>
            <a:chExt cx="928330" cy="1395274"/>
          </a:xfrm>
        </p:grpSpPr>
        <p:sp>
          <p:nvSpPr>
            <p:cNvPr id="76" name="Freeform 75"/>
            <p:cNvSpPr/>
            <p:nvPr/>
          </p:nvSpPr>
          <p:spPr>
            <a:xfrm>
              <a:off x="7338902" y="4360465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338902" y="482602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 per main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338902" y="5291574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per min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8394429" y="369537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Quad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kern="12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kern="1200" dirty="0" smtClean="0">
                <a:solidFill>
                  <a:schemeClr val="tx1"/>
                </a:solidFill>
              </a:rPr>
              <a:t> +1/-1 </a:t>
            </a:r>
            <a:r>
              <a:rPr lang="en-US" sz="1100" dirty="0" smtClean="0">
                <a:solidFill>
                  <a:schemeClr val="tx1"/>
                </a:solidFill>
              </a:rPr>
              <a:t>136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8424963" y="472156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11109" y="4242868"/>
            <a:ext cx="928330" cy="1395064"/>
            <a:chOff x="8424458" y="4262891"/>
            <a:chExt cx="928330" cy="1395064"/>
          </a:xfrm>
        </p:grpSpPr>
        <p:sp>
          <p:nvSpPr>
            <p:cNvPr id="80" name="Freeform 79"/>
            <p:cNvSpPr/>
            <p:nvPr/>
          </p:nvSpPr>
          <p:spPr>
            <a:xfrm>
              <a:off x="8424458" y="4262891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Dinuc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seq. context analysis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424458" y="519379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for enrichment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Freeform 82"/>
          <p:cNvSpPr/>
          <p:nvPr/>
        </p:nvSpPr>
        <p:spPr>
          <a:xfrm>
            <a:off x="8706251" y="1204408"/>
            <a:ext cx="915626" cy="83116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Create table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TNSs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9713019" y="3151333"/>
            <a:ext cx="1116808" cy="929005"/>
          </a:xfrm>
          <a:custGeom>
            <a:avLst/>
            <a:gdLst>
              <a:gd name="connsiteX0" fmla="*/ 0 w 1116808"/>
              <a:gd name="connsiteY0" fmla="*/ 0 h 464165"/>
              <a:gd name="connsiteX1" fmla="*/ 1116808 w 1116808"/>
              <a:gd name="connsiteY1" fmla="*/ 0 h 464165"/>
              <a:gd name="connsiteX2" fmla="*/ 1116808 w 1116808"/>
              <a:gd name="connsiteY2" fmla="*/ 464165 h 464165"/>
              <a:gd name="connsiteX3" fmla="*/ 0 w 1116808"/>
              <a:gd name="connsiteY3" fmla="*/ 464165 h 464165"/>
              <a:gd name="connsiteX4" fmla="*/ 0 w 1116808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808" h="464165">
                <a:moveTo>
                  <a:pt x="0" y="0"/>
                </a:moveTo>
                <a:lnTo>
                  <a:pt x="1116808" y="0"/>
                </a:lnTo>
                <a:lnTo>
                  <a:pt x="1116808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rgbClr val="FF0000"/>
                </a:solidFill>
              </a:rPr>
              <a:t>Extended </a:t>
            </a:r>
            <a:r>
              <a:rPr lang="en-US" sz="1100" kern="1200" dirty="0" err="1" smtClean="0">
                <a:solidFill>
                  <a:srgbClr val="FF0000"/>
                </a:solidFill>
              </a:rPr>
              <a:t>seq.context</a:t>
            </a:r>
            <a:endParaRPr lang="en-US" sz="1100" kern="1200" dirty="0" smtClean="0">
              <a:solidFill>
                <a:srgbClr val="FF0000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 smtClean="0">
                <a:solidFill>
                  <a:srgbClr val="FF0000"/>
                </a:solidFill>
              </a:rPr>
              <a:t>See ANT manuscript for example</a:t>
            </a:r>
            <a:endParaRPr lang="en-US" sz="1100" kern="1200" dirty="0">
              <a:solidFill>
                <a:srgbClr val="FF0000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6728734" y="737531"/>
            <a:ext cx="928330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468351" y="2274739"/>
            <a:ext cx="348938" cy="823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>
            <a:off x="10481138" y="2255234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Add sequence context and transcript info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7192899" y="599097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3857834" y="2274739"/>
            <a:ext cx="2912331" cy="348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040413" y="1337818"/>
            <a:ext cx="689179" cy="6306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1080906" y="761249"/>
            <a:ext cx="3038" cy="14919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10610948" y="120441"/>
            <a:ext cx="928330" cy="656459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Read ID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VCF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6274" y="284424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106615" y="2948354"/>
            <a:ext cx="11723" cy="750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82108" y="2948354"/>
            <a:ext cx="19518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4979376" y="3308838"/>
            <a:ext cx="697524" cy="1172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>
            <a:off x="4082562" y="3056795"/>
            <a:ext cx="222741" cy="1758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10998635" y="313740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ID</a:t>
            </a:r>
            <a:r>
              <a:rPr lang="en-US" sz="1100" kern="1200" dirty="0" smtClean="0">
                <a:solidFill>
                  <a:schemeClr val="tx1"/>
                </a:solidFill>
              </a:rPr>
              <a:t> catalog</a:t>
            </a:r>
          </a:p>
        </p:txBody>
      </p:sp>
      <p:sp>
        <p:nvSpPr>
          <p:cNvPr id="114" name="Oval 113"/>
          <p:cNvSpPr/>
          <p:nvPr/>
        </p:nvSpPr>
        <p:spPr>
          <a:xfrm>
            <a:off x="-322385" y="2854569"/>
            <a:ext cx="3235570" cy="2443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353242" y="4915945"/>
            <a:ext cx="3235570" cy="967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376438" y="4227986"/>
            <a:ext cx="1197252" cy="1580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820119" y="5126248"/>
            <a:ext cx="1500556" cy="1077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57553" y="263769"/>
            <a:ext cx="779585" cy="369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42647" y="222738"/>
            <a:ext cx="23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need to set priorities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98100" y="275220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JNH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703364" y="12805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</a:t>
            </a:r>
            <a:endParaRPr lang="en-US" dirty="0"/>
          </a:p>
        </p:txBody>
      </p:sp>
      <p:sp>
        <p:nvSpPr>
          <p:cNvPr id="96" name="Freeform 95"/>
          <p:cNvSpPr/>
          <p:nvPr/>
        </p:nvSpPr>
        <p:spPr>
          <a:xfrm>
            <a:off x="3795940" y="31173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37714" y="2846802"/>
            <a:ext cx="977462" cy="842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512659" y="2846802"/>
            <a:ext cx="1293524" cy="796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624504" y="2855811"/>
            <a:ext cx="208706" cy="322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603484" y="3593788"/>
            <a:ext cx="39789" cy="104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103"/>
          <p:cNvSpPr/>
          <p:nvPr/>
        </p:nvSpPr>
        <p:spPr>
          <a:xfrm>
            <a:off x="6427985" y="1692937"/>
            <a:ext cx="1423941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Add sequence context and transcript info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6192235" y="1191727"/>
            <a:ext cx="2001329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TNS, and longer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7192899" y="1044283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22785" y="1498480"/>
            <a:ext cx="0" cy="1951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425629" y="1506739"/>
            <a:ext cx="0" cy="2229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60260" y="1454932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(SNS)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008600" y="1453910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(DNS)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2792750" y="54053"/>
            <a:ext cx="5797206" cy="282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76457" y="698187"/>
            <a:ext cx="28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JNH</a:t>
            </a:r>
            <a:r>
              <a:rPr lang="en-US" dirty="0" smtClean="0"/>
              <a:t> – VAF </a:t>
            </a:r>
            <a:r>
              <a:rPr lang="en-US" dirty="0" err="1" smtClean="0"/>
              <a:t>calc</a:t>
            </a:r>
            <a:r>
              <a:rPr lang="en-US" dirty="0" smtClean="0"/>
              <a:t> for </a:t>
            </a:r>
            <a:r>
              <a:rPr lang="en-US" dirty="0" err="1" smtClean="0"/>
              <a:t>mutect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10955482" y="361949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458163" y="59414"/>
            <a:ext cx="1500676" cy="282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9789124" y="410733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88853" y="418488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58590" y="4183769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323932" y="4197118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01512" y="4196006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105790" y="4208242"/>
            <a:ext cx="33373" cy="113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81028" y="4184883"/>
            <a:ext cx="40047" cy="1868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13154" y="412370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-326243" y="716816"/>
            <a:ext cx="3221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Extra </a:t>
            </a:r>
            <a:r>
              <a:rPr lang="en-US" sz="1100" dirty="0" err="1" smtClean="0"/>
              <a:t>fns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Opportunity normalize (any opportunity to another)</a:t>
            </a:r>
          </a:p>
          <a:p>
            <a:r>
              <a:rPr lang="en-US" sz="1100" dirty="0" smtClean="0"/>
              <a:t>Calculate opportunities (abundances) for a genome; optional bed file of regions to leave out</a:t>
            </a:r>
            <a:endParaRPr lang="en-US" sz="11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54042" y="64330"/>
            <a:ext cx="0" cy="5886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209" y="1857156"/>
            <a:ext cx="10515600" cy="4351338"/>
          </a:xfrm>
        </p:spPr>
        <p:txBody>
          <a:bodyPr/>
          <a:lstStyle/>
          <a:p>
            <a:r>
              <a:rPr lang="en-US" dirty="0" err="1" smtClean="0"/>
              <a:t>Fn</a:t>
            </a:r>
            <a:r>
              <a:rPr lang="en-US" dirty="0" smtClean="0"/>
              <a:t> to write  _our_ annotated </a:t>
            </a:r>
            <a:r>
              <a:rPr lang="en-US" dirty="0" err="1" smtClean="0"/>
              <a:t>VCF</a:t>
            </a:r>
            <a:r>
              <a:rPr lang="en-US" dirty="0" smtClean="0"/>
              <a:t> to disk and read back</a:t>
            </a:r>
          </a:p>
          <a:p>
            <a:r>
              <a:rPr lang="en-US" dirty="0" smtClean="0"/>
              <a:t>Get pair </a:t>
            </a:r>
            <a:r>
              <a:rPr lang="en-US" dirty="0"/>
              <a:t>of BAM file and call with each caller; add </a:t>
            </a:r>
            <a:r>
              <a:rPr lang="en-US" dirty="0" err="1"/>
              <a:t>VCFs</a:t>
            </a:r>
            <a:r>
              <a:rPr lang="en-US" dirty="0"/>
              <a:t> for regression </a:t>
            </a:r>
            <a:r>
              <a:rPr lang="en-US" dirty="0" smtClean="0"/>
              <a:t>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1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226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Other to do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Arnoud Boot</dc:creator>
  <cp:lastModifiedBy>steve rozen</cp:lastModifiedBy>
  <cp:revision>57</cp:revision>
  <cp:lastPrinted>2018-11-09T03:07:00Z</cp:lastPrinted>
  <dcterms:created xsi:type="dcterms:W3CDTF">2018-10-09T07:18:00Z</dcterms:created>
  <dcterms:modified xsi:type="dcterms:W3CDTF">2019-01-23T10:05:37Z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