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1" r:id="rId3"/>
    <p:sldId id="260" r:id="rId4"/>
    <p:sldId id="257" r:id="rId5"/>
    <p:sldId id="262" r:id="rId6"/>
    <p:sldId id="256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  <a:t>30/1/2019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25482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1669978" y="5385465"/>
            <a:ext cx="91937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Unan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5617029" y="5588164"/>
            <a:ext cx="1433905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7524581" y="3491825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30249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112516" y="3869308"/>
            <a:ext cx="504497" cy="16898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8865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177557" y="3815255"/>
            <a:ext cx="3493525" cy="1533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58743" y="3625235"/>
            <a:ext cx="682527" cy="624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9429278" y="2407858"/>
            <a:ext cx="919370" cy="650325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521694" y="2415472"/>
            <a:ext cx="555954" cy="36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105" name="Freeform 104"/>
          <p:cNvSpPr/>
          <p:nvPr/>
        </p:nvSpPr>
        <p:spPr>
          <a:xfrm>
            <a:off x="5010565" y="3479144"/>
            <a:ext cx="1982013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33317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11080" y="2341470"/>
            <a:ext cx="5741253" cy="3785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267303" y="2287417"/>
            <a:ext cx="1486192" cy="3911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485885" y="2131260"/>
            <a:ext cx="0" cy="40967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9319338" y="5368702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69731" y="112878"/>
            <a:ext cx="10515600" cy="7004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Strelka VCF processing</a:t>
            </a:r>
            <a:endParaRPr lang="en-US" sz="36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914258" y="3099050"/>
            <a:ext cx="45044" cy="2257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91950" y="1008291"/>
            <a:ext cx="20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ReadStrelkaSNSVCF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299175" y="1040293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ReadStrelkaIDVCF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87613" y="1403074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MCF10A_Carb_Low_cl2_Strelka_ID.vcf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505966" y="1410657"/>
            <a:ext cx="3123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MCF10A_Carb_Low_cl2_Strelka_SNS.vcf</a:t>
            </a:r>
          </a:p>
        </p:txBody>
      </p:sp>
    </p:spTree>
    <p:extLst>
      <p:ext uri="{BB962C8B-B14F-4D97-AF65-F5344CB8AC3E}">
        <p14:creationId xmlns:p14="http://schemas.microsoft.com/office/powerpoint/2010/main" val="17674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/>
        </p:nvSpPr>
        <p:spPr>
          <a:xfrm>
            <a:off x="5193369" y="1996897"/>
            <a:ext cx="1619932" cy="321663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Mutect</a:t>
            </a:r>
            <a:r>
              <a:rPr lang="en-US" sz="1100" kern="1200" dirty="0" smtClean="0">
                <a:solidFill>
                  <a:schemeClr val="tx1"/>
                </a:solidFill>
              </a:rPr>
              <a:t>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2931219" y="4892622"/>
            <a:ext cx="91937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</a:t>
            </a:r>
            <a:r>
              <a:rPr lang="en-US" sz="1100" kern="1200" dirty="0" err="1" smtClean="0">
                <a:solidFill>
                  <a:schemeClr val="tx1"/>
                </a:solidFill>
              </a:rPr>
              <a:t>nnotated</a:t>
            </a:r>
            <a:r>
              <a:rPr lang="en-US" sz="1100" kern="1200" dirty="0" smtClean="0">
                <a:solidFill>
                  <a:schemeClr val="tx1"/>
                </a:solidFill>
              </a:rPr>
              <a:t>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4888341" y="5316040"/>
            <a:ext cx="919370" cy="459828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=Unannotated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3105732" y="2323318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3NSs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5547064" y="2473548"/>
            <a:ext cx="919370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121509" y="3297245"/>
            <a:ext cx="2026996" cy="19312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229" y="2335114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4062999" y="2904163"/>
            <a:ext cx="891878" cy="19369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5010565" y="2927744"/>
            <a:ext cx="3119937" cy="29467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 and longer, and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multiallelic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11229" y="2780300"/>
            <a:ext cx="0" cy="1070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39009" y="1790070"/>
            <a:ext cx="9762615" cy="4816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78921" y="149640"/>
            <a:ext cx="10515600" cy="81530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Mutect VCF processing</a:t>
            </a:r>
            <a:endParaRPr lang="en-US" sz="3600" dirty="0"/>
          </a:p>
        </p:txBody>
      </p:sp>
      <p:sp>
        <p:nvSpPr>
          <p:cNvPr id="30" name="Freeform 29"/>
          <p:cNvSpPr/>
          <p:nvPr/>
        </p:nvSpPr>
        <p:spPr>
          <a:xfrm>
            <a:off x="3055433" y="3227959"/>
            <a:ext cx="906789" cy="823399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T</a:t>
            </a:r>
            <a:r>
              <a:rPr lang="en-US" sz="1100" dirty="0" smtClean="0">
                <a:solidFill>
                  <a:schemeClr val="tx1"/>
                </a:solidFill>
              </a:rPr>
              <a:t>able</a:t>
            </a:r>
            <a:r>
              <a:rPr lang="en-US" sz="1100" kern="1200" dirty="0" smtClean="0">
                <a:solidFill>
                  <a:schemeClr val="tx1"/>
                </a:solidFill>
              </a:rPr>
              <a:t> of multi-allelic variants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05" idx="3"/>
          </p:cNvCxnSpPr>
          <p:nvPr/>
        </p:nvCxnSpPr>
        <p:spPr>
          <a:xfrm flipH="1">
            <a:off x="4017205" y="3222419"/>
            <a:ext cx="993360" cy="3791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8390673" y="5226455"/>
            <a:ext cx="1442548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535950" y="3238688"/>
            <a:ext cx="828815" cy="20438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454901" y="3288236"/>
            <a:ext cx="2265730" cy="15753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57398" y="964854"/>
            <a:ext cx="178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ReadMutectVCFs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05255" y="1378492"/>
            <a:ext cx="278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MCF10A_Carb_Low_cl2_Mutect.vcf</a:t>
            </a:r>
          </a:p>
        </p:txBody>
      </p:sp>
    </p:spTree>
    <p:extLst>
      <p:ext uri="{BB962C8B-B14F-4D97-AF65-F5344CB8AC3E}">
        <p14:creationId xmlns:p14="http://schemas.microsoft.com/office/powerpoint/2010/main" val="29296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Freeform 51"/>
          <p:cNvSpPr/>
          <p:nvPr/>
        </p:nvSpPr>
        <p:spPr>
          <a:xfrm>
            <a:off x="2393982" y="2377338"/>
            <a:ext cx="1435545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Annotated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3" y="2377338"/>
            <a:ext cx="1988626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 85"/>
          <p:cNvSpPr/>
          <p:nvPr/>
        </p:nvSpPr>
        <p:spPr>
          <a:xfrm>
            <a:off x="9901413" y="3385677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865381" y="377611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39174" y="6159121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24268" y="6118090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47556" y="242137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4"/>
            <a:ext cx="174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SGR – needs more testing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10881962" y="4464977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9789124" y="449790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371623" y="2963629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19820" y="195112"/>
            <a:ext cx="10515600" cy="71469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VCFs</a:t>
            </a:r>
            <a:r>
              <a:rPr lang="en-US" sz="4000" dirty="0" smtClean="0"/>
              <a:t> to catalogs and beyond</a:t>
            </a:r>
            <a:endParaRPr lang="en-US" sz="4000" dirty="0"/>
          </a:p>
        </p:txBody>
      </p:sp>
      <p:sp>
        <p:nvSpPr>
          <p:cNvPr id="91" name="Freeform 90"/>
          <p:cNvSpPr/>
          <p:nvPr/>
        </p:nvSpPr>
        <p:spPr>
          <a:xfrm>
            <a:off x="1879344" y="1944781"/>
            <a:ext cx="3616245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352099" y="2101777"/>
            <a:ext cx="1410197" cy="561247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dirty="0" err="1" smtClean="0">
                <a:solidFill>
                  <a:schemeClr val="tx1"/>
                </a:solidFill>
              </a:rPr>
              <a:t>ID</a:t>
            </a:r>
            <a:r>
              <a:rPr lang="en-US" sz="1100" dirty="0" smtClean="0">
                <a:solidFill>
                  <a:schemeClr val="tx1"/>
                </a:solidFill>
              </a:rPr>
              <a:t>()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>
            <a:off x="2483820" y="1123669"/>
            <a:ext cx="1729772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</a:t>
            </a:r>
            <a:r>
              <a:rPr lang="en-US" sz="1100" kern="1200" dirty="0" smtClean="0">
                <a:solidFill>
                  <a:schemeClr val="tx1"/>
                </a:solidFill>
              </a:rPr>
              <a:t>nnotated 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VCFs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6727043" y="1004199"/>
            <a:ext cx="2467501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DNS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>
            <a:off x="10289679" y="974760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Unannotated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8151485" y="1447418"/>
            <a:ext cx="9191" cy="5559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221078" y="1599051"/>
            <a:ext cx="87304" cy="353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110798" y="2155043"/>
            <a:ext cx="82709" cy="2251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129277" y="2206354"/>
            <a:ext cx="31398" cy="196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977395" y="1534722"/>
            <a:ext cx="4595" cy="5835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6256" y="781146"/>
            <a:ext cx="11441488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noFill/>
                  <a:prstDash val="solid"/>
                </a:ln>
              </a:rPr>
              <a:t>Input</a:t>
            </a:r>
          </a:p>
          <a:p>
            <a:endParaRPr lang="en-US" dirty="0">
              <a:ln w="12700">
                <a:noFill/>
                <a:prstDash val="solid"/>
              </a:ln>
            </a:endParaRPr>
          </a:p>
          <a:p>
            <a:endParaRPr lang="en-US" dirty="0">
              <a:ln w="12700">
                <a:noFill/>
                <a:prstDash val="solid"/>
              </a:ln>
            </a:endParaRPr>
          </a:p>
        </p:txBody>
      </p:sp>
      <p:sp>
        <p:nvSpPr>
          <p:cNvPr id="138" name="Freeform 137"/>
          <p:cNvSpPr/>
          <p:nvPr/>
        </p:nvSpPr>
        <p:spPr>
          <a:xfrm>
            <a:off x="6943773" y="1963927"/>
            <a:ext cx="2674276" cy="23323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AddSequence</a:t>
            </a:r>
            <a:r>
              <a:rPr lang="en-US" sz="1100" kern="1200" dirty="0" smtClean="0">
                <a:solidFill>
                  <a:schemeClr val="tx1"/>
                </a:solidFill>
              </a:rPr>
              <a:t>(), </a:t>
            </a:r>
            <a:r>
              <a:rPr lang="en-US" sz="1100" kern="1200" dirty="0" err="1" smtClean="0">
                <a:solidFill>
                  <a:schemeClr val="tx1"/>
                </a:solidFill>
              </a:rPr>
              <a:t>AddTranscript</a:t>
            </a:r>
            <a:r>
              <a:rPr lang="en-US" sz="1100" kern="1200" dirty="0" smtClean="0">
                <a:solidFill>
                  <a:schemeClr val="tx1"/>
                </a:solidFill>
              </a:rPr>
              <a:t>()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3003" y="1929889"/>
            <a:ext cx="553235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5955087" y="1889301"/>
            <a:ext cx="3846760" cy="231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57504" y="1672570"/>
            <a:ext cx="1508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VCFsToDNSCatalogs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07541" y="1714690"/>
            <a:ext cx="148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VCFsToSNSCatalogs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0142642" y="1697076"/>
            <a:ext cx="13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VCFsToIDCatalogs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1263049" y="3547321"/>
            <a:ext cx="1" cy="252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1254626" y="4251886"/>
            <a:ext cx="1" cy="205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1070826" y="2666619"/>
            <a:ext cx="1" cy="2979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Nanhai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8571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Fn</a:t>
            </a:r>
            <a:r>
              <a:rPr lang="en-US" dirty="0" smtClean="0"/>
              <a:t> to write  _our_ annotated VCF to disk and read back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smtClean="0"/>
              <a:t>for Opportunity </a:t>
            </a:r>
            <a:r>
              <a:rPr lang="en-US" dirty="0"/>
              <a:t>normalize (any opportunity to another)</a:t>
            </a:r>
          </a:p>
          <a:p>
            <a:r>
              <a:rPr lang="en-US" dirty="0" smtClean="0"/>
              <a:t>Fun to Calculate </a:t>
            </a:r>
            <a:r>
              <a:rPr lang="en-US" dirty="0"/>
              <a:t>opportunities (abundances) for a genome; optional bed file of regions to leave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Create documentation (man pages) for global data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(some might be taken over by </a:t>
            </a:r>
            <a:r>
              <a:rPr lang="en-US" dirty="0" err="1" smtClean="0"/>
              <a:t>NanHai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85715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/>
              <a:t>of </a:t>
            </a:r>
            <a:r>
              <a:rPr lang="en-US" dirty="0" smtClean="0"/>
              <a:t>ID VCF to catalogs for Strelka </a:t>
            </a:r>
            <a:r>
              <a:rPr lang="en-US" smtClean="0"/>
              <a:t>(create </a:t>
            </a:r>
            <a:r>
              <a:rPr lang="en-US" dirty="0" err="1" smtClean="0"/>
              <a:t>ReadStrelkaIDVCF</a:t>
            </a:r>
            <a:r>
              <a:rPr lang="en-US" dirty="0" smtClean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test of ID VCF to catalos for Mutect, add plotting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plots from 1 and 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4 . </a:t>
            </a:r>
            <a:r>
              <a:rPr lang="en-US" dirty="0" smtClean="0"/>
              <a:t>Get </a:t>
            </a:r>
            <a:r>
              <a:rPr lang="en-US" dirty="0" smtClean="0"/>
              <a:t>MSI </a:t>
            </a:r>
            <a:r>
              <a:rPr lang="en-US" dirty="0" err="1" smtClean="0"/>
              <a:t>VCFs</a:t>
            </a:r>
            <a:r>
              <a:rPr lang="en-US" dirty="0" smtClean="0"/>
              <a:t> for testing indel VCF </a:t>
            </a:r>
            <a:r>
              <a:rPr lang="en-US" dirty="0" smtClean="0"/>
              <a:t>processing (maybe from TCGA exomes)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Compare ID catalogs to previously computed ID catalogs (maybe from PCAWG?)</a:t>
            </a:r>
          </a:p>
          <a:p>
            <a:pPr marL="0" indent="0">
              <a:buNone/>
            </a:pPr>
            <a:r>
              <a:rPr lang="en-US" dirty="0" smtClean="0"/>
              <a:t>6. Extended sequence context for indels – spec and write</a:t>
            </a:r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 err="1" smtClean="0"/>
              <a:t>Writeup</a:t>
            </a:r>
            <a:r>
              <a:rPr lang="en-US" dirty="0" smtClean="0"/>
              <a:t> on “opportunity”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8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/>
          <p:cNvSpPr/>
          <p:nvPr/>
        </p:nvSpPr>
        <p:spPr>
          <a:xfrm>
            <a:off x="6375039" y="260880"/>
            <a:ext cx="1635720" cy="324697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VCF</a:t>
            </a:r>
          </a:p>
        </p:txBody>
      </p:sp>
      <p:sp>
        <p:nvSpPr>
          <p:cNvPr id="52" name="Freeform 51"/>
          <p:cNvSpPr/>
          <p:nvPr/>
        </p:nvSpPr>
        <p:spPr>
          <a:xfrm>
            <a:off x="2901197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VCF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4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DNS VCF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Freeform 82"/>
          <p:cNvSpPr/>
          <p:nvPr/>
        </p:nvSpPr>
        <p:spPr>
          <a:xfrm>
            <a:off x="8706251" y="1204408"/>
            <a:ext cx="915626" cy="83116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13019" y="3151333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28734" y="737531"/>
            <a:ext cx="928330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468351" y="2274739"/>
            <a:ext cx="348938" cy="82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0490327" y="1212174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Add sequence context and transcript </a:t>
            </a:r>
            <a:r>
              <a:rPr lang="en-US" sz="1100" dirty="0" smtClean="0">
                <a:solidFill>
                  <a:schemeClr val="tx1"/>
                </a:solidFill>
              </a:rPr>
              <a:t>info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192899" y="599097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857834" y="2274739"/>
            <a:ext cx="2912331" cy="3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040413" y="1337818"/>
            <a:ext cx="689179" cy="6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080906" y="761249"/>
            <a:ext cx="15958" cy="43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10610948" y="120441"/>
            <a:ext cx="928330" cy="656459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VCF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998635" y="313740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7553" y="263769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42647" y="222738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6427985" y="1692937"/>
            <a:ext cx="1423941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Add sequence context and transcript info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192235" y="1191727"/>
            <a:ext cx="2001329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2899" y="1044283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22785" y="1498480"/>
            <a:ext cx="0" cy="1951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425629" y="1506739"/>
            <a:ext cx="0" cy="222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0260" y="145493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(SNS)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8600" y="145391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(DNS)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792750" y="54053"/>
            <a:ext cx="579720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6457" y="698187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JNH</a:t>
            </a:r>
            <a:r>
              <a:rPr lang="en-US" dirty="0" smtClean="0"/>
              <a:t> – VAF </a:t>
            </a:r>
            <a:r>
              <a:rPr lang="en-US" dirty="0" err="1" smtClean="0"/>
              <a:t>calc</a:t>
            </a:r>
            <a:r>
              <a:rPr lang="en-US" dirty="0" smtClean="0"/>
              <a:t> for </a:t>
            </a:r>
            <a:r>
              <a:rPr lang="en-US" dirty="0" err="1" smtClean="0"/>
              <a:t>mutect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0955482" y="361949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448973" y="0"/>
            <a:ext cx="1500676" cy="282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789124" y="410733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326243" y="716816"/>
            <a:ext cx="3221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Extra </a:t>
            </a:r>
            <a:r>
              <a:rPr lang="en-US" sz="1100" dirty="0" err="1" smtClean="0"/>
              <a:t>fns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Opportunity normalize (any opportunity to another)</a:t>
            </a:r>
          </a:p>
          <a:p>
            <a:r>
              <a:rPr lang="en-US" sz="1100" dirty="0" smtClean="0"/>
              <a:t>Calculate opportunities (abundances) for a genome; optional bed file of regions to leave out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537043" y="2076795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VCF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7843" y="619303"/>
            <a:ext cx="5484194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OLD</a:t>
            </a:r>
            <a:endParaRPr lang="en-US" sz="23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593</Words>
  <Application>Microsoft Office PowerPoint</Application>
  <PresentationFormat>Widescreen</PresentationFormat>
  <Paragraphs>162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Strelka VCF processing</vt:lpstr>
      <vt:lpstr>Mutect VCF processing</vt:lpstr>
      <vt:lpstr>VCFs to catalogs and beyond</vt:lpstr>
      <vt:lpstr>Nanhai to do</vt:lpstr>
      <vt:lpstr>Steve (some might be taken over by NanHai)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steve rozen</cp:lastModifiedBy>
  <cp:revision>84</cp:revision>
  <cp:lastPrinted>2018-11-09T03:07:00Z</cp:lastPrinted>
  <dcterms:created xsi:type="dcterms:W3CDTF">2018-10-09T07:18:00Z</dcterms:created>
  <dcterms:modified xsi:type="dcterms:W3CDTF">2019-01-30T00:44:26Z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