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588" r:id="rId2"/>
    <p:sldId id="1599" r:id="rId3"/>
    <p:sldId id="1600" r:id="rId4"/>
    <p:sldId id="1601" r:id="rId5"/>
    <p:sldId id="1583" r:id="rId6"/>
    <p:sldId id="1584" r:id="rId7"/>
    <p:sldId id="1585" r:id="rId8"/>
    <p:sldId id="1586" r:id="rId9"/>
    <p:sldId id="1587" r:id="rId10"/>
  </p:sldIdLst>
  <p:sldSz cx="12192000" cy="6858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D9E4F2"/>
    <a:srgbClr val="253DCB"/>
    <a:srgbClr val="C0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71191" autoAdjust="0"/>
  </p:normalViewPr>
  <p:slideViewPr>
    <p:cSldViewPr>
      <p:cViewPr varScale="1">
        <p:scale>
          <a:sx n="92" d="100"/>
          <a:sy n="92" d="100"/>
        </p:scale>
        <p:origin x="130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0588"/>
    </p:cViewPr>
  </p:sorterViewPr>
  <p:notesViewPr>
    <p:cSldViewPr>
      <p:cViewPr varScale="1">
        <p:scale>
          <a:sx n="92" d="100"/>
          <a:sy n="92" d="100"/>
        </p:scale>
        <p:origin x="306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4F9D816-C270-40CD-99B2-B10414EAE688}" type="datetimeFigureOut">
              <a:rPr lang="en-SG"/>
              <a:pPr>
                <a:defRPr/>
              </a:pPr>
              <a:t>23/11/2020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FFB827-1F43-4ECD-AC55-9CBBEE4E5C1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32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65C7F5-93E1-4C11-ADF2-B7AEF20C1AE4}" type="datetimeFigureOut">
              <a:rPr lang="en-SG"/>
              <a:pPr>
                <a:defRPr/>
              </a:pPr>
              <a:t>23/11/2020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18F3B7-3696-45BF-AF4C-73856AD7B84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0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43CF5-7FB5-47B9-AB93-57DDA5A84E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43CF5-7FB5-47B9-AB93-57DDA5A84E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43CF5-7FB5-47B9-AB93-57DDA5A84E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43CF5-7FB5-47B9-AB93-57DDA5A84E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43CF5-7FB5-47B9-AB93-57DDA5A84E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83125-FBC4-476F-A3E4-661A9498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1FA3A-4AFC-4ADC-BD42-7FB28ABBC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6A4-7C5B-49EB-81A5-86A282772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B4C55-9A55-45A0-A2A5-ECC3126D7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F299-2F44-4E4C-9C92-A07BA223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93A7-5ED1-4201-8E73-621F4D118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4B13-925A-4B92-B8F5-AE3EEDB8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465D-2B07-4782-9D38-CDF7B0E66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F0F32-E763-409B-A0CB-46F9931D5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60CA-F002-46AF-ADB7-093EF444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99CA-F869-4691-B492-07707101C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DFCA33-4A9E-4BA9-B4D1-12C44FA5E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9717" r="11057" b="13657"/>
          <a:stretch/>
        </p:blipFill>
        <p:spPr>
          <a:xfrm>
            <a:off x="10591800" y="76200"/>
            <a:ext cx="1460377" cy="107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600200"/>
            <a:ext cx="10972800" cy="2819400"/>
          </a:xfrm>
        </p:spPr>
        <p:txBody>
          <a:bodyPr/>
          <a:lstStyle/>
          <a:p>
            <a:r>
              <a:rPr lang="en-US"/>
              <a:t>Signature Presence Test</a:t>
            </a:r>
            <a:br>
              <a:rPr lang="en-US" dirty="0"/>
            </a:br>
            <a:r>
              <a:rPr lang="en-US" dirty="0"/>
              <a:t>How to detect the AA signature in a mix of background signatures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24840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2019 09 08</a:t>
            </a:r>
          </a:p>
        </p:txBody>
      </p:sp>
    </p:spTree>
    <p:extLst>
      <p:ext uri="{BB962C8B-B14F-4D97-AF65-F5344CB8AC3E}">
        <p14:creationId xmlns:p14="http://schemas.microsoft.com/office/powerpoint/2010/main" val="68075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829800" cy="1143000"/>
          </a:xfrm>
        </p:spPr>
        <p:txBody>
          <a:bodyPr/>
          <a:lstStyle/>
          <a:p>
            <a:pPr algn="l"/>
            <a:r>
              <a:rPr lang="en-US" sz="3600" dirty="0"/>
              <a:t>Mutational spectra usually consist of superimposed mutations from multiple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55" t="23161" r="2611" b="59704"/>
          <a:stretch/>
        </p:blipFill>
        <p:spPr>
          <a:xfrm>
            <a:off x="2191871" y="1676401"/>
            <a:ext cx="9538448" cy="1013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7526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Spectrum:</a:t>
            </a:r>
          </a:p>
          <a:p>
            <a:pPr algn="r"/>
            <a:r>
              <a:rPr lang="en-US" sz="2000" b="1" dirty="0"/>
              <a:t>39,000 mutations</a:t>
            </a:r>
          </a:p>
        </p:txBody>
      </p:sp>
    </p:spTree>
    <p:extLst>
      <p:ext uri="{BB962C8B-B14F-4D97-AF65-F5344CB8AC3E}">
        <p14:creationId xmlns:p14="http://schemas.microsoft.com/office/powerpoint/2010/main" val="10637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829800" cy="1143000"/>
          </a:xfrm>
        </p:spPr>
        <p:txBody>
          <a:bodyPr/>
          <a:lstStyle/>
          <a:p>
            <a:pPr algn="l"/>
            <a:r>
              <a:rPr lang="en-US" sz="3600" dirty="0"/>
              <a:t>Mutational spectra usually consist of superimposed mutations from multiple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77" t="23161" r="2611" b="11788"/>
          <a:stretch/>
        </p:blipFill>
        <p:spPr>
          <a:xfrm>
            <a:off x="609600" y="1676400"/>
            <a:ext cx="11120719" cy="3845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1600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Spectrum:</a:t>
            </a:r>
          </a:p>
          <a:p>
            <a:pPr algn="r"/>
            <a:r>
              <a:rPr lang="en-US" sz="2000" b="1" dirty="0"/>
              <a:t>39,000 mutations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11430000" cy="685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558968" y="3987969"/>
            <a:ext cx="22860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Counts of mutations due to 5 signatures</a:t>
            </a:r>
          </a:p>
        </p:txBody>
      </p:sp>
    </p:spTree>
    <p:extLst>
      <p:ext uri="{BB962C8B-B14F-4D97-AF65-F5344CB8AC3E}">
        <p14:creationId xmlns:p14="http://schemas.microsoft.com/office/powerpoint/2010/main" val="33074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9829800" cy="1143000"/>
          </a:xfrm>
        </p:spPr>
        <p:txBody>
          <a:bodyPr/>
          <a:lstStyle/>
          <a:p>
            <a:pPr algn="l"/>
            <a:r>
              <a:rPr lang="en-US" sz="3600" dirty="0"/>
              <a:t>Mutational spectra usually consist of superimposed mutations from multiple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77" t="23161" r="2611" b="11788"/>
          <a:stretch/>
        </p:blipFill>
        <p:spPr>
          <a:xfrm>
            <a:off x="609600" y="1676400"/>
            <a:ext cx="11120719" cy="3845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1600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Spectrum:</a:t>
            </a:r>
          </a:p>
          <a:p>
            <a:pPr algn="r"/>
            <a:r>
              <a:rPr lang="en-US" sz="2000" b="1" dirty="0"/>
              <a:t>39,000 mutations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58968" y="3987969"/>
            <a:ext cx="22860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Counts of mutations due to 5 signatures</a:t>
            </a:r>
          </a:p>
        </p:txBody>
      </p:sp>
    </p:spTree>
    <p:extLst>
      <p:ext uri="{BB962C8B-B14F-4D97-AF65-F5344CB8AC3E}">
        <p14:creationId xmlns:p14="http://schemas.microsoft.com/office/powerpoint/2010/main" val="317942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490" y="429972"/>
            <a:ext cx="3480019" cy="2815437"/>
          </a:xfrm>
        </p:spPr>
        <p:txBody>
          <a:bodyPr>
            <a:normAutofit/>
          </a:bodyPr>
          <a:lstStyle/>
          <a:p>
            <a:r>
              <a:rPr lang="en-US" dirty="0"/>
              <a:t>Signature</a:t>
            </a:r>
            <a:br>
              <a:rPr lang="en-US" dirty="0"/>
            </a:br>
            <a:r>
              <a:rPr lang="en-US" dirty="0"/>
              <a:t>presence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80518"/>
          <a:stretch/>
        </p:blipFill>
        <p:spPr>
          <a:xfrm>
            <a:off x="4429956" y="175299"/>
            <a:ext cx="5786282" cy="71067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56204" y="1066800"/>
            <a:ext cx="5562600" cy="2209800"/>
            <a:chOff x="4456204" y="1066800"/>
            <a:chExt cx="5562600" cy="2209800"/>
          </a:xfrm>
        </p:grpSpPr>
        <p:grpSp>
          <p:nvGrpSpPr>
            <p:cNvPr id="7" name="Group 6"/>
            <p:cNvGrpSpPr/>
            <p:nvPr/>
          </p:nvGrpSpPr>
          <p:grpSpPr>
            <a:xfrm>
              <a:off x="4456204" y="2647890"/>
              <a:ext cx="5562600" cy="628710"/>
              <a:chOff x="3505200" y="2876490"/>
              <a:chExt cx="5562600" cy="62871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435" r="49738" b="69676"/>
              <a:stretch/>
            </p:blipFill>
            <p:spPr>
              <a:xfrm>
                <a:off x="3836930" y="3025394"/>
                <a:ext cx="5230870" cy="47980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505200" y="2876490"/>
                <a:ext cx="293093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Is</a:t>
                </a:r>
                <a:r>
                  <a:rPr lang="en-US" dirty="0"/>
                  <a:t> the AA signature </a:t>
                </a:r>
                <a:r>
                  <a:rPr lang="en-US" sz="2000" dirty="0"/>
                  <a:t>present?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934200" y="1066800"/>
              <a:ext cx="609600" cy="1295400"/>
              <a:chOff x="6934200" y="1066800"/>
              <a:chExt cx="609600" cy="1295400"/>
            </a:xfrm>
          </p:grpSpPr>
          <p:sp>
            <p:nvSpPr>
              <p:cNvPr id="8" name="Down Arrow 7"/>
              <p:cNvSpPr/>
              <p:nvPr/>
            </p:nvSpPr>
            <p:spPr>
              <a:xfrm flipV="1">
                <a:off x="6934200" y="1066800"/>
                <a:ext cx="609600" cy="1295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86367" y="1295400"/>
                <a:ext cx="505267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?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24000" y="3733800"/>
            <a:ext cx="7018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this tumour exposed to AA?</a:t>
            </a:r>
          </a:p>
          <a:p>
            <a:r>
              <a:rPr lang="en-US" sz="2400" dirty="0"/>
              <a:t>Did AA contribute to the development of this cancer?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42314"/>
          <a:stretch/>
        </p:blipFill>
        <p:spPr>
          <a:xfrm>
            <a:off x="4429956" y="165824"/>
            <a:ext cx="5786282" cy="333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229" y="971253"/>
            <a:ext cx="3434922" cy="271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7" t="77375" r="-875" b="15993"/>
          <a:stretch/>
        </p:blipFill>
        <p:spPr>
          <a:xfrm>
            <a:off x="7391095" y="4050839"/>
            <a:ext cx="2871031" cy="45483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504490" y="429972"/>
            <a:ext cx="3480019" cy="281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/>
              <a:t>Signature</a:t>
            </a:r>
            <a:br>
              <a:rPr lang="en-US" dirty="0"/>
            </a:br>
            <a:r>
              <a:rPr lang="en-US" dirty="0"/>
              <a:t>presence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F0F32-E763-409B-A0CB-46F9931D5A6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42314"/>
          <a:stretch/>
        </p:blipFill>
        <p:spPr>
          <a:xfrm>
            <a:off x="4429956" y="165824"/>
            <a:ext cx="5786282" cy="333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28" t="77444" b="15924"/>
          <a:stretch/>
        </p:blipFill>
        <p:spPr>
          <a:xfrm>
            <a:off x="7372054" y="4046106"/>
            <a:ext cx="2839446" cy="4548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504490" y="429972"/>
            <a:ext cx="3480019" cy="281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/>
              <a:t>Signature</a:t>
            </a:r>
            <a:br>
              <a:rPr lang="en-US" dirty="0"/>
            </a:br>
            <a:r>
              <a:rPr lang="en-US" dirty="0"/>
              <a:t>presence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F0F32-E763-409B-A0CB-46F9931D5A6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 b="42314"/>
          <a:stretch/>
        </p:blipFill>
        <p:spPr>
          <a:xfrm>
            <a:off x="4429956" y="165824"/>
            <a:ext cx="5786282" cy="3330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4" b="15924"/>
          <a:stretch/>
        </p:blipFill>
        <p:spPr>
          <a:xfrm>
            <a:off x="4425218" y="4046106"/>
            <a:ext cx="5786282" cy="45483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504490" y="429972"/>
            <a:ext cx="3480019" cy="281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/>
              <a:t>Signature</a:t>
            </a:r>
            <a:br>
              <a:rPr lang="en-US" dirty="0"/>
            </a:br>
            <a:r>
              <a:rPr lang="en-US" dirty="0"/>
              <a:t>presence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F0F32-E763-409B-A0CB-46F9931D5A6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C3E4CD-B262-4B64-A06C-42738EB8FF77}"/>
              </a:ext>
            </a:extLst>
          </p:cNvPr>
          <p:cNvGrpSpPr/>
          <p:nvPr/>
        </p:nvGrpSpPr>
        <p:grpSpPr>
          <a:xfrm>
            <a:off x="3244109" y="463912"/>
            <a:ext cx="7921770" cy="5930176"/>
            <a:chOff x="4478297" y="165824"/>
            <a:chExt cx="5791020" cy="43351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9" b="42314"/>
            <a:stretch/>
          </p:blipFill>
          <p:spPr>
            <a:xfrm>
              <a:off x="4483035" y="165824"/>
              <a:ext cx="5786282" cy="333069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444" b="15924"/>
            <a:stretch/>
          </p:blipFill>
          <p:spPr>
            <a:xfrm>
              <a:off x="4478297" y="4046106"/>
              <a:ext cx="5786282" cy="45483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04801" y="2141884"/>
            <a:ext cx="278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Likelihood ratio test, p &lt; 10</a:t>
            </a:r>
            <a:r>
              <a:rPr lang="en-US" sz="4000" baseline="30000" dirty="0"/>
              <a:t>-9</a:t>
            </a:r>
            <a:endParaRPr lang="en-US" sz="3200" baseline="30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1" y="165824"/>
            <a:ext cx="3124200" cy="200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en-US" dirty="0"/>
              <a:t>Signature</a:t>
            </a:r>
            <a:br>
              <a:rPr lang="en-US" dirty="0"/>
            </a:br>
            <a:r>
              <a:rPr lang="en-US" dirty="0"/>
              <a:t>presence</a:t>
            </a:r>
            <a:br>
              <a:rPr lang="en-US" dirty="0"/>
            </a:br>
            <a:r>
              <a:rPr lang="en-US" dirty="0"/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F0F32-E763-409B-A0CB-46F9931D5A6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43301</TotalTime>
  <Words>145</Words>
  <Application>Microsoft Office PowerPoint</Application>
  <PresentationFormat>Widescreen</PresentationFormat>
  <Paragraphs>37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Signature Presence Test How to detect the AA signature in a mix of background signatures</vt:lpstr>
      <vt:lpstr>Mutational spectra usually consist of superimposed mutations from multiple processes</vt:lpstr>
      <vt:lpstr>Mutational spectra usually consist of superimposed mutations from multiple processes</vt:lpstr>
      <vt:lpstr>Mutational spectra usually consist of superimposed mutations from multiple processes</vt:lpstr>
      <vt:lpstr>Signature presence test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George Rozen</dc:creator>
  <cp:lastModifiedBy>Steven George Rozen</cp:lastModifiedBy>
  <cp:revision>1816</cp:revision>
  <cp:lastPrinted>2018-09-19T01:09:15Z</cp:lastPrinted>
  <dcterms:created xsi:type="dcterms:W3CDTF">2006-08-16T00:00:00Z</dcterms:created>
  <dcterms:modified xsi:type="dcterms:W3CDTF">2020-11-23T15:06:07Z</dcterms:modified>
</cp:coreProperties>
</file>