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60" r:id="rId4"/>
  </p:sldMasterIdLst>
  <p:sldIdLst>
    <p:sldId id="256" r:id="rId5"/>
    <p:sldId id="257" r:id="rId6"/>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p:normalViewPr>
    <p:restoredLeft sz="15.62%"/>
    <p:restoredTop sz="94.66%"/>
  </p:normalViewPr>
  <p:slideViewPr>
    <p:cSldViewPr snapToGrid="0">
      <p:cViewPr varScale="1">
        <p:scale>
          <a:sx n="156" d="100"/>
          <a:sy n="156" d="100"/>
        </p:scale>
        <p:origin x="194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viewProps" Target="viewProps.xml"/><Relationship Id="rId3" Type="http://purl.oclc.org/ooxml/officeDocument/relationships/customXml" Target="../customXml/item3.xml"/><Relationship Id="rId7" Type="http://purl.oclc.org/ooxml/officeDocument/relationships/presProps" Target="presProps.xml"/><Relationship Id="rId2" Type="http://purl.oclc.org/ooxml/officeDocument/relationships/customXml" Target="../customXml/item2.xml"/><Relationship Id="rId1" Type="http://purl.oclc.org/ooxml/officeDocument/relationships/customXml" Target="../customXml/item1.xml"/><Relationship Id="rId6" Type="http://purl.oclc.org/ooxml/officeDocument/relationships/slide" Target="slides/slide2.xml"/><Relationship Id="rId5" Type="http://purl.oclc.org/ooxml/officeDocument/relationships/slide" Target="slides/slide1.xml"/><Relationship Id="rId10" Type="http://purl.oclc.org/ooxml/officeDocument/relationships/tableStyles" Target="tableStyles.xml"/><Relationship Id="rId4" Type="http://purl.oclc.org/ooxml/officeDocument/relationships/slideMaster" Target="slideMasters/slideMaster1.xml"/><Relationship Id="rId9" Type="http://purl.oclc.org/ooxml/officeDocument/relationships/theme" Target="theme/theme1.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66CC5C-05A7-46AC-B03D-2C1FDDF95FAE}"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2014200924"/>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6CC5C-05A7-46AC-B03D-2C1FDDF95FAE}"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74036975"/>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6CC5C-05A7-46AC-B03D-2C1FDDF95FAE}"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1449512831"/>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6CC5C-05A7-46AC-B03D-2C1FDDF95FAE}"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3668682507"/>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66CC5C-05A7-46AC-B03D-2C1FDDF95FAE}"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2802770178"/>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66CC5C-05A7-46AC-B03D-2C1FDDF95FAE}"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977545133"/>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66CC5C-05A7-46AC-B03D-2C1FDDF95FAE}"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3411063068"/>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6CC5C-05A7-46AC-B03D-2C1FDDF95FAE}"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2404222245"/>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6CC5C-05A7-46AC-B03D-2C1FDDF95FAE}"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290011752"/>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66CC5C-05A7-46AC-B03D-2C1FDDF95FAE}"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2250765467"/>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66CC5C-05A7-46AC-B03D-2C1FDDF95FAE}"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FC6AA-44D8-4DF5-8A94-7556639BA3F2}" type="slidenum">
              <a:rPr lang="en-US" smtClean="0"/>
              <a:t>‹#›</a:t>
            </a:fld>
            <a:endParaRPr lang="en-US"/>
          </a:p>
        </p:txBody>
      </p:sp>
    </p:spTree>
    <p:extLst>
      <p:ext uri="{BB962C8B-B14F-4D97-AF65-F5344CB8AC3E}">
        <p14:creationId xmlns:p14="http://schemas.microsoft.com/office/powerpoint/2010/main" val="75976012"/>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2D66CC5C-05A7-46AC-B03D-2C1FDDF95FAE}" type="datetimeFigureOut">
              <a:rPr lang="en-US" smtClean="0"/>
              <a:t>6/3/2024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1E8FC6AA-44D8-4DF5-8A94-7556639BA3F2}" type="slidenum">
              <a:rPr lang="en-US" smtClean="0"/>
              <a:t>‹#›</a:t>
            </a:fld>
            <a:endParaRPr lang="en-US"/>
          </a:p>
        </p:txBody>
      </p:sp>
    </p:spTree>
    <p:extLst>
      <p:ext uri="{BB962C8B-B14F-4D97-AF65-F5344CB8AC3E}">
        <p14:creationId xmlns:p14="http://schemas.microsoft.com/office/powerpoint/2010/main" val="1958651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purl.oclc.org/ooxml/officeDocument/relationships/hyperlink" Target="https://oit-rc.pages.oit.duke.edu/rcsupportdocs/dcc" TargetMode="External"/><Relationship Id="rId13" Type="http://purl.oclc.org/ooxml/officeDocument/relationships/hyperlink" Target="https://outlook.office365.com/owa/calendar/ResearchComputing@ProdDuke.onmicrosoft.com/bookings/" TargetMode="External"/><Relationship Id="rId3" Type="http://purl.oclc.org/ooxml/officeDocument/relationships/hyperlink" Target="https://medschool.duke.edu/research/research-support/research-support-offices/oasis/oasis-services/oasis-research-technology" TargetMode="External"/><Relationship Id="rId7" Type="http://purl.oclc.org/ooxml/officeDocument/relationships/hyperlink" Target="https://oit.duke.edu/" TargetMode="External"/><Relationship Id="rId12" Type="http://purl.oclc.org/ooxml/officeDocument/relationships/hyperlink" Target="https://oit.duke.edu/help/articles/kb0030661/" TargetMode="External"/><Relationship Id="rId17" Type="http://purl.oclc.org/ooxml/officeDocument/relationships/image" Target="../media/image1.png"/><Relationship Id="rId2" Type="http://purl.oclc.org/ooxml/officeDocument/relationships/hyperlink" Target="https://bit.ly/Duke-OASIS" TargetMode="External"/><Relationship Id="rId16" Type="http://purl.oclc.org/ooxml/officeDocument/relationships/hyperlink" Target="https://medschool.duke.edu/pace" TargetMode="External"/><Relationship Id="rId1" Type="http://purl.oclc.org/ooxml/officeDocument/relationships/slideLayout" Target="../slideLayouts/slideLayout4.xml"/><Relationship Id="rId6" Type="http://purl.oclc.org/ooxml/officeDocument/relationships/hyperlink" Target="https://medschool.duke.edu/research/research-support/research-support-offices/oasis/oasis-services/oasis-rts/research-3" TargetMode="External"/><Relationship Id="rId11" Type="http://purl.oclc.org/ooxml/officeDocument/relationships/hyperlink" Target="https://openondemand.org/" TargetMode="External"/><Relationship Id="rId5" Type="http://purl.oclc.org/ooxml/officeDocument/relationships/hyperlink" Target="https://slurm.schedmd.com/" TargetMode="External"/><Relationship Id="rId15" Type="http://purl.oclc.org/ooxml/officeDocument/relationships/hyperlink" Target="https://secureit.duke.edu/data_services" TargetMode="External"/><Relationship Id="rId10" Type="http://purl.oclc.org/ooxml/officeDocument/relationships/hyperlink" Target="https://oit.duke.edu/help/articles/kb0030661" TargetMode="External"/><Relationship Id="rId4" Type="http://purl.oclc.org/ooxml/officeDocument/relationships/hyperlink" Target="https://bit.ly/SoM-HPC" TargetMode="External"/><Relationship Id="rId9" Type="http://purl.oclc.org/ooxml/officeDocument/relationships/hyperlink" Target="https://modules.sourceforge.net/" TargetMode="External"/><Relationship Id="rId14" Type="http://purl.oclc.org/ooxml/officeDocument/relationships/hyperlink" Target="https://oit.duke.edu/service/website-hosting" TargetMode="External"/></Relationships>
</file>

<file path=ppt/slides/_rels/slide2.xml.rels><?xml version="1.0" encoding="UTF-8" standalone="yes"?>
<Relationships xmlns="http://schemas.openxmlformats.org/package/2006/relationships"><Relationship Id="rId3" Type="http://purl.oclc.org/ooxml/officeDocument/relationships/hyperlink" Target="https://security.duke.edu/policies-procedures-and-standards/data-security/data-classification-standard/" TargetMode="External"/><Relationship Id="rId2" Type="http://purl.oclc.org/ooxml/officeDocument/relationships/hyperlink" Target="mailto:sr110@duke.edu" TargetMode="External"/><Relationship Id="rId1" Type="http://purl.oclc.org/ooxml/officeDocument/relationships/slideLayout" Target="../slideLayouts/slideLayout7.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DC5864-FC55-4D73-B656-11960CAF9C7B}"/>
              </a:ext>
            </a:extLst>
          </p:cNvPr>
          <p:cNvSpPr>
            <a:spLocks noGrp="1"/>
          </p:cNvSpPr>
          <p:nvPr>
            <p:ph type="title"/>
          </p:nvPr>
        </p:nvSpPr>
        <p:spPr>
          <a:xfrm>
            <a:off x="457384" y="111782"/>
            <a:ext cx="8440232" cy="874006"/>
          </a:xfrm>
        </p:spPr>
        <p:txBody>
          <a:bodyPr>
            <a:noAutofit/>
          </a:bodyPr>
          <a:lstStyle/>
          <a:p>
            <a:pPr>
              <a:spcBef>
                <a:spcPts val="1200"/>
              </a:spcBef>
              <a:spcAft>
                <a:spcPts val="1200"/>
              </a:spcAft>
            </a:pPr>
            <a:r>
              <a:rPr lang="en-US" sz="1600" b="1" dirty="0">
                <a:latin typeface="+mn-lt"/>
              </a:rPr>
              <a:t>DRAFT Research Computing Resources for Basic Science – Cheat Sheet</a:t>
            </a:r>
            <a:br>
              <a:rPr lang="en-US" sz="1400" b="1" dirty="0">
                <a:latin typeface="+mn-lt"/>
              </a:rPr>
            </a:br>
            <a:r>
              <a:rPr lang="en-US" sz="1400" b="1" dirty="0">
                <a:latin typeface="+mn-lt"/>
              </a:rPr>
              <a:t>Duke University School of Medicine May 31, 2024  -- </a:t>
            </a:r>
            <a:r>
              <a:rPr lang="en-US" sz="1200" i="1" dirty="0">
                <a:latin typeface="+mn-lt"/>
              </a:rPr>
              <a:t>Feedback and questions on this sheet to Steve Rozen sr110@duke.edu</a:t>
            </a:r>
            <a:br>
              <a:rPr lang="en-US" sz="1400" u="sng" dirty="0">
                <a:latin typeface="+mn-lt"/>
              </a:rPr>
            </a:br>
            <a:r>
              <a:rPr lang="en-US" sz="200" u="sng" dirty="0">
                <a:latin typeface="+mn-lt"/>
              </a:rPr>
              <a:t> </a:t>
            </a:r>
            <a:br>
              <a:rPr lang="en-US" sz="1400" u="sng" dirty="0">
                <a:latin typeface="+mn-lt"/>
              </a:rPr>
            </a:br>
            <a:r>
              <a:rPr lang="en-US" sz="1200" dirty="0">
                <a:latin typeface="+mn-lt"/>
              </a:rPr>
              <a:t>For desktop/laptop and network support in the School of Medicine </a:t>
            </a:r>
            <a:r>
              <a:rPr lang="en-US" sz="1200" dirty="0">
                <a:latin typeface="+mn-lt"/>
                <a:hlinkClick r:id="rId2"/>
              </a:rPr>
              <a:t>https://bit.ly/Duke-OASIS</a:t>
            </a:r>
            <a:r>
              <a:rPr lang="en-US" sz="1200" dirty="0">
                <a:latin typeface="+mn-lt"/>
              </a:rPr>
              <a:t>  </a:t>
            </a:r>
            <a:r>
              <a:rPr lang="en-US" sz="600" dirty="0">
                <a:latin typeface="+mn-lt"/>
              </a:rPr>
              <a:t>  </a:t>
            </a:r>
            <a:endParaRPr lang="en-US" sz="1600" dirty="0">
              <a:latin typeface="+mn-lt"/>
            </a:endParaRPr>
          </a:p>
        </p:txBody>
      </p:sp>
      <p:sp>
        <p:nvSpPr>
          <p:cNvPr id="5" name="Content Placeholder 4">
            <a:extLst>
              <a:ext uri="{FF2B5EF4-FFF2-40B4-BE49-F238E27FC236}">
                <a16:creationId xmlns:a16="http://schemas.microsoft.com/office/drawing/2014/main" id="{503E4105-A544-4CCE-8E5C-3406F3FAEFB2}"/>
              </a:ext>
            </a:extLst>
          </p:cNvPr>
          <p:cNvSpPr>
            <a:spLocks noGrp="1"/>
          </p:cNvSpPr>
          <p:nvPr>
            <p:ph sz="half" idx="1"/>
          </p:nvPr>
        </p:nvSpPr>
        <p:spPr>
          <a:xfrm>
            <a:off x="390617" y="1550859"/>
            <a:ext cx="4124233" cy="4567733"/>
          </a:xfrm>
        </p:spPr>
        <p:txBody>
          <a:bodyPr>
            <a:normAutofit fontScale="85%" lnSpcReduction="20%"/>
          </a:bodyPr>
          <a:lstStyle/>
          <a:p>
            <a:pPr marL="0" indent="0">
              <a:lnSpc>
                <a:spcPct val="100%"/>
              </a:lnSpc>
              <a:spcBef>
                <a:spcPts val="0"/>
              </a:spcBef>
              <a:spcAft>
                <a:spcPts val="600"/>
              </a:spcAft>
              <a:buNone/>
            </a:pPr>
            <a:r>
              <a:rPr lang="en-US" sz="1400" b="1" dirty="0"/>
              <a:t>OASIS/DHTS </a:t>
            </a:r>
            <a:r>
              <a:rPr lang="en-US" sz="1400" dirty="0"/>
              <a:t>(School of Medicine Office of Academic Solutions and Information Systems) </a:t>
            </a:r>
            <a:r>
              <a:rPr lang="en-US" sz="1100" dirty="0">
                <a:solidFill>
                  <a:schemeClr val="accent1"/>
                </a:solidFill>
                <a:hlinkClick r:id="rId3"/>
              </a:rPr>
              <a:t>https://medschool.duke.edu/research/research-support/research-support-offices/oasis/oasis-services/oasis-research-technology</a:t>
            </a:r>
            <a:endParaRPr lang="en-US" sz="1100" dirty="0">
              <a:solidFill>
                <a:schemeClr val="accent1"/>
              </a:solidFill>
            </a:endParaRPr>
          </a:p>
          <a:p>
            <a:pPr marL="0" indent="0">
              <a:lnSpc>
                <a:spcPct val="100%"/>
              </a:lnSpc>
              <a:spcBef>
                <a:spcPts val="0"/>
              </a:spcBef>
              <a:spcAft>
                <a:spcPts val="600"/>
              </a:spcAft>
              <a:buNone/>
            </a:pPr>
            <a:r>
              <a:rPr lang="en-US" sz="1100" dirty="0"/>
              <a:t>Suitable for all data security classifications.</a:t>
            </a:r>
          </a:p>
          <a:p>
            <a:pPr marL="0" indent="0">
              <a:lnSpc>
                <a:spcPct val="100%"/>
              </a:lnSpc>
              <a:spcBef>
                <a:spcPts val="0"/>
              </a:spcBef>
              <a:buNone/>
            </a:pPr>
            <a:r>
              <a:rPr lang="en-US" sz="1300" b="1" dirty="0"/>
              <a:t>High performance computing cluster at the</a:t>
            </a:r>
            <a:r>
              <a:rPr lang="en-US" sz="1300" dirty="0"/>
              <a:t> </a:t>
            </a:r>
            <a:r>
              <a:rPr lang="en-US" sz="1300" b="1" dirty="0"/>
              <a:t>School of Medicine Research Computing Service</a:t>
            </a:r>
            <a:r>
              <a:rPr lang="en-US" sz="1100" dirty="0"/>
              <a:t> </a:t>
            </a:r>
          </a:p>
          <a:p>
            <a:pPr marL="0" indent="0">
              <a:lnSpc>
                <a:spcPct val="100%"/>
              </a:lnSpc>
              <a:spcBef>
                <a:spcPts val="0"/>
              </a:spcBef>
              <a:spcAft>
                <a:spcPts val="600"/>
              </a:spcAft>
              <a:buNone/>
            </a:pPr>
            <a:r>
              <a:rPr lang="en-US" sz="1100" dirty="0">
                <a:hlinkClick r:id="rId4"/>
              </a:rPr>
              <a:t>https://bit.ly/SoM-HPC</a:t>
            </a:r>
            <a:endParaRPr lang="en-US" sz="1100" dirty="0"/>
          </a:p>
          <a:p>
            <a:pPr marL="0" indent="0">
              <a:lnSpc>
                <a:spcPct val="100%"/>
              </a:lnSpc>
              <a:spcBef>
                <a:spcPts val="0"/>
              </a:spcBef>
              <a:spcAft>
                <a:spcPts val="600"/>
              </a:spcAft>
              <a:buNone/>
            </a:pPr>
            <a:r>
              <a:rPr lang="en-US" sz="1100" dirty="0"/>
              <a:t>50 GB home directory, 10 TB working storage (60-day retention)</a:t>
            </a:r>
          </a:p>
          <a:p>
            <a:pPr marL="0" indent="0">
              <a:lnSpc>
                <a:spcPct val="100%"/>
              </a:lnSpc>
              <a:spcBef>
                <a:spcPts val="0"/>
              </a:spcBef>
              <a:spcAft>
                <a:spcPts val="600"/>
              </a:spcAft>
              <a:buNone/>
            </a:pPr>
            <a:r>
              <a:rPr lang="en-US" sz="1100" dirty="0"/>
              <a:t>Red Hat Linux 9, Slurm scheduler (</a:t>
            </a:r>
            <a:r>
              <a:rPr lang="en-US" sz="1100" dirty="0">
                <a:hlinkClick r:id="rId5"/>
              </a:rPr>
              <a:t>https://slurm.schedmd.com</a:t>
            </a:r>
            <a:r>
              <a:rPr lang="en-US" sz="1100" dirty="0"/>
              <a:t>), InfiniBand networking within the cluster, Lustre file system</a:t>
            </a:r>
          </a:p>
          <a:p>
            <a:pPr marL="0" indent="0">
              <a:lnSpc>
                <a:spcPct val="100%"/>
              </a:lnSpc>
              <a:spcBef>
                <a:spcPts val="0"/>
              </a:spcBef>
              <a:spcAft>
                <a:spcPts val="600"/>
              </a:spcAft>
              <a:buNone/>
            </a:pPr>
            <a:r>
              <a:rPr lang="en-US" sz="1100" dirty="0"/>
              <a:t>27 compute nodes (64 hyperthreaded cores, 1 TB RAM, $0.07 / CPU-hour)</a:t>
            </a:r>
          </a:p>
          <a:p>
            <a:pPr marL="0" indent="0">
              <a:lnSpc>
                <a:spcPct val="100%"/>
              </a:lnSpc>
              <a:spcBef>
                <a:spcPts val="0"/>
              </a:spcBef>
              <a:spcAft>
                <a:spcPts val="600"/>
              </a:spcAft>
              <a:buNone/>
            </a:pPr>
            <a:r>
              <a:rPr lang="en-US" sz="1100" dirty="0"/>
              <a:t>1 GPU node (4 X NVIDIA L40S GPUs + 64 CPU cores and 1 TB RAM, $3.50 / GPU-hour)</a:t>
            </a:r>
          </a:p>
          <a:p>
            <a:pPr marL="0" indent="0">
              <a:lnSpc>
                <a:spcPct val="100%"/>
              </a:lnSpc>
              <a:spcBef>
                <a:spcPts val="0"/>
              </a:spcBef>
              <a:spcAft>
                <a:spcPts val="600"/>
              </a:spcAft>
              <a:buNone/>
            </a:pPr>
            <a:r>
              <a:rPr lang="en-US" sz="1100" dirty="0"/>
              <a:t>To request access or discuss adding your own node to the HPC cluster see link at </a:t>
            </a:r>
            <a:r>
              <a:rPr lang="en-US" sz="1100" dirty="0">
                <a:hlinkClick r:id="rId4"/>
              </a:rPr>
              <a:t>https://bit.ly/SoM-HPC</a:t>
            </a:r>
            <a:endParaRPr lang="en-US" sz="1100" dirty="0"/>
          </a:p>
          <a:p>
            <a:pPr marL="0" indent="0">
              <a:lnSpc>
                <a:spcPct val="100%"/>
              </a:lnSpc>
              <a:spcBef>
                <a:spcPts val="0"/>
              </a:spcBef>
              <a:spcAft>
                <a:spcPts val="600"/>
              </a:spcAft>
              <a:buNone/>
            </a:pPr>
            <a:endParaRPr lang="en-US" sz="1300" b="1" dirty="0"/>
          </a:p>
          <a:p>
            <a:pPr marL="0" indent="0">
              <a:lnSpc>
                <a:spcPct val="100%"/>
              </a:lnSpc>
              <a:spcBef>
                <a:spcPts val="0"/>
              </a:spcBef>
              <a:spcAft>
                <a:spcPts val="600"/>
              </a:spcAft>
              <a:buNone/>
            </a:pPr>
            <a:r>
              <a:rPr lang="en-US" sz="1300" b="1" dirty="0"/>
              <a:t>OASIS consulting services</a:t>
            </a:r>
            <a:r>
              <a:rPr lang="en-US" sz="1100" dirty="0"/>
              <a:t> </a:t>
            </a:r>
            <a:r>
              <a:rPr lang="en-US" sz="1100" dirty="0">
                <a:hlinkClick r:id="rId6"/>
              </a:rPr>
              <a:t>https://medschool.duke.edu/research/research-support/research-support-offices/oasis/oasis-services/oasis-rts/research-3</a:t>
            </a:r>
            <a:endParaRPr lang="en-US" sz="1100" dirty="0"/>
          </a:p>
          <a:p>
            <a:pPr marL="0" indent="0">
              <a:lnSpc>
                <a:spcPct val="100%"/>
              </a:lnSpc>
              <a:spcBef>
                <a:spcPts val="0"/>
              </a:spcBef>
              <a:spcAft>
                <a:spcPts val="600"/>
              </a:spcAft>
              <a:buNone/>
            </a:pPr>
            <a:endParaRPr lang="en-US" sz="1100" dirty="0"/>
          </a:p>
          <a:p>
            <a:pPr marL="0" indent="0">
              <a:lnSpc>
                <a:spcPct val="100%"/>
              </a:lnSpc>
              <a:spcBef>
                <a:spcPts val="0"/>
              </a:spcBef>
              <a:spcAft>
                <a:spcPts val="600"/>
              </a:spcAft>
              <a:buNone/>
            </a:pPr>
            <a:r>
              <a:rPr lang="en-US" sz="1300" b="1" dirty="0"/>
              <a:t>DHTS Isilon data storage </a:t>
            </a:r>
            <a:r>
              <a:rPr lang="en-US" sz="1100" dirty="0"/>
              <a:t>Please contact OASIS consulting services</a:t>
            </a:r>
          </a:p>
          <a:p>
            <a:pPr marL="0" indent="0">
              <a:lnSpc>
                <a:spcPct val="100%"/>
              </a:lnSpc>
              <a:spcBef>
                <a:spcPts val="0"/>
              </a:spcBef>
              <a:spcAft>
                <a:spcPts val="600"/>
              </a:spcAft>
              <a:buNone/>
            </a:pPr>
            <a:endParaRPr lang="en-US" sz="1100" dirty="0">
              <a:highlight>
                <a:srgbClr val="FFFF00"/>
              </a:highlight>
            </a:endParaRPr>
          </a:p>
          <a:p>
            <a:pPr marL="0" indent="0">
              <a:lnSpc>
                <a:spcPct val="100%"/>
              </a:lnSpc>
              <a:spcBef>
                <a:spcPts val="0"/>
              </a:spcBef>
              <a:spcAft>
                <a:spcPts val="600"/>
              </a:spcAft>
              <a:buNone/>
            </a:pPr>
            <a:r>
              <a:rPr lang="en-US" sz="1300" b="1" dirty="0"/>
              <a:t>Long term, inexpensive Amazon Web Services storage</a:t>
            </a:r>
            <a:r>
              <a:rPr lang="en-US" sz="1100" dirty="0"/>
              <a:t> Please contact OASIS consulting services</a:t>
            </a:r>
          </a:p>
        </p:txBody>
      </p:sp>
      <p:sp>
        <p:nvSpPr>
          <p:cNvPr id="6" name="Content Placeholder 5">
            <a:extLst>
              <a:ext uri="{FF2B5EF4-FFF2-40B4-BE49-F238E27FC236}">
                <a16:creationId xmlns:a16="http://schemas.microsoft.com/office/drawing/2014/main" id="{5B8958E3-20AC-4299-BCD2-5313C267E15D}"/>
              </a:ext>
            </a:extLst>
          </p:cNvPr>
          <p:cNvSpPr>
            <a:spLocks noGrp="1"/>
          </p:cNvSpPr>
          <p:nvPr>
            <p:ph sz="half" idx="2"/>
          </p:nvPr>
        </p:nvSpPr>
        <p:spPr>
          <a:xfrm>
            <a:off x="4629149" y="1550859"/>
            <a:ext cx="4167605" cy="4567733"/>
          </a:xfrm>
        </p:spPr>
        <p:txBody>
          <a:bodyPr>
            <a:normAutofit fontScale="85%" lnSpcReduction="20%"/>
          </a:bodyPr>
          <a:lstStyle/>
          <a:p>
            <a:pPr marL="0" indent="0">
              <a:lnSpc>
                <a:spcPct val="100%"/>
              </a:lnSpc>
              <a:spcBef>
                <a:spcPts val="0"/>
              </a:spcBef>
              <a:spcAft>
                <a:spcPts val="600"/>
              </a:spcAft>
              <a:buNone/>
            </a:pPr>
            <a:r>
              <a:rPr lang="en-US" sz="1400" b="1" dirty="0"/>
              <a:t>OIT </a:t>
            </a:r>
            <a:r>
              <a:rPr lang="en-US" sz="1400" dirty="0"/>
              <a:t>(Duke Office of Information Technology) </a:t>
            </a:r>
            <a:r>
              <a:rPr lang="en-US" sz="1100" dirty="0">
                <a:hlinkClick r:id="rId7"/>
              </a:rPr>
              <a:t>https://oit.duke.edu</a:t>
            </a:r>
            <a:r>
              <a:rPr lang="en-US" sz="1100" dirty="0"/>
              <a:t> </a:t>
            </a:r>
          </a:p>
          <a:p>
            <a:pPr marL="0" indent="0">
              <a:lnSpc>
                <a:spcPct val="100%"/>
              </a:lnSpc>
              <a:spcBef>
                <a:spcPts val="0"/>
              </a:spcBef>
              <a:spcAft>
                <a:spcPts val="600"/>
              </a:spcAft>
              <a:buNone/>
            </a:pPr>
            <a:r>
              <a:rPr lang="en-US" sz="1100" dirty="0"/>
              <a:t>Not suitable for data classified as “sensitive” or “protected health information” (PHI).</a:t>
            </a:r>
          </a:p>
          <a:p>
            <a:pPr marL="0" indent="0">
              <a:lnSpc>
                <a:spcPct val="100%"/>
              </a:lnSpc>
              <a:spcBef>
                <a:spcPts val="0"/>
              </a:spcBef>
              <a:spcAft>
                <a:spcPts val="600"/>
              </a:spcAft>
              <a:buNone/>
            </a:pPr>
            <a:r>
              <a:rPr lang="en-US" sz="1300" b="1" dirty="0"/>
              <a:t>Duke Compute Cluster (DCC)</a:t>
            </a:r>
            <a:r>
              <a:rPr lang="en-US" sz="1300" dirty="0"/>
              <a:t> </a:t>
            </a:r>
            <a:r>
              <a:rPr lang="en-US" sz="1100" dirty="0">
                <a:hlinkClick r:id="rId8"/>
              </a:rPr>
              <a:t>https://oit-rc.pages.oit.duke.edu/rcsupportdocs/dcc</a:t>
            </a:r>
            <a:endParaRPr lang="en-US" sz="1100" dirty="0"/>
          </a:p>
          <a:p>
            <a:pPr marL="0" indent="0">
              <a:lnSpc>
                <a:spcPct val="100%"/>
              </a:lnSpc>
              <a:spcBef>
                <a:spcPts val="0"/>
              </a:spcBef>
              <a:spcAft>
                <a:spcPts val="600"/>
              </a:spcAft>
              <a:buNone/>
            </a:pPr>
            <a:r>
              <a:rPr lang="en-US" sz="1100" dirty="0"/>
              <a:t>High performance compute cluster with 1,300 nodes running Alma Linux and the Slurm scheduler (</a:t>
            </a:r>
            <a:r>
              <a:rPr lang="en-US" sz="1100" dirty="0">
                <a:hlinkClick r:id="rId5"/>
              </a:rPr>
              <a:t>https://slurm.schedmd.com</a:t>
            </a:r>
            <a:r>
              <a:rPr lang="en-US" sz="1100" dirty="0"/>
              <a:t>).</a:t>
            </a:r>
          </a:p>
          <a:p>
            <a:pPr marL="0" indent="0">
              <a:lnSpc>
                <a:spcPct val="100%"/>
              </a:lnSpc>
              <a:spcBef>
                <a:spcPts val="0"/>
              </a:spcBef>
              <a:spcAft>
                <a:spcPts val="600"/>
              </a:spcAft>
              <a:buNone/>
            </a:pPr>
            <a:r>
              <a:rPr lang="en-US" sz="1100" dirty="0"/>
              <a:t>Two Slum partitions are free to use. In addition, labs can add their own nodes (provided they are compatible with the cluster) and always get priority access on their node. Other labs can use the node but are evicted immediately if the owner wants to use the node.</a:t>
            </a:r>
          </a:p>
          <a:p>
            <a:pPr marL="0" indent="0">
              <a:lnSpc>
                <a:spcPct val="100%"/>
              </a:lnSpc>
              <a:spcBef>
                <a:spcPts val="0"/>
              </a:spcBef>
              <a:spcAft>
                <a:spcPts val="600"/>
              </a:spcAft>
              <a:buNone/>
            </a:pPr>
            <a:r>
              <a:rPr lang="en-US" sz="1100" dirty="0"/>
              <a:t>DCC provides most bioinformatics software packages using the “Environment Modules” system (</a:t>
            </a:r>
            <a:r>
              <a:rPr lang="en-US" sz="1100" dirty="0">
                <a:hlinkClick r:id="rId9"/>
              </a:rPr>
              <a:t>https://modules.sourceforge.net</a:t>
            </a:r>
            <a:r>
              <a:rPr lang="en-US" sz="1100" dirty="0"/>
              <a:t>), and other standard packages can usually be added to the module system on request.</a:t>
            </a:r>
          </a:p>
          <a:p>
            <a:pPr marL="0" indent="0">
              <a:lnSpc>
                <a:spcPct val="100%"/>
              </a:lnSpc>
              <a:spcBef>
                <a:spcPts val="0"/>
              </a:spcBef>
              <a:spcAft>
                <a:spcPts val="600"/>
              </a:spcAft>
              <a:buNone/>
            </a:pPr>
            <a:r>
              <a:rPr lang="en-US" sz="1100" dirty="0"/>
              <a:t>PI can arrange with OIT to add their own nodes to DCC. Computing can also be reserved at $85 / core-year. Additional pricing at </a:t>
            </a:r>
            <a:r>
              <a:rPr lang="en-US" sz="1100" dirty="0">
                <a:hlinkClick r:id="rId10"/>
              </a:rPr>
              <a:t>https://oit.duke.edu/help/articles/kb0030661</a:t>
            </a:r>
            <a:r>
              <a:rPr lang="en-US" sz="1100" dirty="0"/>
              <a:t>.</a:t>
            </a:r>
          </a:p>
          <a:p>
            <a:pPr marL="0" indent="0">
              <a:lnSpc>
                <a:spcPct val="100%"/>
              </a:lnSpc>
              <a:spcBef>
                <a:spcPts val="0"/>
              </a:spcBef>
              <a:spcAft>
                <a:spcPts val="600"/>
              </a:spcAft>
              <a:buNone/>
            </a:pPr>
            <a:r>
              <a:rPr lang="en-US" sz="1100" dirty="0"/>
              <a:t>DCC offers the “OPEN OnDemand” web-browser interface (</a:t>
            </a:r>
            <a:r>
              <a:rPr lang="en-US" sz="1100" dirty="0">
                <a:hlinkClick r:id="rId11"/>
              </a:rPr>
              <a:t>https://openondemand.org</a:t>
            </a:r>
            <a:r>
              <a:rPr lang="en-US" sz="1100" dirty="0"/>
              <a:t>) . This provides a Linux desktop plus RStudio, </a:t>
            </a:r>
            <a:r>
              <a:rPr lang="en-US" sz="1100" dirty="0" err="1"/>
              <a:t>JupyterLab</a:t>
            </a:r>
            <a:r>
              <a:rPr lang="en-US" sz="1100" dirty="0"/>
              <a:t> notebooks, and VS Code.</a:t>
            </a:r>
          </a:p>
          <a:p>
            <a:pPr marL="0" indent="0">
              <a:lnSpc>
                <a:spcPct val="100%"/>
              </a:lnSpc>
              <a:spcBef>
                <a:spcPts val="0"/>
              </a:spcBef>
              <a:spcAft>
                <a:spcPts val="600"/>
              </a:spcAft>
              <a:buNone/>
            </a:pPr>
            <a:r>
              <a:rPr lang="en-US" sz="1300" b="1" dirty="0"/>
              <a:t>Data storage </a:t>
            </a:r>
            <a:r>
              <a:rPr lang="en-US" sz="1100" dirty="0"/>
              <a:t>1 TB free storage per lab, additional storage available for rent. Archival storage is $62 / TB-year without backup and $144 / TB-year with backup. Additional pricing for higher speed storage is at </a:t>
            </a:r>
            <a:r>
              <a:rPr lang="en-US" sz="1100" dirty="0">
                <a:hlinkClick r:id="rId12"/>
              </a:rPr>
              <a:t>https://oit.duke.edu/help/articles/kb0030661</a:t>
            </a:r>
            <a:r>
              <a:rPr lang="en-US" sz="1100" dirty="0"/>
              <a:t>.</a:t>
            </a:r>
          </a:p>
          <a:p>
            <a:pPr marL="0" indent="0">
              <a:lnSpc>
                <a:spcPct val="100%"/>
              </a:lnSpc>
              <a:spcBef>
                <a:spcPts val="0"/>
              </a:spcBef>
              <a:spcAft>
                <a:spcPts val="1200"/>
              </a:spcAft>
              <a:buNone/>
            </a:pPr>
            <a:r>
              <a:rPr lang="en-US" sz="1300" b="1" dirty="0"/>
              <a:t>For appointments</a:t>
            </a:r>
            <a:r>
              <a:rPr lang="en-US" sz="1100" dirty="0"/>
              <a:t> regarding all OIT services, including requesting new accounts on DCC, see </a:t>
            </a:r>
            <a:r>
              <a:rPr lang="en-US" sz="1100" dirty="0">
                <a:hlinkClick r:id="rId13"/>
              </a:rPr>
              <a:t>https://outlook.office365.com/owa/calendar/ResearchComputing@ProdDuke.onmicrosoft.com/bookings/</a:t>
            </a:r>
            <a:r>
              <a:rPr lang="en-US" sz="1100" dirty="0"/>
              <a:t>.</a:t>
            </a:r>
          </a:p>
          <a:p>
            <a:pPr marL="0" indent="0">
              <a:lnSpc>
                <a:spcPct val="100%"/>
              </a:lnSpc>
              <a:spcBef>
                <a:spcPts val="0"/>
              </a:spcBef>
              <a:spcAft>
                <a:spcPts val="600"/>
              </a:spcAft>
              <a:buNone/>
            </a:pPr>
            <a:r>
              <a:rPr lang="en-US" sz="1300" b="1" dirty="0"/>
              <a:t>Website hosting </a:t>
            </a:r>
            <a:r>
              <a:rPr lang="en-US" sz="1100" dirty="0">
                <a:hlinkClick r:id="rId14"/>
              </a:rPr>
              <a:t>https://oit.duke.edu/service/website-hosting</a:t>
            </a:r>
            <a:r>
              <a:rPr lang="en-US" sz="1100" dirty="0"/>
              <a:t>. </a:t>
            </a:r>
          </a:p>
          <a:p>
            <a:pPr marL="0" indent="0">
              <a:buNone/>
            </a:pPr>
            <a:endParaRPr lang="en-US" sz="1200" dirty="0"/>
          </a:p>
        </p:txBody>
      </p:sp>
      <p:sp>
        <p:nvSpPr>
          <p:cNvPr id="2" name="TextBox 1">
            <a:extLst>
              <a:ext uri="{FF2B5EF4-FFF2-40B4-BE49-F238E27FC236}">
                <a16:creationId xmlns:a16="http://schemas.microsoft.com/office/drawing/2014/main" id="{88C2BA1E-885C-E1D5-4F67-53485B375D9B}"/>
              </a:ext>
            </a:extLst>
          </p:cNvPr>
          <p:cNvSpPr txBox="1"/>
          <p:nvPr/>
        </p:nvSpPr>
        <p:spPr>
          <a:xfrm>
            <a:off x="390617" y="6258352"/>
            <a:ext cx="8004362" cy="535531"/>
          </a:xfrm>
          <a:prstGeom prst="rect">
            <a:avLst/>
          </a:prstGeom>
          <a:noFill/>
        </p:spPr>
        <p:txBody>
          <a:bodyPr wrap="square" rtlCol="0">
            <a:spAutoFit/>
          </a:bodyPr>
          <a:lstStyle/>
          <a:p>
            <a:pPr>
              <a:lnSpc>
                <a:spcPct val="90%"/>
              </a:lnSpc>
              <a:spcAft>
                <a:spcPts val="600"/>
              </a:spcAft>
            </a:pPr>
            <a:r>
              <a:rPr lang="en-SG" sz="1100" b="1" dirty="0"/>
              <a:t>Other services less often used for basic science </a:t>
            </a:r>
            <a:r>
              <a:rPr lang="en-SG" sz="1050" dirty="0"/>
              <a:t>are linked to at </a:t>
            </a:r>
            <a:r>
              <a:rPr lang="en-US" sz="1050" dirty="0">
                <a:hlinkClick r:id="rId15"/>
              </a:rPr>
              <a:t>https://secureit.duke.edu/data_services</a:t>
            </a:r>
            <a:r>
              <a:rPr lang="en-US" sz="1050" dirty="0"/>
              <a:t> (internal Duke website). These include </a:t>
            </a:r>
            <a:r>
              <a:rPr lang="en-SG" sz="1050" b="1" dirty="0"/>
              <a:t>PACE </a:t>
            </a:r>
            <a:r>
              <a:rPr lang="en-SG" sz="1050" dirty="0"/>
              <a:t>(Protected Analytics Computing Environment, </a:t>
            </a:r>
            <a:r>
              <a:rPr lang="en-US" sz="1050" dirty="0">
                <a:hlinkClick r:id="rId16"/>
              </a:rPr>
              <a:t>https://medschool.duke.edu/pace</a:t>
            </a:r>
            <a:r>
              <a:rPr lang="en-SG" sz="1050" dirty="0"/>
              <a:t>),</a:t>
            </a:r>
            <a:r>
              <a:rPr lang="en-SG" sz="1050" b="1" dirty="0"/>
              <a:t> </a:t>
            </a:r>
            <a:r>
              <a:rPr lang="en-SG" sz="1050" b="1" dirty="0" err="1"/>
              <a:t>REDCap</a:t>
            </a:r>
            <a:r>
              <a:rPr lang="en-SG" sz="1050" b="1" dirty="0"/>
              <a:t>, Protected Network for Research </a:t>
            </a:r>
            <a:r>
              <a:rPr lang="en-SG" sz="1050" dirty="0"/>
              <a:t>(OR&amp;I, Office of Research and Innovation)</a:t>
            </a:r>
            <a:endParaRPr lang="en-US" sz="1100" dirty="0"/>
          </a:p>
        </p:txBody>
      </p:sp>
      <p:cxnSp>
        <p:nvCxnSpPr>
          <p:cNvPr id="9" name="Straight Connector 8">
            <a:extLst>
              <a:ext uri="{FF2B5EF4-FFF2-40B4-BE49-F238E27FC236}">
                <a16:creationId xmlns:a16="http://schemas.microsoft.com/office/drawing/2014/main" id="{05F2E1CA-704D-5828-EA67-2F4BF5E7DC3E}"/>
              </a:ext>
            </a:extLst>
          </p:cNvPr>
          <p:cNvCxnSpPr>
            <a:cxnSpLocks/>
          </p:cNvCxnSpPr>
          <p:nvPr/>
        </p:nvCxnSpPr>
        <p:spPr>
          <a:xfrm>
            <a:off x="457384" y="1173565"/>
            <a:ext cx="8292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E0EEF0-DF8C-5557-8BBE-F1D5E2F9AAE1}"/>
              </a:ext>
            </a:extLst>
          </p:cNvPr>
          <p:cNvCxnSpPr>
            <a:cxnSpLocks/>
          </p:cNvCxnSpPr>
          <p:nvPr/>
        </p:nvCxnSpPr>
        <p:spPr>
          <a:xfrm>
            <a:off x="457384" y="6190125"/>
            <a:ext cx="8292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2918261-2B8A-B91B-4FCF-047B70033024}"/>
              </a:ext>
            </a:extLst>
          </p:cNvPr>
          <p:cNvCxnSpPr>
            <a:cxnSpLocks/>
          </p:cNvCxnSpPr>
          <p:nvPr/>
        </p:nvCxnSpPr>
        <p:spPr>
          <a:xfrm>
            <a:off x="4514850" y="1495897"/>
            <a:ext cx="0" cy="4689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B4E0575-1F37-622D-D45F-035C71E5A1FF}"/>
              </a:ext>
            </a:extLst>
          </p:cNvPr>
          <p:cNvCxnSpPr>
            <a:cxnSpLocks/>
          </p:cNvCxnSpPr>
          <p:nvPr/>
        </p:nvCxnSpPr>
        <p:spPr>
          <a:xfrm>
            <a:off x="457384" y="1495897"/>
            <a:ext cx="8339373"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E8CBC03-8E68-4124-B735-601EBC7FF778}"/>
              </a:ext>
            </a:extLst>
          </p:cNvPr>
          <p:cNvSpPr txBox="1"/>
          <p:nvPr/>
        </p:nvSpPr>
        <p:spPr>
          <a:xfrm>
            <a:off x="1161108" y="1183131"/>
            <a:ext cx="6737107" cy="276999"/>
          </a:xfrm>
          <a:prstGeom prst="rect">
            <a:avLst/>
          </a:prstGeom>
          <a:noFill/>
        </p:spPr>
        <p:txBody>
          <a:bodyPr wrap="square" rtlCol="0">
            <a:spAutoFit/>
          </a:bodyPr>
          <a:lstStyle/>
          <a:p>
            <a:pPr algn="ctr"/>
            <a:r>
              <a:rPr lang="en-US" sz="1200" b="1" dirty="0"/>
              <a:t>Researchers in the School of Medicine can use resources from two IT systems</a:t>
            </a:r>
          </a:p>
        </p:txBody>
      </p:sp>
      <p:pic>
        <p:nvPicPr>
          <p:cNvPr id="8" name="Picture 7">
            <a:extLst>
              <a:ext uri="{FF2B5EF4-FFF2-40B4-BE49-F238E27FC236}">
                <a16:creationId xmlns:a16="http://schemas.microsoft.com/office/drawing/2014/main" id="{ECC595EC-34D0-40C4-BE1D-F783D562729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96597" y="627043"/>
            <a:ext cx="551305" cy="551305"/>
          </a:xfrm>
          <a:prstGeom prst="rect">
            <a:avLst/>
          </a:prstGeom>
        </p:spPr>
      </p:pic>
    </p:spTree>
    <p:extLst>
      <p:ext uri="{BB962C8B-B14F-4D97-AF65-F5344CB8AC3E}">
        <p14:creationId xmlns:p14="http://schemas.microsoft.com/office/powerpoint/2010/main" val="248087367"/>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FA7C5A6-06E3-45CF-8C3A-B5B290E9C9DD}"/>
              </a:ext>
            </a:extLst>
          </p:cNvPr>
          <p:cNvGraphicFramePr>
            <a:graphicFrameLocks noGrp="1"/>
          </p:cNvGraphicFramePr>
          <p:nvPr>
            <p:extLst>
              <p:ext uri="{D42A27DB-BD31-4B8C-83A1-F6EECF244321}">
                <p14:modId xmlns:p14="http://schemas.microsoft.com/office/powerpoint/2010/main" val="1439465038"/>
              </p:ext>
            </p:extLst>
          </p:nvPr>
        </p:nvGraphicFramePr>
        <p:xfrm>
          <a:off x="300625" y="181626"/>
          <a:ext cx="8624170" cy="6320778"/>
        </p:xfrm>
        <a:graphic>
          <a:graphicData uri="http://purl.oclc.org/ooxml/drawingml/table">
            <a:tbl>
              <a:tblPr>
                <a:tableStyleId>{5C22544A-7EE6-4342-B048-85BDC9FD1C3A}</a:tableStyleId>
              </a:tblPr>
              <a:tblGrid>
                <a:gridCol w="6118824">
                  <a:extLst>
                    <a:ext uri="{9D8B030D-6E8A-4147-A177-3AD203B41FA5}">
                      <a16:colId xmlns:a16="http://schemas.microsoft.com/office/drawing/2014/main" val="2361012735"/>
                    </a:ext>
                  </a:extLst>
                </a:gridCol>
                <a:gridCol w="443327">
                  <a:extLst>
                    <a:ext uri="{9D8B030D-6E8A-4147-A177-3AD203B41FA5}">
                      <a16:colId xmlns:a16="http://schemas.microsoft.com/office/drawing/2014/main" val="4141406546"/>
                    </a:ext>
                  </a:extLst>
                </a:gridCol>
                <a:gridCol w="2062019">
                  <a:extLst>
                    <a:ext uri="{9D8B030D-6E8A-4147-A177-3AD203B41FA5}">
                      <a16:colId xmlns:a16="http://schemas.microsoft.com/office/drawing/2014/main" val="4292024342"/>
                    </a:ext>
                  </a:extLst>
                </a:gridCol>
              </a:tblGrid>
              <a:tr h="237137">
                <a:tc gridSpan="3">
                  <a:txBody>
                    <a:bodyPr/>
                    <a:lstStyle/>
                    <a:p>
                      <a:pPr algn="l" fontAlgn="b"/>
                      <a:r>
                        <a:rPr lang="en-US" sz="1400" b="1" u="none" strike="noStrike" dirty="0">
                          <a:effectLst/>
                        </a:rPr>
                        <a:t>DRAFT for discussion; completely unofficial proposal on omic data security categories</a:t>
                      </a:r>
                      <a:endParaRPr lang="en-US" sz="1400" b="1" i="0" u="none" strike="noStrike" dirty="0">
                        <a:solidFill>
                          <a:srgbClr val="000000"/>
                        </a:solidFill>
                        <a:effectLst/>
                        <a:latin typeface="Calibri" panose="020F0502020204030204" pitchFamily="34" charset="0"/>
                      </a:endParaRPr>
                    </a:p>
                  </a:txBody>
                  <a:tcPr marL="3951" marR="3951" marT="3951" marB="0" anchor="b"/>
                </a:tc>
                <a:tc hMerge="1">
                  <a:txBody>
                    <a:bodyPr/>
                    <a:lstStyle/>
                    <a:p>
                      <a:pPr algn="l" fontAlgn="b"/>
                      <a:endParaRPr lang="en-US" sz="1050" b="0" i="0" u="none" strike="noStrike" dirty="0">
                        <a:solidFill>
                          <a:srgbClr val="000000"/>
                        </a:solidFill>
                        <a:effectLst/>
                        <a:latin typeface="Calibri" panose="020F0502020204030204" pitchFamily="34" charset="0"/>
                      </a:endParaRPr>
                    </a:p>
                  </a:txBody>
                  <a:tcPr marL="3951" marR="3951" marT="3951" marB="0" anchor="b"/>
                </a:tc>
                <a:tc hMerge="1">
                  <a:txBody>
                    <a:bodyPr/>
                    <a:lstStyle/>
                    <a:p>
                      <a:pPr algn="l" fontAlgn="b"/>
                      <a:endParaRPr lang="en-US" sz="1050" b="0" i="0" u="none" strike="noStrike">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3754528928"/>
                  </a:ext>
                </a:extLst>
              </a:tr>
              <a:tr h="189434">
                <a:tc>
                  <a:txBody>
                    <a:bodyPr/>
                    <a:lstStyle/>
                    <a:p>
                      <a:pPr algn="l" fontAlgn="b"/>
                      <a:r>
                        <a:rPr lang="en-US" sz="1050" u="none" strike="noStrike" dirty="0">
                          <a:effectLst/>
                        </a:rPr>
                        <a:t>May 31, 2024</a:t>
                      </a:r>
                      <a:endParaRPr lang="en-US" sz="1050" b="1" i="0" u="none" strike="noStrike" dirty="0">
                        <a:solidFill>
                          <a:srgbClr val="000000"/>
                        </a:solidFill>
                        <a:effectLst/>
                        <a:latin typeface="Calibri" panose="020F0502020204030204" pitchFamily="34" charset="0"/>
                      </a:endParaRPr>
                    </a:p>
                  </a:txBody>
                  <a:tcPr marL="3951" marR="3951" marT="3951" marB="0" anchor="b"/>
                </a:tc>
                <a:tc gridSpan="2">
                  <a:txBody>
                    <a:bodyPr/>
                    <a:lstStyle/>
                    <a:p>
                      <a:pPr algn="l" fontAlgn="b"/>
                      <a:endParaRPr lang="en-US" sz="1050" b="0" i="0" u="none" strike="noStrike">
                        <a:solidFill>
                          <a:srgbClr val="000000"/>
                        </a:solidFill>
                        <a:effectLst/>
                        <a:latin typeface="Calibri" panose="020F0502020204030204" pitchFamily="34" charset="0"/>
                      </a:endParaRPr>
                    </a:p>
                  </a:txBody>
                  <a:tcPr marL="3951" marR="3951" marT="3951" marB="0" anchor="b"/>
                </a:tc>
                <a:tc hMerge="1">
                  <a:txBody>
                    <a:bodyPr/>
                    <a:lstStyle/>
                    <a:p>
                      <a:pPr algn="l" fontAlgn="b"/>
                      <a:endParaRPr lang="en-US" sz="1050" b="0" i="0" u="none" strike="noStrike">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2077321878"/>
                  </a:ext>
                </a:extLst>
              </a:tr>
              <a:tr h="189434">
                <a:tc>
                  <a:txBody>
                    <a:bodyPr/>
                    <a:lstStyle/>
                    <a:p>
                      <a:pPr algn="l" fontAlgn="b"/>
                      <a:r>
                        <a:rPr lang="en-US" sz="1050" u="none" strike="noStrike">
                          <a:effectLst/>
                        </a:rPr>
                        <a:t>Steve Rozen</a:t>
                      </a:r>
                      <a:endParaRPr lang="en-US" sz="1050" b="0" i="0" u="none" strike="noStrike">
                        <a:solidFill>
                          <a:srgbClr val="000000"/>
                        </a:solidFill>
                        <a:effectLst/>
                        <a:latin typeface="Calibri" panose="020F0502020204030204" pitchFamily="34" charset="0"/>
                      </a:endParaRPr>
                    </a:p>
                  </a:txBody>
                  <a:tcPr marL="3951" marR="3951" marT="3951" marB="0" anchor="b"/>
                </a:tc>
                <a:tc gridSpan="2">
                  <a:txBody>
                    <a:bodyPr/>
                    <a:lstStyle/>
                    <a:p>
                      <a:pPr algn="l" fontAlgn="b"/>
                      <a:r>
                        <a:rPr lang="en-US" sz="1050" u="sng" strike="noStrike" dirty="0">
                          <a:effectLst/>
                          <a:hlinkClick r:id="rId2"/>
                        </a:rPr>
                        <a:t>sr110@duke.edu</a:t>
                      </a:r>
                      <a:endParaRPr lang="en-US" sz="1050" b="0" i="0" u="sng" strike="noStrike" dirty="0">
                        <a:solidFill>
                          <a:srgbClr val="0563C1"/>
                        </a:solidFill>
                        <a:effectLst/>
                        <a:latin typeface="Calibri" panose="020F0502020204030204" pitchFamily="34" charset="0"/>
                      </a:endParaRPr>
                    </a:p>
                  </a:txBody>
                  <a:tcPr marL="3951" marR="3951" marT="3951" marB="0" anchor="b"/>
                </a:tc>
                <a:tc hMerge="1">
                  <a:txBody>
                    <a:bodyPr/>
                    <a:lstStyle/>
                    <a:p>
                      <a:pPr algn="l" fontAlgn="b"/>
                      <a:endParaRPr lang="en-US" sz="1050" b="0" i="0" u="sng" strike="noStrike">
                        <a:solidFill>
                          <a:srgbClr val="0563C1"/>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1472529604"/>
                  </a:ext>
                </a:extLst>
              </a:tr>
              <a:tr h="1461659">
                <a:tc gridSpan="3">
                  <a:txBody>
                    <a:bodyPr/>
                    <a:lstStyle/>
                    <a:p>
                      <a:pPr algn="l" fontAlgn="ctr"/>
                      <a:r>
                        <a:rPr lang="en-US" sz="1100" u="none" strike="noStrike" dirty="0">
                          <a:effectLst/>
                        </a:rPr>
                        <a:t>The proposed basic principle is that human genetic data (sequence, SNPs, STRs) with a Duke owner that poses a reasonable risk of re-identification must usually* be classified as "sensitive". It the data are not owned by Duke, the category is up to the owner. For example, the Illumina Platinum (human) Genome sequences are "public". In other situations, a non-Duke owner may require  a minimum security category in a data-use agreement.  In any situation, the owner of the data or the data steward at Duke can opt for a more stringent category. For example, the sequence of a bacterium engineered to produce a particular protein might be "sensitive" because of IP considerations, or IRB approval restrictions may require even non-re-identifiable omic data to be considered "sensitive". Ultimately it is the responsibility of the data owner and the Duke data steward to determine the data category.</a:t>
                      </a:r>
                      <a:endParaRPr lang="en-US" sz="1100" b="0" i="0" u="none" strike="noStrike" dirty="0">
                        <a:solidFill>
                          <a:srgbClr val="000000"/>
                        </a:solidFill>
                        <a:effectLst/>
                        <a:latin typeface="Calibri" panose="020F0502020204030204" pitchFamily="34" charset="0"/>
                      </a:endParaRPr>
                    </a:p>
                  </a:txBody>
                  <a:tcPr marL="3951" marR="3951" marT="3951" marB="0" anchor="ctr"/>
                </a:tc>
                <a:tc hMerge="1">
                  <a:txBody>
                    <a:bodyPr/>
                    <a:lstStyle/>
                    <a:p>
                      <a:endParaRPr lang="en-US"/>
                    </a:p>
                  </a:txBody>
                  <a:tcPr/>
                </a:tc>
                <a:tc hMerge="1">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extLst>
                  <a:ext uri="{0D108BD9-81ED-4DB2-BD59-A6C34878D82A}">
                    <a16:rowId xmlns:a16="http://schemas.microsoft.com/office/drawing/2014/main" val="2498322409"/>
                  </a:ext>
                </a:extLst>
              </a:tr>
              <a:tr h="189434">
                <a:tc gridSpan="2">
                  <a:txBody>
                    <a:bodyPr/>
                    <a:lstStyle/>
                    <a:p>
                      <a:pPr algn="l" fontAlgn="b"/>
                      <a:r>
                        <a:rPr lang="en-US" sz="1050" b="1" u="none" strike="noStrike" dirty="0">
                          <a:effectLst/>
                        </a:rPr>
                        <a:t>Determining omic data security category</a:t>
                      </a:r>
                      <a:endParaRPr lang="en-US" sz="1050" b="1" i="0" u="none" strike="noStrike" dirty="0">
                        <a:solidFill>
                          <a:srgbClr val="000000"/>
                        </a:solidFill>
                        <a:effectLst/>
                        <a:latin typeface="Calibri" panose="020F0502020204030204" pitchFamily="34" charset="0"/>
                      </a:endParaRPr>
                    </a:p>
                  </a:txBody>
                  <a:tcPr marL="3951" marR="3951" marT="3951" marB="0" anchor="b"/>
                </a:tc>
                <a:tc hMerge="1">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2279570846"/>
                  </a:ext>
                </a:extLst>
              </a:tr>
              <a:tr h="189434">
                <a:tc gridSpan="2">
                  <a:txBody>
                    <a:bodyPr/>
                    <a:lstStyle/>
                    <a:p>
                      <a:pPr algn="ctr" fontAlgn="ctr"/>
                      <a:r>
                        <a:rPr lang="en-US" sz="1050" b="1" u="none" strike="noStrike" dirty="0">
                          <a:effectLst/>
                        </a:rPr>
                        <a:t>Type of data</a:t>
                      </a:r>
                      <a:endParaRPr lang="en-US" sz="1050" b="1" i="0" u="none" strike="noStrike" dirty="0">
                        <a:solidFill>
                          <a:srgbClr val="000000"/>
                        </a:solidFill>
                        <a:effectLst/>
                        <a:latin typeface="Calibri" panose="020F0502020204030204" pitchFamily="34" charset="0"/>
                      </a:endParaRPr>
                    </a:p>
                  </a:txBody>
                  <a:tcPr marL="3951" marR="3951" marT="3951" marB="0" anchor="ctr"/>
                </a:tc>
                <a:tc hMerge="1">
                  <a:txBody>
                    <a:bodyPr/>
                    <a:lstStyle/>
                    <a:p>
                      <a:pPr algn="ctr" fontAlgn="ctr"/>
                      <a:r>
                        <a:rPr lang="en-US" sz="1050" u="none" strike="noStrike">
                          <a:effectLst/>
                        </a:rPr>
                        <a:t>Data Category</a:t>
                      </a:r>
                      <a:endParaRPr lang="en-US" sz="1050" b="1" i="0" u="none" strike="noStrike">
                        <a:solidFill>
                          <a:srgbClr val="000000"/>
                        </a:solidFill>
                        <a:effectLst/>
                        <a:latin typeface="Calibri" panose="020F0502020204030204" pitchFamily="34" charset="0"/>
                      </a:endParaRPr>
                    </a:p>
                  </a:txBody>
                  <a:tcPr marL="3951" marR="3951" marT="3951" marB="0" anchor="ctr"/>
                </a:tc>
                <a:tc>
                  <a:txBody>
                    <a:bodyPr/>
                    <a:lstStyle/>
                    <a:p>
                      <a:pPr algn="ctr" fontAlgn="ctr"/>
                      <a:r>
                        <a:rPr lang="en-US" sz="1050" b="1" u="none" strike="noStrike" dirty="0">
                          <a:effectLst/>
                        </a:rPr>
                        <a:t>Security Category</a:t>
                      </a:r>
                      <a:endParaRPr lang="en-US" sz="1050" b="1" i="0" u="none" strike="noStrike" dirty="0">
                        <a:solidFill>
                          <a:srgbClr val="000000"/>
                        </a:solidFill>
                        <a:effectLst/>
                        <a:latin typeface="Calibri" panose="020F0502020204030204" pitchFamily="34" charset="0"/>
                      </a:endParaRPr>
                    </a:p>
                  </a:txBody>
                  <a:tcPr marL="3951" marR="3951" marT="3951" marB="0" anchor="ctr"/>
                </a:tc>
                <a:extLst>
                  <a:ext uri="{0D108BD9-81ED-4DB2-BD59-A6C34878D82A}">
                    <a16:rowId xmlns:a16="http://schemas.microsoft.com/office/drawing/2014/main" val="2807258390"/>
                  </a:ext>
                </a:extLst>
              </a:tr>
              <a:tr h="408004">
                <a:tc gridSpan="2">
                  <a:txBody>
                    <a:bodyPr/>
                    <a:lstStyle/>
                    <a:p>
                      <a:pPr algn="l" fontAlgn="ctr"/>
                      <a:r>
                        <a:rPr lang="en-US" sz="1050" u="none" strike="noStrike" dirty="0">
                          <a:effectLst/>
                        </a:rPr>
                        <a:t>Nonhuman data of any kind with Duke or non-Duke owner</a:t>
                      </a:r>
                      <a:endParaRPr lang="en-US" sz="1050" b="0" i="0" u="none" strike="noStrike" dirty="0">
                        <a:solidFill>
                          <a:srgbClr val="000000"/>
                        </a:solidFill>
                        <a:effectLst/>
                        <a:latin typeface="Calibri" panose="020F0502020204030204" pitchFamily="34" charset="0"/>
                      </a:endParaRPr>
                    </a:p>
                  </a:txBody>
                  <a:tcPr marL="3951" marR="3951" marT="3951" marB="0" anchor="ctr"/>
                </a:tc>
                <a:tc hMerge="1">
                  <a:txBody>
                    <a:bodyPr/>
                    <a:lstStyle/>
                    <a:p>
                      <a:pPr algn="l" fontAlgn="ctr"/>
                      <a:r>
                        <a:rPr lang="en-US" sz="1050" u="none" strike="noStrike" dirty="0">
                          <a:effectLst/>
                        </a:rPr>
                        <a:t>Determined by owner</a:t>
                      </a:r>
                      <a:endParaRPr lang="en-US" sz="1050" b="0" i="0" u="none" strike="noStrike" dirty="0">
                        <a:solidFill>
                          <a:srgbClr val="000000"/>
                        </a:solidFill>
                        <a:effectLst/>
                        <a:latin typeface="Calibri" panose="020F0502020204030204" pitchFamily="34" charset="0"/>
                      </a:endParaRPr>
                    </a:p>
                  </a:txBody>
                  <a:tcPr marL="3951" marR="3951" marT="3951" marB="0" anchor="ctr"/>
                </a:tc>
                <a:tc rowSpan="9">
                  <a:txBody>
                    <a:bodyPr/>
                    <a:lstStyle/>
                    <a:p>
                      <a:pPr algn="ctr" fontAlgn="ctr"/>
                      <a:r>
                        <a:rPr lang="en-US" sz="1050" u="none" strike="noStrike" dirty="0">
                          <a:effectLst/>
                        </a:rPr>
                        <a:t>       Determined by owner</a:t>
                      </a:r>
                      <a:endParaRPr lang="en-US" sz="1050" b="0" i="0" u="none" strike="noStrike" dirty="0">
                        <a:solidFill>
                          <a:srgbClr val="000000"/>
                        </a:solidFill>
                        <a:effectLst/>
                        <a:latin typeface="Calibri" panose="020F0502020204030204" pitchFamily="34" charset="0"/>
                      </a:endParaRPr>
                    </a:p>
                  </a:txBody>
                  <a:tcPr marL="3951" marR="3951" marT="3951" marB="0" anchor="ctr"/>
                </a:tc>
                <a:extLst>
                  <a:ext uri="{0D108BD9-81ED-4DB2-BD59-A6C34878D82A}">
                    <a16:rowId xmlns:a16="http://schemas.microsoft.com/office/drawing/2014/main" val="1521163603"/>
                  </a:ext>
                </a:extLst>
              </a:tr>
              <a:tr h="189434">
                <a:tc gridSpan="2">
                  <a:txBody>
                    <a:bodyPr/>
                    <a:lstStyle/>
                    <a:p>
                      <a:pPr algn="l" fontAlgn="ctr"/>
                      <a:r>
                        <a:rPr lang="en-US" sz="1050" b="1" i="1" u="none" strike="noStrike" dirty="0">
                          <a:effectLst/>
                        </a:rPr>
                        <a:t>The remaining data types refer to human data</a:t>
                      </a:r>
                      <a:endParaRPr lang="en-US" sz="1050" b="1" i="1" u="none" strike="noStrike" dirty="0">
                        <a:solidFill>
                          <a:srgbClr val="000000"/>
                        </a:solidFill>
                        <a:effectLst/>
                        <a:latin typeface="Calibri" panose="020F0502020204030204" pitchFamily="34" charset="0"/>
                      </a:endParaRPr>
                    </a:p>
                  </a:txBody>
                  <a:tcPr marL="3951" marR="3951" marT="3951" marB="0" anchor="ctr"/>
                </a:tc>
                <a:tc hMerge="1">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tc vMerge="1">
                  <a:txBody>
                    <a:bodyPr/>
                    <a:lstStyle/>
                    <a:p>
                      <a:endParaRPr lang="en-US"/>
                    </a:p>
                  </a:txBody>
                  <a:tcPr/>
                </a:tc>
                <a:extLst>
                  <a:ext uri="{0D108BD9-81ED-4DB2-BD59-A6C34878D82A}">
                    <a16:rowId xmlns:a16="http://schemas.microsoft.com/office/drawing/2014/main" val="107152125"/>
                  </a:ext>
                </a:extLst>
              </a:tr>
              <a:tr h="182103">
                <a:tc gridSpan="2">
                  <a:txBody>
                    <a:bodyPr/>
                    <a:lstStyle/>
                    <a:p>
                      <a:pPr algn="l" fontAlgn="ctr"/>
                      <a:r>
                        <a:rPr lang="en-US" sz="1050" u="none" strike="noStrike" dirty="0">
                          <a:effectLst/>
                        </a:rPr>
                        <a:t>Sequence from publicly available human cell line, such as cell line from ATCC</a:t>
                      </a:r>
                      <a:endParaRPr lang="en-US" sz="1050" b="0" i="0" u="none" strike="noStrike" dirty="0">
                        <a:solidFill>
                          <a:srgbClr val="000000"/>
                        </a:solidFill>
                        <a:effectLst/>
                        <a:latin typeface="Calibri" panose="020F0502020204030204" pitchFamily="34" charset="0"/>
                      </a:endParaRPr>
                    </a:p>
                  </a:txBody>
                  <a:tcPr marL="3951" marR="3951" marT="3951" marB="0" anchor="ctr"/>
                </a:tc>
                <a:tc hMerge="1">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tc vMerge="1">
                  <a:txBody>
                    <a:bodyPr/>
                    <a:lstStyle/>
                    <a:p>
                      <a:endParaRPr lang="en-US"/>
                    </a:p>
                  </a:txBody>
                  <a:tcPr/>
                </a:tc>
                <a:extLst>
                  <a:ext uri="{0D108BD9-81ED-4DB2-BD59-A6C34878D82A}">
                    <a16:rowId xmlns:a16="http://schemas.microsoft.com/office/drawing/2014/main" val="524632855"/>
                  </a:ext>
                </a:extLst>
              </a:tr>
              <a:tr h="353200">
                <a:tc gridSpan="2">
                  <a:txBody>
                    <a:bodyPr/>
                    <a:lstStyle/>
                    <a:p>
                      <a:pPr algn="l" fontAlgn="ctr"/>
                      <a:r>
                        <a:rPr lang="en-US" sz="1050" u="none" strike="noStrike" dirty="0">
                          <a:effectLst/>
                        </a:rPr>
                        <a:t>Processed transcriptomic data (e.g. single cell count matrices, expression microarray) without sequence data</a:t>
                      </a:r>
                      <a:endParaRPr lang="en-US" sz="1050" b="0" i="0" u="none" strike="noStrike" dirty="0">
                        <a:solidFill>
                          <a:srgbClr val="000000"/>
                        </a:solidFill>
                        <a:effectLst/>
                        <a:latin typeface="Calibri" panose="020F0502020204030204" pitchFamily="34" charset="0"/>
                      </a:endParaRPr>
                    </a:p>
                  </a:txBody>
                  <a:tcPr marL="3951" marR="3951" marT="3951" marB="0" anchor="ctr"/>
                </a:tc>
                <a:tc hMerge="1">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tc vMerge="1">
                  <a:txBody>
                    <a:bodyPr/>
                    <a:lstStyle/>
                    <a:p>
                      <a:endParaRPr lang="en-US"/>
                    </a:p>
                  </a:txBody>
                  <a:tcPr/>
                </a:tc>
                <a:extLst>
                  <a:ext uri="{0D108BD9-81ED-4DB2-BD59-A6C34878D82A}">
                    <a16:rowId xmlns:a16="http://schemas.microsoft.com/office/drawing/2014/main" val="3287080841"/>
                  </a:ext>
                </a:extLst>
              </a:tr>
              <a:tr h="189434">
                <a:tc gridSpan="2">
                  <a:txBody>
                    <a:bodyPr/>
                    <a:lstStyle/>
                    <a:p>
                      <a:pPr algn="l" fontAlgn="ctr"/>
                      <a:r>
                        <a:rPr lang="en-US" sz="1050" u="none" strike="noStrike" dirty="0">
                          <a:effectLst/>
                        </a:rPr>
                        <a:t>Other processed data without sequence data (e.g. ATAC-seq, ChIP seq, etc.)</a:t>
                      </a:r>
                      <a:endParaRPr lang="en-US" sz="1050" b="0" i="0" u="none" strike="noStrike" dirty="0">
                        <a:solidFill>
                          <a:srgbClr val="000000"/>
                        </a:solidFill>
                        <a:effectLst/>
                        <a:latin typeface="Calibri" panose="020F0502020204030204" pitchFamily="34" charset="0"/>
                      </a:endParaRPr>
                    </a:p>
                  </a:txBody>
                  <a:tcPr marL="3951" marR="3951" marT="3951" marB="0" anchor="ctr"/>
                </a:tc>
                <a:tc hMerge="1">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tc vMerge="1">
                  <a:txBody>
                    <a:bodyPr/>
                    <a:lstStyle/>
                    <a:p>
                      <a:endParaRPr lang="en-US"/>
                    </a:p>
                  </a:txBody>
                  <a:tcPr/>
                </a:tc>
                <a:extLst>
                  <a:ext uri="{0D108BD9-81ED-4DB2-BD59-A6C34878D82A}">
                    <a16:rowId xmlns:a16="http://schemas.microsoft.com/office/drawing/2014/main" val="2884285905"/>
                  </a:ext>
                </a:extLst>
              </a:tr>
              <a:tr h="189434">
                <a:tc gridSpan="2">
                  <a:txBody>
                    <a:bodyPr/>
                    <a:lstStyle/>
                    <a:p>
                      <a:pPr algn="l" fontAlgn="ctr"/>
                      <a:r>
                        <a:rPr lang="en-US" sz="1050" u="none" strike="noStrike">
                          <a:effectLst/>
                        </a:rPr>
                        <a:t>Proteomic or metabolomic data</a:t>
                      </a:r>
                      <a:endParaRPr lang="en-US" sz="1050" b="0" i="0" u="none" strike="noStrike">
                        <a:solidFill>
                          <a:srgbClr val="000000"/>
                        </a:solidFill>
                        <a:effectLst/>
                        <a:latin typeface="Calibri" panose="020F0502020204030204" pitchFamily="34" charset="0"/>
                      </a:endParaRPr>
                    </a:p>
                  </a:txBody>
                  <a:tcPr marL="3951" marR="3951" marT="3951" marB="0" anchor="ctr"/>
                </a:tc>
                <a:tc hMerge="1">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tc vMerge="1">
                  <a:txBody>
                    <a:bodyPr/>
                    <a:lstStyle/>
                    <a:p>
                      <a:endParaRPr lang="en-US"/>
                    </a:p>
                  </a:txBody>
                  <a:tcPr/>
                </a:tc>
                <a:extLst>
                  <a:ext uri="{0D108BD9-81ED-4DB2-BD59-A6C34878D82A}">
                    <a16:rowId xmlns:a16="http://schemas.microsoft.com/office/drawing/2014/main" val="1436617025"/>
                  </a:ext>
                </a:extLst>
              </a:tr>
              <a:tr h="189434">
                <a:tc gridSpan="2">
                  <a:txBody>
                    <a:bodyPr/>
                    <a:lstStyle/>
                    <a:p>
                      <a:pPr algn="l" fontAlgn="ctr"/>
                      <a:r>
                        <a:rPr lang="en-US" sz="1050" u="none" strike="noStrike">
                          <a:effectLst/>
                        </a:rPr>
                        <a:t>DNA methylation data without sequence data (e.g. from a methylation array)</a:t>
                      </a:r>
                      <a:endParaRPr lang="en-US" sz="1050" b="0" i="0" u="none" strike="noStrike">
                        <a:solidFill>
                          <a:srgbClr val="000000"/>
                        </a:solidFill>
                        <a:effectLst/>
                        <a:latin typeface="Calibri" panose="020F0502020204030204" pitchFamily="34" charset="0"/>
                      </a:endParaRPr>
                    </a:p>
                  </a:txBody>
                  <a:tcPr marL="3951" marR="3951" marT="3951" marB="0" anchor="ctr"/>
                </a:tc>
                <a:tc hMerge="1">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tc vMerge="1">
                  <a:txBody>
                    <a:bodyPr/>
                    <a:lstStyle/>
                    <a:p>
                      <a:endParaRPr lang="en-US"/>
                    </a:p>
                  </a:txBody>
                  <a:tcPr/>
                </a:tc>
                <a:extLst>
                  <a:ext uri="{0D108BD9-81ED-4DB2-BD59-A6C34878D82A}">
                    <a16:rowId xmlns:a16="http://schemas.microsoft.com/office/drawing/2014/main" val="360626731"/>
                  </a:ext>
                </a:extLst>
              </a:tr>
              <a:tr h="189434">
                <a:tc gridSpan="2">
                  <a:txBody>
                    <a:bodyPr/>
                    <a:lstStyle/>
                    <a:p>
                      <a:pPr algn="l" fontAlgn="ctr"/>
                      <a:r>
                        <a:rPr lang="en-US" sz="1050" u="none" strike="noStrike">
                          <a:effectLst/>
                        </a:rPr>
                        <a:t>Somatic mutation data</a:t>
                      </a:r>
                      <a:endParaRPr lang="en-US" sz="1050" b="0" i="0" u="none" strike="noStrike">
                        <a:solidFill>
                          <a:srgbClr val="000000"/>
                        </a:solidFill>
                        <a:effectLst/>
                        <a:latin typeface="Calibri" panose="020F0502020204030204" pitchFamily="34" charset="0"/>
                      </a:endParaRPr>
                    </a:p>
                  </a:txBody>
                  <a:tcPr marL="3951" marR="3951" marT="3951" marB="0" anchor="ctr"/>
                </a:tc>
                <a:tc hMerge="1">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tc vMerge="1">
                  <a:txBody>
                    <a:bodyPr/>
                    <a:lstStyle/>
                    <a:p>
                      <a:endParaRPr lang="en-US"/>
                    </a:p>
                  </a:txBody>
                  <a:tcPr/>
                </a:tc>
                <a:extLst>
                  <a:ext uri="{0D108BD9-81ED-4DB2-BD59-A6C34878D82A}">
                    <a16:rowId xmlns:a16="http://schemas.microsoft.com/office/drawing/2014/main" val="1718123847"/>
                  </a:ext>
                </a:extLst>
              </a:tr>
              <a:tr h="189434">
                <a:tc gridSpan="2">
                  <a:txBody>
                    <a:bodyPr/>
                    <a:lstStyle/>
                    <a:p>
                      <a:pPr algn="l" fontAlgn="ctr"/>
                      <a:r>
                        <a:rPr lang="en-US" sz="1050" u="none" strike="noStrike">
                          <a:effectLst/>
                        </a:rPr>
                        <a:t>Sequence mapping to &lt; 1 megabase of the genome</a:t>
                      </a:r>
                      <a:endParaRPr lang="en-US" sz="1050" b="0" i="0" u="none" strike="noStrike">
                        <a:solidFill>
                          <a:srgbClr val="000000"/>
                        </a:solidFill>
                        <a:effectLst/>
                        <a:latin typeface="Calibri" panose="020F0502020204030204" pitchFamily="34" charset="0"/>
                      </a:endParaRPr>
                    </a:p>
                  </a:txBody>
                  <a:tcPr marL="3951" marR="3951" marT="3951" marB="0" anchor="ctr"/>
                </a:tc>
                <a:tc hMerge="1">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tc vMerge="1">
                  <a:txBody>
                    <a:bodyPr/>
                    <a:lstStyle/>
                    <a:p>
                      <a:endParaRPr lang="en-US"/>
                    </a:p>
                  </a:txBody>
                  <a:tcPr/>
                </a:tc>
                <a:extLst>
                  <a:ext uri="{0D108BD9-81ED-4DB2-BD59-A6C34878D82A}">
                    <a16:rowId xmlns:a16="http://schemas.microsoft.com/office/drawing/2014/main" val="2737190122"/>
                  </a:ext>
                </a:extLst>
              </a:tr>
              <a:tr h="209207">
                <a:tc gridSpan="2">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tc hMerge="1">
                  <a:txBody>
                    <a:bodyPr/>
                    <a:lstStyle/>
                    <a:p>
                      <a:endParaRPr lang="en-US"/>
                    </a:p>
                  </a:txBody>
                  <a:tcPr/>
                </a:tc>
                <a:tc>
                  <a:txBody>
                    <a:bodyPr/>
                    <a:lstStyle/>
                    <a:p>
                      <a:pPr algn="ctr" fontAlgn="ctr"/>
                      <a:endParaRPr lang="en-US" sz="1050" b="0" i="0" u="none" strike="noStrike" dirty="0">
                        <a:solidFill>
                          <a:srgbClr val="000000"/>
                        </a:solidFill>
                        <a:effectLst/>
                        <a:latin typeface="Calibri" panose="020F0502020204030204" pitchFamily="34" charset="0"/>
                      </a:endParaRPr>
                    </a:p>
                  </a:txBody>
                  <a:tcPr marL="3951" marR="3951" marT="3951" marB="0" anchor="ctr"/>
                </a:tc>
                <a:extLst>
                  <a:ext uri="{0D108BD9-81ED-4DB2-BD59-A6C34878D82A}">
                    <a16:rowId xmlns:a16="http://schemas.microsoft.com/office/drawing/2014/main" val="3408327506"/>
                  </a:ext>
                </a:extLst>
              </a:tr>
              <a:tr h="353200">
                <a:tc gridSpan="2">
                  <a:txBody>
                    <a:bodyPr/>
                    <a:lstStyle/>
                    <a:p>
                      <a:pPr algn="l" fontAlgn="ctr"/>
                      <a:r>
                        <a:rPr lang="en-US" sz="1050" u="none" strike="noStrike" dirty="0">
                          <a:effectLst/>
                        </a:rPr>
                        <a:t>Sequence mapping to &gt; 1 megabase of the genome</a:t>
                      </a:r>
                      <a:endParaRPr lang="en-US" sz="1050" b="0" i="0" u="none" strike="noStrike" dirty="0">
                        <a:solidFill>
                          <a:srgbClr val="000000"/>
                        </a:solidFill>
                        <a:effectLst/>
                        <a:latin typeface="Calibri" panose="020F0502020204030204" pitchFamily="34" charset="0"/>
                      </a:endParaRPr>
                    </a:p>
                  </a:txBody>
                  <a:tcPr marL="3951" marR="3951" marT="3951" marB="0" anchor="ctr"/>
                </a:tc>
                <a:tc hMerge="1">
                  <a:txBody>
                    <a:bodyPr/>
                    <a:lstStyle/>
                    <a:p>
                      <a:pPr algn="l" fontAlgn="ctr"/>
                      <a:r>
                        <a:rPr lang="en-US" sz="1050" u="none" strike="noStrike" dirty="0">
                          <a:effectLst/>
                        </a:rPr>
                        <a:t>Sensitive if Duke owner, otherwise determined by owner</a:t>
                      </a:r>
                      <a:endParaRPr lang="en-US" sz="1050" b="0" i="0" u="none" strike="noStrike" dirty="0">
                        <a:solidFill>
                          <a:srgbClr val="000000"/>
                        </a:solidFill>
                        <a:effectLst/>
                        <a:latin typeface="Calibri" panose="020F0502020204030204" pitchFamily="34" charset="0"/>
                      </a:endParaRPr>
                    </a:p>
                  </a:txBody>
                  <a:tcPr marL="3951" marR="3951" marT="3951" marB="0" anchor="ctr"/>
                </a:tc>
                <a:tc rowSpan="2">
                  <a:txBody>
                    <a:bodyPr/>
                    <a:lstStyle/>
                    <a:p>
                      <a:pPr algn="ctr" fontAlgn="ctr"/>
                      <a:r>
                        <a:rPr lang="en-US" sz="1050" u="none" strike="noStrike" dirty="0">
                          <a:effectLst/>
                        </a:rPr>
                        <a:t>Sensitive if Duke owner, </a:t>
                      </a:r>
                    </a:p>
                    <a:p>
                      <a:pPr algn="ctr" fontAlgn="ctr"/>
                      <a:r>
                        <a:rPr lang="en-US" sz="1050" u="none" strike="noStrike" dirty="0">
                          <a:effectLst/>
                        </a:rPr>
                        <a:t>otherwise determined by owner*</a:t>
                      </a:r>
                      <a:endParaRPr lang="en-US" sz="1050" b="0" i="0" u="none" strike="noStrike" dirty="0">
                        <a:solidFill>
                          <a:srgbClr val="000000"/>
                        </a:solidFill>
                        <a:effectLst/>
                        <a:latin typeface="Calibri" panose="020F0502020204030204" pitchFamily="34" charset="0"/>
                      </a:endParaRPr>
                    </a:p>
                  </a:txBody>
                  <a:tcPr marL="3951" marR="3951" marT="3951" marB="0" anchor="ctr"/>
                </a:tc>
                <a:extLst>
                  <a:ext uri="{0D108BD9-81ED-4DB2-BD59-A6C34878D82A}">
                    <a16:rowId xmlns:a16="http://schemas.microsoft.com/office/drawing/2014/main" val="3347621357"/>
                  </a:ext>
                </a:extLst>
              </a:tr>
              <a:tr h="329704">
                <a:tc gridSpan="2">
                  <a:txBody>
                    <a:bodyPr/>
                    <a:lstStyle/>
                    <a:p>
                      <a:pPr algn="l" fontAlgn="ctr"/>
                      <a:r>
                        <a:rPr lang="en-US" sz="1050" u="none" strike="noStrike">
                          <a:effectLst/>
                        </a:rPr>
                        <a:t>Germline SNP (Single nucleotide polymorphism) or STR (short tandem repeat, microsatellite)  data</a:t>
                      </a:r>
                      <a:endParaRPr lang="en-US" sz="1050" b="0" i="0" u="none" strike="noStrike">
                        <a:solidFill>
                          <a:srgbClr val="000000"/>
                        </a:solidFill>
                        <a:effectLst/>
                        <a:latin typeface="Calibri" panose="020F0502020204030204" pitchFamily="34" charset="0"/>
                      </a:endParaRPr>
                    </a:p>
                  </a:txBody>
                  <a:tcPr marL="3951" marR="3951" marT="3951" marB="0" anchor="ctr"/>
                </a:tc>
                <a:tc hMerge="1">
                  <a:txBody>
                    <a:bodyPr/>
                    <a:lstStyle/>
                    <a:p>
                      <a:pPr algn="l" fontAlgn="ctr"/>
                      <a:endParaRPr lang="en-US" sz="1050" b="0" i="0" u="none" strike="noStrike" dirty="0">
                        <a:solidFill>
                          <a:srgbClr val="000000"/>
                        </a:solidFill>
                        <a:effectLst/>
                        <a:latin typeface="Calibri" panose="020F0502020204030204" pitchFamily="34" charset="0"/>
                      </a:endParaRPr>
                    </a:p>
                  </a:txBody>
                  <a:tcPr marL="3951" marR="3951" marT="3951" marB="0" anchor="ctr"/>
                </a:tc>
                <a:tc vMerge="1">
                  <a:txBody>
                    <a:bodyPr/>
                    <a:lstStyle/>
                    <a:p>
                      <a:endParaRPr lang="en-US"/>
                    </a:p>
                  </a:txBody>
                  <a:tcPr/>
                </a:tc>
                <a:extLst>
                  <a:ext uri="{0D108BD9-81ED-4DB2-BD59-A6C34878D82A}">
                    <a16:rowId xmlns:a16="http://schemas.microsoft.com/office/drawing/2014/main" val="1771900114"/>
                  </a:ext>
                </a:extLst>
              </a:tr>
              <a:tr h="189434">
                <a:tc gridSpan="2">
                  <a:txBody>
                    <a:bodyPr/>
                    <a:lstStyle/>
                    <a:p>
                      <a:pPr algn="l" fontAlgn="ctr"/>
                      <a:endParaRPr lang="en-US" sz="1050" b="0" i="0" u="none" strike="noStrike">
                        <a:solidFill>
                          <a:srgbClr val="000000"/>
                        </a:solidFill>
                        <a:effectLst/>
                        <a:latin typeface="Calibri" panose="020F0502020204030204" pitchFamily="34" charset="0"/>
                      </a:endParaRPr>
                    </a:p>
                  </a:txBody>
                  <a:tcPr marL="3951" marR="3951" marT="3951" marB="0" anchor="ctr"/>
                </a:tc>
                <a:tc hMerge="1">
                  <a:txBody>
                    <a:bodyPr/>
                    <a:lstStyle/>
                    <a:p>
                      <a:pPr algn="l" fontAlgn="ctr"/>
                      <a:endParaRPr lang="en-US" sz="1050" b="0" i="0" u="none" strike="noStrike">
                        <a:solidFill>
                          <a:srgbClr val="000000"/>
                        </a:solidFill>
                        <a:effectLst/>
                        <a:latin typeface="Calibri" panose="020F0502020204030204" pitchFamily="34" charset="0"/>
                      </a:endParaRPr>
                    </a:p>
                  </a:txBody>
                  <a:tcPr marL="3951" marR="3951" marT="3951" marB="0" anchor="ctr"/>
                </a:tc>
                <a:tc>
                  <a:txBody>
                    <a:bodyPr/>
                    <a:lstStyle/>
                    <a:p>
                      <a:pPr algn="l" fontAlgn="ctr"/>
                      <a:endParaRPr lang="en-US" sz="1050" b="0" i="0" u="none" strike="noStrike">
                        <a:solidFill>
                          <a:srgbClr val="000000"/>
                        </a:solidFill>
                        <a:effectLst/>
                        <a:latin typeface="Calibri" panose="020F0502020204030204" pitchFamily="34" charset="0"/>
                      </a:endParaRPr>
                    </a:p>
                  </a:txBody>
                  <a:tcPr marL="3951" marR="3951" marT="3951" marB="0" anchor="ctr"/>
                </a:tc>
                <a:extLst>
                  <a:ext uri="{0D108BD9-81ED-4DB2-BD59-A6C34878D82A}">
                    <a16:rowId xmlns:a16="http://schemas.microsoft.com/office/drawing/2014/main" val="3462495834"/>
                  </a:ext>
                </a:extLst>
              </a:tr>
              <a:tr h="702790">
                <a:tc gridSpan="3">
                  <a:txBody>
                    <a:bodyPr/>
                    <a:lstStyle/>
                    <a:p>
                      <a:pPr algn="l" fontAlgn="b"/>
                      <a:r>
                        <a:rPr lang="en-US" sz="1050" u="none" strike="noStrike" dirty="0">
                          <a:effectLst/>
                        </a:rPr>
                        <a:t>"Sequence" refers to DNA or RNA sequence including short reads and mapped short reads.</a:t>
                      </a:r>
                      <a:endParaRPr lang="en-US" sz="1050" b="0" i="0" u="none" strike="noStrike" dirty="0">
                        <a:solidFill>
                          <a:srgbClr val="000000"/>
                        </a:solidFill>
                        <a:effectLst/>
                        <a:latin typeface="Calibri" panose="020F0502020204030204" pitchFamily="34" charset="0"/>
                      </a:endParaRPr>
                    </a:p>
                    <a:p>
                      <a:pPr algn="l" fontAlgn="b"/>
                      <a:r>
                        <a:rPr lang="en-US" sz="1050" u="none" strike="noStrike" dirty="0">
                          <a:effectLst/>
                        </a:rPr>
                        <a:t>"Somatic mutation data" refers to mutations that occurred after conception, such a mutations that arise during cancer development.</a:t>
                      </a:r>
                      <a:endParaRPr lang="en-US" sz="1050" b="0" i="0" u="none" strike="noStrike" dirty="0">
                        <a:solidFill>
                          <a:srgbClr val="000000"/>
                        </a:solidFill>
                        <a:effectLst/>
                        <a:latin typeface="Calibri" panose="020F0502020204030204" pitchFamily="34" charset="0"/>
                      </a:endParaRPr>
                    </a:p>
                    <a:p>
                      <a:pPr marL="0" marR="0" lvl="0" indent="0" algn="l" defTabSz="914400" rtl="0" eaLnBrk="1" fontAlgn="ctr" latinLnBrk="0" hangingPunct="1">
                        <a:lnSpc>
                          <a:spcPct val="100%"/>
                        </a:lnSpc>
                        <a:spcBef>
                          <a:spcPts val="0"/>
                        </a:spcBef>
                        <a:spcAft>
                          <a:spcPts val="0"/>
                        </a:spcAft>
                        <a:buClrTx/>
                        <a:buSzTx/>
                        <a:buFontTx/>
                        <a:buNone/>
                        <a:tabLst/>
                        <a:defRPr/>
                      </a:pPr>
                      <a:r>
                        <a:rPr lang="en-US" sz="1050" u="none" strike="noStrike" dirty="0">
                          <a:effectLst/>
                        </a:rPr>
                        <a:t>For data security categories, see: </a:t>
                      </a:r>
                      <a:r>
                        <a:rPr lang="en-US" sz="1050" u="none" strike="noStrike" dirty="0">
                          <a:effectLst/>
                          <a:hlinkClick r:id="rId3"/>
                        </a:rPr>
                        <a:t>https://security.duke.edu/policies-procedures-and-standards/data-security/data-classification-standard/</a:t>
                      </a:r>
                      <a:endParaRPr lang="en-US" sz="1050" u="none" strike="noStrike" dirty="0">
                        <a:effectLst/>
                      </a:endParaRPr>
                    </a:p>
                    <a:p>
                      <a:pPr marL="171450" marR="0" lvl="0" indent="-171450" algn="l" defTabSz="914400" rtl="0" eaLnBrk="1" fontAlgn="ctr" latinLnBrk="0" hangingPunct="1">
                        <a:lnSpc>
                          <a:spcPct val="100%"/>
                        </a:lnSpc>
                        <a:spcBef>
                          <a:spcPts val="0"/>
                        </a:spcBef>
                        <a:spcAft>
                          <a:spcPts val="600"/>
                        </a:spcAft>
                        <a:buClrTx/>
                        <a:buSzTx/>
                        <a:buFont typeface="Arial" panose="020B0604020202020204" pitchFamily="34" charset="0"/>
                        <a:buChar char="•"/>
                        <a:tabLst/>
                        <a:defRPr/>
                      </a:pPr>
                      <a:r>
                        <a:rPr lang="en-US" sz="1050" b="0" i="0" u="none" strike="noStrike">
                          <a:solidFill>
                            <a:srgbClr val="000000"/>
                          </a:solidFill>
                          <a:effectLst/>
                          <a:latin typeface="Calibri" panose="020F0502020204030204" pitchFamily="34" charset="0"/>
                        </a:rPr>
                        <a:t>Presumably study-participant </a:t>
                      </a:r>
                      <a:r>
                        <a:rPr lang="en-US" sz="1050" b="0" i="0" u="none" strike="noStrike" dirty="0">
                          <a:solidFill>
                            <a:srgbClr val="000000"/>
                          </a:solidFill>
                          <a:effectLst/>
                          <a:latin typeface="Calibri" panose="020F0502020204030204" pitchFamily="34" charset="0"/>
                        </a:rPr>
                        <a:t>consent could allow a less stringent security category</a:t>
                      </a:r>
                    </a:p>
                  </a:txBody>
                  <a:tcPr marL="3951" marR="3951" marT="3951" marB="0" anchor="b"/>
                </a:tc>
                <a:tc hMerge="1">
                  <a:txBody>
                    <a:bodyPr/>
                    <a:lstStyle/>
                    <a:p>
                      <a:pPr algn="l" fontAlgn="b"/>
                      <a:endParaRPr lang="en-US" sz="1050" b="0" i="0" u="none" strike="noStrike">
                        <a:solidFill>
                          <a:srgbClr val="000000"/>
                        </a:solidFill>
                        <a:effectLst/>
                        <a:latin typeface="Calibri" panose="020F0502020204030204" pitchFamily="34" charset="0"/>
                      </a:endParaRPr>
                    </a:p>
                  </a:txBody>
                  <a:tcPr marL="3951" marR="3951" marT="3951" marB="0" anchor="b"/>
                </a:tc>
                <a:tc hMerge="1">
                  <a:txBody>
                    <a:bodyPr/>
                    <a:lstStyle/>
                    <a:p>
                      <a:pPr algn="l" fontAlgn="b"/>
                      <a:endParaRPr lang="en-US" sz="1050" b="0" i="0" u="none" strike="noStrike" dirty="0">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3039489854"/>
                  </a:ext>
                </a:extLst>
              </a:tr>
            </a:tbl>
          </a:graphicData>
        </a:graphic>
      </p:graphicFrame>
      <p:sp>
        <p:nvSpPr>
          <p:cNvPr id="7" name="Right Brace 6">
            <a:extLst>
              <a:ext uri="{FF2B5EF4-FFF2-40B4-BE49-F238E27FC236}">
                <a16:creationId xmlns:a16="http://schemas.microsoft.com/office/drawing/2014/main" id="{5E5B0BBA-C415-4550-A678-2BF483A53DE6}"/>
              </a:ext>
            </a:extLst>
          </p:cNvPr>
          <p:cNvSpPr/>
          <p:nvPr/>
        </p:nvSpPr>
        <p:spPr>
          <a:xfrm>
            <a:off x="6281804" y="2676048"/>
            <a:ext cx="288098" cy="2035478"/>
          </a:xfrm>
          <a:prstGeom prst="rightBrace">
            <a:avLst>
              <a:gd name="adj1" fmla="val 8333"/>
              <a:gd name="adj2" fmla="val 5035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4572DD7E-0F6A-42B4-82B6-BF02FEF2F44B}"/>
              </a:ext>
            </a:extLst>
          </p:cNvPr>
          <p:cNvSpPr/>
          <p:nvPr/>
        </p:nvSpPr>
        <p:spPr>
          <a:xfrm>
            <a:off x="6288067" y="4934768"/>
            <a:ext cx="288098" cy="630478"/>
          </a:xfrm>
          <a:prstGeom prst="rightBrace">
            <a:avLst>
              <a:gd name="adj1" fmla="val 8333"/>
              <a:gd name="adj2" fmla="val 4933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05216248"/>
      </p:ext>
    </p:extLst>
  </p:cSld>
  <p:clrMapOvr>
    <a:masterClrMapping/>
  </p:clrMapOvr>
</p:sld>
</file>

<file path=ppt/theme/theme1.xml><?xml version="1.0" encoding="utf-8"?>
<a:theme xmlns:a="http://purl.oclc.org/ooxml/drawingml/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835e940-1c18-461b-809d-5176ab34ad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31625C76FE1543B87710FF70FE2E34" ma:contentTypeVersion="14" ma:contentTypeDescription="Create a new document." ma:contentTypeScope="" ma:versionID="aa3694d73fd660b72eff631102a28139">
  <xsd:schema xmlns:xsd="http://www.w3.org/2001/XMLSchema" xmlns:xs="http://www.w3.org/2001/XMLSchema" xmlns:p="http://schemas.microsoft.com/office/2006/metadata/properties" xmlns:ns3="1835e940-1c18-461b-809d-5176ab34ad68" xmlns:ns4="c62eb7b1-a64a-45d2-84a5-197ec8b30498" targetNamespace="http://schemas.microsoft.com/office/2006/metadata/properties" ma:root="true" ma:fieldsID="dfb579cfc64106b474f8887f0c220327" ns3:_="" ns4:_="">
    <xsd:import namespace="1835e940-1c18-461b-809d-5176ab34ad68"/>
    <xsd:import namespace="c62eb7b1-a64a-45d2-84a5-197ec8b30498"/>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35e940-1c18-461b-809d-5176ab34a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62eb7b1-a64a-45d2-84a5-197ec8b30498"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purl.oclc.org/ooxml/officeDocument/customXml" ds:itemID="{C53CC215-D443-4FA0-8F8B-6140693938A0}">
  <ds:schemaRefs>
    <ds:schemaRef ds:uri="http://schemas.microsoft.com/sharepoint/v3/contenttype/forms"/>
  </ds:schemaRefs>
</ds:datastoreItem>
</file>

<file path=customXml/itemProps2.xml><?xml version="1.0" encoding="utf-8"?>
<ds:datastoreItem xmlns:ds="http://purl.oclc.org/ooxml/officeDocument/customXml" ds:itemID="{56D5403D-FA12-4FD8-BE3F-998598620885}">
  <ds:schemaRefs>
    <ds:schemaRef ds:uri="http://www.w3.org/XML/1998/namespace"/>
    <ds:schemaRef ds:uri="http://schemas.microsoft.com/office/2006/metadata/properties"/>
    <ds:schemaRef ds:uri="c62eb7b1-a64a-45d2-84a5-197ec8b30498"/>
    <ds:schemaRef ds:uri="http://schemas.microsoft.com/office/2006/documentManagement/types"/>
    <ds:schemaRef ds:uri="http://schemas.microsoft.com/office/infopath/2007/PartnerControls"/>
    <ds:schemaRef ds:uri="http://schemas.openxmlformats.org/package/2006/metadata/core-properties"/>
    <ds:schemaRef ds:uri="1835e940-1c18-461b-809d-5176ab34ad68"/>
    <ds:schemaRef ds:uri="http://purl.org/dc/dcmitype/"/>
    <ds:schemaRef ds:uri="http://purl.org/dc/terms/"/>
    <ds:schemaRef ds:uri="http://purl.org/dc/elements/1.1/"/>
  </ds:schemaRefs>
</ds:datastoreItem>
</file>

<file path=customXml/itemProps3.xml><?xml version="1.0" encoding="utf-8"?>
<ds:datastoreItem xmlns:ds="http://purl.oclc.org/ooxml/officeDocument/customXml" ds:itemID="{A142965B-5F13-4B90-8EB7-C339DF536A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35e940-1c18-461b-809d-5176ab34ad68"/>
    <ds:schemaRef ds:uri="c62eb7b1-a64a-45d2-84a5-197ec8b30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purl.oclc.org/ooxml/officeDocument/extendedProperties" xmlns:vt="http://purl.oclc.org/ooxml/officeDocument/docPropsVTypes">
  <Template>Office Theme</Template>
  <TotalTime>432</TotalTime>
  <Words>1101</Words>
  <Application>Microsoft Office PowerPoint</Application>
  <PresentationFormat>Letter Paper (8.5x11 in)</PresentationFormat>
  <Paragraphs>56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DRAFT Research Computing Resources for Basic Science – Cheat Sheet Duke University School of Medicine May 31, 2024  -- Feedback and questions on this sheet to Steve Rozen sr110@duke.edu   For desktop/laptop and network support in the School of Medicine https://bit.ly/Duke-OASIS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Computing Resources Cheat Sheet (DRAFT) For Basic Sciences at Duke University School of Medicine    April 15, 2024 Steve Rozen sr110@duke.edu   For desktop/laptop and network support in the SoM see https://medschool.duke.edu/research/research-support/research-support-offices/oasis.    Researchers in the School of Medicine (SoM) can use resources from two IT systems:</dc:title>
  <dc:creator>Dr Steve Rozen, Ph.D.</dc:creator>
  <cp:lastModifiedBy>Steven Rozen</cp:lastModifiedBy>
  <cp:revision>32</cp:revision>
  <dcterms:created xsi:type="dcterms:W3CDTF">2024-04-15T18:13:02Z</dcterms:created>
  <dcterms:modified xsi:type="dcterms:W3CDTF">2024-06-03T16:03:26Z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0x010100AB31625C76FE1543B87710FF70FE2E34</vt:lpwstr>
  </property>
</Properties>
</file>