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sldIdLst>
    <p:sldId id="2076137628" r:id="rId5"/>
    <p:sldId id="2076137634" r:id="rId6"/>
    <p:sldId id="2076137640" r:id="rId7"/>
    <p:sldId id="2076137637" r:id="rId8"/>
    <p:sldId id="2076137639" r:id="rId9"/>
    <p:sldId id="2076137641" r:id="rId10"/>
    <p:sldId id="2076137642" r:id="rId11"/>
    <p:sldId id="2076137643" r:id="rId12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75B6"/>
    <a:srgbClr val="F3EAF4"/>
    <a:srgbClr val="64B2FF"/>
    <a:srgbClr val="5558C2"/>
    <a:srgbClr val="1E2B53"/>
    <a:srgbClr val="0076A3"/>
    <a:srgbClr val="8693C8"/>
    <a:srgbClr val="0C203D"/>
    <a:srgbClr val="81CEEC"/>
    <a:srgbClr val="D66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29D13-9D12-4CCA-A2AF-9547351F5012}" v="10" dt="2025-09-24T13:48:18.4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10"/>
    <p:restoredTop sz="87055"/>
  </p:normalViewPr>
  <p:slideViewPr>
    <p:cSldViewPr snapToGrid="0" snapToObjects="1">
      <p:cViewPr varScale="1">
        <p:scale>
          <a:sx n="95" d="100"/>
          <a:sy n="95" d="100"/>
        </p:scale>
        <p:origin x="6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wler, Tammy" userId="f182ae76-6475-42f4-9821-0130fa711ddb" providerId="ADAL" clId="{A70BE261-5434-4169-80E5-77F690BCE08C}"/>
    <pc:docChg chg="undo redo custSel addSld modSld sldOrd">
      <pc:chgData name="Fowler, Tammy" userId="f182ae76-6475-42f4-9821-0130fa711ddb" providerId="ADAL" clId="{A70BE261-5434-4169-80E5-77F690BCE08C}" dt="2025-09-26T16:12:28.848" v="987" actId="20577"/>
      <pc:docMkLst>
        <pc:docMk/>
      </pc:docMkLst>
      <pc:sldChg chg="addSp delSp modSp mod ord modShow">
        <pc:chgData name="Fowler, Tammy" userId="f182ae76-6475-42f4-9821-0130fa711ddb" providerId="ADAL" clId="{A70BE261-5434-4169-80E5-77F690BCE08C}" dt="2025-09-24T13:54:02.390" v="965" actId="1076"/>
        <pc:sldMkLst>
          <pc:docMk/>
          <pc:sldMk cId="3215572733" sldId="2076137628"/>
        </pc:sldMkLst>
        <pc:spChg chg="mod">
          <ac:chgData name="Fowler, Tammy" userId="f182ae76-6475-42f4-9821-0130fa711ddb" providerId="ADAL" clId="{A70BE261-5434-4169-80E5-77F690BCE08C}" dt="2025-09-24T13:54:02.390" v="965" actId="1076"/>
          <ac:spMkLst>
            <pc:docMk/>
            <pc:sldMk cId="3215572733" sldId="2076137628"/>
            <ac:spMk id="13" creationId="{296CBCA1-A3F9-7A64-4157-8D6F831CA63D}"/>
          </ac:spMkLst>
        </pc:spChg>
      </pc:sldChg>
      <pc:sldChg chg="modSp mod">
        <pc:chgData name="Fowler, Tammy" userId="f182ae76-6475-42f4-9821-0130fa711ddb" providerId="ADAL" clId="{A70BE261-5434-4169-80E5-77F690BCE08C}" dt="2025-09-26T16:12:28.848" v="987" actId="20577"/>
        <pc:sldMkLst>
          <pc:docMk/>
          <pc:sldMk cId="1075521415" sldId="2076137641"/>
        </pc:sldMkLst>
        <pc:spChg chg="mod">
          <ac:chgData name="Fowler, Tammy" userId="f182ae76-6475-42f4-9821-0130fa711ddb" providerId="ADAL" clId="{A70BE261-5434-4169-80E5-77F690BCE08C}" dt="2025-09-26T16:12:28.848" v="987" actId="20577"/>
          <ac:spMkLst>
            <pc:docMk/>
            <pc:sldMk cId="1075521415" sldId="2076137641"/>
            <ac:spMk id="4" creationId="{193014AA-2B3D-217E-7EEB-66C90B11D3B3}"/>
          </ac:spMkLst>
        </pc:spChg>
        <pc:spChg chg="mod">
          <ac:chgData name="Fowler, Tammy" userId="f182ae76-6475-42f4-9821-0130fa711ddb" providerId="ADAL" clId="{A70BE261-5434-4169-80E5-77F690BCE08C}" dt="2025-09-23T13:23:37.262" v="8" actId="14100"/>
          <ac:spMkLst>
            <pc:docMk/>
            <pc:sldMk cId="1075521415" sldId="2076137641"/>
            <ac:spMk id="7" creationId="{66FDA5DC-7BF7-3B33-7A10-19EFF7ACCC1D}"/>
          </ac:spMkLst>
        </pc:spChg>
      </pc:sldChg>
      <pc:sldChg chg="modSp mod setBg modClrScheme chgLayout">
        <pc:chgData name="Fowler, Tammy" userId="f182ae76-6475-42f4-9821-0130fa711ddb" providerId="ADAL" clId="{A70BE261-5434-4169-80E5-77F690BCE08C}" dt="2025-09-25T15:37:29.094" v="974" actId="20577"/>
        <pc:sldMkLst>
          <pc:docMk/>
          <pc:sldMk cId="2681089322" sldId="2076137642"/>
        </pc:sldMkLst>
        <pc:spChg chg="mod">
          <ac:chgData name="Fowler, Tammy" userId="f182ae76-6475-42f4-9821-0130fa711ddb" providerId="ADAL" clId="{A70BE261-5434-4169-80E5-77F690BCE08C}" dt="2025-09-25T15:37:29.094" v="974" actId="20577"/>
          <ac:spMkLst>
            <pc:docMk/>
            <pc:sldMk cId="2681089322" sldId="2076137642"/>
            <ac:spMk id="6" creationId="{04F2BA5A-8356-3465-DBA7-88C14C1B0C36}"/>
          </ac:spMkLst>
        </pc:spChg>
        <pc:spChg chg="mod">
          <ac:chgData name="Fowler, Tammy" userId="f182ae76-6475-42f4-9821-0130fa711ddb" providerId="ADAL" clId="{A70BE261-5434-4169-80E5-77F690BCE08C}" dt="2025-09-24T13:43:23.823" v="822" actId="1076"/>
          <ac:spMkLst>
            <pc:docMk/>
            <pc:sldMk cId="2681089322" sldId="2076137642"/>
            <ac:spMk id="9" creationId="{254643E1-319F-953C-2C01-C5C9C6639380}"/>
          </ac:spMkLst>
        </pc:spChg>
        <pc:spChg chg="mod">
          <ac:chgData name="Fowler, Tammy" userId="f182ae76-6475-42f4-9821-0130fa711ddb" providerId="ADAL" clId="{A70BE261-5434-4169-80E5-77F690BCE08C}" dt="2025-09-24T13:43:42.714" v="836" actId="1035"/>
          <ac:spMkLst>
            <pc:docMk/>
            <pc:sldMk cId="2681089322" sldId="2076137642"/>
            <ac:spMk id="13" creationId="{388A67AD-974F-8F89-0CDC-2D8F0CC38DBC}"/>
          </ac:spMkLst>
        </pc:spChg>
        <pc:spChg chg="mod">
          <ac:chgData name="Fowler, Tammy" userId="f182ae76-6475-42f4-9821-0130fa711ddb" providerId="ADAL" clId="{A70BE261-5434-4169-80E5-77F690BCE08C}" dt="2025-09-24T13:43:42.714" v="836" actId="1035"/>
          <ac:spMkLst>
            <pc:docMk/>
            <pc:sldMk cId="2681089322" sldId="2076137642"/>
            <ac:spMk id="16" creationId="{30A2A312-CB78-FCB4-5690-D6B3B8D993E4}"/>
          </ac:spMkLst>
        </pc:spChg>
        <pc:spChg chg="mod ord">
          <ac:chgData name="Fowler, Tammy" userId="f182ae76-6475-42f4-9821-0130fa711ddb" providerId="ADAL" clId="{A70BE261-5434-4169-80E5-77F690BCE08C}" dt="2025-09-24T13:43:19.594" v="821" actId="1076"/>
          <ac:spMkLst>
            <pc:docMk/>
            <pc:sldMk cId="2681089322" sldId="2076137642"/>
            <ac:spMk id="19" creationId="{454BB02C-C76E-E333-11BC-02617CCF4D4F}"/>
          </ac:spMkLst>
        </pc:spChg>
        <pc:spChg chg="mod ord">
          <ac:chgData name="Fowler, Tammy" userId="f182ae76-6475-42f4-9821-0130fa711ddb" providerId="ADAL" clId="{A70BE261-5434-4169-80E5-77F690BCE08C}" dt="2025-09-24T13:43:03.975" v="818" actId="700"/>
          <ac:spMkLst>
            <pc:docMk/>
            <pc:sldMk cId="2681089322" sldId="2076137642"/>
            <ac:spMk id="20" creationId="{32496C42-0DE1-C5B5-C3B3-FB928E29E284}"/>
          </ac:spMkLst>
        </pc:spChg>
        <pc:spChg chg="mod">
          <ac:chgData name="Fowler, Tammy" userId="f182ae76-6475-42f4-9821-0130fa711ddb" providerId="ADAL" clId="{A70BE261-5434-4169-80E5-77F690BCE08C}" dt="2025-09-24T13:43:42.714" v="836" actId="1035"/>
          <ac:spMkLst>
            <pc:docMk/>
            <pc:sldMk cId="2681089322" sldId="2076137642"/>
            <ac:spMk id="21" creationId="{36864DD5-E487-FA81-F97D-1D7FAC910555}"/>
          </ac:spMkLst>
        </pc:spChg>
        <pc:spChg chg="mod">
          <ac:chgData name="Fowler, Tammy" userId="f182ae76-6475-42f4-9821-0130fa711ddb" providerId="ADAL" clId="{A70BE261-5434-4169-80E5-77F690BCE08C}" dt="2025-09-24T13:43:42.714" v="836" actId="1035"/>
          <ac:spMkLst>
            <pc:docMk/>
            <pc:sldMk cId="2681089322" sldId="2076137642"/>
            <ac:spMk id="24" creationId="{3E45822D-70DA-5FCB-A4D5-D4F5F9972549}"/>
          </ac:spMkLst>
        </pc:spChg>
        <pc:picChg chg="mod ord">
          <ac:chgData name="Fowler, Tammy" userId="f182ae76-6475-42f4-9821-0130fa711ddb" providerId="ADAL" clId="{A70BE261-5434-4169-80E5-77F690BCE08C}" dt="2025-09-24T13:46:54.844" v="898" actId="207"/>
          <ac:picMkLst>
            <pc:docMk/>
            <pc:sldMk cId="2681089322" sldId="2076137642"/>
            <ac:picMk id="23" creationId="{200F6DF3-BFDF-0648-B8A4-9795F6043988}"/>
          </ac:picMkLst>
        </pc:picChg>
        <pc:cxnChg chg="mod">
          <ac:chgData name="Fowler, Tammy" userId="f182ae76-6475-42f4-9821-0130fa711ddb" providerId="ADAL" clId="{A70BE261-5434-4169-80E5-77F690BCE08C}" dt="2025-09-24T13:43:52.488" v="849" actId="1035"/>
          <ac:cxnSpMkLst>
            <pc:docMk/>
            <pc:sldMk cId="2681089322" sldId="2076137642"/>
            <ac:cxnSpMk id="3" creationId="{43EDA749-8072-367D-7D26-B2FC73462AA8}"/>
          </ac:cxnSpMkLst>
        </pc:cxnChg>
        <pc:cxnChg chg="mod">
          <ac:chgData name="Fowler, Tammy" userId="f182ae76-6475-42f4-9821-0130fa711ddb" providerId="ADAL" clId="{A70BE261-5434-4169-80E5-77F690BCE08C}" dt="2025-09-24T13:43:52.488" v="849" actId="1035"/>
          <ac:cxnSpMkLst>
            <pc:docMk/>
            <pc:sldMk cId="2681089322" sldId="2076137642"/>
            <ac:cxnSpMk id="4" creationId="{4BFA8CF4-F268-9922-A5E1-C649341A66E0}"/>
          </ac:cxnSpMkLst>
        </pc:cxnChg>
        <pc:cxnChg chg="mod">
          <ac:chgData name="Fowler, Tammy" userId="f182ae76-6475-42f4-9821-0130fa711ddb" providerId="ADAL" clId="{A70BE261-5434-4169-80E5-77F690BCE08C}" dt="2025-09-24T13:43:52.488" v="849" actId="1035"/>
          <ac:cxnSpMkLst>
            <pc:docMk/>
            <pc:sldMk cId="2681089322" sldId="2076137642"/>
            <ac:cxnSpMk id="7" creationId="{F05FD033-E9C4-6D68-FDD6-F38B6FA93BE8}"/>
          </ac:cxnSpMkLst>
        </pc:cxnChg>
        <pc:cxnChg chg="mod">
          <ac:chgData name="Fowler, Tammy" userId="f182ae76-6475-42f4-9821-0130fa711ddb" providerId="ADAL" clId="{A70BE261-5434-4169-80E5-77F690BCE08C}" dt="2025-09-24T13:43:52.488" v="849" actId="1035"/>
          <ac:cxnSpMkLst>
            <pc:docMk/>
            <pc:sldMk cId="2681089322" sldId="2076137642"/>
            <ac:cxnSpMk id="35" creationId="{896BA29C-AA7B-2674-219B-0DD9AA701982}"/>
          </ac:cxnSpMkLst>
        </pc:cxnChg>
      </pc:sldChg>
      <pc:sldChg chg="modSp new mod">
        <pc:chgData name="Fowler, Tammy" userId="f182ae76-6475-42f4-9821-0130fa711ddb" providerId="ADAL" clId="{A70BE261-5434-4169-80E5-77F690BCE08C}" dt="2025-09-24T13:45:01.155" v="853" actId="122"/>
        <pc:sldMkLst>
          <pc:docMk/>
          <pc:sldMk cId="1818968619" sldId="2076137643"/>
        </pc:sldMkLst>
        <pc:spChg chg="mod">
          <ac:chgData name="Fowler, Tammy" userId="f182ae76-6475-42f4-9821-0130fa711ddb" providerId="ADAL" clId="{A70BE261-5434-4169-80E5-77F690BCE08C}" dt="2025-09-24T13:36:10.584" v="657" actId="6549"/>
          <ac:spMkLst>
            <pc:docMk/>
            <pc:sldMk cId="1818968619" sldId="2076137643"/>
            <ac:spMk id="2" creationId="{FCDB0365-D6FD-45F5-2899-5201D2D351F6}"/>
          </ac:spMkLst>
        </pc:spChg>
        <pc:spChg chg="mod">
          <ac:chgData name="Fowler, Tammy" userId="f182ae76-6475-42f4-9821-0130fa711ddb" providerId="ADAL" clId="{A70BE261-5434-4169-80E5-77F690BCE08C}" dt="2025-09-24T13:45:01.155" v="853" actId="122"/>
          <ac:spMkLst>
            <pc:docMk/>
            <pc:sldMk cId="1818968619" sldId="2076137643"/>
            <ac:spMk id="3" creationId="{22C058BB-B323-BD8C-7510-E7240E7D507C}"/>
          </ac:spMkLst>
        </pc:spChg>
        <pc:spChg chg="mod">
          <ac:chgData name="Fowler, Tammy" userId="f182ae76-6475-42f4-9821-0130fa711ddb" providerId="ADAL" clId="{A70BE261-5434-4169-80E5-77F690BCE08C}" dt="2025-09-24T13:36:19.676" v="660" actId="20577"/>
          <ac:spMkLst>
            <pc:docMk/>
            <pc:sldMk cId="1818968619" sldId="2076137643"/>
            <ac:spMk id="4" creationId="{2420E8A8-C78D-802B-28A7-13BB9E9D84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" pitchFamily="2" charset="77"/>
              </a:defRPr>
            </a:lvl1pPr>
          </a:lstStyle>
          <a:p>
            <a:fld id="{03B627A9-A99A-B445-88F1-E7F07C268DAC}" type="datetimeFigureOut">
              <a:rPr lang="en-US" smtClean="0"/>
              <a:pPr/>
              <a:t>9/26/2025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" pitchFamily="2" charset="77"/>
              </a:defRPr>
            </a:lvl1pPr>
          </a:lstStyle>
          <a:p>
            <a:fld id="{033FC22E-F67E-1E47-9410-C09EA9EB07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ontserrat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ontserrat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ontserrat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ontserrat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ontserrat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FC22E-F67E-1E47-9410-C09EA9EB07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8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D7DE4-8D0A-1A48-C99C-34CF7FF69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BE9663-136C-4033-235F-9E9F1EF594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99BF3F-7416-1DD7-C6E5-9EBAC7D5A8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2E234-DE11-B7B9-CA5F-8C4D8E20AD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FC22E-F67E-1E47-9410-C09EA9EB07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94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FC22E-F67E-1E47-9410-C09EA9EB07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61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A1D80-5E16-02B3-9834-9EB572AFF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500649-F0DA-AF35-6664-A974A7187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8C2DA6-C42F-9A13-B97B-C19C92C61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F49C1-64D7-7F14-B312-55BE8225C2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FC22E-F67E-1E47-9410-C09EA9EB07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50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Ventus Revenue Aware aggregates data from the customer’s Altera Ventus products into a centralized data warehouse. Advanced analytics and pre-built visualizations then uncover actionable insights to drive improvements, allowing the organization’s staff to focus on other priorities.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Extraction - </a:t>
            </a:r>
            <a:r>
              <a:rPr lang="en-US" sz="1200" dirty="0">
                <a:solidFill>
                  <a:schemeClr val="bg1"/>
                </a:solidFill>
              </a:rPr>
              <a:t>Extracts existing from existing Ventus solutions for aggregation and analysis.</a:t>
            </a:r>
            <a:endParaRPr lang="en-US" sz="1100" dirty="0">
              <a:solidFill>
                <a:schemeClr val="bg1"/>
              </a:solidFill>
              <a:latin typeface="Tw Cen MT" panose="020B060202010402060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Aggregation - </a:t>
            </a:r>
            <a:r>
              <a:rPr lang="en-US" sz="1200" dirty="0">
                <a:solidFill>
                  <a:schemeClr val="bg1"/>
                </a:solidFill>
              </a:rPr>
              <a:t>Uses intuitive methodology to migrate and warehouse your data.</a:t>
            </a:r>
            <a:endParaRPr lang="en-US" sz="1100" dirty="0">
              <a:solidFill>
                <a:schemeClr val="bg1"/>
              </a:solidFill>
              <a:latin typeface="Tw Cen MT" panose="020B060202010402060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Analysis - </a:t>
            </a:r>
            <a:r>
              <a:rPr lang="en-US" sz="1200" dirty="0">
                <a:solidFill>
                  <a:schemeClr val="bg1"/>
                </a:solidFill>
              </a:rPr>
              <a:t>Derives detailed reporting and user summary reporting from the data warehouse.</a:t>
            </a:r>
            <a:endParaRPr lang="en-US" sz="1100" dirty="0">
              <a:solidFill>
                <a:schemeClr val="bg1"/>
              </a:solidFill>
              <a:latin typeface="Tw Cen MT" panose="020B060202010402060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Visualized Insights - </a:t>
            </a:r>
            <a:r>
              <a:rPr lang="en-US" sz="1200" dirty="0">
                <a:solidFill>
                  <a:schemeClr val="bg1"/>
                </a:solidFill>
              </a:rPr>
              <a:t>Offers product specific pre-defined visualizations with summaries and drill-down capabilities to get to the necessary details.</a:t>
            </a:r>
            <a:endParaRPr lang="en-US" sz="1100" dirty="0">
              <a:solidFill>
                <a:schemeClr val="bg1"/>
              </a:solidFill>
              <a:latin typeface="Tw Cen MT" panose="020B0602020104020603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FC22E-F67E-1E47-9410-C09EA9EB07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18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alterahealth.com/" TargetMode="External"/><Relationship Id="rId4" Type="http://schemas.openxmlformats.org/officeDocument/2006/relationships/image" Target="../media/image11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uk.alterahealth.com/" TargetMode="External"/><Relationship Id="rId4" Type="http://schemas.openxmlformats.org/officeDocument/2006/relationships/image" Target="../media/image11.sv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au.alterahealth.com/" TargetMode="External"/><Relationship Id="rId4" Type="http://schemas.openxmlformats.org/officeDocument/2006/relationships/image" Target="../media/image11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ca.alterahealth.com/" TargetMode="External"/><Relationship Id="rId4" Type="http://schemas.openxmlformats.org/officeDocument/2006/relationships/image" Target="../media/image11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as.alterahealth.com/" TargetMode="External"/><Relationship Id="rId4" Type="http://schemas.openxmlformats.org/officeDocument/2006/relationships/image" Target="../media/image11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ty">
    <p:bg>
      <p:bgPr>
        <a:gradFill flip="none" rotWithShape="1">
          <a:gsLst>
            <a:gs pos="0">
              <a:schemeClr val="accent5"/>
            </a:gs>
            <a:gs pos="68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8374805-6BEF-F948-99AA-4031CC72EB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679" y="1876427"/>
            <a:ext cx="4433636" cy="1143240"/>
          </a:xfrm>
        </p:spPr>
        <p:txBody>
          <a:bodyPr wrap="square" lIns="0" anchor="b" anchorCtr="0">
            <a:norm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3BEB3C5-95A5-A948-B171-D2EC343CF3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679" y="3129691"/>
            <a:ext cx="4433636" cy="553693"/>
          </a:xfrm>
        </p:spPr>
        <p:txBody>
          <a:bodyPr wrap="square" lIns="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i="1">
                <a:solidFill>
                  <a:schemeClr val="bg1"/>
                </a:solidFill>
                <a:latin typeface="Montserrat" pitchFamily="2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Subtitle if needed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D75C53-DC4F-4A4D-8B4E-216E79CA89E0}"/>
              </a:ext>
            </a:extLst>
          </p:cNvPr>
          <p:cNvSpPr txBox="1"/>
          <p:nvPr userDrawn="1"/>
        </p:nvSpPr>
        <p:spPr>
          <a:xfrm>
            <a:off x="226312" y="4803517"/>
            <a:ext cx="4010407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defTabSz="914378"/>
            <a:r>
              <a:rPr lang="en-US" sz="600" b="0" i="0" dirty="0">
                <a:solidFill>
                  <a:schemeClr val="bg2">
                    <a:alpha val="30173"/>
                  </a:schemeClr>
                </a:solidFill>
                <a:latin typeface="Tw Cen MT Condensed" panose="020B0606020104020203" pitchFamily="34" charset="77"/>
              </a:rPr>
              <a:t>© 2025 Altera Digital Health Inc. and/or its subsidiaries. All rights reserved. Proprietary and Confidential. Do not distribute without the prior written consent of Altera.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B758F1-0EFF-3C46-BFE8-56FE7E4D27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1679" y="3885288"/>
            <a:ext cx="4433636" cy="244682"/>
          </a:xfrm>
        </p:spPr>
        <p:txBody>
          <a:bodyPr vert="horz" wrap="square" lIns="0" tIns="45720" rIns="91440" bIns="45720" rtlCol="0">
            <a:spAutoFit/>
          </a:bodyPr>
          <a:lstStyle>
            <a:lvl1pPr marL="0" indent="0" algn="l">
              <a:buNone/>
              <a:defRPr lang="en-US" sz="1050" dirty="0">
                <a:solidFill>
                  <a:schemeClr val="bg1"/>
                </a:solidFill>
              </a:defRPr>
            </a:lvl1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  <a:tabLst/>
            </a:pPr>
            <a:r>
              <a:rPr lang="en-US" dirty="0"/>
              <a:t>Presenter’s name and/or date if needed</a:t>
            </a:r>
          </a:p>
        </p:txBody>
      </p:sp>
      <p:pic>
        <p:nvPicPr>
          <p:cNvPr id="6" name="Picture 5" descr="A purple and black landscape&#10;&#10;Description automatically generated">
            <a:extLst>
              <a:ext uri="{FF2B5EF4-FFF2-40B4-BE49-F238E27FC236}">
                <a16:creationId xmlns:a16="http://schemas.microsoft.com/office/drawing/2014/main" id="{A80CC779-820F-52DE-9B6D-212F484407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04624" y="817526"/>
            <a:ext cx="3343879" cy="3343879"/>
          </a:xfrm>
          <a:prstGeom prst="rect">
            <a:avLst/>
          </a:prstGeom>
        </p:spPr>
      </p:pic>
      <p:pic>
        <p:nvPicPr>
          <p:cNvPr id="13" name="Picture 12" descr="A logo with white and blue triangles&#10;&#10;Description automatically generated with medium confidence">
            <a:extLst>
              <a:ext uri="{FF2B5EF4-FFF2-40B4-BE49-F238E27FC236}">
                <a16:creationId xmlns:a16="http://schemas.microsoft.com/office/drawing/2014/main" id="{1ED3CE0A-8350-24EF-6FAE-6E03E8DB4C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75098" y="4493416"/>
            <a:ext cx="548640" cy="310101"/>
          </a:xfrm>
          <a:prstGeom prst="rect">
            <a:avLst/>
          </a:prstGeom>
        </p:spPr>
      </p:pic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3874299-D737-3753-76EA-4183ABA27D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6544" y="561093"/>
            <a:ext cx="150107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2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 color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5448D73-5BBD-C346-86F2-3C800F23DC5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-1"/>
            <a:ext cx="9143999" cy="2574131"/>
          </a:xfrm>
          <a:gradFill flip="none" rotWithShape="1">
            <a:gsLst>
              <a:gs pos="0">
                <a:schemeClr val="accent5"/>
              </a:gs>
              <a:gs pos="68000">
                <a:schemeClr val="tx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None/>
              <a:defRPr lang="en-US" sz="800" b="0" i="0">
                <a:solidFill>
                  <a:schemeClr val="accent5"/>
                </a:solidFill>
                <a:latin typeface="Montserrat" pitchFamily="2" charset="77"/>
              </a:defRPr>
            </a:lvl1pPr>
          </a:lstStyle>
          <a:p>
            <a:pPr marL="0" lvl="0" algn="ctr" defTabSz="457200"/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098"/>
            <a:ext cx="8686800" cy="424732"/>
          </a:xfrm>
        </p:spPr>
        <p:txBody>
          <a:bodyPr>
            <a:spAutoFit/>
          </a:bodyPr>
          <a:lstStyle>
            <a:lvl1pPr algn="ctr">
              <a:defRPr sz="24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BEB8C-D81C-054F-902A-EFAB046705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805030"/>
            <a:ext cx="8686800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224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Eyebrow on color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5448D73-5BBD-C346-86F2-3C800F23DC5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-1"/>
            <a:ext cx="9143999" cy="2574131"/>
          </a:xfrm>
          <a:gradFill flip="none" rotWithShape="1">
            <a:gsLst>
              <a:gs pos="0">
                <a:schemeClr val="accent5"/>
              </a:gs>
              <a:gs pos="68000">
                <a:schemeClr val="tx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None/>
              <a:defRPr lang="en-US" sz="800" b="0" i="0">
                <a:solidFill>
                  <a:schemeClr val="accent5"/>
                </a:solidFill>
                <a:latin typeface="Montserrat" pitchFamily="2" charset="77"/>
              </a:defRPr>
            </a:lvl1pPr>
          </a:lstStyle>
          <a:p>
            <a:pPr marL="0" lvl="0" algn="ctr" defTabSz="457200"/>
            <a:r>
              <a:rPr lang="en-US" dirty="0"/>
              <a:t>Click icon to add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0CC7C7-9123-CC43-9D34-068C86CE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63465"/>
            <a:ext cx="8686800" cy="424732"/>
          </a:xfrm>
        </p:spPr>
        <p:txBody>
          <a:bodyPr>
            <a:spAutoFit/>
          </a:bodyPr>
          <a:lstStyle>
            <a:lvl1pPr algn="ctr">
              <a:defRPr sz="24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018B448-E2F8-DF48-B369-1014C3892D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274098"/>
            <a:ext cx="8686800" cy="244682"/>
          </a:xfrm>
        </p:spPr>
        <p:txBody>
          <a:bodyPr>
            <a:spAutoFit/>
          </a:bodyPr>
          <a:lstStyle>
            <a:lvl1pPr marL="0" indent="0" algn="ctr">
              <a:buNone/>
              <a:defRPr sz="1050" b="1" cap="all" spc="3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1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ebrow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63465"/>
            <a:ext cx="8686800" cy="424732"/>
          </a:xfrm>
        </p:spPr>
        <p:txBody>
          <a:bodyPr>
            <a:spAutoFit/>
          </a:bodyPr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BEB8C-D81C-054F-902A-EFAB046705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274098"/>
            <a:ext cx="8686800" cy="244682"/>
          </a:xfrm>
        </p:spPr>
        <p:txBody>
          <a:bodyPr>
            <a:spAutoFit/>
          </a:bodyPr>
          <a:lstStyle>
            <a:lvl1pPr marL="0" indent="0" algn="ctr">
              <a:buNone/>
              <a:defRPr sz="1050" b="1" cap="all" spc="3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643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098"/>
            <a:ext cx="8686800" cy="424732"/>
          </a:xfrm>
        </p:spPr>
        <p:txBody>
          <a:bodyPr>
            <a:sp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2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378"/>
            <a:ext cx="8686800" cy="313932"/>
          </a:xfrm>
        </p:spPr>
        <p:txBody>
          <a:bodyPr>
            <a:spAutoFit/>
          </a:bodyPr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0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104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3DE3E2AF-6570-884C-918B-2E697706D3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54096" y="-1"/>
            <a:ext cx="6089904" cy="5148264"/>
          </a:xfrm>
          <a:solidFill>
            <a:schemeClr val="bg1">
              <a:lumMod val="95000"/>
            </a:schemeClr>
          </a:solidFill>
          <a:ln w="3175">
            <a:noFill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1CAD79-FF6F-3A46-A8C5-BA02C45D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69" y="397565"/>
            <a:ext cx="2286000" cy="1358845"/>
          </a:xfrm>
        </p:spPr>
        <p:txBody>
          <a:bodyPr anchor="b" anchorCtr="0">
            <a:no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37EF515-907B-434A-9E70-C6CBE97194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663" y="1948070"/>
            <a:ext cx="2286000" cy="265043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D2BAD-5A47-3047-8ED0-08D4C3F47F4E}"/>
              </a:ext>
            </a:extLst>
          </p:cNvPr>
          <p:cNvSpPr txBox="1"/>
          <p:nvPr userDrawn="1"/>
        </p:nvSpPr>
        <p:spPr>
          <a:xfrm>
            <a:off x="226313" y="4711184"/>
            <a:ext cx="216188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defTabSz="914378"/>
            <a:r>
              <a:rPr lang="en-US" sz="600" b="0" i="0" dirty="0">
                <a:solidFill>
                  <a:schemeClr val="bg1">
                    <a:lumMod val="75000"/>
                  </a:schemeClr>
                </a:solidFill>
                <a:latin typeface="Tw Cen MT Condensed" panose="020B0606020104020203" pitchFamily="34" charset="77"/>
              </a:rPr>
              <a:t>© 2025 Altera Digital Health Inc. and/or its subsidiaries. All rights reserved. Proprietary and Confidential. Do not distribute without the prior written consent of Altera.</a:t>
            </a:r>
          </a:p>
        </p:txBody>
      </p:sp>
    </p:spTree>
    <p:extLst>
      <p:ext uri="{BB962C8B-B14F-4D97-AF65-F5344CB8AC3E}">
        <p14:creationId xmlns:p14="http://schemas.microsoft.com/office/powerpoint/2010/main" val="179559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3DE3E2AF-6570-884C-918B-2E697706D3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-1"/>
            <a:ext cx="4572000" cy="5148264"/>
          </a:xfrm>
          <a:solidFill>
            <a:schemeClr val="bg1">
              <a:lumMod val="95000"/>
            </a:schemeClr>
          </a:solidFill>
          <a:ln w="3175">
            <a:noFill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1CAD79-FF6F-3A46-A8C5-BA02C45D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69" y="397565"/>
            <a:ext cx="3840480" cy="1358845"/>
          </a:xfrm>
        </p:spPr>
        <p:txBody>
          <a:bodyPr anchor="b" anchorCtr="0">
            <a:no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D135F-EF16-F842-B513-024A20C19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663" y="1948070"/>
            <a:ext cx="3840480" cy="265043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3DE3E2AF-6570-884C-918B-2E697706D3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9048" y="191"/>
            <a:ext cx="3044952" cy="5148072"/>
          </a:xfrm>
          <a:solidFill>
            <a:schemeClr val="bg1">
              <a:lumMod val="95000"/>
            </a:schemeClr>
          </a:solidFill>
          <a:ln w="3175">
            <a:noFill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1CAD79-FF6F-3A46-A8C5-BA02C45D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69" y="397565"/>
            <a:ext cx="5303520" cy="1358845"/>
          </a:xfrm>
        </p:spPr>
        <p:txBody>
          <a:bodyPr anchor="b" anchorCtr="0">
            <a:no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C63CB-A250-EC4F-A0F2-49F4AD9E31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663" y="1948070"/>
            <a:ext cx="5303520" cy="265043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Small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3DE3E2AF-6570-884C-918B-2E697706D3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1"/>
            <a:ext cx="3044952" cy="5148072"/>
          </a:xfrm>
          <a:solidFill>
            <a:schemeClr val="bg1">
              <a:lumMod val="95000"/>
            </a:schemeClr>
          </a:solidFill>
          <a:ln w="3175">
            <a:noFill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B5FA7088-FE51-524E-A82F-3861B17A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1183" y="397565"/>
            <a:ext cx="5303520" cy="1358845"/>
          </a:xfrm>
        </p:spPr>
        <p:txBody>
          <a:bodyPr anchor="b" anchorCtr="0">
            <a:no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37289-463B-334D-A881-EC255A77B6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60977" y="1948070"/>
            <a:ext cx="5303520" cy="265043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4A9F4-4388-7A42-931D-591195CFE284}"/>
              </a:ext>
            </a:extLst>
          </p:cNvPr>
          <p:cNvSpPr txBox="1"/>
          <p:nvPr userDrawn="1"/>
        </p:nvSpPr>
        <p:spPr>
          <a:xfrm>
            <a:off x="3255760" y="4803517"/>
            <a:ext cx="4010407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defTabSz="914378"/>
            <a:r>
              <a:rPr lang="en-US" sz="600" b="0" i="0" dirty="0">
                <a:solidFill>
                  <a:schemeClr val="bg1">
                    <a:lumMod val="75000"/>
                  </a:schemeClr>
                </a:solidFill>
                <a:latin typeface="Tw Cen MT Condensed" panose="020B0606020104020203" pitchFamily="34" charset="77"/>
              </a:rPr>
              <a:t>© 2025 Altera Digital Health Inc. and/or its subsidiaries. All rights reserved. Proprietary and Confidential. Do not distribute without the prior written consent of Altera.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700F73-0D11-E60B-3611-0719BBE710F9}"/>
              </a:ext>
            </a:extLst>
          </p:cNvPr>
          <p:cNvSpPr txBox="1"/>
          <p:nvPr userDrawn="1"/>
        </p:nvSpPr>
        <p:spPr>
          <a:xfrm>
            <a:off x="8294013" y="4795823"/>
            <a:ext cx="364662" cy="20005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marL="0" marR="0" lvl="0" indent="0" algn="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50907-C15C-5442-8954-4D23F6E80494}" type="slidenum">
              <a: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</a:rPr>
              <a:pPr marL="0" marR="0" lvl="0" indent="0" algn="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B0434B4-C324-CE59-8E1E-EF70359658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45583" y="4800177"/>
            <a:ext cx="16981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3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ith Subtitle - Light">
    <p:bg>
      <p:bgPr>
        <a:solidFill>
          <a:srgbClr val="F3EAF4">
            <a:alpha val="79971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8374805-6BEF-F948-99AA-4031CC72E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651" y="2335228"/>
            <a:ext cx="7124699" cy="480131"/>
          </a:xfrm>
        </p:spPr>
        <p:txBody>
          <a:bodyPr wrap="square" anchor="b">
            <a:spAutoFit/>
          </a:bodyPr>
          <a:lstStyle>
            <a:lvl1pPr algn="l"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3BEB3C5-95A5-A948-B171-D2EC343CF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651" y="2852736"/>
            <a:ext cx="7124699" cy="286232"/>
          </a:xfrm>
          <a:ln>
            <a:noFill/>
          </a:ln>
        </p:spPr>
        <p:txBody>
          <a:bodyPr wrap="square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accent5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D75C53-DC4F-4A4D-8B4E-216E79CA89E0}"/>
              </a:ext>
            </a:extLst>
          </p:cNvPr>
          <p:cNvSpPr txBox="1"/>
          <p:nvPr userDrawn="1"/>
        </p:nvSpPr>
        <p:spPr>
          <a:xfrm>
            <a:off x="226312" y="4803517"/>
            <a:ext cx="4010407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defTabSz="914378"/>
            <a:r>
              <a:rPr lang="en-US" sz="600" b="0" i="0" dirty="0">
                <a:solidFill>
                  <a:schemeClr val="bg1">
                    <a:lumMod val="75000"/>
                  </a:schemeClr>
                </a:solidFill>
                <a:latin typeface="Tw Cen MT Condensed" panose="020B0606020104020203" pitchFamily="34" charset="77"/>
              </a:rPr>
              <a:t>© 2025 Altera Digital Health Inc. and/or its subsidiaries. All rights reserved. Proprietary and Confidential. Do not distribute without the prior written consent of Altera.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6DD9B7-AEF7-B947-B9D2-787BFBDB5B90}"/>
              </a:ext>
            </a:extLst>
          </p:cNvPr>
          <p:cNvCxnSpPr/>
          <p:nvPr userDrawn="1"/>
        </p:nvCxnSpPr>
        <p:spPr>
          <a:xfrm>
            <a:off x="1107440" y="2057149"/>
            <a:ext cx="731520" cy="0"/>
          </a:xfrm>
          <a:prstGeom prst="line">
            <a:avLst/>
          </a:prstGeom>
          <a:ln w="19050" cap="rnd">
            <a:solidFill>
              <a:srgbClr val="B275B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85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Medium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3DE3E2AF-6570-884C-918B-2E697706D3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72000" cy="5148263"/>
          </a:xfrm>
          <a:solidFill>
            <a:schemeClr val="bg1">
              <a:lumMod val="95000"/>
            </a:schemeClr>
          </a:solidFill>
          <a:ln w="3175">
            <a:noFill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D08395-DAA7-C54A-A8EC-B2405B27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522" y="397565"/>
            <a:ext cx="3840480" cy="1358845"/>
          </a:xfrm>
        </p:spPr>
        <p:txBody>
          <a:bodyPr anchor="b" anchorCtr="0">
            <a:no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47F412D-0D6B-A04B-B103-E95AC930D1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2316" y="1948070"/>
            <a:ext cx="3840480" cy="265043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8BF91-E7E5-AE42-BD8D-5C2CE1A1C465}"/>
              </a:ext>
            </a:extLst>
          </p:cNvPr>
          <p:cNvSpPr txBox="1"/>
          <p:nvPr userDrawn="1"/>
        </p:nvSpPr>
        <p:spPr>
          <a:xfrm>
            <a:off x="4766505" y="4782743"/>
            <a:ext cx="216188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defTabSz="914378"/>
            <a:r>
              <a:rPr lang="en-US" sz="600" b="0" i="0" dirty="0">
                <a:solidFill>
                  <a:schemeClr val="bg1">
                    <a:lumMod val="75000"/>
                  </a:schemeClr>
                </a:solidFill>
                <a:latin typeface="Tw Cen MT Condensed" panose="020B0606020104020203" pitchFamily="34" charset="77"/>
              </a:rPr>
              <a:t>© 2025 Altera Digital Health Inc. and/or its subsidiaries. All rights reserved. Proprietary and Confidential. Do not distribute without the prior written consent of Altera.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F7654-70CA-8A1A-F580-C2BB7CF19576}"/>
              </a:ext>
            </a:extLst>
          </p:cNvPr>
          <p:cNvSpPr txBox="1"/>
          <p:nvPr userDrawn="1"/>
        </p:nvSpPr>
        <p:spPr>
          <a:xfrm>
            <a:off x="8294013" y="4795823"/>
            <a:ext cx="364662" cy="20005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marL="0" marR="0" lvl="0" indent="0" algn="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50907-C15C-5442-8954-4D23F6E80494}" type="slidenum">
              <a: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</a:rPr>
              <a:pPr marL="0" marR="0" lvl="0" indent="0" algn="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77751D9-ADD0-8425-A616-EE4167076B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45583" y="4800177"/>
            <a:ext cx="16981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6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3DE3E2AF-6570-884C-918B-2E697706D3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89904" cy="5148264"/>
          </a:xfrm>
          <a:solidFill>
            <a:schemeClr val="bg1">
              <a:lumMod val="95000"/>
            </a:schemeClr>
          </a:solidFill>
          <a:ln w="3175">
            <a:noFill/>
          </a:ln>
          <a:effectLst/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1CAD79-FF6F-3A46-A8C5-BA02C45D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522" y="397565"/>
            <a:ext cx="2286000" cy="1358845"/>
          </a:xfrm>
        </p:spPr>
        <p:txBody>
          <a:bodyPr anchor="b" anchorCtr="0">
            <a:no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37EF515-907B-434A-9E70-C6CBE97194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316" y="1948070"/>
            <a:ext cx="2286000" cy="2451805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A3918-A0CB-684E-AD53-68B40814CED6}"/>
              </a:ext>
            </a:extLst>
          </p:cNvPr>
          <p:cNvSpPr txBox="1"/>
          <p:nvPr userDrawn="1"/>
        </p:nvSpPr>
        <p:spPr>
          <a:xfrm>
            <a:off x="6245445" y="4782743"/>
            <a:ext cx="216188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defTabSz="914378"/>
            <a:r>
              <a:rPr lang="en-US" sz="600" b="0" i="0" dirty="0">
                <a:solidFill>
                  <a:schemeClr val="bg1">
                    <a:lumMod val="75000"/>
                  </a:schemeClr>
                </a:solidFill>
                <a:latin typeface="Tw Cen MT Condensed" panose="020B0606020104020203" pitchFamily="34" charset="77"/>
              </a:rPr>
              <a:t>© 2025 Altera Digital Health Inc. and/or its subsidiaries. All rights reserved. Proprietary and Confidential. Do not distribute without the prior written consent of Altera.</a:t>
            </a:r>
          </a:p>
        </p:txBody>
      </p:sp>
    </p:spTree>
    <p:extLst>
      <p:ext uri="{BB962C8B-B14F-4D97-AF65-F5344CB8AC3E}">
        <p14:creationId xmlns:p14="http://schemas.microsoft.com/office/powerpoint/2010/main" val="114719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- light">
    <p:bg>
      <p:bgPr>
        <a:gradFill flip="none" rotWithShape="1">
          <a:gsLst>
            <a:gs pos="0">
              <a:srgbClr val="B275B6">
                <a:alpha val="20000"/>
              </a:srgbClr>
            </a:gs>
            <a:gs pos="100000">
              <a:srgbClr val="B275B6">
                <a:alpha val="5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89EA58D-A6AE-A447-BA13-01F41D7024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6250" y="971550"/>
            <a:ext cx="571500" cy="381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390CB6-9232-1442-BC61-9F87A5100C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2012" y="1702546"/>
            <a:ext cx="7419975" cy="26384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F6C62F-FC14-684E-9BA6-86B6ACD5C0EF}"/>
              </a:ext>
            </a:extLst>
          </p:cNvPr>
          <p:cNvSpPr txBox="1"/>
          <p:nvPr userDrawn="1"/>
        </p:nvSpPr>
        <p:spPr>
          <a:xfrm>
            <a:off x="226312" y="4803517"/>
            <a:ext cx="4010407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defTabSz="914378"/>
            <a:r>
              <a:rPr lang="en-US" sz="600" b="0" i="0" dirty="0">
                <a:solidFill>
                  <a:srgbClr val="85909F"/>
                </a:solidFill>
                <a:latin typeface="Tw Cen MT Condensed" panose="020B0606020104020203" pitchFamily="34" charset="77"/>
              </a:rPr>
              <a:t>© 2025 Altera Digital Health Inc. and/or its subsidiaries. All rights reserved. Proprietary and Confidential. Do not distribute without the prior written consent of Altera.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B7BE23-99A4-44B6-A579-DB9B1E87C61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745582" y="4813541"/>
            <a:ext cx="173736" cy="1737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6B7302-210D-6DD3-2E89-9B3158D67A4F}"/>
              </a:ext>
            </a:extLst>
          </p:cNvPr>
          <p:cNvSpPr txBox="1"/>
          <p:nvPr userDrawn="1"/>
        </p:nvSpPr>
        <p:spPr>
          <a:xfrm>
            <a:off x="8294013" y="4795823"/>
            <a:ext cx="364662" cy="20005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marL="0" marR="0" lvl="0" indent="0" algn="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50907-C15C-5442-8954-4D23F6E80494}" type="slidenum">
              <a: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</a:rPr>
              <a:pPr marL="0" marR="0" lvl="0" indent="0" algn="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6530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gradFill>
          <a:gsLst>
            <a:gs pos="0">
              <a:schemeClr val="tx1"/>
            </a:gs>
            <a:gs pos="100000">
              <a:schemeClr val="accent5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89EA58D-A6AE-A447-BA13-01F41D7024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6250" y="971550"/>
            <a:ext cx="571500" cy="381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390CB6-9232-1442-BC61-9F87A5100C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2012" y="1702546"/>
            <a:ext cx="7419975" cy="26384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F6C62F-FC14-684E-9BA6-86B6ACD5C0EF}"/>
              </a:ext>
            </a:extLst>
          </p:cNvPr>
          <p:cNvSpPr txBox="1"/>
          <p:nvPr userDrawn="1"/>
        </p:nvSpPr>
        <p:spPr>
          <a:xfrm>
            <a:off x="226312" y="4803517"/>
            <a:ext cx="4010407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defTabSz="914378"/>
            <a:r>
              <a:rPr lang="en-US" sz="600" b="0" i="0" dirty="0">
                <a:solidFill>
                  <a:srgbClr val="85909F"/>
                </a:solidFill>
                <a:latin typeface="Tw Cen MT Condensed" panose="020B0606020104020203" pitchFamily="34" charset="77"/>
              </a:rPr>
              <a:t>© 2025 Altera Digital Health Inc. and/or its subsidiaries. All rights reserved. Proprietary and Confidential. Do not distribute without the prior written consent of Altera.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3D6110-0187-C35B-21FC-812D0E92238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745582" y="4813541"/>
            <a:ext cx="173736" cy="1737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AC89A5-8F71-DC57-08BA-3234D8D0EA4D}"/>
              </a:ext>
            </a:extLst>
          </p:cNvPr>
          <p:cNvSpPr txBox="1"/>
          <p:nvPr userDrawn="1"/>
        </p:nvSpPr>
        <p:spPr>
          <a:xfrm>
            <a:off x="8294013" y="4795823"/>
            <a:ext cx="364662" cy="20005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marL="0" marR="0" lvl="0" indent="0" algn="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50907-C15C-5442-8954-4D23F6E80494}" type="slidenum">
              <a: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77"/>
              </a:rPr>
              <a:pPr marL="0" marR="0" lvl="0" indent="0" algn="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1682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590BC74-B4D5-5F3D-A5CE-2879EC49EB71}"/>
              </a:ext>
            </a:extLst>
          </p:cNvPr>
          <p:cNvGrpSpPr/>
          <p:nvPr userDrawn="1"/>
        </p:nvGrpSpPr>
        <p:grpSpPr>
          <a:xfrm>
            <a:off x="0" y="4763"/>
            <a:ext cx="9144000" cy="5143500"/>
            <a:chOff x="0" y="4763"/>
            <a:chExt cx="9144000" cy="51435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AB4DEBE-5B13-85CF-58B3-C96C3FC5E7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0" y="4763"/>
              <a:ext cx="9144000" cy="51435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D539C8-56E5-F393-BBFC-93B3F66DE380}"/>
                </a:ext>
              </a:extLst>
            </p:cNvPr>
            <p:cNvSpPr/>
            <p:nvPr userDrawn="1"/>
          </p:nvSpPr>
          <p:spPr>
            <a:xfrm>
              <a:off x="1413975" y="4320878"/>
              <a:ext cx="63160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0" i="0" spc="0" dirty="0">
                  <a:solidFill>
                    <a:schemeClr val="bg1"/>
                  </a:solidFill>
                  <a:latin typeface="Montserrat" pitchFamily="2" charset="77"/>
                </a:rPr>
                <a:t>Bringing next-level healthcare within reach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FE1D906-6817-C441-732C-27058DBB06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157914" y="3582750"/>
              <a:ext cx="828172" cy="464845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EBCD0FB-9227-E36D-C172-1F3D2E7692F5}"/>
              </a:ext>
            </a:extLst>
          </p:cNvPr>
          <p:cNvSpPr/>
          <p:nvPr userDrawn="1"/>
        </p:nvSpPr>
        <p:spPr>
          <a:xfrm>
            <a:off x="3514131" y="4659432"/>
            <a:ext cx="2115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0" i="0" spc="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alterahealth.com</a:t>
            </a:r>
            <a:endParaRPr lang="en-US" sz="900" b="0" i="0" spc="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1741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504EA62-6EBB-3A3B-9B9F-3DF493C63272}"/>
              </a:ext>
            </a:extLst>
          </p:cNvPr>
          <p:cNvGrpSpPr/>
          <p:nvPr userDrawn="1"/>
        </p:nvGrpSpPr>
        <p:grpSpPr>
          <a:xfrm>
            <a:off x="0" y="4763"/>
            <a:ext cx="9144000" cy="5143500"/>
            <a:chOff x="0" y="4763"/>
            <a:chExt cx="9144000" cy="51435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2E04210-BE91-2F2F-26A9-575696EC21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0" y="4763"/>
              <a:ext cx="9144000" cy="51435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459EDF-8CDF-CE21-12E0-295FA093BB37}"/>
                </a:ext>
              </a:extLst>
            </p:cNvPr>
            <p:cNvSpPr/>
            <p:nvPr userDrawn="1"/>
          </p:nvSpPr>
          <p:spPr>
            <a:xfrm>
              <a:off x="1413975" y="4320878"/>
              <a:ext cx="63160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0" i="0" spc="0" dirty="0">
                  <a:solidFill>
                    <a:schemeClr val="bg1"/>
                  </a:solidFill>
                  <a:latin typeface="Montserrat" pitchFamily="2" charset="77"/>
                </a:rPr>
                <a:t>Bringing next-level healthcare within reach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86E7D674-F9C2-64EE-153D-BDB1CA40A5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157914" y="3582750"/>
              <a:ext cx="828172" cy="464845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2387C7C-DF98-1F43-3348-BA96142AFF7D}"/>
              </a:ext>
            </a:extLst>
          </p:cNvPr>
          <p:cNvSpPr/>
          <p:nvPr userDrawn="1"/>
        </p:nvSpPr>
        <p:spPr>
          <a:xfrm>
            <a:off x="3514131" y="4659432"/>
            <a:ext cx="2115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0" i="0" spc="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uk.alterahealth.com</a:t>
            </a:r>
            <a:endParaRPr lang="en-US" sz="900" b="0" i="0" spc="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669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9B8390A-6D68-1B5F-4C23-3EECB7EB1853}"/>
              </a:ext>
            </a:extLst>
          </p:cNvPr>
          <p:cNvGrpSpPr/>
          <p:nvPr userDrawn="1"/>
        </p:nvGrpSpPr>
        <p:grpSpPr>
          <a:xfrm>
            <a:off x="0" y="4763"/>
            <a:ext cx="9144000" cy="5143500"/>
            <a:chOff x="0" y="4763"/>
            <a:chExt cx="9144000" cy="51435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66C78EB-A197-C847-8759-4B8BE0B894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0" y="4763"/>
              <a:ext cx="9144000" cy="51435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259FE2-792C-CDC2-8B53-F2FA799C5B5C}"/>
                </a:ext>
              </a:extLst>
            </p:cNvPr>
            <p:cNvSpPr/>
            <p:nvPr userDrawn="1"/>
          </p:nvSpPr>
          <p:spPr>
            <a:xfrm>
              <a:off x="1413975" y="4320878"/>
              <a:ext cx="63160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0" i="0" spc="0" dirty="0">
                  <a:solidFill>
                    <a:schemeClr val="bg1"/>
                  </a:solidFill>
                  <a:latin typeface="Montserrat" pitchFamily="2" charset="77"/>
                </a:rPr>
                <a:t>Bringing next-level healthcare within reach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2582F62-DC8F-4E8A-9F86-1711A0CB24B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157914" y="3582750"/>
              <a:ext cx="828172" cy="464845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D699DBB-CF30-BCB6-D666-A98C5F5965A2}"/>
              </a:ext>
            </a:extLst>
          </p:cNvPr>
          <p:cNvSpPr/>
          <p:nvPr userDrawn="1"/>
        </p:nvSpPr>
        <p:spPr>
          <a:xfrm>
            <a:off x="3514131" y="4659432"/>
            <a:ext cx="2115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0" i="0" spc="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au.alterahealth.com</a:t>
            </a:r>
            <a:endParaRPr lang="en-US" sz="900" b="0" i="0" spc="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1952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745AEC4-A690-9A9C-76D5-60F69F6A5E6C}"/>
              </a:ext>
            </a:extLst>
          </p:cNvPr>
          <p:cNvGrpSpPr/>
          <p:nvPr userDrawn="1"/>
        </p:nvGrpSpPr>
        <p:grpSpPr>
          <a:xfrm>
            <a:off x="0" y="4763"/>
            <a:ext cx="9144000" cy="5143500"/>
            <a:chOff x="0" y="4763"/>
            <a:chExt cx="9144000" cy="51435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25C42E4-8C80-D293-F353-2CC3DC09AC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0" y="4763"/>
              <a:ext cx="9144000" cy="51435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EAE67C-34F6-8394-EE36-7A86DC4CE8FE}"/>
                </a:ext>
              </a:extLst>
            </p:cNvPr>
            <p:cNvSpPr/>
            <p:nvPr userDrawn="1"/>
          </p:nvSpPr>
          <p:spPr>
            <a:xfrm>
              <a:off x="1413975" y="4320878"/>
              <a:ext cx="63160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0" i="0" spc="0" dirty="0">
                  <a:solidFill>
                    <a:schemeClr val="bg1"/>
                  </a:solidFill>
                  <a:latin typeface="Montserrat" pitchFamily="2" charset="77"/>
                </a:rPr>
                <a:t>Bringing next-level healthcare within reach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D62EDD-7BBD-74B1-B540-866EB8C7F3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157914" y="3582750"/>
              <a:ext cx="828172" cy="464845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B925F90-6AAD-8AF5-0A62-7C442FAFDD1A}"/>
              </a:ext>
            </a:extLst>
          </p:cNvPr>
          <p:cNvSpPr/>
          <p:nvPr userDrawn="1"/>
        </p:nvSpPr>
        <p:spPr>
          <a:xfrm>
            <a:off x="3514131" y="4659432"/>
            <a:ext cx="2115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0" i="0" spc="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ca.alterahealth.com</a:t>
            </a:r>
            <a:endParaRPr lang="en-US" sz="900" b="0" i="0" spc="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6994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si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6860A4-7A1F-BA68-ADA6-F0C832379AC3}"/>
              </a:ext>
            </a:extLst>
          </p:cNvPr>
          <p:cNvGrpSpPr/>
          <p:nvPr userDrawn="1"/>
        </p:nvGrpSpPr>
        <p:grpSpPr>
          <a:xfrm>
            <a:off x="0" y="4763"/>
            <a:ext cx="9144000" cy="5143500"/>
            <a:chOff x="0" y="4763"/>
            <a:chExt cx="9144000" cy="51435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22B903F-3412-CEF4-A5E0-34BD1B11FA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0" y="4763"/>
              <a:ext cx="9144000" cy="51435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EC08B8-B52B-64B1-51B4-32DA46785054}"/>
                </a:ext>
              </a:extLst>
            </p:cNvPr>
            <p:cNvSpPr/>
            <p:nvPr userDrawn="1"/>
          </p:nvSpPr>
          <p:spPr>
            <a:xfrm>
              <a:off x="1413975" y="4320878"/>
              <a:ext cx="63160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0" i="0" spc="0" dirty="0">
                  <a:solidFill>
                    <a:schemeClr val="bg1"/>
                  </a:solidFill>
                  <a:latin typeface="Montserrat" pitchFamily="2" charset="77"/>
                </a:rPr>
                <a:t>Bringing next-level healthcare within reach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C02E4A34-BD26-956F-97CC-74A946C000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157914" y="3582750"/>
              <a:ext cx="828172" cy="46484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712577B-8ADC-B844-35AA-0452BD7E78B4}"/>
              </a:ext>
            </a:extLst>
          </p:cNvPr>
          <p:cNvSpPr/>
          <p:nvPr userDrawn="1"/>
        </p:nvSpPr>
        <p:spPr>
          <a:xfrm>
            <a:off x="3514131" y="4659432"/>
            <a:ext cx="2115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0" i="0" u="none" spc="0" dirty="0">
                <a:solidFill>
                  <a:schemeClr val="accent4">
                    <a:lumMod val="20000"/>
                    <a:lumOff val="80000"/>
                  </a:schemeClr>
                </a:solidFill>
                <a:latin typeface="Montserrat" pitchFamily="2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as.alterahealth.com</a:t>
            </a:r>
            <a:endParaRPr lang="en-US" sz="900" b="0" i="0" u="none" spc="0" dirty="0">
              <a:solidFill>
                <a:schemeClr val="accent4">
                  <a:lumMod val="20000"/>
                  <a:lumOff val="8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9467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with Subtitle - Light">
    <p:bg>
      <p:bgPr>
        <a:gradFill>
          <a:gsLst>
            <a:gs pos="0">
              <a:schemeClr val="accent5"/>
            </a:gs>
            <a:gs pos="68000">
              <a:schemeClr val="tx1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8374805-6BEF-F948-99AA-4031CC72E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651" y="2335228"/>
            <a:ext cx="7124699" cy="480131"/>
          </a:xfrm>
        </p:spPr>
        <p:txBody>
          <a:bodyPr wrap="square" anchor="b">
            <a:sp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3BEB3C5-95A5-A948-B171-D2EC343CF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651" y="2852736"/>
            <a:ext cx="7124699" cy="286232"/>
          </a:xfrm>
          <a:ln>
            <a:noFill/>
          </a:ln>
        </p:spPr>
        <p:txBody>
          <a:bodyPr wrap="square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D75C53-DC4F-4A4D-8B4E-216E79CA89E0}"/>
              </a:ext>
            </a:extLst>
          </p:cNvPr>
          <p:cNvSpPr txBox="1"/>
          <p:nvPr userDrawn="1"/>
        </p:nvSpPr>
        <p:spPr>
          <a:xfrm>
            <a:off x="226312" y="4803517"/>
            <a:ext cx="4010407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defTabSz="914378"/>
            <a:r>
              <a:rPr lang="en-US" sz="600" b="0" i="0" dirty="0">
                <a:solidFill>
                  <a:schemeClr val="bg1">
                    <a:lumMod val="75000"/>
                  </a:schemeClr>
                </a:solidFill>
                <a:latin typeface="Tw Cen MT Condensed" panose="020B0606020104020203" pitchFamily="34" charset="77"/>
              </a:rPr>
              <a:t>© 2025 Altera Digital Health Inc. and/or its subsidiaries. All rights reserved. Proprietary and Confidential. Do not distribute without the prior written consent of Altera.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6DD9B7-AEF7-B947-B9D2-787BFBDB5B90}"/>
              </a:ext>
            </a:extLst>
          </p:cNvPr>
          <p:cNvCxnSpPr/>
          <p:nvPr userDrawn="1"/>
        </p:nvCxnSpPr>
        <p:spPr>
          <a:xfrm>
            <a:off x="1107440" y="2057149"/>
            <a:ext cx="731520" cy="0"/>
          </a:xfrm>
          <a:prstGeom prst="line">
            <a:avLst/>
          </a:prstGeom>
          <a:ln w="19050" cap="rnd">
            <a:solidFill>
              <a:srgbClr val="B275B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67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50CF25-C8C2-944E-ACB1-7E44882E29A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28600" y="1205539"/>
            <a:ext cx="8686800" cy="3387725"/>
          </a:xfrm>
        </p:spPr>
        <p:txBody>
          <a:bodyPr>
            <a:normAutofit/>
          </a:bodyPr>
          <a:lstStyle>
            <a:lvl1pPr>
              <a:defRPr sz="1200"/>
            </a:lvl1pPr>
            <a:lvl2pPr marL="514350" indent="-171450">
              <a:buFont typeface="System Font Regular"/>
              <a:buChar char="–"/>
              <a:defRPr sz="1050"/>
            </a:lvl2pPr>
            <a:lvl3pPr>
              <a:defRPr sz="1000"/>
            </a:lvl3pPr>
            <a:lvl4pPr marL="1200150" indent="-171450">
              <a:buFont typeface="System Font Regular"/>
              <a:buChar char="–"/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098"/>
            <a:ext cx="8686800" cy="424732"/>
          </a:xfrm>
        </p:spPr>
        <p:txBody>
          <a:bodyPr>
            <a:sp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BEB8C-D81C-054F-902A-EFAB046705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805030"/>
            <a:ext cx="8686800" cy="286232"/>
          </a:xfrm>
        </p:spPr>
        <p:txBody>
          <a:bodyPr>
            <a:sp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608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098"/>
            <a:ext cx="8686800" cy="424732"/>
          </a:xfrm>
        </p:spPr>
        <p:txBody>
          <a:bodyPr>
            <a:sp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35665"/>
            <a:ext cx="8686800" cy="3657600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 typeface="System Font Regular"/>
              <a:buChar char="–"/>
              <a:defRPr sz="1200"/>
            </a:lvl2pPr>
            <a:lvl3pPr>
              <a:defRPr sz="1100"/>
            </a:lvl3pPr>
            <a:lvl4pPr marL="1200150" indent="-171450">
              <a:buFont typeface="System Font Regular"/>
              <a:buChar char="–"/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9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3424-B7BD-F840-9953-F4C894E0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098"/>
            <a:ext cx="8686800" cy="424732"/>
          </a:xfrm>
        </p:spPr>
        <p:txBody>
          <a:bodyPr>
            <a:sp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2C1EC-22AF-B241-8821-1455EB546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946645"/>
            <a:ext cx="3952645" cy="631401"/>
          </a:xfrm>
        </p:spPr>
        <p:txBody>
          <a:bodyPr anchor="b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FF2EB-C447-5E42-94F6-928D6ACC1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1" y="1770557"/>
            <a:ext cx="3952648" cy="282366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D42B1-C0C2-F747-A067-F52D31FF7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43286" y="946645"/>
            <a:ext cx="3972111" cy="631401"/>
          </a:xfrm>
        </p:spPr>
        <p:txBody>
          <a:bodyPr anchor="b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1202F-C142-7F44-8311-7FEBD06EC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43286" y="1770557"/>
            <a:ext cx="3972114" cy="282366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723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C0F34B-519D-FB40-AC28-FEB1E5844BE2}"/>
              </a:ext>
            </a:extLst>
          </p:cNvPr>
          <p:cNvSpPr/>
          <p:nvPr userDrawn="1"/>
        </p:nvSpPr>
        <p:spPr>
          <a:xfrm>
            <a:off x="0" y="0"/>
            <a:ext cx="2598420" cy="5148263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8000">
                <a:schemeClr val="tx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Montserrat" pitchFamily="2" charset="7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097"/>
            <a:ext cx="2053281" cy="1620605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8530" y="274097"/>
            <a:ext cx="6056870" cy="4319168"/>
          </a:xfrm>
        </p:spPr>
        <p:txBody>
          <a:bodyPr>
            <a:normAutofit/>
          </a:bodyPr>
          <a:lstStyle>
            <a:lvl1pPr>
              <a:defRPr sz="1600"/>
            </a:lvl1pPr>
            <a:lvl2pPr marL="514350" indent="-171450">
              <a:buFont typeface="System Font Regular"/>
              <a:buChar char="–"/>
              <a:defRPr sz="1200"/>
            </a:lvl2pPr>
            <a:lvl3pPr>
              <a:defRPr sz="1100"/>
            </a:lvl3pPr>
            <a:lvl4pPr marL="1200150" indent="-171450">
              <a:buFont typeface="System Font Regular"/>
              <a:buChar char="–"/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3560E3-8A15-F446-87DE-5579F2BC799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8600" y="2108887"/>
            <a:ext cx="2053281" cy="239831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 marL="514350" indent="-171450">
              <a:buFont typeface="System Font Regular"/>
              <a:buChar char="–"/>
              <a:defRPr sz="11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 marL="1200150" indent="-171450">
              <a:buFont typeface="System Font Regular"/>
              <a:buChar char="–"/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F94E5-AB39-9645-AE2B-0E12C831A0C3}"/>
              </a:ext>
            </a:extLst>
          </p:cNvPr>
          <p:cNvSpPr txBox="1"/>
          <p:nvPr userDrawn="1"/>
        </p:nvSpPr>
        <p:spPr>
          <a:xfrm>
            <a:off x="226313" y="4711184"/>
            <a:ext cx="216188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defTabSz="914378"/>
            <a:r>
              <a:rPr lang="en-US" sz="600" b="0" i="0" dirty="0">
                <a:solidFill>
                  <a:srgbClr val="85909F"/>
                </a:solidFill>
                <a:latin typeface="Tw Cen MT Condensed" panose="020B0606020104020203" pitchFamily="34" charset="77"/>
              </a:rPr>
              <a:t>© 2025 Altera Digital Health Inc. and/or its subsidiaries. All rights reserved. Proprietary and Confidential. Do not distribute without the prior written consent of Altera.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2E8265-7AB4-116C-6914-F9F03DCE7A8D}"/>
              </a:ext>
            </a:extLst>
          </p:cNvPr>
          <p:cNvSpPr txBox="1"/>
          <p:nvPr userDrawn="1"/>
        </p:nvSpPr>
        <p:spPr>
          <a:xfrm>
            <a:off x="8294013" y="4795823"/>
            <a:ext cx="364662" cy="20005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marL="0" marR="0" lvl="0" indent="0" algn="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50907-C15C-5442-8954-4D23F6E80494}" type="slidenum">
              <a: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</a:rPr>
              <a:pPr marL="0" marR="0" lvl="0" indent="0" algn="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FF35997-B269-1EB9-CC82-C485098E46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45583" y="4800177"/>
            <a:ext cx="16981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7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o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C0F34B-519D-FB40-AC28-FEB1E5844BE2}"/>
              </a:ext>
            </a:extLst>
          </p:cNvPr>
          <p:cNvSpPr/>
          <p:nvPr userDrawn="1"/>
        </p:nvSpPr>
        <p:spPr>
          <a:xfrm>
            <a:off x="0" y="0"/>
            <a:ext cx="2598420" cy="5148263"/>
          </a:xfrm>
          <a:prstGeom prst="rect">
            <a:avLst/>
          </a:prstGeom>
          <a:gradFill>
            <a:gsLst>
              <a:gs pos="0">
                <a:schemeClr val="accent5"/>
              </a:gs>
              <a:gs pos="68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Montserrat" pitchFamily="2" charset="7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097"/>
            <a:ext cx="2053281" cy="1620605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3560E3-8A15-F446-87DE-5579F2BC799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8600" y="2108887"/>
            <a:ext cx="2053281" cy="2398314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 marL="514350" indent="-171450">
              <a:buFont typeface="System Font Regular"/>
              <a:buChar char="–"/>
              <a:defRPr sz="11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 marL="1200150" indent="-171450">
              <a:buFont typeface="System Font Regular"/>
              <a:buChar char="–"/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290C3-B26C-8E4D-8926-F1D0F778F2AB}"/>
              </a:ext>
            </a:extLst>
          </p:cNvPr>
          <p:cNvSpPr txBox="1"/>
          <p:nvPr userDrawn="1"/>
        </p:nvSpPr>
        <p:spPr>
          <a:xfrm>
            <a:off x="226313" y="4711184"/>
            <a:ext cx="216188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defTabSz="914378"/>
            <a:r>
              <a:rPr lang="en-US" sz="600" b="0" i="0" dirty="0">
                <a:solidFill>
                  <a:srgbClr val="85909F"/>
                </a:solidFill>
                <a:latin typeface="Tw Cen MT Condensed" panose="020B0606020104020203" pitchFamily="34" charset="77"/>
              </a:rPr>
              <a:t>© 2025 Altera Digital Health Inc. and/or its subsidiaries. All rights reserved. Proprietary and Confidential. Do not distribute without the prior written consent of Altera.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C82B24-2817-8D55-960C-B3AAD9D2200D}"/>
              </a:ext>
            </a:extLst>
          </p:cNvPr>
          <p:cNvSpPr txBox="1"/>
          <p:nvPr userDrawn="1"/>
        </p:nvSpPr>
        <p:spPr>
          <a:xfrm>
            <a:off x="8294013" y="4795823"/>
            <a:ext cx="364662" cy="20005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marL="0" marR="0" lvl="0" indent="0" algn="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50907-C15C-5442-8954-4D23F6E80494}" type="slidenum">
              <a: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</a:rPr>
              <a:pPr marL="0" marR="0" lvl="0" indent="0" algn="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D8D6D91-E4BB-AC0C-C9AC-DD510F83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45583" y="4800177"/>
            <a:ext cx="16981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1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098"/>
            <a:ext cx="8686800" cy="424732"/>
          </a:xfrm>
        </p:spPr>
        <p:txBody>
          <a:bodyPr>
            <a:sp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BEB8C-D81C-054F-902A-EFAB046705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805030"/>
            <a:ext cx="8686800" cy="286232"/>
          </a:xfrm>
        </p:spPr>
        <p:txBody>
          <a:bodyPr>
            <a:sp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79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EF62D9-079C-3F29-2F5B-D5052FFF5DA4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8745582" y="4813541"/>
            <a:ext cx="173736" cy="17373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098"/>
            <a:ext cx="8686800" cy="457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40600D-F0A9-914A-A48D-664D096703E6}"/>
              </a:ext>
            </a:extLst>
          </p:cNvPr>
          <p:cNvSpPr txBox="1"/>
          <p:nvPr userDrawn="1"/>
        </p:nvSpPr>
        <p:spPr>
          <a:xfrm>
            <a:off x="226312" y="4803517"/>
            <a:ext cx="4010407" cy="1846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defTabSz="914378"/>
            <a:r>
              <a:rPr lang="en-US" sz="600" b="0" i="0" dirty="0">
                <a:solidFill>
                  <a:schemeClr val="bg1">
                    <a:lumMod val="75000"/>
                  </a:schemeClr>
                </a:solidFill>
                <a:latin typeface="Tw Cen MT Condensed" panose="020B0606020104020203" pitchFamily="34" charset="77"/>
              </a:rPr>
              <a:t>© 2025 Altera Digital Health Inc. and/or its subsidiaries. All rights reserved. Proprietary and Confidential. Do not distribute without the prior written consent of Altera.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7FDED0-6A86-9E43-9CC6-901BBFC34DF2}"/>
              </a:ext>
            </a:extLst>
          </p:cNvPr>
          <p:cNvSpPr txBox="1"/>
          <p:nvPr userDrawn="1"/>
        </p:nvSpPr>
        <p:spPr>
          <a:xfrm>
            <a:off x="8294013" y="4795823"/>
            <a:ext cx="364662" cy="20005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marL="0" marR="0" lvl="0" indent="0" algn="r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50907-C15C-5442-8954-4D23F6E80494}" type="slidenum">
              <a: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</a:rPr>
              <a:pPr marL="0" marR="0" lvl="0" indent="0" algn="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647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1" r:id="rId2"/>
    <p:sldLayoutId id="2147483708" r:id="rId3"/>
    <p:sldLayoutId id="2147483658" r:id="rId4"/>
    <p:sldLayoutId id="2147483652" r:id="rId5"/>
    <p:sldLayoutId id="2147483696" r:id="rId6"/>
    <p:sldLayoutId id="2147483668" r:id="rId7"/>
    <p:sldLayoutId id="2147483669" r:id="rId8"/>
    <p:sldLayoutId id="2147483659" r:id="rId9"/>
    <p:sldLayoutId id="2147483702" r:id="rId10"/>
    <p:sldLayoutId id="2147483703" r:id="rId11"/>
    <p:sldLayoutId id="2147483675" r:id="rId12"/>
    <p:sldLayoutId id="2147483660" r:id="rId13"/>
    <p:sldLayoutId id="2147483674" r:id="rId14"/>
    <p:sldLayoutId id="2147483661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8" r:id="rId21"/>
    <p:sldLayoutId id="2147483707" r:id="rId22"/>
    <p:sldLayoutId id="2147483653" r:id="rId23"/>
    <p:sldLayoutId id="2147483665" r:id="rId24"/>
    <p:sldLayoutId id="2147483670" r:id="rId25"/>
    <p:sldLayoutId id="2147483671" r:id="rId26"/>
    <p:sldLayoutId id="2147483672" r:id="rId27"/>
    <p:sldLayoutId id="2147483673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4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2" userDrawn="1">
          <p15:clr>
            <a:srgbClr val="5ACBF0"/>
          </p15:clr>
        </p15:guide>
        <p15:guide id="2" pos="2880" userDrawn="1">
          <p15:clr>
            <a:srgbClr val="5ACBF0"/>
          </p15:clr>
        </p15:guide>
        <p15:guide id="28" orient="horz" pos="162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96CBCA1-A3F9-7A64-4157-8D6F831CA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651" y="2140166"/>
            <a:ext cx="7124699" cy="867930"/>
          </a:xfrm>
        </p:spPr>
        <p:txBody>
          <a:bodyPr/>
          <a:lstStyle/>
          <a:p>
            <a:r>
              <a:rPr lang="en-US" dirty="0"/>
              <a:t>Internal for Ventus Vision Certification</a:t>
            </a:r>
          </a:p>
        </p:txBody>
      </p:sp>
    </p:spTree>
    <p:extLst>
      <p:ext uri="{BB962C8B-B14F-4D97-AF65-F5344CB8AC3E}">
        <p14:creationId xmlns:p14="http://schemas.microsoft.com/office/powerpoint/2010/main" val="321557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/>
            </a:gs>
            <a:gs pos="68000">
              <a:schemeClr val="tx1"/>
            </a:gs>
          </a:gsLst>
          <a:lin ang="81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8A824C-7F97-D8C4-4463-B9E677B02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1129D48-ECFD-775A-408F-FC2736AD6FE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830968" y="1484370"/>
            <a:ext cx="4983196" cy="5238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100" spc="-10" dirty="0">
                <a:solidFill>
                  <a:schemeClr val="bg1"/>
                </a:solidFill>
              </a:rPr>
              <a:t>We measure our success by your outcomes</a:t>
            </a:r>
            <a:endParaRPr lang="en-US" sz="1100" b="1" spc="-10" dirty="0">
              <a:solidFill>
                <a:schemeClr val="bg1"/>
              </a:solidFill>
              <a:latin typeface="Montserrat SemiBold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E0194C-62E0-156C-4625-145E51BAD0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836" y="1122945"/>
            <a:ext cx="2962656" cy="2962656"/>
          </a:xfrm>
          <a:prstGeom prst="rect">
            <a:avLst/>
          </a:prstGeom>
        </p:spPr>
      </p:pic>
      <p:sp>
        <p:nvSpPr>
          <p:cNvPr id="8" name="Title 18">
            <a:extLst>
              <a:ext uri="{FF2B5EF4-FFF2-40B4-BE49-F238E27FC236}">
                <a16:creationId xmlns:a16="http://schemas.microsoft.com/office/drawing/2014/main" id="{FD111265-4282-5228-54BD-643DFBB14F71}"/>
              </a:ext>
            </a:extLst>
          </p:cNvPr>
          <p:cNvSpPr txBox="1">
            <a:spLocks/>
          </p:cNvSpPr>
          <p:nvPr/>
        </p:nvSpPr>
        <p:spPr>
          <a:xfrm>
            <a:off x="3830968" y="976693"/>
            <a:ext cx="4758538" cy="50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" dirty="0">
                <a:solidFill>
                  <a:schemeClr val="bg1"/>
                </a:solidFill>
              </a:rPr>
              <a:t>Altera Digital Health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4DA6E-37FF-AD12-257F-17D15CCCBB1D}"/>
              </a:ext>
            </a:extLst>
          </p:cNvPr>
          <p:cNvSpPr txBox="1"/>
          <p:nvPr/>
        </p:nvSpPr>
        <p:spPr>
          <a:xfrm>
            <a:off x="3830968" y="724980"/>
            <a:ext cx="112242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i="1" spc="-50" dirty="0">
                <a:solidFill>
                  <a:srgbClr val="B275B6"/>
                </a:solidFill>
                <a:latin typeface="Montserrat Medium" pitchFamily="2" charset="77"/>
              </a:rPr>
              <a:t>A   V I S I O N   F O 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4C3853-ECA8-D153-D65A-6453A8CF5543}"/>
              </a:ext>
            </a:extLst>
          </p:cNvPr>
          <p:cNvCxnSpPr>
            <a:cxnSpLocks/>
          </p:cNvCxnSpPr>
          <p:nvPr/>
        </p:nvCxnSpPr>
        <p:spPr>
          <a:xfrm flipV="1">
            <a:off x="5200509" y="2180873"/>
            <a:ext cx="0" cy="1688985"/>
          </a:xfrm>
          <a:prstGeom prst="line">
            <a:avLst/>
          </a:prstGeom>
          <a:ln>
            <a:solidFill>
              <a:schemeClr val="bg1">
                <a:alpha val="24831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BD3A266-5403-488B-7263-0C54961996C4}"/>
              </a:ext>
            </a:extLst>
          </p:cNvPr>
          <p:cNvGrpSpPr/>
          <p:nvPr/>
        </p:nvGrpSpPr>
        <p:grpSpPr>
          <a:xfrm>
            <a:off x="3928746" y="2260454"/>
            <a:ext cx="914400" cy="1381831"/>
            <a:chOff x="3928746" y="2260454"/>
            <a:chExt cx="914400" cy="138183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95A498-9F38-ACE7-B18E-446F7BCB8BDA}"/>
                </a:ext>
              </a:extLst>
            </p:cNvPr>
            <p:cNvSpPr/>
            <p:nvPr/>
          </p:nvSpPr>
          <p:spPr>
            <a:xfrm>
              <a:off x="3928746" y="3257564"/>
              <a:ext cx="914369" cy="384721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ctr"/>
              <a:r>
                <a:rPr lang="en-US" sz="95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Montserrat Medium" pitchFamily="2" charset="77"/>
                </a:rPr>
                <a:t>Enabling Clinicians</a:t>
              </a:r>
            </a:p>
          </p:txBody>
        </p:sp>
        <p:pic>
          <p:nvPicPr>
            <p:cNvPr id="3" name="Picture 2" descr="A person holding a tablet&#10;&#10;Description automatically generated">
              <a:extLst>
                <a:ext uri="{FF2B5EF4-FFF2-40B4-BE49-F238E27FC236}">
                  <a16:creationId xmlns:a16="http://schemas.microsoft.com/office/drawing/2014/main" id="{78BA1B6F-A0ED-4985-4652-AEAF9C60D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8746" y="2260454"/>
              <a:ext cx="914400" cy="9144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2A90DAC-1BFB-FFFE-BDE4-70677066A45C}"/>
              </a:ext>
            </a:extLst>
          </p:cNvPr>
          <p:cNvGrpSpPr/>
          <p:nvPr/>
        </p:nvGrpSpPr>
        <p:grpSpPr>
          <a:xfrm>
            <a:off x="5342988" y="2260454"/>
            <a:ext cx="1344168" cy="1528025"/>
            <a:chOff x="5342988" y="2260454"/>
            <a:chExt cx="1344168" cy="15280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92A269-10B2-79D3-EDFD-26F16AB0BCF2}"/>
                </a:ext>
              </a:extLst>
            </p:cNvPr>
            <p:cNvSpPr/>
            <p:nvPr/>
          </p:nvSpPr>
          <p:spPr>
            <a:xfrm>
              <a:off x="5342988" y="3257564"/>
              <a:ext cx="1344168" cy="530915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ctr"/>
              <a:r>
                <a:rPr lang="en-US" sz="95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Montserrat Medium" pitchFamily="2" charset="77"/>
                </a:rPr>
                <a:t>Transforming Healthcare Organizations</a:t>
              </a:r>
            </a:p>
          </p:txBody>
        </p:sp>
        <p:pic>
          <p:nvPicPr>
            <p:cNvPr id="5" name="Picture 4" descr="A person in scrubs holding a computer&#10;&#10;Description automatically generated">
              <a:extLst>
                <a:ext uri="{FF2B5EF4-FFF2-40B4-BE49-F238E27FC236}">
                  <a16:creationId xmlns:a16="http://schemas.microsoft.com/office/drawing/2014/main" id="{B32ABDA2-4796-7F7C-D40A-F182D971B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57872" y="2260454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E0BF2C9-01B6-2A00-6EAC-444356BA99B5}"/>
              </a:ext>
            </a:extLst>
          </p:cNvPr>
          <p:cNvGrpSpPr/>
          <p:nvPr/>
        </p:nvGrpSpPr>
        <p:grpSpPr>
          <a:xfrm>
            <a:off x="7124468" y="2260454"/>
            <a:ext cx="1039459" cy="1381831"/>
            <a:chOff x="7124468" y="2260454"/>
            <a:chExt cx="1039459" cy="13818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2F5D97-0D77-8090-15EE-F205AD83CC2D}"/>
                </a:ext>
              </a:extLst>
            </p:cNvPr>
            <p:cNvSpPr/>
            <p:nvPr/>
          </p:nvSpPr>
          <p:spPr>
            <a:xfrm>
              <a:off x="7124468" y="3257564"/>
              <a:ext cx="1039459" cy="384721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pPr algn="ctr"/>
              <a:r>
                <a:rPr lang="en-US" sz="95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Montserrat Medium" pitchFamily="2" charset="77"/>
                </a:rPr>
                <a:t>Empowering Patients</a:t>
              </a:r>
            </a:p>
          </p:txBody>
        </p:sp>
        <p:pic>
          <p:nvPicPr>
            <p:cNvPr id="11" name="Picture 10" descr="A person holding a phone&#10;&#10;Description automatically generated">
              <a:extLst>
                <a:ext uri="{FF2B5EF4-FFF2-40B4-BE49-F238E27FC236}">
                  <a16:creationId xmlns:a16="http://schemas.microsoft.com/office/drawing/2014/main" id="{9937C35B-23CA-D05F-6F78-5B82335D3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86998" y="2260454"/>
              <a:ext cx="914400" cy="914400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8603CA-C9C8-38DC-D655-D6ADAC38A0B0}"/>
              </a:ext>
            </a:extLst>
          </p:cNvPr>
          <p:cNvCxnSpPr>
            <a:cxnSpLocks/>
          </p:cNvCxnSpPr>
          <p:nvPr/>
        </p:nvCxnSpPr>
        <p:spPr>
          <a:xfrm flipV="1">
            <a:off x="6829635" y="2180873"/>
            <a:ext cx="0" cy="1688985"/>
          </a:xfrm>
          <a:prstGeom prst="line">
            <a:avLst/>
          </a:prstGeom>
          <a:ln>
            <a:solidFill>
              <a:schemeClr val="bg1">
                <a:alpha val="24831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0111409-3784-4ED6-AE5C-85DD2EE892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760" y="365760"/>
            <a:ext cx="100071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3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/>
            </a:gs>
            <a:gs pos="68000">
              <a:schemeClr val="tx1"/>
            </a:gs>
          </a:gsLst>
          <a:lin ang="81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9AFA90-AA39-E2A5-439D-CF1038B31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ADE2F45-D3D0-41D5-D782-163A5C48B29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830968" y="1484370"/>
            <a:ext cx="4983196" cy="5238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000" spc="-10" dirty="0">
                <a:solidFill>
                  <a:schemeClr val="bg1"/>
                </a:solidFill>
              </a:rPr>
              <a:t>Enabling clinicians to focus on patient care by automating administrative  tasks, providing real-time insights and</a:t>
            </a:r>
            <a:r>
              <a:rPr lang="en-US" sz="1000" spc="-10" baseline="30000" dirty="0">
                <a:solidFill>
                  <a:schemeClr val="bg1"/>
                </a:solidFill>
              </a:rPr>
              <a:t> </a:t>
            </a:r>
            <a:r>
              <a:rPr lang="en-US" sz="1000" spc="-10" dirty="0">
                <a:solidFill>
                  <a:schemeClr val="bg1"/>
                </a:solidFill>
              </a:rPr>
              <a:t>simplifying workflows.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55B2CB-6587-693B-0002-22E3FF9C3C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836" y="1122945"/>
            <a:ext cx="2962656" cy="2962656"/>
          </a:xfrm>
          <a:prstGeom prst="rect">
            <a:avLst/>
          </a:prstGeom>
        </p:spPr>
      </p:pic>
      <p:sp>
        <p:nvSpPr>
          <p:cNvPr id="8" name="Title 18">
            <a:extLst>
              <a:ext uri="{FF2B5EF4-FFF2-40B4-BE49-F238E27FC236}">
                <a16:creationId xmlns:a16="http://schemas.microsoft.com/office/drawing/2014/main" id="{CB6EDD79-3A67-18AF-69BE-0A762BCD51C0}"/>
              </a:ext>
            </a:extLst>
          </p:cNvPr>
          <p:cNvSpPr txBox="1">
            <a:spLocks/>
          </p:cNvSpPr>
          <p:nvPr/>
        </p:nvSpPr>
        <p:spPr>
          <a:xfrm>
            <a:off x="3830968" y="976693"/>
            <a:ext cx="4758538" cy="50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" dirty="0">
                <a:solidFill>
                  <a:schemeClr val="bg1"/>
                </a:solidFill>
              </a:rPr>
              <a:t>Enabling Clinicians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F4D751-95ED-9A92-08E0-9B5ECE322CAA}"/>
              </a:ext>
            </a:extLst>
          </p:cNvPr>
          <p:cNvSpPr txBox="1"/>
          <p:nvPr/>
        </p:nvSpPr>
        <p:spPr>
          <a:xfrm>
            <a:off x="3830968" y="724980"/>
            <a:ext cx="112242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i="1" spc="-50" dirty="0">
                <a:solidFill>
                  <a:srgbClr val="B275B6"/>
                </a:solidFill>
                <a:latin typeface="Montserrat Medium" pitchFamily="2" charset="77"/>
              </a:rPr>
              <a:t>A   V I S I O N   F O 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E3E299-3012-C43A-37AF-A2D3E97774EB}"/>
              </a:ext>
            </a:extLst>
          </p:cNvPr>
          <p:cNvGrpSpPr/>
          <p:nvPr/>
        </p:nvGrpSpPr>
        <p:grpSpPr>
          <a:xfrm>
            <a:off x="4082176" y="2194448"/>
            <a:ext cx="4539797" cy="384048"/>
            <a:chOff x="4082176" y="2194448"/>
            <a:chExt cx="4539797" cy="38404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7DEE2F-5050-77F2-CECD-9B4DB2064D0F}"/>
                </a:ext>
              </a:extLst>
            </p:cNvPr>
            <p:cNvSpPr/>
            <p:nvPr/>
          </p:nvSpPr>
          <p:spPr>
            <a:xfrm>
              <a:off x="4556235" y="2201806"/>
              <a:ext cx="4065738" cy="369332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900" spc="-10" dirty="0">
                  <a:solidFill>
                    <a:schemeClr val="bg1"/>
                  </a:solidFill>
                </a:rPr>
                <a:t>Free up clinicians' time by removing, automating, and simplifying tasks such as scheduling, documentation, and billing.</a:t>
              </a:r>
            </a:p>
          </p:txBody>
        </p:sp>
        <p:pic>
          <p:nvPicPr>
            <p:cNvPr id="17" name="Picture 16" descr="A clock and gear with ticks&#10;&#10;Description automatically generated">
              <a:extLst>
                <a:ext uri="{FF2B5EF4-FFF2-40B4-BE49-F238E27FC236}">
                  <a16:creationId xmlns:a16="http://schemas.microsoft.com/office/drawing/2014/main" id="{5C3D33B1-C51F-F739-2E93-16538EA1F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82176" y="2194448"/>
              <a:ext cx="384048" cy="38404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65E160-E420-F12C-8C1D-0C23661F473F}"/>
              </a:ext>
            </a:extLst>
          </p:cNvPr>
          <p:cNvGrpSpPr/>
          <p:nvPr/>
        </p:nvGrpSpPr>
        <p:grpSpPr>
          <a:xfrm>
            <a:off x="4149359" y="2884882"/>
            <a:ext cx="4472614" cy="507831"/>
            <a:chOff x="4149359" y="2884882"/>
            <a:chExt cx="4472614" cy="50783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8FC6C3C-8489-CC72-95B0-9B07BDF6FDF8}"/>
                </a:ext>
              </a:extLst>
            </p:cNvPr>
            <p:cNvSpPr/>
            <p:nvPr/>
          </p:nvSpPr>
          <p:spPr>
            <a:xfrm>
              <a:off x="4556235" y="2884882"/>
              <a:ext cx="4065738" cy="507831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900" spc="-10" dirty="0">
                  <a:solidFill>
                    <a:schemeClr val="bg1"/>
                  </a:solidFill>
                </a:rPr>
                <a:t>Enable clinicians to proactively manage patient care by integrating patient and population data insights to guide treatment plans and inform decision-making at the point of care.</a:t>
              </a:r>
            </a:p>
          </p:txBody>
        </p:sp>
        <p:pic>
          <p:nvPicPr>
            <p:cNvPr id="21" name="Picture 20" descr="A logo of a graph&#10;&#10;Description automatically generated">
              <a:extLst>
                <a:ext uri="{FF2B5EF4-FFF2-40B4-BE49-F238E27FC236}">
                  <a16:creationId xmlns:a16="http://schemas.microsoft.com/office/drawing/2014/main" id="{88AEF5E9-DAE7-90DE-86F9-14A3ECD49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9359" y="2978777"/>
              <a:ext cx="320040" cy="32004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070D10-37D1-A0C4-9948-133726200642}"/>
              </a:ext>
            </a:extLst>
          </p:cNvPr>
          <p:cNvGrpSpPr/>
          <p:nvPr/>
        </p:nvGrpSpPr>
        <p:grpSpPr>
          <a:xfrm>
            <a:off x="4119133" y="3715086"/>
            <a:ext cx="4502840" cy="369332"/>
            <a:chOff x="4119133" y="3715086"/>
            <a:chExt cx="4502840" cy="369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0822EA-E5BE-28D5-F94A-292FB3B81D03}"/>
                </a:ext>
              </a:extLst>
            </p:cNvPr>
            <p:cNvSpPr/>
            <p:nvPr/>
          </p:nvSpPr>
          <p:spPr>
            <a:xfrm>
              <a:off x="4556235" y="3715086"/>
              <a:ext cx="4065738" cy="369332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900" spc="-10" dirty="0">
                  <a:solidFill>
                    <a:schemeClr val="bg1"/>
                  </a:solidFill>
                </a:rPr>
                <a:t>Reduce clicks and improve usability by implementing simple &amp; intuitive designs, including voice options</a:t>
              </a:r>
            </a:p>
          </p:txBody>
        </p:sp>
        <p:pic>
          <p:nvPicPr>
            <p:cNvPr id="24" name="Picture 23" descr="A white and purple circle with three parts&#10;&#10;Description automatically generated">
              <a:extLst>
                <a:ext uri="{FF2B5EF4-FFF2-40B4-BE49-F238E27FC236}">
                  <a16:creationId xmlns:a16="http://schemas.microsoft.com/office/drawing/2014/main" id="{4393AE3F-69C6-D6D5-D278-A48089EDF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19133" y="3721444"/>
              <a:ext cx="356616" cy="356616"/>
            </a:xfrm>
            <a:prstGeom prst="rect">
              <a:avLst/>
            </a:prstGeom>
          </p:spPr>
        </p:pic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CF0ADC-66A9-B60F-C840-2A39A63A3407}"/>
              </a:ext>
            </a:extLst>
          </p:cNvPr>
          <p:cNvCxnSpPr/>
          <p:nvPr/>
        </p:nvCxnSpPr>
        <p:spPr>
          <a:xfrm>
            <a:off x="3935982" y="2750316"/>
            <a:ext cx="4773168" cy="0"/>
          </a:xfrm>
          <a:prstGeom prst="line">
            <a:avLst/>
          </a:prstGeom>
          <a:ln>
            <a:solidFill>
              <a:schemeClr val="bg1">
                <a:alpha val="24831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BC5AA69-5210-59AA-7A72-9BCA62BDF125}"/>
              </a:ext>
            </a:extLst>
          </p:cNvPr>
          <p:cNvCxnSpPr/>
          <p:nvPr/>
        </p:nvCxnSpPr>
        <p:spPr>
          <a:xfrm>
            <a:off x="3935982" y="3550861"/>
            <a:ext cx="4773168" cy="0"/>
          </a:xfrm>
          <a:prstGeom prst="line">
            <a:avLst/>
          </a:prstGeom>
          <a:ln>
            <a:solidFill>
              <a:schemeClr val="bg1">
                <a:alpha val="24831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D7467F9-CE8B-ADFB-A5C3-9335634C29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760" y="365760"/>
            <a:ext cx="100071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3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/>
            </a:gs>
            <a:gs pos="68000">
              <a:schemeClr val="tx1"/>
            </a:gs>
          </a:gsLst>
          <a:lin ang="81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EFDF45-B691-90B3-2FE2-79B50DC28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0D718F-1120-8388-0A73-2BD6E176DD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830968" y="1445853"/>
            <a:ext cx="4791006" cy="5238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950" spc="-10" dirty="0">
                <a:solidFill>
                  <a:schemeClr val="bg1"/>
                </a:solidFill>
                <a:latin typeface="Montserrat" pitchFamily="2" charset="77"/>
              </a:rPr>
              <a:t>Improve patient outcomes, optimize financial performance, sustain operational excellence by harnessing the power of data across the enterprise in real time, where and when it's needed.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158658-468E-3922-61AB-E10D6EF2D4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836" y="1122945"/>
            <a:ext cx="2962656" cy="2962656"/>
          </a:xfrm>
          <a:prstGeom prst="rect">
            <a:avLst/>
          </a:prstGeom>
        </p:spPr>
      </p:pic>
      <p:sp>
        <p:nvSpPr>
          <p:cNvPr id="8" name="Title 18">
            <a:extLst>
              <a:ext uri="{FF2B5EF4-FFF2-40B4-BE49-F238E27FC236}">
                <a16:creationId xmlns:a16="http://schemas.microsoft.com/office/drawing/2014/main" id="{140DE6B1-4DBA-B5E3-26DD-7ED15BC301C1}"/>
              </a:ext>
            </a:extLst>
          </p:cNvPr>
          <p:cNvSpPr txBox="1">
            <a:spLocks/>
          </p:cNvSpPr>
          <p:nvPr/>
        </p:nvSpPr>
        <p:spPr>
          <a:xfrm>
            <a:off x="3830968" y="707557"/>
            <a:ext cx="4758538" cy="50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spc="-10" dirty="0">
                <a:solidFill>
                  <a:schemeClr val="bg1"/>
                </a:solidFill>
              </a:rPr>
              <a:t>Transforming Healthcare Organizations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A69217-46EC-2CE4-4DE2-24E3714EDB02}"/>
              </a:ext>
            </a:extLst>
          </p:cNvPr>
          <p:cNvSpPr txBox="1"/>
          <p:nvPr/>
        </p:nvSpPr>
        <p:spPr>
          <a:xfrm>
            <a:off x="3830968" y="455844"/>
            <a:ext cx="112242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i="1" spc="-50" dirty="0">
                <a:solidFill>
                  <a:srgbClr val="B275B6"/>
                </a:solidFill>
                <a:latin typeface="Montserrat Medium" pitchFamily="2" charset="77"/>
              </a:rPr>
              <a:t>A   V I S I O N   F O 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0C6B513-8661-197C-D597-2DAAFE855933}"/>
              </a:ext>
            </a:extLst>
          </p:cNvPr>
          <p:cNvGrpSpPr/>
          <p:nvPr/>
        </p:nvGrpSpPr>
        <p:grpSpPr>
          <a:xfrm>
            <a:off x="4119431" y="2157917"/>
            <a:ext cx="4502542" cy="404988"/>
            <a:chOff x="4119431" y="2157917"/>
            <a:chExt cx="4502542" cy="40498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6EAFFB-A4D1-C8E1-9BF2-33248FFF7983}"/>
                </a:ext>
              </a:extLst>
            </p:cNvPr>
            <p:cNvSpPr/>
            <p:nvPr/>
          </p:nvSpPr>
          <p:spPr>
            <a:xfrm>
              <a:off x="4556235" y="2208962"/>
              <a:ext cx="4065738" cy="35394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850" spc="-10" dirty="0">
                  <a:solidFill>
                    <a:schemeClr val="bg1"/>
                  </a:solidFill>
                </a:rPr>
                <a:t>Provide Clinical Insights at the point of care to identify opportunities for early interventions</a:t>
              </a:r>
              <a:endParaRPr lang="en-US" sz="850" b="1" spc="-10" dirty="0">
                <a:solidFill>
                  <a:schemeClr val="bg1"/>
                </a:solidFill>
                <a:latin typeface="Montserrat SemiBold" pitchFamily="2" charset="77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04E39E0-6B9F-1F21-A967-2F04F40A6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119431" y="2157917"/>
              <a:ext cx="365760" cy="36576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FE7E490-2699-62F6-DF3B-EF570B795171}"/>
              </a:ext>
            </a:extLst>
          </p:cNvPr>
          <p:cNvGrpSpPr/>
          <p:nvPr/>
        </p:nvGrpSpPr>
        <p:grpSpPr>
          <a:xfrm>
            <a:off x="4165151" y="2740943"/>
            <a:ext cx="4456822" cy="353943"/>
            <a:chOff x="4165151" y="2740943"/>
            <a:chExt cx="4456822" cy="35394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CC4CE6E-DFA1-9A87-8E68-6562298E7960}"/>
                </a:ext>
              </a:extLst>
            </p:cNvPr>
            <p:cNvSpPr/>
            <p:nvPr/>
          </p:nvSpPr>
          <p:spPr>
            <a:xfrm>
              <a:off x="4556235" y="2740943"/>
              <a:ext cx="4065738" cy="35394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850" spc="-10" dirty="0">
                  <a:solidFill>
                    <a:schemeClr val="bg1"/>
                  </a:solidFill>
                </a:rPr>
                <a:t>Create personalized care plans based on clinical and socio-economic data in alignment with evidence-based standards of care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62D9CF5-D5CB-552D-5E81-37051BB0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165151" y="2780172"/>
              <a:ext cx="274320" cy="27432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9ED8532-020E-B6CB-96D5-A3834E2AE73A}"/>
              </a:ext>
            </a:extLst>
          </p:cNvPr>
          <p:cNvGrpSpPr/>
          <p:nvPr/>
        </p:nvGrpSpPr>
        <p:grpSpPr>
          <a:xfrm>
            <a:off x="4165151" y="3272924"/>
            <a:ext cx="4456822" cy="353943"/>
            <a:chOff x="4165151" y="3272924"/>
            <a:chExt cx="4456822" cy="3539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62BB38-2AAC-BB68-BFC7-D35EBF4D6B89}"/>
                </a:ext>
              </a:extLst>
            </p:cNvPr>
            <p:cNvSpPr/>
            <p:nvPr/>
          </p:nvSpPr>
          <p:spPr>
            <a:xfrm>
              <a:off x="4556235" y="3272924"/>
              <a:ext cx="4065738" cy="35394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850" spc="-10" dirty="0">
                  <a:solidFill>
                    <a:schemeClr val="bg1"/>
                  </a:solidFill>
                </a:rPr>
                <a:t>Provide meaningful data at the point of care-tailored to patient &amp; provider preferences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471B189-C30F-04BE-192E-B77A7D813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4165151" y="3312736"/>
              <a:ext cx="274320" cy="274320"/>
            </a:xfrm>
            <a:prstGeom prst="rect">
              <a:avLst/>
            </a:prstGeom>
          </p:spPr>
        </p:pic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2C6E2C-0815-90DE-DF49-C0369602A730}"/>
              </a:ext>
            </a:extLst>
          </p:cNvPr>
          <p:cNvCxnSpPr>
            <a:cxnSpLocks/>
          </p:cNvCxnSpPr>
          <p:nvPr/>
        </p:nvCxnSpPr>
        <p:spPr>
          <a:xfrm>
            <a:off x="3935982" y="2651924"/>
            <a:ext cx="4773168" cy="0"/>
          </a:xfrm>
          <a:prstGeom prst="line">
            <a:avLst/>
          </a:prstGeom>
          <a:ln>
            <a:solidFill>
              <a:schemeClr val="bg1">
                <a:alpha val="24831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6F3776-D368-CB44-9C4A-B8DB2558E040}"/>
              </a:ext>
            </a:extLst>
          </p:cNvPr>
          <p:cNvCxnSpPr>
            <a:cxnSpLocks/>
          </p:cNvCxnSpPr>
          <p:nvPr/>
        </p:nvCxnSpPr>
        <p:spPr>
          <a:xfrm>
            <a:off x="3935982" y="3183905"/>
            <a:ext cx="4773168" cy="0"/>
          </a:xfrm>
          <a:prstGeom prst="line">
            <a:avLst/>
          </a:prstGeom>
          <a:ln>
            <a:solidFill>
              <a:schemeClr val="bg1">
                <a:alpha val="24831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4FA3FB-2D8D-4A9F-1DAB-CBC2814F0A8A}"/>
              </a:ext>
            </a:extLst>
          </p:cNvPr>
          <p:cNvGrpSpPr/>
          <p:nvPr/>
        </p:nvGrpSpPr>
        <p:grpSpPr>
          <a:xfrm>
            <a:off x="4165151" y="3804905"/>
            <a:ext cx="4456822" cy="353943"/>
            <a:chOff x="4165151" y="3804905"/>
            <a:chExt cx="4456822" cy="35394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1EAB881-DE58-CF64-46F4-8D2F2CB73812}"/>
                </a:ext>
              </a:extLst>
            </p:cNvPr>
            <p:cNvSpPr/>
            <p:nvPr/>
          </p:nvSpPr>
          <p:spPr>
            <a:xfrm>
              <a:off x="4556235" y="3804905"/>
              <a:ext cx="4065738" cy="35394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850" spc="-10" dirty="0">
                  <a:solidFill>
                    <a:schemeClr val="bg1"/>
                  </a:solidFill>
                </a:rPr>
                <a:t>Proactively inform decision makers in order to utilize all assets productively</a:t>
              </a:r>
              <a:endParaRPr lang="en-US" sz="850" b="1" spc="-10" dirty="0">
                <a:solidFill>
                  <a:schemeClr val="bg1"/>
                </a:solidFill>
                <a:latin typeface="Montserrat SemiBold" pitchFamily="2" charset="77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99F34C1-84FC-A730-44CD-5F6D8E265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4165151" y="3845611"/>
              <a:ext cx="274320" cy="274320"/>
            </a:xfrm>
            <a:prstGeom prst="rect">
              <a:avLst/>
            </a:prstGeom>
          </p:spPr>
        </p:pic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2E95B0-2B34-E30F-074C-E3F03DB3F111}"/>
              </a:ext>
            </a:extLst>
          </p:cNvPr>
          <p:cNvCxnSpPr>
            <a:cxnSpLocks/>
          </p:cNvCxnSpPr>
          <p:nvPr/>
        </p:nvCxnSpPr>
        <p:spPr>
          <a:xfrm>
            <a:off x="3935982" y="3715886"/>
            <a:ext cx="4773168" cy="0"/>
          </a:xfrm>
          <a:prstGeom prst="line">
            <a:avLst/>
          </a:prstGeom>
          <a:ln>
            <a:solidFill>
              <a:schemeClr val="bg1">
                <a:alpha val="24831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003F042-CDE2-0483-638F-C8BAFC52FD2D}"/>
              </a:ext>
            </a:extLst>
          </p:cNvPr>
          <p:cNvGrpSpPr/>
          <p:nvPr/>
        </p:nvGrpSpPr>
        <p:grpSpPr>
          <a:xfrm>
            <a:off x="4128575" y="4336886"/>
            <a:ext cx="4493398" cy="353943"/>
            <a:chOff x="4128575" y="4336886"/>
            <a:chExt cx="4493398" cy="3539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F93401-983C-F0CC-EE31-5E90D5953B8E}"/>
                </a:ext>
              </a:extLst>
            </p:cNvPr>
            <p:cNvSpPr/>
            <p:nvPr/>
          </p:nvSpPr>
          <p:spPr>
            <a:xfrm>
              <a:off x="4556235" y="4336886"/>
              <a:ext cx="4065738" cy="353943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850" spc="-10" dirty="0">
                  <a:solidFill>
                    <a:schemeClr val="bg1"/>
                  </a:solidFill>
                </a:rPr>
                <a:t>Maximize revenue and incentive capture, while minimizing organizational burden, costs, and errors</a:t>
              </a:r>
              <a:endParaRPr lang="en-US" sz="850" b="1" spc="-10" dirty="0">
                <a:solidFill>
                  <a:schemeClr val="bg1"/>
                </a:solidFill>
                <a:latin typeface="Montserrat SemiBold" pitchFamily="2" charset="77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1D8C4CF-F095-35F1-0012-1A513BC7A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4128575" y="4340121"/>
              <a:ext cx="347472" cy="347472"/>
            </a:xfrm>
            <a:prstGeom prst="rect">
              <a:avLst/>
            </a:prstGeom>
          </p:spPr>
        </p:pic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F442C1-6C17-1A95-B089-8531D915D3F0}"/>
              </a:ext>
            </a:extLst>
          </p:cNvPr>
          <p:cNvCxnSpPr>
            <a:cxnSpLocks/>
          </p:cNvCxnSpPr>
          <p:nvPr/>
        </p:nvCxnSpPr>
        <p:spPr>
          <a:xfrm>
            <a:off x="3935982" y="4247867"/>
            <a:ext cx="4773168" cy="0"/>
          </a:xfrm>
          <a:prstGeom prst="line">
            <a:avLst/>
          </a:prstGeom>
          <a:ln>
            <a:solidFill>
              <a:schemeClr val="bg1">
                <a:alpha val="24831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2831361-8D5B-A715-816F-59DEA92471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760" y="365760"/>
            <a:ext cx="100071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1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/>
            </a:gs>
            <a:gs pos="68000">
              <a:schemeClr val="tx1"/>
            </a:gs>
          </a:gsLst>
          <a:lin ang="81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354009-68CC-B9A1-B579-D2E3EC7E5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26333D4-30D3-2078-E3D7-65B6BF207A1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830967" y="1270105"/>
            <a:ext cx="5224021" cy="5238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000" spc="-10" dirty="0">
                <a:solidFill>
                  <a:schemeClr val="bg1"/>
                </a:solidFill>
                <a:latin typeface="Montserrat" pitchFamily="2" charset="77"/>
              </a:rPr>
              <a:t>Empower patients to proactively manage their health through a </a:t>
            </a:r>
            <a:r>
              <a:rPr lang="en-US" sz="1000" spc="-10" baseline="300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en-US" sz="1000" spc="-10" dirty="0">
                <a:solidFill>
                  <a:schemeClr val="bg1"/>
                </a:solidFill>
                <a:latin typeface="Montserrat" pitchFamily="2" charset="77"/>
              </a:rPr>
              <a:t>seamless, </a:t>
            </a:r>
            <a:br>
              <a:rPr lang="en-US" sz="1000" spc="-10" dirty="0">
                <a:solidFill>
                  <a:schemeClr val="bg1"/>
                </a:solidFill>
                <a:latin typeface="Montserrat" pitchFamily="2" charset="77"/>
              </a:rPr>
            </a:br>
            <a:r>
              <a:rPr lang="en-US" sz="1000" spc="-10" dirty="0">
                <a:solidFill>
                  <a:schemeClr val="bg1"/>
                </a:solidFill>
                <a:latin typeface="Montserrat" pitchFamily="2" charset="77"/>
              </a:rPr>
              <a:t>self-service application</a:t>
            </a:r>
            <a:r>
              <a:rPr lang="en-US" sz="1000" spc="-10" baseline="300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en-US" sz="1000" spc="-10" dirty="0">
                <a:solidFill>
                  <a:schemeClr val="bg1"/>
                </a:solidFill>
                <a:latin typeface="Montserrat" pitchFamily="2" charset="77"/>
              </a:rPr>
              <a:t>for personalized care</a:t>
            </a:r>
            <a:r>
              <a:rPr lang="en-US" sz="1000" spc="-10" baseline="30000" dirty="0">
                <a:solidFill>
                  <a:schemeClr val="bg1"/>
                </a:solidFill>
                <a:latin typeface="Montserrat" pitchFamily="2" charset="77"/>
              </a:rPr>
              <a:t> </a:t>
            </a:r>
            <a:r>
              <a:rPr lang="en-US" sz="1000" spc="-10" dirty="0">
                <a:solidFill>
                  <a:schemeClr val="bg1"/>
                </a:solidFill>
                <a:latin typeface="Montserrat" pitchFamily="2" charset="77"/>
              </a:rPr>
              <a:t>and informed decision-making.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BBE95D-67D7-C7CC-D233-A5606E3375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836" y="1122945"/>
            <a:ext cx="2962656" cy="2962656"/>
          </a:xfrm>
          <a:prstGeom prst="rect">
            <a:avLst/>
          </a:prstGeom>
        </p:spPr>
      </p:pic>
      <p:sp>
        <p:nvSpPr>
          <p:cNvPr id="8" name="Title 18">
            <a:extLst>
              <a:ext uri="{FF2B5EF4-FFF2-40B4-BE49-F238E27FC236}">
                <a16:creationId xmlns:a16="http://schemas.microsoft.com/office/drawing/2014/main" id="{2E915F6F-B407-B220-1805-BA4AA6B3D422}"/>
              </a:ext>
            </a:extLst>
          </p:cNvPr>
          <p:cNvSpPr txBox="1">
            <a:spLocks/>
          </p:cNvSpPr>
          <p:nvPr/>
        </p:nvSpPr>
        <p:spPr>
          <a:xfrm>
            <a:off x="3830968" y="845536"/>
            <a:ext cx="4758538" cy="50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0" dirty="0">
                <a:solidFill>
                  <a:schemeClr val="bg1"/>
                </a:solidFill>
              </a:rPr>
              <a:t>Empowering Patients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1058F-412A-50B2-5D06-83FA20593FD2}"/>
              </a:ext>
            </a:extLst>
          </p:cNvPr>
          <p:cNvSpPr txBox="1"/>
          <p:nvPr/>
        </p:nvSpPr>
        <p:spPr>
          <a:xfrm>
            <a:off x="3830968" y="593823"/>
            <a:ext cx="1122423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i="1" spc="-50" dirty="0">
                <a:solidFill>
                  <a:srgbClr val="B275B6"/>
                </a:solidFill>
                <a:latin typeface="Montserrat Medium" pitchFamily="2" charset="77"/>
              </a:rPr>
              <a:t>A   V I S I O N   F O 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D1C4EF7-8BFA-9C3E-4184-03A69B4B0C52}"/>
              </a:ext>
            </a:extLst>
          </p:cNvPr>
          <p:cNvGrpSpPr/>
          <p:nvPr/>
        </p:nvGrpSpPr>
        <p:grpSpPr>
          <a:xfrm>
            <a:off x="4135827" y="1854499"/>
            <a:ext cx="4486146" cy="301752"/>
            <a:chOff x="4135827" y="1854499"/>
            <a:chExt cx="4486146" cy="30175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18A82A-673C-AE0D-9FFF-2535D8ED0494}"/>
                </a:ext>
              </a:extLst>
            </p:cNvPr>
            <p:cNvSpPr/>
            <p:nvPr/>
          </p:nvSpPr>
          <p:spPr>
            <a:xfrm>
              <a:off x="4556235" y="1908707"/>
              <a:ext cx="4065738" cy="230832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900" spc="-10" dirty="0">
                  <a:solidFill>
                    <a:schemeClr val="bg1"/>
                  </a:solidFill>
                </a:rPr>
                <a:t>Patient can access data and manage their care anywhere at any time</a:t>
              </a:r>
              <a:endParaRPr lang="en-US" sz="900" b="1" spc="-10" dirty="0">
                <a:solidFill>
                  <a:schemeClr val="bg1"/>
                </a:solidFill>
                <a:latin typeface="Montserrat SemiBold" pitchFamily="2" charset="77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C403489-F718-362F-BCCC-7F99243D9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4135827" y="1854499"/>
              <a:ext cx="301752" cy="30175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A277461-EBA8-D2D6-6049-CF3CF8E017B8}"/>
              </a:ext>
            </a:extLst>
          </p:cNvPr>
          <p:cNvGrpSpPr/>
          <p:nvPr/>
        </p:nvGrpSpPr>
        <p:grpSpPr>
          <a:xfrm>
            <a:off x="4126683" y="2339307"/>
            <a:ext cx="4495290" cy="369332"/>
            <a:chOff x="4126683" y="2339307"/>
            <a:chExt cx="4495290" cy="3693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5B6EBAA-F707-21E4-64E6-32A438D1C1A1}"/>
                </a:ext>
              </a:extLst>
            </p:cNvPr>
            <p:cNvSpPr/>
            <p:nvPr/>
          </p:nvSpPr>
          <p:spPr>
            <a:xfrm>
              <a:off x="4556235" y="2339307"/>
              <a:ext cx="4065738" cy="369332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900" spc="-10" dirty="0">
                  <a:solidFill>
                    <a:schemeClr val="bg1"/>
                  </a:solidFill>
                </a:rPr>
                <a:t>Patient can access personalized care options that suit their needs and preferences</a:t>
              </a:r>
              <a:endParaRPr lang="en-US" sz="900" b="1" spc="-10" dirty="0">
                <a:solidFill>
                  <a:schemeClr val="bg1"/>
                </a:solidFill>
                <a:latin typeface="Montserrat SemiBold" pitchFamily="2" charset="77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519B4B6-7161-42EC-5D85-3FC1F7824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126683" y="2352999"/>
              <a:ext cx="320040" cy="32004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629E696-0421-AB34-3461-B1DBA855BDEE}"/>
              </a:ext>
            </a:extLst>
          </p:cNvPr>
          <p:cNvGrpSpPr/>
          <p:nvPr/>
        </p:nvGrpSpPr>
        <p:grpSpPr>
          <a:xfrm>
            <a:off x="4140399" y="2908407"/>
            <a:ext cx="4481574" cy="369332"/>
            <a:chOff x="4140399" y="2908407"/>
            <a:chExt cx="4481574" cy="369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DF236D-28B1-78AA-11D1-79A32CBA3A43}"/>
                </a:ext>
              </a:extLst>
            </p:cNvPr>
            <p:cNvSpPr/>
            <p:nvPr/>
          </p:nvSpPr>
          <p:spPr>
            <a:xfrm>
              <a:off x="4556235" y="2908407"/>
              <a:ext cx="4065738" cy="369332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900" spc="-10" dirty="0">
                  <a:solidFill>
                    <a:schemeClr val="bg1"/>
                  </a:solidFill>
                </a:rPr>
                <a:t>Proactively identify and suggest actions a patient can take to improve health outcomes</a:t>
              </a:r>
              <a:endParaRPr lang="en-US" sz="900" b="1" spc="-10" dirty="0">
                <a:solidFill>
                  <a:schemeClr val="bg1"/>
                </a:solidFill>
                <a:latin typeface="Montserrat SemiBold" pitchFamily="2" charset="77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3DC2740-6927-BA0F-C132-2B14AE783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4140399" y="2942199"/>
              <a:ext cx="292608" cy="292608"/>
            </a:xfrm>
            <a:prstGeom prst="rect">
              <a:avLst/>
            </a:prstGeom>
          </p:spPr>
        </p:pic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370B85-C32A-F2D5-AAD8-9E0FF2D0ED5C}"/>
              </a:ext>
            </a:extLst>
          </p:cNvPr>
          <p:cNvCxnSpPr/>
          <p:nvPr/>
        </p:nvCxnSpPr>
        <p:spPr>
          <a:xfrm>
            <a:off x="3935982" y="2239423"/>
            <a:ext cx="4773168" cy="0"/>
          </a:xfrm>
          <a:prstGeom prst="line">
            <a:avLst/>
          </a:prstGeom>
          <a:ln>
            <a:solidFill>
              <a:schemeClr val="bg1">
                <a:alpha val="24831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A896827-1B55-16D0-2C49-FCC09C65EEAA}"/>
              </a:ext>
            </a:extLst>
          </p:cNvPr>
          <p:cNvCxnSpPr/>
          <p:nvPr/>
        </p:nvCxnSpPr>
        <p:spPr>
          <a:xfrm>
            <a:off x="3935982" y="2808523"/>
            <a:ext cx="4773168" cy="0"/>
          </a:xfrm>
          <a:prstGeom prst="line">
            <a:avLst/>
          </a:prstGeom>
          <a:ln>
            <a:solidFill>
              <a:schemeClr val="bg1">
                <a:alpha val="24831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7F6996-780C-9EE6-21CA-CB8B1F6C918C}"/>
              </a:ext>
            </a:extLst>
          </p:cNvPr>
          <p:cNvGrpSpPr/>
          <p:nvPr/>
        </p:nvGrpSpPr>
        <p:grpSpPr>
          <a:xfrm>
            <a:off x="4108395" y="3477507"/>
            <a:ext cx="4513578" cy="507831"/>
            <a:chOff x="4108395" y="3477507"/>
            <a:chExt cx="4513578" cy="5078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86D9946-8F7C-EBF8-0E1D-2FBCFA870C23}"/>
                </a:ext>
              </a:extLst>
            </p:cNvPr>
            <p:cNvSpPr/>
            <p:nvPr/>
          </p:nvSpPr>
          <p:spPr>
            <a:xfrm>
              <a:off x="4556235" y="3477507"/>
              <a:ext cx="4065738" cy="507831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900" spc="-10" dirty="0">
                  <a:solidFill>
                    <a:schemeClr val="bg1"/>
                  </a:solidFill>
                </a:rPr>
                <a:t>Fostering intimacy between the patient and their care team </a:t>
              </a:r>
              <a:br>
                <a:rPr lang="en-US" sz="900" spc="-10" dirty="0">
                  <a:solidFill>
                    <a:schemeClr val="bg1"/>
                  </a:solidFill>
                </a:rPr>
              </a:br>
              <a:r>
                <a:rPr lang="en-US" sz="900" spc="-10" dirty="0">
                  <a:solidFill>
                    <a:schemeClr val="bg1"/>
                  </a:solidFill>
                </a:rPr>
                <a:t>through simple and effective tools improving the personalization </a:t>
              </a:r>
              <a:br>
                <a:rPr lang="en-US" sz="900" spc="-10" dirty="0">
                  <a:solidFill>
                    <a:schemeClr val="bg1"/>
                  </a:solidFill>
                </a:rPr>
              </a:br>
              <a:r>
                <a:rPr lang="en-US" sz="900" spc="-10" dirty="0">
                  <a:solidFill>
                    <a:schemeClr val="bg1"/>
                  </a:solidFill>
                </a:rPr>
                <a:t>of care</a:t>
              </a:r>
              <a:endParaRPr lang="en-US" sz="900" b="1" spc="-10" dirty="0">
                <a:solidFill>
                  <a:schemeClr val="bg1"/>
                </a:solidFill>
                <a:latin typeface="Montserrat SemiBold" pitchFamily="2" charset="77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C42FA54-D4C0-3DD1-3571-E843F849D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4108395" y="3553114"/>
              <a:ext cx="356616" cy="356616"/>
            </a:xfrm>
            <a:prstGeom prst="rect">
              <a:avLst/>
            </a:prstGeom>
          </p:spPr>
        </p:pic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274BFA-9946-9FBD-8449-1DE3ABCB0971}"/>
              </a:ext>
            </a:extLst>
          </p:cNvPr>
          <p:cNvCxnSpPr/>
          <p:nvPr/>
        </p:nvCxnSpPr>
        <p:spPr>
          <a:xfrm>
            <a:off x="3935982" y="3377623"/>
            <a:ext cx="4773168" cy="0"/>
          </a:xfrm>
          <a:prstGeom prst="line">
            <a:avLst/>
          </a:prstGeom>
          <a:ln>
            <a:solidFill>
              <a:schemeClr val="bg1">
                <a:alpha val="24831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B04601-2032-0256-144C-FEE26474C4A9}"/>
              </a:ext>
            </a:extLst>
          </p:cNvPr>
          <p:cNvGrpSpPr/>
          <p:nvPr/>
        </p:nvGrpSpPr>
        <p:grpSpPr>
          <a:xfrm>
            <a:off x="4135827" y="4185108"/>
            <a:ext cx="4486146" cy="369332"/>
            <a:chOff x="4135827" y="4185108"/>
            <a:chExt cx="4486146" cy="3693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04EDFD-99E6-E308-F196-867C07DB7C6A}"/>
                </a:ext>
              </a:extLst>
            </p:cNvPr>
            <p:cNvSpPr/>
            <p:nvPr/>
          </p:nvSpPr>
          <p:spPr>
            <a:xfrm>
              <a:off x="4556235" y="4185108"/>
              <a:ext cx="4065738" cy="369332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900" spc="-10" dirty="0">
                  <a:solidFill>
                    <a:schemeClr val="bg1"/>
                  </a:solidFill>
                </a:rPr>
                <a:t>Promote health, wellness, and financial literacy so patients can participate in their care plan decisions</a:t>
              </a:r>
              <a:endParaRPr lang="en-US" sz="900" b="1" spc="-10" dirty="0">
                <a:solidFill>
                  <a:schemeClr val="bg1"/>
                </a:solidFill>
                <a:latin typeface="Montserrat SemiBold" pitchFamily="2" charset="77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D20A9D6-E2B5-27E9-F48F-5323CF408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4135827" y="4218898"/>
              <a:ext cx="301752" cy="301752"/>
            </a:xfrm>
            <a:prstGeom prst="rect">
              <a:avLst/>
            </a:prstGeom>
          </p:spPr>
        </p:pic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24115-6D5C-9D75-0BE3-8AA92DCEC38A}"/>
              </a:ext>
            </a:extLst>
          </p:cNvPr>
          <p:cNvCxnSpPr/>
          <p:nvPr/>
        </p:nvCxnSpPr>
        <p:spPr>
          <a:xfrm>
            <a:off x="3935982" y="4085222"/>
            <a:ext cx="4773168" cy="0"/>
          </a:xfrm>
          <a:prstGeom prst="line">
            <a:avLst/>
          </a:prstGeom>
          <a:ln>
            <a:solidFill>
              <a:schemeClr val="bg1">
                <a:alpha val="24831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52E68C8-2762-BCE2-37F9-9347FA0279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760" y="365760"/>
            <a:ext cx="100071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E0AB60-D225-80E1-C105-654FAD44F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097"/>
            <a:ext cx="2053281" cy="1620605"/>
          </a:xfrm>
        </p:spPr>
        <p:txBody>
          <a:bodyPr anchor="b">
            <a:normAutofit/>
          </a:bodyPr>
          <a:lstStyle/>
          <a:p>
            <a:r>
              <a:rPr lang="en-US" sz="2200" dirty="0"/>
              <a:t>We measure our success with your outcomes!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014AA-2B3D-217E-7EEB-66C90B11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530" y="530951"/>
            <a:ext cx="6056870" cy="1051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Transforming Healthcare Organizations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Ventus Expansion Solutions Value Statements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4DF9387-E802-5DBD-DCF3-4FB1074D3EC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583474" y="2587942"/>
            <a:ext cx="1341355" cy="1341355"/>
          </a:xfrm>
          <a:prstGeom prst="rect">
            <a:avLst/>
          </a:prstGeom>
          <a:noFill/>
        </p:spPr>
      </p:pic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66FDA5DC-7BF7-3B33-7A10-19EFF7ACCC1D}"/>
              </a:ext>
            </a:extLst>
          </p:cNvPr>
          <p:cNvSpPr txBox="1">
            <a:spLocks/>
          </p:cNvSpPr>
          <p:nvPr/>
        </p:nvSpPr>
        <p:spPr>
          <a:xfrm>
            <a:off x="3286290" y="1758984"/>
            <a:ext cx="5296236" cy="258435"/>
          </a:xfrm>
          <a:prstGeom prst="rect">
            <a:avLst/>
          </a:prstGeom>
          <a:solidFill>
            <a:schemeClr val="accent5">
              <a:lumMod val="50000"/>
              <a:lumOff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4"/>
              </a:buClr>
              <a:buFont typeface="System Font Regular"/>
              <a:buChar char="–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4"/>
              </a:buClr>
              <a:buFont typeface="System Font Regular"/>
              <a:buChar char="–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801ADC-CA42-BB92-1658-7169C9FF7C04}"/>
              </a:ext>
            </a:extLst>
          </p:cNvPr>
          <p:cNvSpPr/>
          <p:nvPr/>
        </p:nvSpPr>
        <p:spPr>
          <a:xfrm>
            <a:off x="5993273" y="3747319"/>
            <a:ext cx="1554480" cy="93871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1100" b="1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VRA</a:t>
            </a:r>
            <a:r>
              <a:rPr lang="en-US" sz="11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 – Optimize the full potential of your data to optimize your outcomes</a:t>
            </a:r>
            <a:endParaRPr lang="en-US" sz="1100" b="1" baseline="30000" dirty="0">
              <a:solidFill>
                <a:schemeClr val="accent5">
                  <a:lumMod val="75000"/>
                  <a:lumOff val="25000"/>
                </a:schemeClr>
              </a:solidFill>
              <a:latin typeface="Montserrat SemiBold" pitchFamily="2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62F079-799D-936A-7072-DA9B49D419EE}"/>
              </a:ext>
            </a:extLst>
          </p:cNvPr>
          <p:cNvSpPr/>
          <p:nvPr/>
        </p:nvSpPr>
        <p:spPr>
          <a:xfrm>
            <a:off x="4369617" y="3747320"/>
            <a:ext cx="1625321" cy="93871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1100" b="1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VCM</a:t>
            </a:r>
            <a:r>
              <a:rPr lang="en-US" sz="11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 – Leverage data-driven insights to reduce your denials and payment variances</a:t>
            </a:r>
            <a:endParaRPr lang="en-US" sz="1100" b="1" baseline="30000" dirty="0">
              <a:solidFill>
                <a:schemeClr val="accent5">
                  <a:lumMod val="75000"/>
                  <a:lumOff val="25000"/>
                </a:schemeClr>
              </a:solidFill>
              <a:latin typeface="Montserrat SemiBold" pitchFamily="2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14F155-7E9B-1117-5388-0CD9D4F0DF2E}"/>
              </a:ext>
            </a:extLst>
          </p:cNvPr>
          <p:cNvSpPr/>
          <p:nvPr/>
        </p:nvSpPr>
        <p:spPr>
          <a:xfrm>
            <a:off x="3286291" y="2462427"/>
            <a:ext cx="1554480" cy="110799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1100" b="1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Passport </a:t>
            </a:r>
            <a:r>
              <a:rPr lang="en-US" sz="11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– Reduce redundant care with accurate patient identification upfront</a:t>
            </a:r>
            <a:endParaRPr lang="en-US" sz="1100" b="1" baseline="30000" dirty="0">
              <a:solidFill>
                <a:schemeClr val="accent5">
                  <a:lumMod val="75000"/>
                  <a:lumOff val="25000"/>
                </a:schemeClr>
              </a:solidFill>
              <a:latin typeface="Montserrat SemiBold" pitchFamily="2" charset="77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8093D2-2286-8A6C-5845-41BE57A40AC3}"/>
              </a:ext>
            </a:extLst>
          </p:cNvPr>
          <p:cNvSpPr/>
          <p:nvPr/>
        </p:nvSpPr>
        <p:spPr>
          <a:xfrm>
            <a:off x="6699582" y="2462427"/>
            <a:ext cx="1554480" cy="110799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1100" b="1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VCA –</a:t>
            </a:r>
            <a:r>
              <a:rPr lang="en-US" sz="11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 Don’t leave money on the table, reduce write-offs for Medical Necessity Outpatients</a:t>
            </a:r>
            <a:endParaRPr lang="en-US" sz="1100" b="1" baseline="30000" dirty="0">
              <a:solidFill>
                <a:schemeClr val="accent5">
                  <a:lumMod val="75000"/>
                  <a:lumOff val="25000"/>
                </a:schemeClr>
              </a:solidFill>
              <a:latin typeface="Montserrat SemiBold" pitchFamily="2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42ACC9-5375-7F2C-D4A4-466A2D3478F8}"/>
              </a:ext>
            </a:extLst>
          </p:cNvPr>
          <p:cNvSpPr/>
          <p:nvPr/>
        </p:nvSpPr>
        <p:spPr>
          <a:xfrm>
            <a:off x="4992936" y="2457730"/>
            <a:ext cx="1554480" cy="769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1100" b="1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VIC –</a:t>
            </a:r>
            <a:r>
              <a:rPr lang="en-US" sz="11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 Get paid the most for the services you provide</a:t>
            </a:r>
            <a:endParaRPr lang="en-US" sz="1100" b="1" baseline="30000" dirty="0">
              <a:solidFill>
                <a:schemeClr val="accent5">
                  <a:lumMod val="75000"/>
                  <a:lumOff val="25000"/>
                </a:schemeClr>
              </a:solidFill>
              <a:latin typeface="Montserrat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7552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4DA27A-83BE-307C-A334-5B8328F7B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2496C42-0DE1-C5B5-C3B3-FB928E29E2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latin typeface="Montserrat SemiBold" pitchFamily="2" charset="77"/>
              </a:rPr>
              <a:t> </a:t>
            </a:r>
            <a:r>
              <a:rPr lang="en-US" b="1" baseline="30000" dirty="0">
                <a:latin typeface="Montserrat SemiBold" pitchFamily="2" charset="77"/>
              </a:rPr>
              <a:t> </a:t>
            </a:r>
            <a:r>
              <a:rPr lang="en-US" sz="1100" b="1" dirty="0">
                <a:latin typeface="Montserrat SemiBold" pitchFamily="2" charset="77"/>
              </a:rPr>
              <a:t>Improve patient outcomes, optimize financial performance, </a:t>
            </a:r>
            <a:br>
              <a:rPr lang="en-US" sz="1100" b="1" dirty="0">
                <a:latin typeface="Montserrat SemiBold" pitchFamily="2" charset="77"/>
              </a:rPr>
            </a:br>
            <a:r>
              <a:rPr lang="en-US" sz="1100" b="1" dirty="0">
                <a:latin typeface="Montserrat SemiBold" pitchFamily="2" charset="77"/>
              </a:rPr>
              <a:t>sustain operational excellence</a:t>
            </a:r>
            <a:r>
              <a:rPr lang="en-US" sz="1100" b="1" baseline="30000" dirty="0">
                <a:latin typeface="Montserrat SemiBold" pitchFamily="2" charset="77"/>
              </a:rPr>
              <a:t> </a:t>
            </a:r>
            <a:r>
              <a:rPr lang="en-US" sz="1100" dirty="0"/>
              <a:t>by harnessing the power of data across the enterprise in real time, where and when it's needed.</a:t>
            </a:r>
            <a:endParaRPr lang="en-US" dirty="0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200F6DF3-BFDF-0648-B8A4-9795F604398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alphaModFix amt="30000"/>
          </a:blip>
          <a:srcRect t="10171" b="10171"/>
          <a:stretch/>
        </p:blipFill>
        <p:spPr>
          <a:xfrm>
            <a:off x="0" y="0"/>
            <a:ext cx="9144000" cy="5148263"/>
          </a:xfrm>
          <a:solidFill>
            <a:schemeClr val="accent5"/>
          </a:solidFill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454BB02C-C76E-E333-11BC-02617CCF4D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1939" y="1541405"/>
            <a:ext cx="8139659" cy="508000"/>
          </a:xfrm>
        </p:spPr>
        <p:txBody>
          <a:bodyPr/>
          <a:lstStyle/>
          <a:p>
            <a:r>
              <a:rPr lang="en-US" sz="2900" b="1" dirty="0"/>
              <a:t>Transforming Healthcare Organizations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8A67AD-974F-8F89-0CDC-2D8F0CC38DBC}"/>
              </a:ext>
            </a:extLst>
          </p:cNvPr>
          <p:cNvSpPr/>
          <p:nvPr/>
        </p:nvSpPr>
        <p:spPr>
          <a:xfrm>
            <a:off x="402403" y="3367738"/>
            <a:ext cx="1554480" cy="76944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Near real time meaningful insights at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your fingertips</a:t>
            </a:r>
            <a:endParaRPr kumimoji="0" lang="en-US" sz="1100" b="1" i="0" u="none" strike="noStrike" kern="120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SemiBold" pitchFamily="2" charset="77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A2A312-CB78-FCB4-5690-D6B3B8D993E4}"/>
              </a:ext>
            </a:extLst>
          </p:cNvPr>
          <p:cNvSpPr/>
          <p:nvPr/>
        </p:nvSpPr>
        <p:spPr>
          <a:xfrm>
            <a:off x="2063140" y="3367738"/>
            <a:ext cx="1625321" cy="4308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Disparate systems lack visibility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864DD5-E487-FA81-F97D-1D7FAC910555}"/>
              </a:ext>
            </a:extLst>
          </p:cNvPr>
          <p:cNvSpPr/>
          <p:nvPr/>
        </p:nvSpPr>
        <p:spPr>
          <a:xfrm>
            <a:off x="3794759" y="3367738"/>
            <a:ext cx="1554480" cy="4308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Interactive Visualizations</a:t>
            </a:r>
            <a:endParaRPr kumimoji="0" lang="en-US" sz="1100" b="0" i="0" u="none" strike="noStrike" kern="1200" cap="none" spc="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45822D-70DA-5FCB-A4D5-D4F5F9972549}"/>
              </a:ext>
            </a:extLst>
          </p:cNvPr>
          <p:cNvSpPr/>
          <p:nvPr/>
        </p:nvSpPr>
        <p:spPr>
          <a:xfrm>
            <a:off x="5490937" y="3367738"/>
            <a:ext cx="1554480" cy="4308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Actionable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Analytics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6BA29C-AA7B-2674-219B-0DD9AA701982}"/>
              </a:ext>
            </a:extLst>
          </p:cNvPr>
          <p:cNvCxnSpPr>
            <a:cxnSpLocks/>
          </p:cNvCxnSpPr>
          <p:nvPr/>
        </p:nvCxnSpPr>
        <p:spPr>
          <a:xfrm flipH="1" flipV="1">
            <a:off x="2027732" y="3383475"/>
            <a:ext cx="0" cy="731520"/>
          </a:xfrm>
          <a:prstGeom prst="line">
            <a:avLst/>
          </a:prstGeom>
          <a:ln w="15875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EDA749-8072-367D-7D26-B2FC73462AA8}"/>
              </a:ext>
            </a:extLst>
          </p:cNvPr>
          <p:cNvCxnSpPr>
            <a:cxnSpLocks/>
          </p:cNvCxnSpPr>
          <p:nvPr/>
        </p:nvCxnSpPr>
        <p:spPr>
          <a:xfrm flipV="1">
            <a:off x="3723910" y="3383475"/>
            <a:ext cx="0" cy="731520"/>
          </a:xfrm>
          <a:prstGeom prst="line">
            <a:avLst/>
          </a:prstGeom>
          <a:ln w="15875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FA8CF4-F268-9922-A5E1-C649341A66E0}"/>
              </a:ext>
            </a:extLst>
          </p:cNvPr>
          <p:cNvCxnSpPr>
            <a:cxnSpLocks/>
          </p:cNvCxnSpPr>
          <p:nvPr/>
        </p:nvCxnSpPr>
        <p:spPr>
          <a:xfrm flipV="1">
            <a:off x="5420088" y="3383475"/>
            <a:ext cx="0" cy="731520"/>
          </a:xfrm>
          <a:prstGeom prst="line">
            <a:avLst/>
          </a:prstGeom>
          <a:ln w="15875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4F2BA5A-8356-3465-DBA7-88C14C1B0C36}"/>
              </a:ext>
            </a:extLst>
          </p:cNvPr>
          <p:cNvSpPr/>
          <p:nvPr/>
        </p:nvSpPr>
        <p:spPr>
          <a:xfrm>
            <a:off x="7187118" y="3367738"/>
            <a:ext cx="1554480" cy="60016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Improved financial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performance analysis</a:t>
            </a:r>
            <a:endParaRPr lang="en-US" sz="1100" dirty="0">
              <a:solidFill>
                <a:srgbClr val="FFFFFF"/>
              </a:solidFill>
              <a:latin typeface="Montserra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5FD033-E9C4-6D68-FDD6-F38B6FA93BE8}"/>
              </a:ext>
            </a:extLst>
          </p:cNvPr>
          <p:cNvCxnSpPr>
            <a:cxnSpLocks/>
          </p:cNvCxnSpPr>
          <p:nvPr/>
        </p:nvCxnSpPr>
        <p:spPr>
          <a:xfrm flipV="1">
            <a:off x="7116266" y="3383475"/>
            <a:ext cx="0" cy="731520"/>
          </a:xfrm>
          <a:prstGeom prst="line">
            <a:avLst/>
          </a:prstGeom>
          <a:ln w="15875">
            <a:solidFill>
              <a:schemeClr val="accent4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3C2ABA7-2CE9-481E-DEF5-8C43DAE77EF5}"/>
              </a:ext>
            </a:extLst>
          </p:cNvPr>
          <p:cNvSpPr txBox="1"/>
          <p:nvPr/>
        </p:nvSpPr>
        <p:spPr>
          <a:xfrm>
            <a:off x="3919418" y="1079499"/>
            <a:ext cx="1305165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0" b="1" i="0" u="none" strike="noStrike" kern="1200" cap="none" spc="0" normalizeH="0" baseline="0" noProof="0" dirty="0">
                <a:ln>
                  <a:noFill/>
                </a:ln>
                <a:solidFill>
                  <a:srgbClr val="F56E7B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  V I S I O N   F O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A6EBAC-2810-06BD-4243-E24DA96F89D9}"/>
              </a:ext>
            </a:extLst>
          </p:cNvPr>
          <p:cNvSpPr txBox="1"/>
          <p:nvPr/>
        </p:nvSpPr>
        <p:spPr>
          <a:xfrm>
            <a:off x="1956883" y="371787"/>
            <a:ext cx="6135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We measure our success with your outcomes!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4643E1-319F-953C-2C01-C5C9C6639380}"/>
              </a:ext>
            </a:extLst>
          </p:cNvPr>
          <p:cNvSpPr txBox="1"/>
          <p:nvPr/>
        </p:nvSpPr>
        <p:spPr>
          <a:xfrm>
            <a:off x="3220502" y="2488952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Montserrat"/>
              </a:rPr>
              <a:t>Ventus Revenue Aware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8B3C75-3523-5E1F-5592-E19AD2A8E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14667"/>
            <a:ext cx="1231204" cy="11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8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0365-D6FD-45F5-2899-5201D2D3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097"/>
            <a:ext cx="2053281" cy="120992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Ventus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058BB-B323-BD8C-7510-E7240E7D5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Why Should We Grow and Be Pathfinders?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Strategic Clarity and Direction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Defines long-term goals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Guides decision-making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Reduce client attrition</a:t>
            </a:r>
          </a:p>
          <a:p>
            <a:r>
              <a:rPr lang="en-US" b="1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Inspiration and Motivation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Energizes, retain and grow our employees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Builds unity</a:t>
            </a:r>
          </a:p>
          <a:p>
            <a:r>
              <a:rPr lang="en-US" b="1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Alignment and Focus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Keeps efforts coordinated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Support culture-building</a:t>
            </a:r>
          </a:p>
          <a:p>
            <a:r>
              <a:rPr lang="en-US" b="1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External Communication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Signals intent to stakeholders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Differentiates us from Competitors</a:t>
            </a:r>
          </a:p>
          <a:p>
            <a:pPr lvl="1"/>
            <a:endParaRPr lang="en-US" dirty="0">
              <a:solidFill>
                <a:schemeClr val="accent5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0E8A8-C78D-802B-28A7-13BB9E9D84D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b="1" dirty="0"/>
              <a:t>Be a Pathfinder!</a:t>
            </a:r>
          </a:p>
        </p:txBody>
      </p:sp>
    </p:spTree>
    <p:extLst>
      <p:ext uri="{BB962C8B-B14F-4D97-AF65-F5344CB8AC3E}">
        <p14:creationId xmlns:p14="http://schemas.microsoft.com/office/powerpoint/2010/main" val="18189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ltera">
  <a:themeElements>
    <a:clrScheme name="RTS Altera Colors">
      <a:dk1>
        <a:srgbClr val="000000"/>
      </a:dk1>
      <a:lt1>
        <a:srgbClr val="FFFFFF"/>
      </a:lt1>
      <a:dk2>
        <a:srgbClr val="383392"/>
      </a:dk2>
      <a:lt2>
        <a:srgbClr val="FFFFFF"/>
      </a:lt2>
      <a:accent1>
        <a:srgbClr val="F56E7B"/>
      </a:accent1>
      <a:accent2>
        <a:srgbClr val="B275B6"/>
      </a:accent2>
      <a:accent3>
        <a:srgbClr val="FAB7BD"/>
      </a:accent3>
      <a:accent4>
        <a:srgbClr val="707CF1"/>
      </a:accent4>
      <a:accent5>
        <a:srgbClr val="151744"/>
      </a:accent5>
      <a:accent6>
        <a:srgbClr val="5E63CD"/>
      </a:accent6>
      <a:hlink>
        <a:srgbClr val="707BF0"/>
      </a:hlink>
      <a:folHlink>
        <a:srgbClr val="707BF0"/>
      </a:folHlink>
    </a:clrScheme>
    <a:fontScheme name="Tes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ltera_Library_2024 color copy" id="{1EA13A32-83FF-164B-A5F2-83AD9B5427B7}" vid="{28CA85F8-3EB9-0440-B7ED-3D5D360837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ileHash xmlns="11c939b1-ceb6-44ff-b8d2-efdd3e696214" xsi:nil="true"/>
    <_activity xmlns="11c939b1-ceb6-44ff-b8d2-efdd3e696214" xsi:nil="true"/>
    <_ip_UnifiedCompliancePolicyUIAction xmlns="http://schemas.microsoft.com/sharepoint/v3" xsi:nil="true"/>
    <UniqueSourceRef xmlns="11c939b1-ceb6-44ff-b8d2-efdd3e696214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C8F9CDF19D05418959C7B697844DF6" ma:contentTypeVersion="20" ma:contentTypeDescription="Create a new document." ma:contentTypeScope="" ma:versionID="833bf7b80ede7cd18578344dea975603">
  <xsd:schema xmlns:xsd="http://www.w3.org/2001/XMLSchema" xmlns:xs="http://www.w3.org/2001/XMLSchema" xmlns:p="http://schemas.microsoft.com/office/2006/metadata/properties" xmlns:ns1="http://schemas.microsoft.com/sharepoint/v3" xmlns:ns3="11c939b1-ceb6-44ff-b8d2-efdd3e696214" targetNamespace="http://schemas.microsoft.com/office/2006/metadata/properties" ma:root="true" ma:fieldsID="2485ddbaacae6210da7b7a241f598a6c" ns1:_="" ns3:_="">
    <xsd:import namespace="http://schemas.microsoft.com/sharepoint/v3"/>
    <xsd:import namespace="11c939b1-ceb6-44ff-b8d2-efdd3e69621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UniqueSourceRef" minOccurs="0"/>
                <xsd:element ref="ns3:File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c939b1-ceb6-44ff-b8d2-efdd3e69621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UniqueSourceRef" ma:index="11" nillable="true" ma:displayName="UniqueSourceRef" ma:internalName="UniqueSourceRef">
      <xsd:simpleType>
        <xsd:restriction base="dms:Note">
          <xsd:maxLength value="255"/>
        </xsd:restriction>
      </xsd:simpleType>
    </xsd:element>
    <xsd:element name="FileHash" ma:index="12" nillable="true" ma:displayName="FileHash" ma:internalName="FileHash">
      <xsd:simpleType>
        <xsd:restriction base="dms:Note">
          <xsd:maxLength value="255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3D62C4-5781-472F-840D-CCABD59097DC}">
  <ds:schemaRefs>
    <ds:schemaRef ds:uri="http://purl.org/dc/elements/1.1/"/>
    <ds:schemaRef ds:uri="http://schemas.openxmlformats.org/package/2006/metadata/core-properties"/>
    <ds:schemaRef ds:uri="11c939b1-ceb6-44ff-b8d2-efdd3e696214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1E7C33EC-9DC5-4306-9AB0-5F50A9A3BE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558347-21F6-4EA2-80BE-8DB0C71724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1c939b1-ceb6-44ff-b8d2-efdd3e6962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Altera</Template>
  <TotalTime>1315</TotalTime>
  <Words>663</Words>
  <Application>Microsoft Office PowerPoint</Application>
  <PresentationFormat>Custom</PresentationFormat>
  <Paragraphs>79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Montserrat</vt:lpstr>
      <vt:lpstr>Montserrat Medium</vt:lpstr>
      <vt:lpstr>Montserrat SemiBold</vt:lpstr>
      <vt:lpstr>System Font Regular</vt:lpstr>
      <vt:lpstr>Tw Cen MT</vt:lpstr>
      <vt:lpstr>Tw Cen MT Condensed</vt:lpstr>
      <vt:lpstr>Altera</vt:lpstr>
      <vt:lpstr>Internal for Ventus Vision Certification</vt:lpstr>
      <vt:lpstr>PowerPoint Presentation</vt:lpstr>
      <vt:lpstr>PowerPoint Presentation</vt:lpstr>
      <vt:lpstr>PowerPoint Presentation</vt:lpstr>
      <vt:lpstr>PowerPoint Presentation</vt:lpstr>
      <vt:lpstr>We measure our success with your outcomes!</vt:lpstr>
      <vt:lpstr>Transforming Healthcare Organizations</vt:lpstr>
      <vt:lpstr>Ventus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Harvey, Keri</dc:creator>
  <cp:lastModifiedBy>Fowler, Tammy</cp:lastModifiedBy>
  <cp:revision>22</cp:revision>
  <dcterms:created xsi:type="dcterms:W3CDTF">2024-10-14T18:59:59Z</dcterms:created>
  <dcterms:modified xsi:type="dcterms:W3CDTF">2025-09-26T16:12:37Z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0x01010088C8F9CDF19D05418959C7B697844DF6</vt:lpwstr>
  </property>
</Properties>
</file>